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9" r:id="rId2"/>
    <p:sldId id="269" r:id="rId3"/>
    <p:sldId id="260" r:id="rId4"/>
    <p:sldId id="261" r:id="rId5"/>
    <p:sldId id="274" r:id="rId6"/>
    <p:sldId id="262" r:id="rId7"/>
    <p:sldId id="258" r:id="rId8"/>
    <p:sldId id="276" r:id="rId9"/>
    <p:sldId id="264" r:id="rId10"/>
    <p:sldId id="266" r:id="rId11"/>
    <p:sldId id="265" r:id="rId12"/>
    <p:sldId id="275" r:id="rId13"/>
    <p:sldId id="267" r:id="rId14"/>
    <p:sldId id="270" r:id="rId15"/>
    <p:sldId id="277" r:id="rId16"/>
  </p:sldIdLst>
  <p:sldSz cx="9144000" cy="6858000" type="screen4x3"/>
  <p:notesSz cx="7010400" cy="9296400"/>
  <p:custDataLst>
    <p:tags r:id="rId1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6600"/>
    <a:srgbClr val="339933"/>
    <a:srgbClr val="006666"/>
    <a:srgbClr val="33CC33"/>
    <a:srgbClr val="920000"/>
    <a:srgbClr val="FEF8CE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48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144D11-8CF6-44BD-ADB6-9D87701AD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9033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8E603AC-9C45-47B2-AFDA-320854279E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33475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444D54-FEF3-4BB7-817B-02ECFFB8EAC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91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3D43C4-ED67-41BC-8CF1-53DC9E73C23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23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CB3FC8-39E2-4B9B-B213-C696FB39949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63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A60C89-13E9-442C-B722-51D60B4F18C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687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A60C89-13E9-442C-B722-51D60B4F18C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38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D37DE8-41EA-4825-82FC-917EAEBC8AD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239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DF7CE2-0F5B-40BA-A288-00EE9057667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03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DF7CE2-0F5B-40BA-A288-00EE9057667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476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720FAC-CB91-4127-9455-E9B4794CE50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640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0EC136-F37D-4112-BC25-4B12A566F47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65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5C84C0-6B9F-4E80-B081-090360BFD80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10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5C84C0-6B9F-4E80-B081-090360BFD80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43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FFBA0E-A71E-46EF-A584-C56B4B237DB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464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4041EF-BF13-4131-98D1-72DDF9E9314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79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DF7CE2-0F5B-40BA-A288-00EE9057667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10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EF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 userDrawn="1"/>
        </p:nvSpPr>
        <p:spPr bwMode="auto">
          <a:xfrm>
            <a:off x="-28875" y="6458147"/>
            <a:ext cx="9196578" cy="457200"/>
          </a:xfrm>
          <a:prstGeom prst="rect">
            <a:avLst/>
          </a:prstGeom>
          <a:gradFill flip="none" rotWithShape="1">
            <a:gsLst>
              <a:gs pos="9735">
                <a:srgbClr val="339933"/>
              </a:gs>
              <a:gs pos="27000">
                <a:srgbClr val="339933"/>
              </a:gs>
              <a:gs pos="75000">
                <a:srgbClr val="339933"/>
              </a:gs>
              <a:gs pos="51000">
                <a:srgbClr val="FEF8C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  <a:effectLst>
            <a:softEdge rad="38100"/>
          </a:effectLst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cap="small" dirty="0">
                <a:ea typeface="Calibri" panose="020F0502020204030204" pitchFamily="34" charset="0"/>
                <a:cs typeface="Times New Roman" panose="02020603050405020304" pitchFamily="18" charset="0"/>
              </a:rPr>
              <a:t>Finance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11113"/>
            <a:ext cx="9144000" cy="261938"/>
          </a:xfrm>
          <a:prstGeom prst="rect">
            <a:avLst/>
          </a:prstGeom>
          <a:gradFill flip="none" rotWithShape="1">
            <a:gsLst>
              <a:gs pos="8850">
                <a:srgbClr val="FEF8CE"/>
              </a:gs>
              <a:gs pos="52000">
                <a:srgbClr val="339933"/>
              </a:gs>
              <a:gs pos="19000">
                <a:srgbClr val="FEF8CE"/>
              </a:gs>
              <a:gs pos="70000">
                <a:srgbClr val="339933"/>
              </a:gs>
              <a:gs pos="85000">
                <a:srgbClr val="339933"/>
              </a:gs>
              <a:gs pos="34000">
                <a:srgbClr val="339933"/>
              </a:gs>
              <a:gs pos="100000">
                <a:srgbClr val="33993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6" name="Rectangle 5"/>
          <p:cNvSpPr/>
          <p:nvPr userDrawn="1"/>
        </p:nvSpPr>
        <p:spPr>
          <a:xfrm>
            <a:off x="1588" y="11113"/>
            <a:ext cx="39687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" name="Rectangle 6"/>
          <p:cNvSpPr/>
          <p:nvPr userDrawn="1"/>
        </p:nvSpPr>
        <p:spPr>
          <a:xfrm>
            <a:off x="9109075" y="11113"/>
            <a:ext cx="41275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8782050" y="6500813"/>
            <a:ext cx="355600" cy="365125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DB02F2C8-FDAF-45CF-9FD9-D74696B59CD4}" type="slidenum">
              <a:rPr lang="en-US" sz="900" smtClean="0">
                <a:solidFill>
                  <a:srgbClr val="FEF8CE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>
              <a:solidFill>
                <a:srgbClr val="FEF8C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1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740AE-2A74-4D72-A6A1-3D8667309D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677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8B23A-50E2-4768-B215-94605FEEBB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16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4221D-B476-4B7E-AF2C-3E581E072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085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DB25A-E9CB-4190-B2E6-B2393D3B8B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72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AE8D1-392B-4D0A-83B0-0F8DA7C71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1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5B8EC-7AE9-495F-954A-092F9BB921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59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0FE4-C5E4-45A8-B32D-AD900A1C8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771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4BF66-C229-49F9-BCC4-624EA1391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8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BB602-25A4-478B-BDE1-045FADB0B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71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023A3-E2B5-4134-A9B1-2A613AC167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12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EA7563-1CB3-4D8A-8E6D-771A672B7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685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Financial Statements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17538" y="1254125"/>
            <a:ext cx="777240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indent="0" eaLnBrk="1" hangingPunct="1">
              <a:lnSpc>
                <a:spcPct val="105000"/>
              </a:lnSpc>
              <a:buNone/>
            </a:pPr>
            <a:r>
              <a:rPr lang="en-US" altLang="en-US" sz="3000" dirty="0"/>
              <a:t>Following are the financial statements contained in corporation’s annual report:</a:t>
            </a:r>
          </a:p>
          <a:p>
            <a:pPr lvl="1" eaLnBrk="1" hangingPunct="1">
              <a:lnSpc>
                <a:spcPct val="105000"/>
              </a:lnSpc>
            </a:pPr>
            <a:r>
              <a:rPr lang="en-US" altLang="en-US" sz="3000" dirty="0"/>
              <a:t>Balance sheet</a:t>
            </a:r>
          </a:p>
          <a:p>
            <a:pPr lvl="1" eaLnBrk="1" hangingPunct="1">
              <a:lnSpc>
                <a:spcPct val="105000"/>
              </a:lnSpc>
            </a:pPr>
            <a:r>
              <a:rPr lang="en-US" altLang="en-US" sz="3000" dirty="0"/>
              <a:t>Income statement</a:t>
            </a:r>
          </a:p>
          <a:p>
            <a:pPr lvl="1" eaLnBrk="1" hangingPunct="1">
              <a:lnSpc>
                <a:spcPct val="105000"/>
              </a:lnSpc>
            </a:pPr>
            <a:r>
              <a:rPr lang="en-US" altLang="en-US" sz="3000" dirty="0"/>
              <a:t>Statement of cash flows</a:t>
            </a:r>
          </a:p>
          <a:p>
            <a:pPr lvl="1" eaLnBrk="1" hangingPunct="1">
              <a:lnSpc>
                <a:spcPct val="105000"/>
              </a:lnSpc>
            </a:pPr>
            <a:r>
              <a:rPr lang="en-US" altLang="en-US" sz="3000" dirty="0"/>
              <a:t>Statement of retained earnings</a:t>
            </a:r>
          </a:p>
          <a:p>
            <a:pPr marL="0" lvl="1" indent="0" eaLnBrk="1" hangingPunct="1">
              <a:lnSpc>
                <a:spcPct val="105000"/>
              </a:lnSpc>
              <a:buNone/>
            </a:pPr>
            <a:endParaRPr lang="en-US" altLang="en-US" sz="3000" dirty="0"/>
          </a:p>
          <a:p>
            <a:pPr lvl="2" eaLnBrk="1" hangingPunct="1">
              <a:lnSpc>
                <a:spcPct val="105000"/>
              </a:lnSpc>
              <a:buFont typeface="Courier New" panose="02070309020205020404" pitchFamily="49" charset="0"/>
              <a:buChar char="o"/>
            </a:pPr>
            <a:endParaRPr lang="en-US" altLang="en-US" sz="30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685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Balance Sheet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52475" y="887472"/>
            <a:ext cx="77724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5000"/>
              </a:lnSpc>
            </a:pPr>
            <a:r>
              <a:rPr lang="en-US" altLang="en-US" sz="2800" dirty="0"/>
              <a:t>Takes “inventory” of items at a particular point in time.</a:t>
            </a:r>
          </a:p>
          <a:p>
            <a:pPr lvl="2" eaLnBrk="1" hangingPunct="1">
              <a:lnSpc>
                <a:spcPct val="105000"/>
              </a:lnSpc>
              <a:buFont typeface="Courier New" panose="02070309020205020404" pitchFamily="49" charset="0"/>
              <a:buChar char="o"/>
            </a:pPr>
            <a:endParaRPr lang="en-US" altLang="en-US" sz="28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803400" y="2005579"/>
            <a:ext cx="16938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800" dirty="0"/>
              <a:t>Assets</a:t>
            </a:r>
          </a:p>
          <a:p>
            <a:pPr lvl="2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endParaRPr lang="en-US" altLang="en-US" sz="28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106863" y="2013517"/>
            <a:ext cx="3994918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800" dirty="0"/>
              <a:t>Liabilities (debt)</a:t>
            </a:r>
          </a:p>
          <a:p>
            <a:pPr marL="0" lvl="1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800" dirty="0"/>
              <a:t>Equity (stock) = Net worth</a:t>
            </a:r>
          </a:p>
          <a:p>
            <a:pPr lvl="2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endParaRPr lang="en-US" altLang="en-US" sz="2800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3817938" y="2005579"/>
            <a:ext cx="0" cy="2413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770063" y="3139054"/>
            <a:ext cx="4572000" cy="0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1795463" y="3148579"/>
            <a:ext cx="20320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800"/>
              <a:t>Investments</a:t>
            </a:r>
          </a:p>
          <a:p>
            <a:pPr lvl="2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endParaRPr lang="en-US" altLang="en-US" sz="2800"/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097386" y="3156517"/>
            <a:ext cx="20320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800" dirty="0"/>
              <a:t>Financing</a:t>
            </a:r>
          </a:p>
          <a:p>
            <a:pPr lvl="2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endParaRPr lang="en-US" altLang="en-US" sz="28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745D6208-3C9B-4594-BE4B-9D0CA9F1F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734" y="4373882"/>
            <a:ext cx="551670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800" dirty="0">
                <a:solidFill>
                  <a:srgbClr val="C00000"/>
                </a:solidFill>
              </a:rPr>
              <a:t>Assets           =     Liabilities + Equity</a:t>
            </a:r>
          </a:p>
          <a:p>
            <a:pPr lvl="2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endParaRPr lang="en-US" altLang="en-US" sz="2800" dirty="0">
              <a:solidFill>
                <a:srgbClr val="C00000"/>
              </a:solidFill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9D606D70-DF1B-4EF2-811E-75AFE5034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572" y="4828277"/>
            <a:ext cx="551670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800" dirty="0">
                <a:solidFill>
                  <a:srgbClr val="0033CC"/>
                </a:solidFill>
              </a:rPr>
              <a:t>Investments =     Financing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C80819C0-93BA-4FEB-BD2A-91973926B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261" y="5275231"/>
            <a:ext cx="7279088" cy="111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800" dirty="0">
                <a:solidFill>
                  <a:srgbClr val="006600"/>
                </a:solidFill>
              </a:rPr>
              <a:t>Net worth </a:t>
            </a:r>
          </a:p>
          <a:p>
            <a:pPr marL="0" lvl="1" eaLnBrk="1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en-US" sz="2800" dirty="0">
                <a:solidFill>
                  <a:srgbClr val="006600"/>
                </a:solidFill>
              </a:rPr>
              <a:t>  (Owners’ equity)	=     Assets - Liabilities</a:t>
            </a:r>
          </a:p>
          <a:p>
            <a:pPr lvl="2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endParaRPr lang="en-US" altLang="en-US" sz="2800" dirty="0">
              <a:solidFill>
                <a:srgbClr val="006600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CBEF947-5D75-4BCD-BFC5-3DBBF95E8B24}"/>
              </a:ext>
            </a:extLst>
          </p:cNvPr>
          <p:cNvSpPr/>
          <p:nvPr/>
        </p:nvSpPr>
        <p:spPr>
          <a:xfrm>
            <a:off x="6444343" y="2529454"/>
            <a:ext cx="1584960" cy="517525"/>
          </a:xfrm>
          <a:prstGeom prst="round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D268C4A-D5EA-4B92-8B1F-265C37792EA2}"/>
              </a:ext>
            </a:extLst>
          </p:cNvPr>
          <p:cNvSpPr/>
          <p:nvPr/>
        </p:nvSpPr>
        <p:spPr>
          <a:xfrm>
            <a:off x="6949440" y="3039281"/>
            <a:ext cx="1109870" cy="2725783"/>
          </a:xfrm>
          <a:custGeom>
            <a:avLst/>
            <a:gdLst>
              <a:gd name="connsiteX0" fmla="*/ 296091 w 1109870"/>
              <a:gd name="connsiteY0" fmla="*/ 0 h 2725783"/>
              <a:gd name="connsiteX1" fmla="*/ 1105989 w 1109870"/>
              <a:gd name="connsiteY1" fmla="*/ 1027612 h 2725783"/>
              <a:gd name="connsiteX2" fmla="*/ 0 w 1109870"/>
              <a:gd name="connsiteY2" fmla="*/ 2725783 h 272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9870" h="2725783">
                <a:moveTo>
                  <a:pt x="296091" y="0"/>
                </a:moveTo>
                <a:cubicBezTo>
                  <a:pt x="725714" y="286657"/>
                  <a:pt x="1155337" y="573315"/>
                  <a:pt x="1105989" y="1027612"/>
                </a:cubicBezTo>
                <a:cubicBezTo>
                  <a:pt x="1056641" y="1481909"/>
                  <a:pt x="528320" y="2103846"/>
                  <a:pt x="0" y="2725783"/>
                </a:cubicBezTo>
              </a:path>
            </a:pathLst>
          </a:custGeom>
          <a:noFill/>
          <a:ln w="31750">
            <a:solidFill>
              <a:srgbClr val="0066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9968BB4-0531-4DC3-B8DC-2D8A20B305F6}"/>
              </a:ext>
            </a:extLst>
          </p:cNvPr>
          <p:cNvSpPr/>
          <p:nvPr/>
        </p:nvSpPr>
        <p:spPr>
          <a:xfrm>
            <a:off x="4236720" y="5729626"/>
            <a:ext cx="2712720" cy="517525"/>
          </a:xfrm>
          <a:prstGeom prst="round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build="p" bldLvl="3"/>
      <p:bldP spid="6" grpId="0" bldLvl="3"/>
      <p:bldP spid="20" grpId="0" build="p" bldLvl="3"/>
      <p:bldP spid="21" grpId="0" build="p" bldLvl="3"/>
      <p:bldP spid="10" grpId="0" build="p" bldLvl="3"/>
      <p:bldP spid="11" grpId="0" build="p" bldLvl="3"/>
      <p:bldP spid="12" grpId="0" bldLvl="3"/>
      <p:bldP spid="2" grpId="0" animBg="1"/>
      <p:bldP spid="8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95338" y="1084263"/>
            <a:ext cx="777240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5000"/>
              </a:lnSpc>
            </a:pPr>
            <a:r>
              <a:rPr lang="en-US" altLang="en-US" sz="3200" dirty="0"/>
              <a:t>Measures activity over a particular period.</a:t>
            </a:r>
          </a:p>
          <a:p>
            <a:pPr lvl="2" eaLnBrk="1" hangingPunct="1">
              <a:lnSpc>
                <a:spcPct val="105000"/>
              </a:lnSpc>
              <a:buFont typeface="Courier New" panose="02070309020205020404" pitchFamily="49" charset="0"/>
              <a:buChar char="o"/>
            </a:pPr>
            <a:r>
              <a:rPr lang="en-US" altLang="en-US" sz="2800" dirty="0"/>
              <a:t>Reports revenues and expenses</a:t>
            </a:r>
          </a:p>
          <a:p>
            <a:pPr lvl="2" eaLnBrk="1" hangingPunct="1">
              <a:lnSpc>
                <a:spcPct val="105000"/>
              </a:lnSpc>
              <a:buFont typeface="Courier New" panose="02070309020205020404" pitchFamily="49" charset="0"/>
              <a:buChar char="o"/>
            </a:pPr>
            <a:r>
              <a:rPr lang="en-US" altLang="en-US" sz="2800" dirty="0"/>
              <a:t>Accrual method of accounting</a:t>
            </a:r>
          </a:p>
          <a:p>
            <a:pPr lvl="2" eaLnBrk="1" hangingPunct="1">
              <a:lnSpc>
                <a:spcPct val="105000"/>
              </a:lnSpc>
              <a:buFont typeface="Courier New" panose="02070309020205020404" pitchFamily="49" charset="0"/>
              <a:buChar char="o"/>
            </a:pPr>
            <a:r>
              <a:rPr lang="en-US" altLang="en-US" sz="2800" dirty="0"/>
              <a:t>Matching principle</a:t>
            </a:r>
          </a:p>
          <a:p>
            <a:pPr lvl="2" eaLnBrk="1" hangingPunct="1">
              <a:lnSpc>
                <a:spcPct val="105000"/>
              </a:lnSpc>
              <a:buFont typeface="Courier New" panose="02070309020205020404" pitchFamily="49" charset="0"/>
              <a:buChar char="o"/>
            </a:pPr>
            <a:r>
              <a:rPr lang="en-US" altLang="en-US" sz="2800" dirty="0"/>
              <a:t>Income versus cash flows</a:t>
            </a:r>
          </a:p>
          <a:p>
            <a:pPr lvl="2" eaLnBrk="1" hangingPunct="1">
              <a:lnSpc>
                <a:spcPct val="105000"/>
              </a:lnSpc>
              <a:buFont typeface="Courier New" panose="02070309020205020404" pitchFamily="49" charset="0"/>
              <a:buChar char="o"/>
            </a:pPr>
            <a:endParaRPr lang="en-US" altLang="en-US" sz="2800" dirty="0"/>
          </a:p>
        </p:txBody>
      </p:sp>
      <p:sp>
        <p:nvSpPr>
          <p:cNvPr id="2" name="Oval 1"/>
          <p:cNvSpPr/>
          <p:nvPr/>
        </p:nvSpPr>
        <p:spPr>
          <a:xfrm>
            <a:off x="3868738" y="3175000"/>
            <a:ext cx="1685925" cy="584200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685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Income Statement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4F54DC-98D5-47D4-A928-853E9FFE8EF7}"/>
              </a:ext>
            </a:extLst>
          </p:cNvPr>
          <p:cNvSpPr txBox="1"/>
          <p:nvPr/>
        </p:nvSpPr>
        <p:spPr>
          <a:xfrm>
            <a:off x="2420980" y="4261478"/>
            <a:ext cx="4606833" cy="89255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</a:rPr>
              <a:t>More important than income; normally </a:t>
            </a:r>
            <a:r>
              <a:rPr lang="en-US" sz="2600" b="1" dirty="0">
                <a:solidFill>
                  <a:schemeClr val="bg1"/>
                </a:solidFill>
              </a:rPr>
              <a:t>Income ≠ Cash flows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6E65E84-A8E8-4481-A4A5-178754E9FFA0}"/>
              </a:ext>
            </a:extLst>
          </p:cNvPr>
          <p:cNvCxnSpPr/>
          <p:nvPr/>
        </p:nvCxnSpPr>
        <p:spPr>
          <a:xfrm>
            <a:off x="4711700" y="3774137"/>
            <a:ext cx="0" cy="466936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3"/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95338" y="1084263"/>
            <a:ext cx="7772400" cy="522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0000"/>
              </a:lnSpc>
              <a:defRPr/>
            </a:pPr>
            <a:r>
              <a:rPr lang="en-US" altLang="en-US" sz="3200" dirty="0"/>
              <a:t>Measures activity over a particular period.</a:t>
            </a:r>
          </a:p>
          <a:p>
            <a:pPr lvl="2" eaLnBrk="1" hangingPunct="1">
              <a:lnSpc>
                <a:spcPct val="100000"/>
              </a:lnSpc>
              <a:buFont typeface="Courier New" panose="02070309020205020404" pitchFamily="49" charset="0"/>
              <a:buChar char="o"/>
              <a:defRPr/>
            </a:pPr>
            <a:r>
              <a:rPr lang="en-US" altLang="en-US" sz="2800" dirty="0"/>
              <a:t>Shows sources of cash inflows and cash outflows.</a:t>
            </a:r>
          </a:p>
          <a:p>
            <a:pPr lvl="2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800" b="1" dirty="0">
                <a:solidFill>
                  <a:srgbClr val="FF0000"/>
                </a:solidFill>
              </a:rPr>
              <a:t>Sources</a:t>
            </a:r>
            <a:r>
              <a:rPr lang="en-US" altLang="en-US" sz="2800" dirty="0"/>
              <a:t> of cash</a:t>
            </a:r>
          </a:p>
          <a:p>
            <a:pPr lvl="3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2600" dirty="0"/>
              <a:t>Income</a:t>
            </a:r>
          </a:p>
          <a:p>
            <a:pPr lvl="3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2600" dirty="0"/>
              <a:t>Decrease in asset—sell </a:t>
            </a:r>
          </a:p>
          <a:p>
            <a:pPr lvl="3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2600" dirty="0"/>
              <a:t>Increase in liabilities or equities—raise funds</a:t>
            </a:r>
          </a:p>
          <a:p>
            <a:pPr lvl="2" eaLnBrk="1" hangingPunct="1">
              <a:lnSpc>
                <a:spcPct val="100000"/>
              </a:lnSpc>
              <a:buFont typeface="Courier New" panose="02070309020205020404" pitchFamily="49" charset="0"/>
              <a:buChar char="o"/>
              <a:defRPr/>
            </a:pPr>
            <a:r>
              <a:rPr lang="en-US" altLang="en-US" sz="2800" b="1" dirty="0">
                <a:solidFill>
                  <a:srgbClr val="0033CC"/>
                </a:solidFill>
              </a:rPr>
              <a:t>Uses</a:t>
            </a:r>
            <a:r>
              <a:rPr lang="en-US" altLang="en-US" sz="2800" dirty="0"/>
              <a:t> of cash—opposite of sources</a:t>
            </a:r>
          </a:p>
          <a:p>
            <a:pPr lvl="3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2600" dirty="0"/>
              <a:t>Dividend payment</a:t>
            </a:r>
          </a:p>
          <a:p>
            <a:pPr lvl="3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2600" dirty="0"/>
              <a:t>Increase in asset—buy </a:t>
            </a:r>
          </a:p>
          <a:p>
            <a:pPr lvl="3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2600" dirty="0"/>
              <a:t>Decrease in liabilities or equities—pay off</a:t>
            </a:r>
          </a:p>
          <a:p>
            <a:pPr marL="457200" lvl="2" indent="0" eaLnBrk="1" hangingPunct="1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endParaRPr lang="en-US" altLang="en-US" sz="2800" dirty="0"/>
          </a:p>
          <a:p>
            <a:pPr lvl="2" eaLnBrk="1" hangingPunct="1">
              <a:lnSpc>
                <a:spcPct val="100000"/>
              </a:lnSpc>
              <a:buFont typeface="Courier New" panose="02070309020205020404" pitchFamily="49" charset="0"/>
              <a:buChar char="o"/>
              <a:defRPr/>
            </a:pPr>
            <a:endParaRPr lang="en-US" alt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685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Statement of Cash Flows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685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Sources and Uses of Funds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372F9D-6F67-4642-9362-DDB1EB072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7096" y="1963183"/>
            <a:ext cx="116373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600" u="sng" dirty="0"/>
              <a:t>Asset</a:t>
            </a:r>
          </a:p>
          <a:p>
            <a:pPr lvl="2" algn="ctr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endParaRPr lang="en-US" altLang="en-US" sz="26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B7F3943-BA59-4234-9FAB-059B4CB29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9466" y="1970117"/>
            <a:ext cx="269964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600" u="sng" dirty="0"/>
              <a:t>Liability OR Equity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FA5D261-2F4A-4510-82A4-CDA2300730C2}"/>
              </a:ext>
            </a:extLst>
          </p:cNvPr>
          <p:cNvCxnSpPr/>
          <p:nvPr/>
        </p:nvCxnSpPr>
        <p:spPr>
          <a:xfrm flipH="1">
            <a:off x="5114920" y="2457173"/>
            <a:ext cx="0" cy="201168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0D42CF4-DD14-4D55-9E44-C9ACE9CCC5C0}"/>
              </a:ext>
            </a:extLst>
          </p:cNvPr>
          <p:cNvCxnSpPr/>
          <p:nvPr/>
        </p:nvCxnSpPr>
        <p:spPr>
          <a:xfrm>
            <a:off x="557094" y="3413359"/>
            <a:ext cx="8229600" cy="0"/>
          </a:xfrm>
          <a:prstGeom prst="line">
            <a:avLst/>
          </a:prstGeom>
          <a:ln w="635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0304A07F-776C-4C2A-ACF3-C13C180AB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6643" y="2664839"/>
            <a:ext cx="233134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600" dirty="0">
                <a:solidFill>
                  <a:srgbClr val="C00000"/>
                </a:solidFill>
              </a:rPr>
              <a:t>Decrease = sale</a:t>
            </a:r>
          </a:p>
          <a:p>
            <a:pPr lvl="2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endParaRPr lang="en-US" altLang="en-US" sz="2600" dirty="0">
              <a:solidFill>
                <a:srgbClr val="C00000"/>
              </a:solidFill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0518814E-A479-44B6-972E-EECF156AC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744" y="3753448"/>
            <a:ext cx="338904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600" dirty="0">
                <a:solidFill>
                  <a:srgbClr val="C00000"/>
                </a:solidFill>
              </a:rPr>
              <a:t>Decrease = repayment</a:t>
            </a:r>
          </a:p>
          <a:p>
            <a:pPr lvl="2" algn="ctr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endParaRPr lang="en-US" altLang="en-US" sz="2600" dirty="0">
              <a:solidFill>
                <a:srgbClr val="C00000"/>
              </a:solidFill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01EB357B-1B7A-4018-AC91-D71E192AC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1027" y="2705987"/>
            <a:ext cx="376847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600" dirty="0">
                <a:solidFill>
                  <a:srgbClr val="0033CC"/>
                </a:solidFill>
              </a:rPr>
              <a:t>Increase = raise funds</a:t>
            </a:r>
          </a:p>
          <a:p>
            <a:pPr lvl="2" algn="ctr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endParaRPr lang="en-US" altLang="en-US" sz="2600" dirty="0">
              <a:solidFill>
                <a:srgbClr val="0033CC"/>
              </a:solidFill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0377B07-1068-44C4-9A73-9140A0E4C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662" y="3739172"/>
            <a:ext cx="291744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600" dirty="0">
                <a:solidFill>
                  <a:srgbClr val="0033CC"/>
                </a:solidFill>
              </a:rPr>
              <a:t>Increase = purchase</a:t>
            </a:r>
          </a:p>
          <a:p>
            <a:pPr lvl="2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endParaRPr lang="en-US" altLang="en-US" sz="2600" dirty="0">
              <a:solidFill>
                <a:srgbClr val="0033CC"/>
              </a:solidFill>
            </a:endParaRPr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5728F0CC-5F9D-4F19-9773-884A2D850409}"/>
              </a:ext>
            </a:extLst>
          </p:cNvPr>
          <p:cNvSpPr/>
          <p:nvPr/>
        </p:nvSpPr>
        <p:spPr>
          <a:xfrm>
            <a:off x="5214170" y="2605163"/>
            <a:ext cx="365760" cy="731520"/>
          </a:xfrm>
          <a:prstGeom prst="upArrow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Up 21">
            <a:extLst>
              <a:ext uri="{FF2B5EF4-FFF2-40B4-BE49-F238E27FC236}">
                <a16:creationId xmlns:a16="http://schemas.microsoft.com/office/drawing/2014/main" id="{671E0902-D83A-4BB8-9E21-7728F714D387}"/>
              </a:ext>
            </a:extLst>
          </p:cNvPr>
          <p:cNvSpPr/>
          <p:nvPr/>
        </p:nvSpPr>
        <p:spPr>
          <a:xfrm>
            <a:off x="2001963" y="3595614"/>
            <a:ext cx="365760" cy="731520"/>
          </a:xfrm>
          <a:prstGeom prst="upArrow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7AEB86A0-18ED-4FEB-B4B6-171A8A2C94F9}"/>
              </a:ext>
            </a:extLst>
          </p:cNvPr>
          <p:cNvSpPr/>
          <p:nvPr/>
        </p:nvSpPr>
        <p:spPr>
          <a:xfrm>
            <a:off x="2001708" y="2587069"/>
            <a:ext cx="365760" cy="73152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E3D2A773-AEEC-4D82-8624-8AE345F81FB3}"/>
              </a:ext>
            </a:extLst>
          </p:cNvPr>
          <p:cNvSpPr/>
          <p:nvPr/>
        </p:nvSpPr>
        <p:spPr>
          <a:xfrm>
            <a:off x="5218009" y="3606301"/>
            <a:ext cx="365760" cy="73152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2AE95575-87C0-4735-9AF6-23E4576A5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24" y="2664141"/>
            <a:ext cx="128846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600" b="1" dirty="0"/>
              <a:t>Source:</a:t>
            </a:r>
          </a:p>
          <a:p>
            <a:pPr lvl="2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endParaRPr lang="en-US" altLang="en-US" sz="2600" b="1" dirty="0"/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B00470E5-A59A-4A0C-BBC9-A037E57DC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697" y="3730940"/>
            <a:ext cx="128846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en-US" sz="2600" b="1" dirty="0"/>
              <a:t>Use:</a:t>
            </a:r>
          </a:p>
          <a:p>
            <a:pPr lvl="2"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endParaRPr lang="en-US" altLang="en-US" sz="26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835208-099D-421C-81E2-E88C8F3134A4}"/>
              </a:ext>
            </a:extLst>
          </p:cNvPr>
          <p:cNvSpPr txBox="1"/>
          <p:nvPr/>
        </p:nvSpPr>
        <p:spPr>
          <a:xfrm>
            <a:off x="4870580" y="473062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777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3"/>
      <p:bldP spid="6" grpId="0" bldLvl="3"/>
      <p:bldP spid="14" grpId="0" build="p" bldLvl="3"/>
      <p:bldP spid="15" grpId="0" build="p" bldLvl="3"/>
      <p:bldP spid="16" grpId="0" build="p" bldLvl="3"/>
      <p:bldP spid="20" grpId="0" build="p" bldLvl="3"/>
      <p:bldP spid="21" grpId="0" animBg="1"/>
      <p:bldP spid="22" grpId="0" animBg="1"/>
      <p:bldP spid="23" grpId="0" animBg="1"/>
      <p:bldP spid="24" grpId="0" animBg="1"/>
      <p:bldP spid="25" grpId="0" build="p" bldLvl="3"/>
      <p:bldP spid="26" grpId="0" build="p" bldLvl="3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95338" y="1244600"/>
            <a:ext cx="7772400" cy="221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0000"/>
              </a:lnSpc>
            </a:pPr>
            <a:r>
              <a:rPr lang="en-US" altLang="en-US" sz="3200" dirty="0"/>
              <a:t>Measures activity over a particular period.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en-US" sz="3200" dirty="0"/>
              <a:t>Reports changes in the equity section of the balance sheet.</a:t>
            </a:r>
          </a:p>
          <a:p>
            <a:pPr marL="0" lvl="1" indent="0" eaLnBrk="1" hangingPunct="1">
              <a:lnSpc>
                <a:spcPct val="100000"/>
              </a:lnSpc>
              <a:buNone/>
            </a:pPr>
            <a:r>
              <a:rPr lang="en-US" altLang="en-US" sz="3200" dirty="0"/>
              <a:t>    </a:t>
            </a:r>
          </a:p>
          <a:p>
            <a:pPr lvl="1" eaLnBrk="1" hangingPunct="1">
              <a:lnSpc>
                <a:spcPct val="105000"/>
              </a:lnSpc>
            </a:pPr>
            <a:endParaRPr lang="en-US" altLang="en-US" sz="3000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685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Statement of Retained Earnings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7032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Ratio Analysis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62000" y="1160463"/>
            <a:ext cx="7805738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0000"/>
              </a:lnSpc>
              <a:spcBef>
                <a:spcPts val="1000"/>
              </a:spcBef>
            </a:pPr>
            <a:r>
              <a:rPr lang="en-US" altLang="en-US" sz="3000" b="1" i="1" dirty="0">
                <a:solidFill>
                  <a:srgbClr val="0033CC"/>
                </a:solidFill>
              </a:rPr>
              <a:t>Ratio analysis is used to </a:t>
            </a:r>
            <a:r>
              <a:rPr lang="en-US" altLang="en-US" sz="3000" dirty="0"/>
              <a:t>evaluate a firm’s current financial position and, based on the results, to </a:t>
            </a:r>
            <a:r>
              <a:rPr lang="en-US" altLang="en-US" sz="3000" b="1" i="1" dirty="0">
                <a:solidFill>
                  <a:srgbClr val="0033CC"/>
                </a:solidFill>
              </a:rPr>
              <a:t>forecast the firm’s </a:t>
            </a:r>
            <a:r>
              <a:rPr lang="en-US" altLang="en-US" sz="3000" b="1" i="1" dirty="0">
                <a:solidFill>
                  <a:srgbClr val="FF0000"/>
                </a:solidFill>
              </a:rPr>
              <a:t>FUTURE </a:t>
            </a:r>
            <a:r>
              <a:rPr lang="en-US" altLang="en-US" sz="3000" b="1" i="1" dirty="0">
                <a:solidFill>
                  <a:srgbClr val="0033CC"/>
                </a:solidFill>
              </a:rPr>
              <a:t>financial position</a:t>
            </a:r>
            <a:r>
              <a:rPr lang="en-US" altLang="en-US" sz="3000" dirty="0"/>
              <a:t>. </a:t>
            </a:r>
          </a:p>
          <a:p>
            <a:pPr lvl="1" eaLnBrk="1" hangingPunct="1">
              <a:lnSpc>
                <a:spcPct val="100000"/>
              </a:lnSpc>
              <a:spcBef>
                <a:spcPts val="1000"/>
              </a:spcBef>
            </a:pPr>
            <a:r>
              <a:rPr lang="en-US" altLang="en-US" sz="3000" dirty="0"/>
              <a:t>Investors use the information to determine the potential for investing in the firm.</a:t>
            </a:r>
          </a:p>
          <a:p>
            <a:pPr lvl="1" eaLnBrk="1" hangingPunct="1">
              <a:lnSpc>
                <a:spcPct val="100000"/>
              </a:lnSpc>
              <a:spcBef>
                <a:spcPts val="1000"/>
              </a:spcBef>
            </a:pPr>
            <a:r>
              <a:rPr lang="en-US" altLang="en-US" sz="3000" dirty="0"/>
              <a:t>Managers use the information to plan </a:t>
            </a:r>
            <a:r>
              <a:rPr lang="en-US" altLang="en-US" sz="3000" b="1" i="1" dirty="0">
                <a:solidFill>
                  <a:srgbClr val="FF0000"/>
                </a:solidFill>
              </a:rPr>
              <a:t>FUTURE</a:t>
            </a:r>
            <a:r>
              <a:rPr lang="en-US" altLang="en-US" sz="3000" dirty="0">
                <a:solidFill>
                  <a:srgbClr val="0033CC"/>
                </a:solidFill>
              </a:rPr>
              <a:t> </a:t>
            </a:r>
            <a:r>
              <a:rPr lang="en-US" altLang="en-US" sz="3000" dirty="0"/>
              <a:t>funding needs and </a:t>
            </a:r>
            <a:r>
              <a:rPr lang="en-US" altLang="en-US" sz="3000" b="1" i="1" dirty="0">
                <a:solidFill>
                  <a:srgbClr val="FF0000"/>
                </a:solidFill>
              </a:rPr>
              <a:t>FUTURE</a:t>
            </a:r>
            <a:r>
              <a:rPr lang="en-US" altLang="en-US" sz="3000" dirty="0"/>
              <a:t> investment opportunities.</a:t>
            </a:r>
          </a:p>
          <a:p>
            <a:pPr marL="0" lvl="1" indent="0" eaLnBrk="1" hangingPunct="1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altLang="en-US" sz="3000" dirty="0"/>
              <a:t>    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7032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Ratio Analysis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62000" y="1160463"/>
            <a:ext cx="7805738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indent="0" eaLnBrk="1" hangingPunct="1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altLang="en-US" sz="4000" b="1" i="1" dirty="0">
                <a:solidFill>
                  <a:srgbClr val="C00000"/>
                </a:solidFill>
              </a:rPr>
              <a:t>DO NOT MEMORIZE </a:t>
            </a:r>
            <a:r>
              <a:rPr lang="en-US" altLang="en-US" sz="4000" b="1" dirty="0"/>
              <a:t>any ratios, or other equations in this chapter. All the equations you need either will be on the </a:t>
            </a:r>
            <a:r>
              <a:rPr lang="en-US" altLang="en-US" sz="4000" b="1" dirty="0">
                <a:solidFill>
                  <a:srgbClr val="0033CC"/>
                </a:solidFill>
              </a:rPr>
              <a:t>formula sheet </a:t>
            </a:r>
            <a:r>
              <a:rPr lang="en-US" altLang="en-US" sz="4000" b="1" dirty="0"/>
              <a:t>provided to you with the exam or will be </a:t>
            </a:r>
            <a:r>
              <a:rPr lang="en-US" altLang="en-US" sz="4000" b="1" dirty="0">
                <a:solidFill>
                  <a:srgbClr val="0033CC"/>
                </a:solidFill>
              </a:rPr>
              <a:t>included on the exam</a:t>
            </a:r>
            <a:r>
              <a:rPr lang="en-US" altLang="en-US" sz="4000" b="1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524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6270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Ratio Analysis—Information Provided </a:t>
            </a:r>
            <a:endParaRPr lang="en-US" sz="3000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62000" y="1389063"/>
            <a:ext cx="7805738" cy="436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457200" algn="l" ea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3000" i="1" u="sng" dirty="0"/>
              <a:t>Liquidity ratios</a:t>
            </a:r>
            <a:r>
              <a:rPr lang="en-US" altLang="en-US" sz="3000" dirty="0"/>
              <a:t>—provide an indication as to how well the firm is able to meet its current obligations; that is, pay its bills in the </a:t>
            </a:r>
            <a:r>
              <a:rPr lang="en-US" altLang="en-US" sz="3000" b="1" i="1" dirty="0">
                <a:solidFill>
                  <a:srgbClr val="FF0000"/>
                </a:solidFill>
              </a:rPr>
              <a:t>current period</a:t>
            </a:r>
            <a:r>
              <a:rPr lang="en-US" altLang="en-US" sz="3000" dirty="0"/>
              <a:t>.</a:t>
            </a:r>
          </a:p>
          <a:p>
            <a:pPr lvl="1" indent="-457200" algn="l" ea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3000" i="1" u="sng" dirty="0"/>
              <a:t>Asset management ratios</a:t>
            </a:r>
            <a:r>
              <a:rPr lang="en-US" altLang="en-US" sz="3000" dirty="0"/>
              <a:t>—provide an indication of how efficiently the firm is operated; measure how effectively assets are used to generate sales</a:t>
            </a:r>
          </a:p>
          <a:p>
            <a:pPr marL="0" lvl="1" algn="l" eaLnBrk="1" hangingPunct="1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altLang="en-US" sz="3000" dirty="0"/>
              <a:t>    </a:t>
            </a:r>
          </a:p>
          <a:p>
            <a:pPr lvl="1" indent="-457200" algn="l" ea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en-US" altLang="en-US" sz="30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62000" y="1058863"/>
            <a:ext cx="7805738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457200" algn="l" eaLnBrk="1" hangingPunct="1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600" i="1" u="sng" dirty="0"/>
              <a:t>Debt management ratios</a:t>
            </a:r>
          </a:p>
          <a:p>
            <a:pPr lvl="2" indent="-457200" algn="l" eaLnBrk="1" hangingPunct="1">
              <a:lnSpc>
                <a:spcPct val="100000"/>
              </a:lnSpc>
              <a:buFont typeface="Courier New" panose="02070309020205020404" pitchFamily="49" charset="0"/>
              <a:buChar char="o"/>
              <a:defRPr/>
            </a:pPr>
            <a:r>
              <a:rPr lang="en-US" altLang="en-US" sz="2400" dirty="0"/>
              <a:t>Provide an indication as to how much debt (</a:t>
            </a:r>
            <a:r>
              <a:rPr lang="en-US" altLang="en-US" sz="2400" b="1" i="1" dirty="0">
                <a:solidFill>
                  <a:srgbClr val="FF0000"/>
                </a:solidFill>
              </a:rPr>
              <a:t>primarily long-term</a:t>
            </a:r>
            <a:r>
              <a:rPr lang="en-US" altLang="en-US" sz="2400" dirty="0"/>
              <a:t>) the firm has and whether the firm is able to take on more debt.</a:t>
            </a:r>
          </a:p>
          <a:p>
            <a:pPr lvl="2" indent="-457200" algn="l" eaLnBrk="1" hangingPunct="1">
              <a:lnSpc>
                <a:spcPct val="100000"/>
              </a:lnSpc>
              <a:buFont typeface="Courier New" panose="02070309020205020404" pitchFamily="49" charset="0"/>
              <a:buChar char="o"/>
              <a:defRPr/>
            </a:pPr>
            <a:r>
              <a:rPr lang="en-US" altLang="en-US" sz="2400" dirty="0"/>
              <a:t>Indicate how much of the firm is financed with debt and equity.</a:t>
            </a:r>
          </a:p>
          <a:p>
            <a:pPr lvl="1" indent="-457200" algn="l" eaLnBrk="1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i="1" u="sng" dirty="0"/>
              <a:t>Profitability ratios</a:t>
            </a:r>
            <a:r>
              <a:rPr lang="en-US" altLang="en-US" sz="2600" dirty="0"/>
              <a:t>—show the effects of the firm’s liquidity, management of assets, and financing on its overall operations.</a:t>
            </a:r>
          </a:p>
          <a:p>
            <a:pPr lvl="1" indent="-457200" algn="l" eaLnBrk="1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i="1" u="sng" dirty="0"/>
              <a:t>Market value ratios</a:t>
            </a:r>
            <a:r>
              <a:rPr lang="en-US" altLang="en-US" sz="2600" dirty="0"/>
              <a:t>—provide an indication of what investors think about the firm’s future prospects.</a:t>
            </a:r>
          </a:p>
          <a:p>
            <a:pPr marL="0" lvl="1" algn="l" eaLnBrk="1" hangingPunct="1">
              <a:lnSpc>
                <a:spcPct val="100000"/>
              </a:lnSpc>
              <a:defRPr/>
            </a:pPr>
            <a:r>
              <a:rPr lang="en-US" altLang="en-US" sz="2600" dirty="0"/>
              <a:t>      </a:t>
            </a:r>
          </a:p>
          <a:p>
            <a:pPr lvl="1" indent="-457200" algn="l" eaLnBrk="1" hangingPunct="1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endParaRPr lang="en-US" altLang="en-US" sz="2600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6270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Ratio Analysis—Information Provided </a:t>
            </a:r>
            <a:endParaRPr lang="en-US" sz="30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Ratio Analysis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719138" y="1125535"/>
            <a:ext cx="7911056" cy="5283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ts val="1000"/>
              </a:spcBef>
            </a:pPr>
            <a:r>
              <a:rPr lang="en-US" altLang="en-US" sz="3000" dirty="0"/>
              <a:t>Comparative ratios versus trend analysis</a:t>
            </a:r>
          </a:p>
          <a:p>
            <a:pPr lvl="2" eaLnBrk="1" hangingPunct="1">
              <a:spcBef>
                <a:spcPts val="1500"/>
              </a:spcBef>
              <a:buFont typeface="Courier New" panose="02070309020205020404" pitchFamily="49" charset="0"/>
              <a:buChar char="o"/>
            </a:pPr>
            <a:r>
              <a:rPr lang="en-US" altLang="en-US" sz="2800" dirty="0"/>
              <a:t>Comparative analysis—benchmarking with similar firms </a:t>
            </a:r>
            <a:r>
              <a:rPr lang="en-US" altLang="en-US" sz="2800" i="1" dirty="0">
                <a:solidFill>
                  <a:srgbClr val="0033CC"/>
                </a:solidFill>
              </a:rPr>
              <a:t>at a particular point in time</a:t>
            </a:r>
            <a:r>
              <a:rPr lang="en-US" altLang="en-US" sz="2800" dirty="0"/>
              <a:t>.</a:t>
            </a:r>
          </a:p>
          <a:p>
            <a:pPr lvl="2" eaLnBrk="1" hangingPunct="1">
              <a:spcBef>
                <a:spcPts val="1500"/>
              </a:spcBef>
              <a:buFont typeface="Courier New" panose="02070309020205020404" pitchFamily="49" charset="0"/>
              <a:buChar char="o"/>
            </a:pPr>
            <a:r>
              <a:rPr lang="en-US" altLang="en-US" sz="2800" dirty="0"/>
              <a:t>Trend analysis—evaluation of ratios for a particular firm </a:t>
            </a:r>
            <a:r>
              <a:rPr lang="en-US" altLang="en-US" sz="2800" i="1" dirty="0">
                <a:solidFill>
                  <a:srgbClr val="0033CC"/>
                </a:solidFill>
              </a:rPr>
              <a:t>over some time period</a:t>
            </a:r>
            <a:r>
              <a:rPr lang="en-US" altLang="en-US" sz="2800" dirty="0"/>
              <a:t>.</a:t>
            </a:r>
          </a:p>
          <a:p>
            <a:pPr lvl="1" eaLnBrk="1" hangingPunct="1">
              <a:lnSpc>
                <a:spcPct val="100000"/>
              </a:lnSpc>
              <a:spcBef>
                <a:spcPts val="2000"/>
              </a:spcBef>
            </a:pPr>
            <a:r>
              <a:rPr lang="en-US" altLang="en-US" sz="3000" dirty="0"/>
              <a:t>The </a:t>
            </a:r>
            <a:r>
              <a:rPr lang="en-US" altLang="en-US" sz="3000" b="1" i="1" u="sng" dirty="0">
                <a:solidFill>
                  <a:srgbClr val="C00000"/>
                </a:solidFill>
              </a:rPr>
              <a:t>primary purpose </a:t>
            </a:r>
            <a:r>
              <a:rPr lang="en-US" altLang="en-US" sz="3000" dirty="0"/>
              <a:t>of ratio analysis is to form general impressions about a firm’s </a:t>
            </a:r>
            <a:r>
              <a:rPr lang="en-US" altLang="en-US" sz="3000" b="1" dirty="0">
                <a:solidFill>
                  <a:srgbClr val="C00000"/>
                </a:solidFill>
              </a:rPr>
              <a:t>FUTURE</a:t>
            </a:r>
            <a:r>
              <a:rPr lang="en-US" altLang="en-US" sz="3000" dirty="0"/>
              <a:t> financial position</a:t>
            </a:r>
          </a:p>
          <a:p>
            <a:pPr lvl="1" eaLnBrk="1" hangingPunct="1">
              <a:lnSpc>
                <a:spcPct val="100000"/>
              </a:lnSpc>
              <a:spcBef>
                <a:spcPts val="2000"/>
              </a:spcBef>
            </a:pPr>
            <a:r>
              <a:rPr lang="en-US" altLang="en-US" sz="3000" dirty="0"/>
              <a:t> </a:t>
            </a:r>
            <a:r>
              <a:rPr lang="en-US" altLang="en-US" sz="3000" b="1" i="1" dirty="0">
                <a:solidFill>
                  <a:srgbClr val="C00000"/>
                </a:solidFill>
              </a:rPr>
              <a:t>Judgment</a:t>
            </a:r>
            <a:r>
              <a:rPr lang="en-US" altLang="en-US" sz="3000" dirty="0"/>
              <a:t> must be used when interpreting financial ratios</a:t>
            </a:r>
          </a:p>
          <a:p>
            <a:pPr marL="0" lvl="1" indent="0" eaLnBrk="1" hangingPunct="1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altLang="en-US" sz="3000" dirty="0"/>
              <a:t>    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Ratio Analysis—DuPont Analysis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719138" y="1430338"/>
            <a:ext cx="7688262" cy="218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ts val="1000"/>
              </a:spcBef>
            </a:pPr>
            <a:r>
              <a:rPr lang="en-US" altLang="en-US" sz="3000" dirty="0"/>
              <a:t>Used to deconstruct ratios to provide more detail.</a:t>
            </a:r>
            <a:endParaRPr lang="en-US" altLang="en-US" sz="2800" dirty="0"/>
          </a:p>
          <a:p>
            <a:pPr lvl="1" eaLnBrk="1" hangingPunct="1">
              <a:lnSpc>
                <a:spcPct val="100000"/>
              </a:lnSpc>
              <a:spcBef>
                <a:spcPts val="2000"/>
              </a:spcBef>
            </a:pPr>
            <a:r>
              <a:rPr lang="en-US" altLang="en-US" sz="3000" dirty="0"/>
              <a:t>Return on assets (ROA) can be deconstructed as follows: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DBC248B-A182-4CAF-8858-DC60E171BF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6315450"/>
              </p:ext>
            </p:extLst>
          </p:nvPr>
        </p:nvGraphicFramePr>
        <p:xfrm>
          <a:off x="1596141" y="3525239"/>
          <a:ext cx="29210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68200" imgH="393480" progId="Equation.DSMT4">
                  <p:embed/>
                </p:oleObj>
              </mc:Choice>
              <mc:Fallback>
                <p:oleObj name="Equation" r:id="rId4" imgW="11682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6141" y="3525239"/>
                        <a:ext cx="2921000" cy="98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E29DDE6-577A-47A0-AD52-42B53D350D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9255522"/>
              </p:ext>
            </p:extLst>
          </p:nvPr>
        </p:nvGraphicFramePr>
        <p:xfrm>
          <a:off x="2350361" y="5266830"/>
          <a:ext cx="4822825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30320" imgH="406080" progId="Equation.DSMT4">
                  <p:embed/>
                </p:oleObj>
              </mc:Choice>
              <mc:Fallback>
                <p:oleObj name="Equation" r:id="rId6" imgW="193032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50361" y="5266830"/>
                        <a:ext cx="4822825" cy="10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7B41CA5-DB3C-49CF-B3EB-D20F642BBD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661666"/>
              </p:ext>
            </p:extLst>
          </p:nvPr>
        </p:nvGraphicFramePr>
        <p:xfrm>
          <a:off x="2352400" y="4646505"/>
          <a:ext cx="5270400" cy="50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08160" imgH="203040" progId="Equation.DSMT4">
                  <p:embed/>
                </p:oleObj>
              </mc:Choice>
              <mc:Fallback>
                <p:oleObj name="Equation" r:id="rId8" imgW="21081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52400" y="4646505"/>
                        <a:ext cx="5270400" cy="50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2879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762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Ratio Analysis—Caveats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04800" y="1252538"/>
            <a:ext cx="8382000" cy="44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71600"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0000"/>
              </a:lnSpc>
              <a:spcBef>
                <a:spcPts val="1000"/>
              </a:spcBef>
            </a:pPr>
            <a:r>
              <a:rPr lang="en-US" altLang="en-US" sz="3000" dirty="0"/>
              <a:t>Some factors that make evaluation of financial statements difficult:</a:t>
            </a:r>
          </a:p>
          <a:p>
            <a:pPr lvl="2" eaLnBrk="1" hangingPunct="1">
              <a:lnSpc>
                <a:spcPct val="10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altLang="en-US" sz="2800" dirty="0"/>
              <a:t>Large, multidivisional firms</a:t>
            </a:r>
          </a:p>
          <a:p>
            <a:pPr lvl="2" eaLnBrk="1" hangingPunct="1">
              <a:lnSpc>
                <a:spcPct val="10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altLang="en-US" sz="2800" dirty="0"/>
              <a:t>Seasonality/inflation</a:t>
            </a:r>
          </a:p>
          <a:p>
            <a:pPr lvl="2" eaLnBrk="1" hangingPunct="1">
              <a:lnSpc>
                <a:spcPct val="10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altLang="en-US" sz="2800" dirty="0"/>
              <a:t>Alternative accounting methods</a:t>
            </a:r>
          </a:p>
          <a:p>
            <a:pPr lvl="2" eaLnBrk="1" hangingPunct="1">
              <a:lnSpc>
                <a:spcPct val="10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altLang="en-US" sz="2800" dirty="0"/>
              <a:t>Historical costs</a:t>
            </a:r>
          </a:p>
          <a:p>
            <a:pPr lvl="2" eaLnBrk="1" hangingPunct="1">
              <a:lnSpc>
                <a:spcPct val="10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altLang="en-US" sz="2800" dirty="0"/>
              <a:t>Generalization</a:t>
            </a:r>
          </a:p>
          <a:p>
            <a:pPr lvl="2" eaLnBrk="1" hangingPunct="1">
              <a:lnSpc>
                <a:spcPct val="10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altLang="en-US" sz="2800" dirty="0"/>
              <a:t>Window dressing</a:t>
            </a:r>
          </a:p>
          <a:p>
            <a:pPr marL="914400" lvl="2" indent="0" eaLnBrk="1" hangingPunct="1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altLang="en-US" sz="2800" dirty="0"/>
              <a:t>     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3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69338" cy="482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Chapter 2 Questions</a:t>
            </a:r>
          </a:p>
        </p:txBody>
      </p:sp>
      <p:sp>
        <p:nvSpPr>
          <p:cNvPr id="3" name="Subtitle 2"/>
          <p:cNvSpPr txBox="1">
            <a:spLocks/>
          </p:cNvSpPr>
          <p:nvPr/>
        </p:nvSpPr>
        <p:spPr bwMode="auto">
          <a:xfrm>
            <a:off x="237331" y="896501"/>
            <a:ext cx="8669338" cy="5511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  <a:defRPr/>
            </a:pPr>
            <a:r>
              <a:rPr lang="en-US" dirty="0"/>
              <a:t>What financial statements do corporations publish, and what information does each provide?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dirty="0"/>
              <a:t>What changes in balance sheet accounts that would constitute sources (uses) of funds.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dirty="0"/>
              <a:t>How do investors and potential investors utilize financial statements? How do mangers utilize financial statements?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dirty="0"/>
              <a:t>What is ratio analysis and why are the results important to both managers and investors?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dirty="0"/>
              <a:t>What information is provided with each category of ratios given in the book?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dirty="0"/>
              <a:t>What are some steps that must be taken when using ratio analysis? What is the most important aspect of ratio analysis?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dirty="0"/>
              <a:t>What are some potential problems/issues associated with financial statement analysis?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7032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Ratio Analysis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62000" y="1160463"/>
            <a:ext cx="7805738" cy="501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indent="0" eaLnBrk="1" hangingPunct="1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altLang="en-US" sz="4000" b="1" i="1" dirty="0">
                <a:solidFill>
                  <a:srgbClr val="C00000"/>
                </a:solidFill>
              </a:rPr>
              <a:t>DO NOT MEMORIZE </a:t>
            </a:r>
            <a:r>
              <a:rPr lang="en-US" altLang="en-US" sz="4000" b="1" dirty="0"/>
              <a:t>any ratios, or other equations in this or any other chapter. </a:t>
            </a:r>
            <a:r>
              <a:rPr lang="en-US" altLang="en-US" sz="4000" b="1" dirty="0">
                <a:solidFill>
                  <a:srgbClr val="0033CC"/>
                </a:solidFill>
              </a:rPr>
              <a:t>All the equations </a:t>
            </a:r>
            <a:r>
              <a:rPr lang="en-US" altLang="en-US" sz="4000" b="1" dirty="0"/>
              <a:t>you need either will be on the </a:t>
            </a:r>
            <a:r>
              <a:rPr lang="en-US" altLang="en-US" sz="4000" b="1" dirty="0">
                <a:solidFill>
                  <a:srgbClr val="0033CC"/>
                </a:solidFill>
              </a:rPr>
              <a:t>formula sheet </a:t>
            </a:r>
            <a:r>
              <a:rPr lang="en-US" altLang="en-US" sz="4000" b="1" dirty="0"/>
              <a:t>provided to you with the exam or will be </a:t>
            </a:r>
            <a:r>
              <a:rPr lang="en-US" altLang="en-US" sz="4000" b="1" dirty="0">
                <a:solidFill>
                  <a:srgbClr val="0033CC"/>
                </a:solidFill>
              </a:rPr>
              <a:t>included on the exam</a:t>
            </a:r>
            <a:r>
              <a:rPr lang="en-US" altLang="en-US" sz="4000" b="1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036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OFFICE THEME" val="GWBPihIK"/>
  <p:tag name="ARTICULATE_SLIDE_COUNT" val="1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-What is Finance.pptx" id="{DB78170F-85E4-4EAC-B818-2222438A2F99}" vid="{9F307F52-2A63-4FFA-8F72-30B56345A7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696</TotalTime>
  <Words>758</Words>
  <Application>Microsoft Office PowerPoint</Application>
  <PresentationFormat>On-screen Show (4:3)</PresentationFormat>
  <Paragraphs>111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Besley, Scott</dc:creator>
  <cp:lastModifiedBy>Scott Besley</cp:lastModifiedBy>
  <cp:revision>83</cp:revision>
  <cp:lastPrinted>2019-01-11T18:09:46Z</cp:lastPrinted>
  <dcterms:created xsi:type="dcterms:W3CDTF">2016-05-25T16:13:03Z</dcterms:created>
  <dcterms:modified xsi:type="dcterms:W3CDTF">2023-04-20T17:56:17Z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6D70F270-C9BD-45AB-BE42-6A5717318620</vt:lpwstr>
  </property>
  <property fmtid="{D5CDD505-2E9C-101B-9397-08002B2CF9AE}" pid="3" name="ArticulatePath">
    <vt:lpwstr>Presentation2</vt:lpwstr>
  </property>
</Properties>
</file>