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61" r:id="rId3"/>
    <p:sldId id="263" r:id="rId4"/>
    <p:sldId id="264" r:id="rId5"/>
    <p:sldId id="265" r:id="rId6"/>
    <p:sldId id="285" r:id="rId7"/>
    <p:sldId id="266" r:id="rId8"/>
    <p:sldId id="269" r:id="rId9"/>
    <p:sldId id="270" r:id="rId10"/>
    <p:sldId id="273" r:id="rId11"/>
    <p:sldId id="280" r:id="rId12"/>
    <p:sldId id="275" r:id="rId13"/>
    <p:sldId id="284" r:id="rId14"/>
    <p:sldId id="272" r:id="rId15"/>
    <p:sldId id="279" r:id="rId16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66"/>
    <a:srgbClr val="339933"/>
    <a:srgbClr val="FEF8CE"/>
    <a:srgbClr val="006600"/>
    <a:srgbClr val="33CC33"/>
    <a:srgbClr val="92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0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71262F2-9CE4-4F87-94A1-35D924A5EEE9}" type="datetimeFigureOut">
              <a:rPr lang="en-US"/>
              <a:pPr>
                <a:defRPr/>
              </a:pPr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14CA823-23EE-420E-8D8F-484D53C18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66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C20B10-BA13-4D8C-BF1E-9FA64124C65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7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EF7897-8933-4525-AFE9-4F73D6897E8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88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20331B-BED1-4977-A52A-C17FB95BB9BB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2210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05970E-051F-4E4A-BB9B-27F6F3A5743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97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FB3B3-CD0D-4DE4-A973-B65FF38E4D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96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FB3B3-CD0D-4DE4-A973-B65FF38E4D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30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5A4281-A061-4B54-B055-9C7FC655432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31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C4946-DB49-41BE-9A33-9A9BC2F10B4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45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DF685E-C4A1-4444-8865-F6E31F0BAFE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63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878D94-EF09-4667-87E5-A1D4D3F3B45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93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1639A3-A04E-4218-9B0A-BBFB1B5EE01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29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691703-C29F-4E77-8606-CAF7ADB5291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95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014F70-B154-4F8F-BCE7-B04D710957A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43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69C89A-7D9A-44E9-B6A0-D3B1D2361E9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68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963840-14AE-4862-88ED-752E1D12B44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7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6D391DD-55B6-48DC-9CCE-868B6B787570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4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31AD3-5423-46D5-B7CF-85AF64223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4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0CAA8-FB26-4E2B-AADA-2CDB91DBDD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6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23267-8585-49D4-A9C5-85152B425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2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5CC0A-D7D1-4BAA-8665-5C707C1DB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00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6D282-CEB4-4C91-A100-5267B8ABF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49B7F-42B0-4199-A2DC-B83FF68D5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1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2478-8F78-4E24-89DF-DBBCF8D6C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06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4CE22-11DE-42E6-98CC-A53A5A006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2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F180E-6AD6-4A08-8CBA-AEC06D2E4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77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251D2-01BD-4734-8592-6DFE7ED8D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7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13803F-E055-4879-9239-D017C9C5C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01133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Financial Market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519656" y="1184804"/>
            <a:ext cx="8154080" cy="536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lvl="1" eaLnBrk="1" hangingPunct="1">
              <a:lnSpc>
                <a:spcPct val="105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  <a:tabLst/>
            </a:pPr>
            <a:r>
              <a:rPr lang="en-US" altLang="en-US" sz="3000" dirty="0"/>
              <a:t>The</a:t>
            </a:r>
            <a:r>
              <a:rPr lang="en-US" altLang="en-US" sz="3000" i="1" dirty="0">
                <a:solidFill>
                  <a:srgbClr val="FF0000"/>
                </a:solidFill>
              </a:rPr>
              <a:t> mechanism </a:t>
            </a:r>
            <a:r>
              <a:rPr lang="en-US" altLang="en-US" sz="3000" dirty="0"/>
              <a:t>by which borrowers (those who need funds) and lenders (those with excess funds) are brought together.</a:t>
            </a:r>
          </a:p>
          <a:p>
            <a:pPr marL="457200" lvl="1" eaLnBrk="1" hangingPunct="1">
              <a:lnSpc>
                <a:spcPct val="105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  <a:tabLst/>
            </a:pPr>
            <a:r>
              <a:rPr lang="en-US" altLang="en-US" sz="3000" dirty="0"/>
              <a:t>The primary role of a financial market is to </a:t>
            </a:r>
            <a:r>
              <a:rPr lang="en-US" altLang="en-US" sz="3000" i="1" dirty="0">
                <a:solidFill>
                  <a:srgbClr val="FF0000"/>
                </a:solidFill>
              </a:rPr>
              <a:t>facilitate the flow of funds </a:t>
            </a:r>
            <a:r>
              <a:rPr lang="en-US" altLang="en-US" sz="3000" dirty="0"/>
              <a:t>from those who have surplus funds to those who have needs for funds in excess of their current income.</a:t>
            </a:r>
          </a:p>
          <a:p>
            <a:pPr marL="914400" lvl="2" indent="-457200" eaLnBrk="1" hangingPunct="1">
              <a:lnSpc>
                <a:spcPct val="105000"/>
              </a:lnSpc>
              <a:spcBef>
                <a:spcPts val="1000"/>
              </a:spcBef>
              <a:buClr>
                <a:srgbClr val="339933"/>
              </a:buClr>
              <a:buSzPct val="75000"/>
              <a:buFont typeface="Wingdings" panose="05000000000000000000" pitchFamily="2" charset="2"/>
              <a:buChar char="v"/>
              <a:tabLst/>
            </a:pPr>
            <a:r>
              <a:rPr lang="en-US" altLang="en-US" sz="2800" dirty="0">
                <a:solidFill>
                  <a:srgbClr val="0033CC"/>
                </a:solidFill>
              </a:rPr>
              <a:t>Investors/savers</a:t>
            </a:r>
            <a:r>
              <a:rPr lang="en-US" altLang="en-US" sz="2800" dirty="0"/>
              <a:t>—those who have surplus funds</a:t>
            </a:r>
          </a:p>
          <a:p>
            <a:pPr marL="914400" lvl="2" indent="-457200" eaLnBrk="1" hangingPunct="1">
              <a:lnSpc>
                <a:spcPct val="105000"/>
              </a:lnSpc>
              <a:spcBef>
                <a:spcPts val="1000"/>
              </a:spcBef>
              <a:buClr>
                <a:srgbClr val="339933"/>
              </a:buClr>
              <a:buSzPct val="75000"/>
              <a:buFont typeface="Wingdings" panose="05000000000000000000" pitchFamily="2" charset="2"/>
              <a:buChar char="v"/>
              <a:tabLst/>
            </a:pPr>
            <a:r>
              <a:rPr lang="en-US" altLang="en-US" sz="2800" dirty="0">
                <a:solidFill>
                  <a:schemeClr val="accent6">
                    <a:lumMod val="75000"/>
                  </a:schemeClr>
                </a:solidFill>
              </a:rPr>
              <a:t>Borrowers</a:t>
            </a:r>
            <a:r>
              <a:rPr lang="en-US" altLang="en-US" sz="2800" dirty="0"/>
              <a:t>—those who need funds</a:t>
            </a:r>
          </a:p>
          <a:p>
            <a:pPr lvl="1" eaLnBrk="1" hangingPunct="1">
              <a:lnSpc>
                <a:spcPct val="105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endParaRPr lang="en-US" altLang="en-US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1156011"/>
            <a:ext cx="7772400" cy="507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3000" dirty="0"/>
              <a:t>Three financial phases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Young adults borrow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Older working adults save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Retired adults use savings from prior years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3000" dirty="0"/>
              <a:t>Funds transferred from savers to borrowers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Direct transfer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Investment banking house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Financial intermediary</a:t>
            </a:r>
          </a:p>
        </p:txBody>
      </p:sp>
      <p:sp>
        <p:nvSpPr>
          <p:cNvPr id="8195" name="Rectangle 2"/>
          <p:cNvSpPr txBox="1">
            <a:spLocks noChangeArrowheads="1"/>
          </p:cNvSpPr>
          <p:nvPr/>
        </p:nvSpPr>
        <p:spPr bwMode="auto">
          <a:xfrm>
            <a:off x="228600" y="269964"/>
            <a:ext cx="8763000" cy="50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cap="small" dirty="0"/>
              <a:t>Flow of Funds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2767543" y="1412344"/>
            <a:ext cx="3286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Securities (stocks or bonds)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3654956" y="2074331"/>
            <a:ext cx="9509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Dollars</a:t>
            </a: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338668" y="1617131"/>
            <a:ext cx="1508125" cy="911225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Borrower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(Business)</a:t>
            </a:r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7276043" y="1617131"/>
            <a:ext cx="1508125" cy="912813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tIns="91440" bIns="9144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Saver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(Investor)</a:t>
            </a:r>
          </a:p>
        </p:txBody>
      </p:sp>
      <p:sp>
        <p:nvSpPr>
          <p:cNvPr id="16392" name="Line 7"/>
          <p:cNvSpPr>
            <a:spLocks noChangeShapeType="1"/>
          </p:cNvSpPr>
          <p:nvPr/>
        </p:nvSpPr>
        <p:spPr bwMode="auto">
          <a:xfrm>
            <a:off x="1861081" y="1769531"/>
            <a:ext cx="5411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8"/>
          <p:cNvSpPr>
            <a:spLocks noChangeShapeType="1"/>
          </p:cNvSpPr>
          <p:nvPr/>
        </p:nvSpPr>
        <p:spPr bwMode="auto">
          <a:xfrm flipH="1">
            <a:off x="1862668" y="2379131"/>
            <a:ext cx="5411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Text Box 9"/>
          <p:cNvSpPr txBox="1">
            <a:spLocks noChangeArrowheads="1"/>
          </p:cNvSpPr>
          <p:nvPr/>
        </p:nvSpPr>
        <p:spPr bwMode="auto">
          <a:xfrm>
            <a:off x="262468" y="1083731"/>
            <a:ext cx="2325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Direct Transfers</a:t>
            </a:r>
          </a:p>
        </p:txBody>
      </p:sp>
      <p:sp>
        <p:nvSpPr>
          <p:cNvPr id="16395" name="Text Box 10"/>
          <p:cNvSpPr txBox="1">
            <a:spLocks noChangeArrowheads="1"/>
          </p:cNvSpPr>
          <p:nvPr/>
        </p:nvSpPr>
        <p:spPr bwMode="auto">
          <a:xfrm>
            <a:off x="338668" y="3296706"/>
            <a:ext cx="1508125" cy="911225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Borrower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(Business)</a:t>
            </a:r>
          </a:p>
        </p:txBody>
      </p:sp>
      <p:sp>
        <p:nvSpPr>
          <p:cNvPr id="16396" name="Text Box 11"/>
          <p:cNvSpPr txBox="1">
            <a:spLocks noChangeArrowheads="1"/>
          </p:cNvSpPr>
          <p:nvPr/>
        </p:nvSpPr>
        <p:spPr bwMode="auto">
          <a:xfrm>
            <a:off x="262468" y="2777594"/>
            <a:ext cx="6791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Indirect Transfers through an Investment Banker</a:t>
            </a:r>
          </a:p>
        </p:txBody>
      </p:sp>
      <p:sp>
        <p:nvSpPr>
          <p:cNvPr id="16397" name="Text Box 12"/>
          <p:cNvSpPr txBox="1">
            <a:spLocks noChangeArrowheads="1"/>
          </p:cNvSpPr>
          <p:nvPr/>
        </p:nvSpPr>
        <p:spPr bwMode="auto">
          <a:xfrm>
            <a:off x="7288743" y="3295119"/>
            <a:ext cx="1508125" cy="912812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tIns="91440" bIns="9144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Saver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(Investor)</a:t>
            </a:r>
          </a:p>
        </p:txBody>
      </p:sp>
      <p:sp>
        <p:nvSpPr>
          <p:cNvPr id="16398" name="Text Box 13"/>
          <p:cNvSpPr txBox="1">
            <a:spLocks noChangeArrowheads="1"/>
          </p:cNvSpPr>
          <p:nvPr/>
        </p:nvSpPr>
        <p:spPr bwMode="auto">
          <a:xfrm>
            <a:off x="3234268" y="3295119"/>
            <a:ext cx="2590800" cy="912812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t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Investment Banker</a:t>
            </a:r>
          </a:p>
        </p:txBody>
      </p:sp>
      <p:sp>
        <p:nvSpPr>
          <p:cNvPr id="16399" name="Line 14"/>
          <p:cNvSpPr>
            <a:spLocks noChangeShapeType="1"/>
          </p:cNvSpPr>
          <p:nvPr/>
        </p:nvSpPr>
        <p:spPr bwMode="auto">
          <a:xfrm>
            <a:off x="5825068" y="3522131"/>
            <a:ext cx="1462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15"/>
          <p:cNvSpPr>
            <a:spLocks noChangeShapeType="1"/>
          </p:cNvSpPr>
          <p:nvPr/>
        </p:nvSpPr>
        <p:spPr bwMode="auto">
          <a:xfrm>
            <a:off x="3266018" y="3522131"/>
            <a:ext cx="25590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6"/>
          <p:cNvSpPr>
            <a:spLocks noChangeShapeType="1"/>
          </p:cNvSpPr>
          <p:nvPr/>
        </p:nvSpPr>
        <p:spPr bwMode="auto">
          <a:xfrm>
            <a:off x="1862668" y="3522131"/>
            <a:ext cx="1389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2" name="Text Box 17"/>
          <p:cNvSpPr txBox="1">
            <a:spLocks noChangeArrowheads="1"/>
          </p:cNvSpPr>
          <p:nvPr/>
        </p:nvSpPr>
        <p:spPr bwMode="auto">
          <a:xfrm>
            <a:off x="1862668" y="3201456"/>
            <a:ext cx="1258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Securities</a:t>
            </a:r>
          </a:p>
        </p:txBody>
      </p:sp>
      <p:sp>
        <p:nvSpPr>
          <p:cNvPr id="16403" name="Text Box 18"/>
          <p:cNvSpPr txBox="1">
            <a:spLocks noChangeArrowheads="1"/>
          </p:cNvSpPr>
          <p:nvPr/>
        </p:nvSpPr>
        <p:spPr bwMode="auto">
          <a:xfrm>
            <a:off x="5937781" y="3201456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Securities</a:t>
            </a:r>
          </a:p>
        </p:txBody>
      </p:sp>
      <p:sp>
        <p:nvSpPr>
          <p:cNvPr id="16404" name="Line 19"/>
          <p:cNvSpPr>
            <a:spLocks noChangeShapeType="1"/>
          </p:cNvSpPr>
          <p:nvPr/>
        </p:nvSpPr>
        <p:spPr bwMode="auto">
          <a:xfrm>
            <a:off x="3266018" y="4055531"/>
            <a:ext cx="255905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Text Box 20"/>
          <p:cNvSpPr txBox="1">
            <a:spLocks noChangeArrowheads="1"/>
          </p:cNvSpPr>
          <p:nvPr/>
        </p:nvSpPr>
        <p:spPr bwMode="auto">
          <a:xfrm>
            <a:off x="2054756" y="3734856"/>
            <a:ext cx="950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Dollars</a:t>
            </a:r>
          </a:p>
        </p:txBody>
      </p:sp>
      <p:sp>
        <p:nvSpPr>
          <p:cNvPr id="16406" name="Line 21"/>
          <p:cNvSpPr>
            <a:spLocks noChangeShapeType="1"/>
          </p:cNvSpPr>
          <p:nvPr/>
        </p:nvSpPr>
        <p:spPr bwMode="auto">
          <a:xfrm>
            <a:off x="1862668" y="4055531"/>
            <a:ext cx="1389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22"/>
          <p:cNvSpPr>
            <a:spLocks noChangeShapeType="1"/>
          </p:cNvSpPr>
          <p:nvPr/>
        </p:nvSpPr>
        <p:spPr bwMode="auto">
          <a:xfrm>
            <a:off x="5825068" y="4055531"/>
            <a:ext cx="1462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Text Box 23"/>
          <p:cNvSpPr txBox="1">
            <a:spLocks noChangeArrowheads="1"/>
          </p:cNvSpPr>
          <p:nvPr/>
        </p:nvSpPr>
        <p:spPr bwMode="auto">
          <a:xfrm>
            <a:off x="6053668" y="3734856"/>
            <a:ext cx="950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Dollars</a:t>
            </a:r>
          </a:p>
        </p:txBody>
      </p:sp>
      <p:sp>
        <p:nvSpPr>
          <p:cNvPr id="16409" name="Text Box 24"/>
          <p:cNvSpPr txBox="1">
            <a:spLocks noChangeArrowheads="1"/>
          </p:cNvSpPr>
          <p:nvPr/>
        </p:nvSpPr>
        <p:spPr bwMode="auto">
          <a:xfrm>
            <a:off x="262468" y="4622269"/>
            <a:ext cx="7069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Indirect Transfers through a Financial Intermediary</a:t>
            </a:r>
          </a:p>
        </p:txBody>
      </p:sp>
      <p:sp>
        <p:nvSpPr>
          <p:cNvPr id="16410" name="Text Box 25"/>
          <p:cNvSpPr txBox="1">
            <a:spLocks noChangeArrowheads="1"/>
          </p:cNvSpPr>
          <p:nvPr/>
        </p:nvSpPr>
        <p:spPr bwMode="auto">
          <a:xfrm>
            <a:off x="338668" y="5125506"/>
            <a:ext cx="1508125" cy="911225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Borrower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(Business)</a:t>
            </a:r>
          </a:p>
        </p:txBody>
      </p:sp>
      <p:sp>
        <p:nvSpPr>
          <p:cNvPr id="16411" name="Text Box 26"/>
          <p:cNvSpPr txBox="1">
            <a:spLocks noChangeArrowheads="1"/>
          </p:cNvSpPr>
          <p:nvPr/>
        </p:nvSpPr>
        <p:spPr bwMode="auto">
          <a:xfrm>
            <a:off x="7288743" y="5123919"/>
            <a:ext cx="1508125" cy="912812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tIns="91440" bIns="9144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Saver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(Investor)</a:t>
            </a:r>
          </a:p>
        </p:txBody>
      </p:sp>
      <p:sp>
        <p:nvSpPr>
          <p:cNvPr id="16412" name="Text Box 27"/>
          <p:cNvSpPr txBox="1">
            <a:spLocks noChangeArrowheads="1"/>
          </p:cNvSpPr>
          <p:nvPr/>
        </p:nvSpPr>
        <p:spPr bwMode="auto">
          <a:xfrm>
            <a:off x="3234268" y="5123919"/>
            <a:ext cx="2590800" cy="912812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t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Financial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>
                <a:latin typeface="Tahoma" panose="020B0604030504040204" pitchFamily="34" charset="0"/>
                <a:ea typeface="ＭＳ Ｐゴシック" panose="020B0600070205080204" pitchFamily="34" charset="-128"/>
              </a:rPr>
              <a:t>Intermediary</a:t>
            </a:r>
          </a:p>
        </p:txBody>
      </p:sp>
      <p:sp>
        <p:nvSpPr>
          <p:cNvPr id="16413" name="Line 28"/>
          <p:cNvSpPr>
            <a:spLocks noChangeShapeType="1"/>
          </p:cNvSpPr>
          <p:nvPr/>
        </p:nvSpPr>
        <p:spPr bwMode="auto">
          <a:xfrm>
            <a:off x="5825068" y="5350931"/>
            <a:ext cx="1462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Line 29"/>
          <p:cNvSpPr>
            <a:spLocks noChangeShapeType="1"/>
          </p:cNvSpPr>
          <p:nvPr/>
        </p:nvSpPr>
        <p:spPr bwMode="auto">
          <a:xfrm>
            <a:off x="1862668" y="5350931"/>
            <a:ext cx="1389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5" name="Text Box 30"/>
          <p:cNvSpPr txBox="1">
            <a:spLocks noChangeArrowheads="1"/>
          </p:cNvSpPr>
          <p:nvPr/>
        </p:nvSpPr>
        <p:spPr bwMode="auto">
          <a:xfrm>
            <a:off x="1916643" y="5066769"/>
            <a:ext cx="1149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Business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Securities</a:t>
            </a:r>
          </a:p>
        </p:txBody>
      </p:sp>
      <p:sp>
        <p:nvSpPr>
          <p:cNvPr id="16416" name="Text Box 31"/>
          <p:cNvSpPr txBox="1">
            <a:spLocks noChangeArrowheads="1"/>
          </p:cNvSpPr>
          <p:nvPr/>
        </p:nvSpPr>
        <p:spPr bwMode="auto">
          <a:xfrm>
            <a:off x="2056343" y="5601756"/>
            <a:ext cx="9461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Dollars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(Loans)</a:t>
            </a:r>
          </a:p>
        </p:txBody>
      </p:sp>
      <p:sp>
        <p:nvSpPr>
          <p:cNvPr id="16417" name="Line 32"/>
          <p:cNvSpPr>
            <a:spLocks noChangeShapeType="1"/>
          </p:cNvSpPr>
          <p:nvPr/>
        </p:nvSpPr>
        <p:spPr bwMode="auto">
          <a:xfrm>
            <a:off x="1862668" y="5884331"/>
            <a:ext cx="1389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Line 33"/>
          <p:cNvSpPr>
            <a:spLocks noChangeShapeType="1"/>
          </p:cNvSpPr>
          <p:nvPr/>
        </p:nvSpPr>
        <p:spPr bwMode="auto">
          <a:xfrm>
            <a:off x="5825068" y="5884331"/>
            <a:ext cx="1462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Text Box 34"/>
          <p:cNvSpPr txBox="1">
            <a:spLocks noChangeArrowheads="1"/>
          </p:cNvSpPr>
          <p:nvPr/>
        </p:nvSpPr>
        <p:spPr bwMode="auto">
          <a:xfrm>
            <a:off x="5994399" y="5601756"/>
            <a:ext cx="121761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Dollars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D63A17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(Deposits)</a:t>
            </a:r>
          </a:p>
        </p:txBody>
      </p:sp>
      <p:sp>
        <p:nvSpPr>
          <p:cNvPr id="16420" name="Text Box 35"/>
          <p:cNvSpPr txBox="1">
            <a:spLocks noChangeArrowheads="1"/>
          </p:cNvSpPr>
          <p:nvPr/>
        </p:nvSpPr>
        <p:spPr bwMode="auto">
          <a:xfrm>
            <a:off x="5802843" y="5063064"/>
            <a:ext cx="1485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Intermediary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Securities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7730068" y="1617131"/>
            <a:ext cx="6286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   </a:t>
            </a:r>
          </a:p>
        </p:txBody>
      </p:sp>
      <p:sp>
        <p:nvSpPr>
          <p:cNvPr id="10277" name="Rectangle 2"/>
          <p:cNvSpPr txBox="1">
            <a:spLocks noChangeArrowheads="1"/>
          </p:cNvSpPr>
          <p:nvPr/>
        </p:nvSpPr>
        <p:spPr bwMode="auto">
          <a:xfrm>
            <a:off x="211138" y="279400"/>
            <a:ext cx="8763000" cy="63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0" b="1" cap="small" dirty="0"/>
              <a:t>Transfer of Funds</a:t>
            </a:r>
          </a:p>
        </p:txBody>
      </p:sp>
    </p:spTree>
    <p:custDataLst>
      <p:tags r:id="rId1"/>
    </p:custDataLst>
  </p:cSld>
  <p:clrMapOvr>
    <a:masterClrMapping/>
  </p:clrMapOvr>
  <p:transition advTm="2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89" grpId="0"/>
      <p:bldP spid="16390" grpId="0" animBg="1"/>
      <p:bldP spid="16391" grpId="0" animBg="1"/>
      <p:bldP spid="16392" grpId="0" animBg="1"/>
      <p:bldP spid="16393" grpId="0" animBg="1"/>
      <p:bldP spid="16394" grpId="0"/>
      <p:bldP spid="16395" grpId="0" animBg="1"/>
      <p:bldP spid="16396" grpId="0"/>
      <p:bldP spid="16397" grpId="0" animBg="1"/>
      <p:bldP spid="16398" grpId="0" animBg="1"/>
      <p:bldP spid="16399" grpId="0" animBg="1"/>
      <p:bldP spid="16400" grpId="0" animBg="1"/>
      <p:bldP spid="16401" grpId="0" animBg="1"/>
      <p:bldP spid="16402" grpId="0"/>
      <p:bldP spid="16403" grpId="0"/>
      <p:bldP spid="16404" grpId="0" animBg="1"/>
      <p:bldP spid="16405" grpId="0"/>
      <p:bldP spid="16406" grpId="0" animBg="1"/>
      <p:bldP spid="16407" grpId="0" animBg="1"/>
      <p:bldP spid="16408" grpId="0"/>
      <p:bldP spid="16409" grpId="0"/>
      <p:bldP spid="16410" grpId="0" animBg="1"/>
      <p:bldP spid="16411" grpId="0" animBg="1"/>
      <p:bldP spid="16412" grpId="0" animBg="1"/>
      <p:bldP spid="16413" grpId="0" animBg="1"/>
      <p:bldP spid="16414" grpId="0" animBg="1"/>
      <p:bldP spid="16415" grpId="0"/>
      <p:bldP spid="16416" grpId="0"/>
      <p:bldP spid="16417" grpId="0" animBg="1"/>
      <p:bldP spid="16418" grpId="0" animBg="1"/>
      <p:bldP spid="16419" grpId="0"/>
      <p:bldP spid="164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023931"/>
            <a:ext cx="7772400" cy="504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u="sng" dirty="0"/>
              <a:t>Economic Efficiency</a:t>
            </a:r>
            <a:r>
              <a:rPr lang="en-US" altLang="en-US" dirty="0"/>
              <a:t>—funds are allocated to their optimal use at the lowest costs</a:t>
            </a:r>
          </a:p>
          <a:p>
            <a:pPr eaLnBrk="1" hangingPunct="1">
              <a:lnSpc>
                <a:spcPct val="100000"/>
              </a:lnSpc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u="sng" dirty="0"/>
              <a:t>Informational Efficiency</a:t>
            </a:r>
            <a:r>
              <a:rPr lang="en-US" altLang="en-US" dirty="0"/>
              <a:t>—investment prices are adjusted quickly to reflect current information</a:t>
            </a:r>
          </a:p>
          <a:p>
            <a:pPr lvl="1" eaLnBrk="1" hangingPunct="1">
              <a:lnSpc>
                <a:spcPct val="100000"/>
              </a:lnSpc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solidFill>
                  <a:srgbClr val="FF0000"/>
                </a:solidFill>
              </a:rPr>
              <a:t>Weak-form</a:t>
            </a:r>
            <a:r>
              <a:rPr lang="en-US" altLang="en-US" sz="2600" dirty="0"/>
              <a:t>—all information contained in past price movements is reflected in current market prices</a:t>
            </a:r>
          </a:p>
          <a:p>
            <a:pPr lvl="1" eaLnBrk="1" hangingPunct="1">
              <a:lnSpc>
                <a:spcPct val="100000"/>
              </a:lnSpc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 err="1">
                <a:solidFill>
                  <a:srgbClr val="FF0000"/>
                </a:solidFill>
              </a:rPr>
              <a:t>Semistrong</a:t>
            </a:r>
            <a:r>
              <a:rPr lang="en-US" altLang="en-US" sz="2600" dirty="0">
                <a:solidFill>
                  <a:srgbClr val="FF0000"/>
                </a:solidFill>
              </a:rPr>
              <a:t>-form</a:t>
            </a:r>
            <a:r>
              <a:rPr lang="en-US" altLang="en-US" sz="2600" dirty="0"/>
              <a:t>—current prices reflect all publicly available information</a:t>
            </a:r>
          </a:p>
          <a:p>
            <a:pPr lvl="1" eaLnBrk="1" hangingPunct="1">
              <a:lnSpc>
                <a:spcPct val="100000"/>
              </a:lnSpc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solidFill>
                  <a:srgbClr val="FF0000"/>
                </a:solidFill>
              </a:rPr>
              <a:t>Strong-form</a:t>
            </a:r>
            <a:r>
              <a:rPr lang="en-US" altLang="en-US" sz="2600" dirty="0"/>
              <a:t>—current prices reflect all pertinent information, both public and private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69338" cy="635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Efficiency of Financial Markets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71966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Types of Financial Markets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77069" y="1244071"/>
            <a:ext cx="7772400" cy="478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5000"/>
              </a:lnSpc>
              <a:buClr>
                <a:srgbClr val="339933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3000" dirty="0"/>
              <a:t>Different financial markets exist because savers and borrowers have different needs.</a:t>
            </a:r>
          </a:p>
          <a:p>
            <a:pPr lvl="1" eaLnBrk="1" hangingPunct="1">
              <a:lnSpc>
                <a:spcPct val="105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3000" dirty="0"/>
              <a:t>Types of financial markets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Money versus capital markets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Debt versus equity markets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Primary versus secondary markets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Derivatives markets</a:t>
            </a:r>
          </a:p>
          <a:p>
            <a:pPr marL="0" lvl="1" indent="0" eaLnBrk="1" hangingPunct="1">
              <a:lnSpc>
                <a:spcPct val="105000"/>
              </a:lnSpc>
              <a:buClr>
                <a:srgbClr val="339933"/>
              </a:buClr>
              <a:buFont typeface="Arial" panose="020B0604020202020204" pitchFamily="34" charset="0"/>
              <a:buNone/>
              <a:defRPr/>
            </a:pPr>
            <a:endParaRPr lang="en-US" altLang="en-US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71966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Stock Markets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77069" y="1244071"/>
            <a:ext cx="7772400" cy="485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5000"/>
              </a:lnSpc>
              <a:buClr>
                <a:srgbClr val="339933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3000" dirty="0"/>
              <a:t>Stock markets are </a:t>
            </a:r>
            <a:r>
              <a:rPr lang="en-US" altLang="en-US" sz="3000" dirty="0">
                <a:solidFill>
                  <a:srgbClr val="FF0000"/>
                </a:solidFill>
              </a:rPr>
              <a:t>secondary </a:t>
            </a:r>
            <a:r>
              <a:rPr lang="en-US" altLang="en-US" sz="3000" dirty="0"/>
              <a:t>markets.</a:t>
            </a:r>
          </a:p>
          <a:p>
            <a:pPr lvl="1" eaLnBrk="1" hangingPunct="1">
              <a:lnSpc>
                <a:spcPct val="105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3000" dirty="0"/>
              <a:t>Physical stock exchanges versus the over-the-counter (OTC) market: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NYSE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NASDAQ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Electronic Communications Networks (ECNs)</a:t>
            </a:r>
          </a:p>
          <a:p>
            <a:pPr marL="91440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Competition</a:t>
            </a:r>
          </a:p>
          <a:p>
            <a:pPr lvl="1" indent="0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None/>
              <a:defRPr/>
            </a:pPr>
            <a:r>
              <a:rPr lang="en-US" altLang="en-US" sz="2800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676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6886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Investment Banking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01134" y="1304396"/>
            <a:ext cx="7772400" cy="446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3000" dirty="0"/>
              <a:t>Investment banking house</a:t>
            </a:r>
          </a:p>
          <a:p>
            <a:pPr marL="914400" lvl="2" indent="-566738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v"/>
            </a:pPr>
            <a:r>
              <a:rPr lang="en-US" altLang="en-US" sz="2800" dirty="0"/>
              <a:t>An organization that acts as a middleman to </a:t>
            </a:r>
            <a:r>
              <a:rPr lang="en-US" altLang="en-US" sz="2800" b="1" i="1" dirty="0">
                <a:solidFill>
                  <a:srgbClr val="FF0000"/>
                </a:solidFill>
              </a:rPr>
              <a:t>help firms and governments raise funds </a:t>
            </a:r>
            <a:r>
              <a:rPr lang="en-US" altLang="en-US" sz="2800" dirty="0"/>
              <a:t>by issuing financial instruments.</a:t>
            </a:r>
          </a:p>
          <a:p>
            <a:pPr marL="914400" lvl="2" indent="-566738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v"/>
            </a:pPr>
            <a:r>
              <a:rPr lang="en-US" altLang="en-US" sz="2800" dirty="0"/>
              <a:t>Helps corporations design securities attractive to investors.</a:t>
            </a:r>
          </a:p>
          <a:p>
            <a:pPr marL="914400" lvl="2" indent="-566738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v"/>
            </a:pPr>
            <a:r>
              <a:rPr lang="en-US" altLang="en-US" sz="2800" dirty="0"/>
              <a:t>Generally buys the securities from the corporation and then resells them </a:t>
            </a:r>
            <a:r>
              <a:rPr lang="en-US" altLang="en-US" sz="2800"/>
              <a:t>to investors (underwriting).</a:t>
            </a:r>
            <a:endParaRPr lang="en-US" altLang="en-US" sz="2800" dirty="0"/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endParaRPr lang="en-US" altLang="en-US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85800" y="1329793"/>
            <a:ext cx="77724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3000" dirty="0"/>
              <a:t>Flotation costs—issuing costs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3000" dirty="0"/>
              <a:t>Setting the offering price (rate)</a:t>
            </a:r>
          </a:p>
          <a:p>
            <a:pPr lvl="2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Seasoned issues</a:t>
            </a:r>
          </a:p>
          <a:p>
            <a:pPr lvl="2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§"/>
            </a:pPr>
            <a:r>
              <a:rPr lang="en-US" altLang="en-US" sz="2800" dirty="0"/>
              <a:t>IPOs—initial public offerings</a:t>
            </a:r>
          </a:p>
          <a:p>
            <a:pPr marL="1376363" lvl="3" indent="-463550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/>
              <a:t>Maintaining a market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3000" dirty="0"/>
              <a:t>Shelf registration</a:t>
            </a:r>
          </a:p>
          <a:p>
            <a:pPr marL="0" lvl="1" indent="0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None/>
            </a:pPr>
            <a:endParaRPr lang="en-US" altLang="en-US" sz="32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668867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Investment Banking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3D7102-51BF-4028-AEA5-7FDB822BCF34}"/>
              </a:ext>
            </a:extLst>
          </p:cNvPr>
          <p:cNvSpPr txBox="1"/>
          <p:nvPr/>
        </p:nvSpPr>
        <p:spPr>
          <a:xfrm>
            <a:off x="5738949" y="5451566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68338" y="1204001"/>
            <a:ext cx="7772400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Peach Software must raise $575 million to fund its growth. Peach plans to issue new common stock to raise the needed funds. Peach’s investment banker will charge the firm 8 percent of the total amount issued to help raise the funds. How much stock must Peach issue to </a:t>
            </a:r>
            <a:r>
              <a:rPr lang="en-US" altLang="en-US" sz="3000" i="1" dirty="0"/>
              <a:t>net</a:t>
            </a:r>
            <a:r>
              <a:rPr lang="en-US" altLang="en-US" sz="3000" dirty="0"/>
              <a:t> $575 million </a:t>
            </a:r>
            <a:r>
              <a:rPr lang="en-US" altLang="en-US" sz="3000" b="1" i="1" dirty="0"/>
              <a:t>after flotation costs</a:t>
            </a:r>
            <a:r>
              <a:rPr lang="en-US" altLang="en-US" sz="3000" i="1" dirty="0"/>
              <a:t>.</a:t>
            </a:r>
            <a:r>
              <a:rPr lang="en-US" altLang="en-US" sz="3000" dirty="0"/>
              <a:t> 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804863" y="322263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r>
              <a:rPr lang="en-US" altLang="en-US" sz="3000" b="1" cap="small" dirty="0">
                <a:latin typeface="Calibri" panose="020F0502020204030204" pitchFamily="34" charset="0"/>
              </a:rPr>
              <a:t>Effects of Flotation Costs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endParaRPr lang="en-US" altLang="en-US" sz="4000" b="1" i="1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33677-2912-47ED-A731-6EEF1744B0A4}"/>
              </a:ext>
            </a:extLst>
          </p:cNvPr>
          <p:cNvSpPr txBox="1"/>
          <p:nvPr/>
        </p:nvSpPr>
        <p:spPr>
          <a:xfrm>
            <a:off x="668338" y="4841770"/>
            <a:ext cx="7335960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secret to solving a “word problem:” </a:t>
            </a:r>
          </a:p>
          <a:p>
            <a:pPr algn="ctr">
              <a:spcBef>
                <a:spcPts val="1500"/>
              </a:spcBef>
            </a:pPr>
            <a:r>
              <a:rPr lang="en-US" sz="2800" dirty="0">
                <a:solidFill>
                  <a:srgbClr val="FF0000"/>
                </a:solidFill>
              </a:rPr>
              <a:t>Take the words out of the problem!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17A1C4-D0F4-45C4-9D90-B97260BC9C06}"/>
              </a:ext>
            </a:extLst>
          </p:cNvPr>
          <p:cNvSpPr/>
          <p:nvPr/>
        </p:nvSpPr>
        <p:spPr>
          <a:xfrm>
            <a:off x="4876797" y="1271449"/>
            <a:ext cx="2011680" cy="4441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6BA9A1-CF9F-4B39-8B89-340369BFA700}"/>
              </a:ext>
            </a:extLst>
          </p:cNvPr>
          <p:cNvSpPr/>
          <p:nvPr/>
        </p:nvSpPr>
        <p:spPr>
          <a:xfrm>
            <a:off x="6744794" y="2651761"/>
            <a:ext cx="1571892" cy="4441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2" grpId="0" build="p" bldLvl="3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668338" y="1227138"/>
            <a:ext cx="7772400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/>
              <a:t>Needed funds = $575 million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/>
              <a:t>Flotation costs = 8 percent of the amount issued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77863" y="2379663"/>
            <a:ext cx="77724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dirty="0"/>
              <a:t>If Peach issues 8 percent more stock than the amount of “needed funds” (i.e., $575 million), will it have enough to support its growth?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703263" y="3784600"/>
            <a:ext cx="8296275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b="1" dirty="0">
                <a:solidFill>
                  <a:srgbClr val="C00000"/>
                </a:solidFill>
              </a:rPr>
              <a:t>If it issues 8 percent more stock: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Issue amount = $575(1.08) = $621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If $621 million is issued, flotation costs will be: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Flotation costs = $621(0.08) = $49.68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Net proceeds = $621 – $49.68 = </a:t>
            </a:r>
            <a:r>
              <a:rPr lang="en-US" altLang="en-US" sz="2600" dirty="0">
                <a:solidFill>
                  <a:srgbClr val="C00000"/>
                </a:solidFill>
              </a:rPr>
              <a:t>$571.32 </a:t>
            </a:r>
            <a:r>
              <a:rPr lang="en-US" altLang="en-US" sz="2600" dirty="0"/>
              <a:t>= $621(1 – 0.08)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04863" y="3810000"/>
            <a:ext cx="7635875" cy="0"/>
          </a:xfrm>
          <a:prstGeom prst="line">
            <a:avLst/>
          </a:prstGeom>
          <a:ln w="28575" cmpd="dbl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4" name="Rectangle 5"/>
          <p:cNvSpPr txBox="1">
            <a:spLocks noChangeArrowheads="1"/>
          </p:cNvSpPr>
          <p:nvPr/>
        </p:nvSpPr>
        <p:spPr bwMode="auto">
          <a:xfrm>
            <a:off x="5913493" y="3217302"/>
            <a:ext cx="838190" cy="601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3000" b="1" dirty="0">
                <a:solidFill>
                  <a:srgbClr val="C00000"/>
                </a:solidFill>
              </a:rPr>
              <a:t>NO!</a:t>
            </a:r>
          </a:p>
        </p:txBody>
      </p:sp>
      <p:sp>
        <p:nvSpPr>
          <p:cNvPr id="24588" name="TextBox 13"/>
          <p:cNvSpPr txBox="1">
            <a:spLocks noChangeArrowheads="1"/>
          </p:cNvSpPr>
          <p:nvPr/>
        </p:nvSpPr>
        <p:spPr bwMode="auto">
          <a:xfrm>
            <a:off x="7387168" y="4270927"/>
            <a:ext cx="448729" cy="365759"/>
          </a:xfrm>
          <a:prstGeom prst="rect">
            <a:avLst/>
          </a:prstGeom>
          <a:solidFill>
            <a:srgbClr val="FEF8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804863" y="322263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r>
              <a:rPr lang="en-US" altLang="en-US" sz="3000" b="1" cap="small" dirty="0">
                <a:latin typeface="Calibri" panose="020F0502020204030204" pitchFamily="34" charset="0"/>
              </a:rPr>
              <a:t>Effects of Flotation Costs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endParaRPr lang="en-US" altLang="en-US" sz="4000" b="1" i="1" dirty="0"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7ED331-C7D4-4152-A55C-A531F2A2A07B}"/>
              </a:ext>
            </a:extLst>
          </p:cNvPr>
          <p:cNvCxnSpPr/>
          <p:nvPr/>
        </p:nvCxnSpPr>
        <p:spPr>
          <a:xfrm>
            <a:off x="789311" y="2338875"/>
            <a:ext cx="7635875" cy="0"/>
          </a:xfrm>
          <a:prstGeom prst="line">
            <a:avLst/>
          </a:prstGeom>
          <a:ln w="28575" cmpd="dbl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2C3EE1-7226-4654-8E3B-43692EAF8BCE}"/>
              </a:ext>
            </a:extLst>
          </p:cNvPr>
          <p:cNvGrpSpPr/>
          <p:nvPr/>
        </p:nvGrpSpPr>
        <p:grpSpPr>
          <a:xfrm>
            <a:off x="2986993" y="1150938"/>
            <a:ext cx="4816717" cy="5257798"/>
            <a:chOff x="3030538" y="1150938"/>
            <a:chExt cx="4816717" cy="525779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57CCF1E-F52D-4718-B69C-B88F43FDF7F2}"/>
                </a:ext>
              </a:extLst>
            </p:cNvPr>
            <p:cNvSpPr/>
            <p:nvPr/>
          </p:nvSpPr>
          <p:spPr bwMode="auto">
            <a:xfrm>
              <a:off x="3030538" y="1150938"/>
              <a:ext cx="1955800" cy="693737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C57F56-CF41-498D-BB5E-04186A714769}"/>
                </a:ext>
              </a:extLst>
            </p:cNvPr>
            <p:cNvSpPr/>
            <p:nvPr/>
          </p:nvSpPr>
          <p:spPr bwMode="auto">
            <a:xfrm>
              <a:off x="4986338" y="5832473"/>
              <a:ext cx="1363662" cy="576263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21725B1C-1B14-4A2A-A720-B51C3AD5D3BF}"/>
                </a:ext>
              </a:extLst>
            </p:cNvPr>
            <p:cNvSpPr/>
            <p:nvPr/>
          </p:nvSpPr>
          <p:spPr bwMode="auto">
            <a:xfrm>
              <a:off x="4994275" y="1514474"/>
              <a:ext cx="2598738" cy="4411661"/>
            </a:xfrm>
            <a:custGeom>
              <a:avLst/>
              <a:gdLst>
                <a:gd name="connsiteX0" fmla="*/ 0 w 2597723"/>
                <a:gd name="connsiteY0" fmla="*/ 0 h 4411134"/>
                <a:gd name="connsiteX1" fmla="*/ 2565400 w 2597723"/>
                <a:gd name="connsiteY1" fmla="*/ 2641600 h 4411134"/>
                <a:gd name="connsiteX2" fmla="*/ 1210734 w 2597723"/>
                <a:gd name="connsiteY2" fmla="*/ 4411134 h 4411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7723" h="4411134">
                  <a:moveTo>
                    <a:pt x="0" y="0"/>
                  </a:moveTo>
                  <a:cubicBezTo>
                    <a:pt x="1181805" y="953205"/>
                    <a:pt x="2363611" y="1906411"/>
                    <a:pt x="2565400" y="2641600"/>
                  </a:cubicBezTo>
                  <a:cubicBezTo>
                    <a:pt x="2767189" y="3376789"/>
                    <a:pt x="1988961" y="3893961"/>
                    <a:pt x="1210734" y="4411134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09B236AA-8455-4122-9959-D0164B0DF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7168" y="4270927"/>
              <a:ext cx="448729" cy="365759"/>
            </a:xfrm>
            <a:prstGeom prst="rect">
              <a:avLst/>
            </a:prstGeom>
            <a:solidFill>
              <a:srgbClr val="FEF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C7893322-7AD4-46CE-83D1-C3A00FD80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9919" y="4065932"/>
              <a:ext cx="667336" cy="64633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3600" b="1" dirty="0">
                  <a:solidFill>
                    <a:schemeClr val="bg1"/>
                  </a:solidFill>
                </a:rPr>
                <a:t>≠</a:t>
              </a:r>
            </a:p>
          </p:txBody>
        </p:sp>
      </p:grpSp>
      <p:sp>
        <p:nvSpPr>
          <p:cNvPr id="23" name="TextBox 12">
            <a:extLst>
              <a:ext uri="{FF2B5EF4-FFF2-40B4-BE49-F238E27FC236}">
                <a16:creationId xmlns:a16="http://schemas.microsoft.com/office/drawing/2014/main" id="{74F48BF2-00E4-47D1-B5F7-B622A6124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0780" y="4142875"/>
            <a:ext cx="1182249" cy="492443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b="1" dirty="0">
                <a:solidFill>
                  <a:schemeClr val="bg1"/>
                </a:solidFill>
              </a:rPr>
              <a:t>−$3.68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C0BC02-71B8-4183-A385-D28A29239FEB}"/>
              </a:ext>
            </a:extLst>
          </p:cNvPr>
          <p:cNvSpPr txBox="1"/>
          <p:nvPr/>
        </p:nvSpPr>
        <p:spPr>
          <a:xfrm>
            <a:off x="8405581" y="99060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  <p:bldP spid="7" grpId="0" build="p" bldLvl="3"/>
      <p:bldP spid="24584" grpId="0"/>
      <p:bldP spid="23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719138" y="1100135"/>
            <a:ext cx="7772400" cy="92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dirty="0"/>
              <a:t>The net amount received by the firm when it raises funds is: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360171"/>
              </p:ext>
            </p:extLst>
          </p:nvPr>
        </p:nvGraphicFramePr>
        <p:xfrm>
          <a:off x="1134533" y="2778171"/>
          <a:ext cx="27940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70000" imgH="419100" progId="Equation.DSMT4">
                  <p:embed/>
                </p:oleObj>
              </mc:Choice>
              <mc:Fallback>
                <p:oleObj name="Equation" r:id="rId4" imgW="12700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4533" y="2778171"/>
                        <a:ext cx="27940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600604" y="3838777"/>
            <a:ext cx="8347605" cy="138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4863" indent="-8048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98463" algn="r"/>
                <a:tab pos="5762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en-US" sz="2600" dirty="0"/>
              <a:t>	F 	=	investment banking flotation costs stated in </a:t>
            </a:r>
            <a:r>
              <a:rPr lang="en-US" altLang="en-US" sz="2600" i="1" dirty="0">
                <a:solidFill>
                  <a:srgbClr val="FF0000"/>
                </a:solidFill>
              </a:rPr>
              <a:t>decimal form</a:t>
            </a:r>
          </a:p>
          <a:p>
            <a:pPr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600" dirty="0"/>
              <a:t>OC 	=	other issuing/flotation costs, such as legal fees, printing, etc.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altLang="en-US" sz="260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804863" y="322263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r>
              <a:rPr lang="en-US" altLang="en-US" sz="3000" b="1" cap="small" dirty="0">
                <a:latin typeface="Calibri" panose="020F0502020204030204" pitchFamily="34" charset="0"/>
              </a:rPr>
              <a:t>Effects of Flotation Costs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31535" y="2155031"/>
            <a:ext cx="8347605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Net proceeds = Amount of issue – (Amount of issue)(F) – OC 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605" y="5520110"/>
            <a:ext cx="797665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4863" indent="-804863">
              <a:lnSpc>
                <a:spcPct val="100000"/>
              </a:lnSpc>
              <a:buFont typeface="Arial" panose="020B0604020202020204" pitchFamily="34" charset="0"/>
              <a:buNone/>
              <a:tabLst>
                <a:tab pos="457200" algn="r"/>
                <a:tab pos="576263" algn="l"/>
                <a:tab pos="804863" algn="l"/>
              </a:tabLst>
            </a:pPr>
            <a:r>
              <a:rPr lang="en-US" altLang="en-US" sz="2600" dirty="0"/>
              <a:t>	NP 	=	net proceeds, which is the amount the firm wants/needs </a:t>
            </a:r>
            <a:r>
              <a:rPr lang="en-US" altLang="en-US" sz="2600" i="1" dirty="0">
                <a:solidFill>
                  <a:srgbClr val="FF0000"/>
                </a:solidFill>
              </a:rPr>
              <a:t>after paying flotation costs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9FDEB7D-2B14-C80B-6D04-807E1A469CFA}"/>
              </a:ext>
            </a:extLst>
          </p:cNvPr>
          <p:cNvSpPr/>
          <p:nvPr/>
        </p:nvSpPr>
        <p:spPr>
          <a:xfrm>
            <a:off x="2542902" y="2151018"/>
            <a:ext cx="2309695" cy="578378"/>
          </a:xfrm>
          <a:custGeom>
            <a:avLst/>
            <a:gdLst>
              <a:gd name="connsiteX0" fmla="*/ 2211977 w 2309695"/>
              <a:gd name="connsiteY0" fmla="*/ 69669 h 578378"/>
              <a:gd name="connsiteX1" fmla="*/ 2090057 w 2309695"/>
              <a:gd name="connsiteY1" fmla="*/ 43543 h 578378"/>
              <a:gd name="connsiteX2" fmla="*/ 2029097 w 2309695"/>
              <a:gd name="connsiteY2" fmla="*/ 34835 h 578378"/>
              <a:gd name="connsiteX3" fmla="*/ 1950720 w 2309695"/>
              <a:gd name="connsiteY3" fmla="*/ 17418 h 578378"/>
              <a:gd name="connsiteX4" fmla="*/ 1767840 w 2309695"/>
              <a:gd name="connsiteY4" fmla="*/ 0 h 578378"/>
              <a:gd name="connsiteX5" fmla="*/ 870857 w 2309695"/>
              <a:gd name="connsiteY5" fmla="*/ 17418 h 578378"/>
              <a:gd name="connsiteX6" fmla="*/ 687977 w 2309695"/>
              <a:gd name="connsiteY6" fmla="*/ 34835 h 578378"/>
              <a:gd name="connsiteX7" fmla="*/ 627017 w 2309695"/>
              <a:gd name="connsiteY7" fmla="*/ 43543 h 578378"/>
              <a:gd name="connsiteX8" fmla="*/ 269966 w 2309695"/>
              <a:gd name="connsiteY8" fmla="*/ 52252 h 578378"/>
              <a:gd name="connsiteX9" fmla="*/ 26126 w 2309695"/>
              <a:gd name="connsiteY9" fmla="*/ 69669 h 578378"/>
              <a:gd name="connsiteX10" fmla="*/ 17417 w 2309695"/>
              <a:gd name="connsiteY10" fmla="*/ 95795 h 578378"/>
              <a:gd name="connsiteX11" fmla="*/ 0 w 2309695"/>
              <a:gd name="connsiteY11" fmla="*/ 304800 h 578378"/>
              <a:gd name="connsiteX12" fmla="*/ 8709 w 2309695"/>
              <a:gd name="connsiteY12" fmla="*/ 330926 h 578378"/>
              <a:gd name="connsiteX13" fmla="*/ 69669 w 2309695"/>
              <a:gd name="connsiteY13" fmla="*/ 409303 h 578378"/>
              <a:gd name="connsiteX14" fmla="*/ 104503 w 2309695"/>
              <a:gd name="connsiteY14" fmla="*/ 435429 h 578378"/>
              <a:gd name="connsiteX15" fmla="*/ 269966 w 2309695"/>
              <a:gd name="connsiteY15" fmla="*/ 452846 h 578378"/>
              <a:gd name="connsiteX16" fmla="*/ 566057 w 2309695"/>
              <a:gd name="connsiteY16" fmla="*/ 487680 h 578378"/>
              <a:gd name="connsiteX17" fmla="*/ 1132114 w 2309695"/>
              <a:gd name="connsiteY17" fmla="*/ 496389 h 578378"/>
              <a:gd name="connsiteX18" fmla="*/ 1245326 w 2309695"/>
              <a:gd name="connsiteY18" fmla="*/ 513806 h 578378"/>
              <a:gd name="connsiteX19" fmla="*/ 1567543 w 2309695"/>
              <a:gd name="connsiteY19" fmla="*/ 548640 h 578378"/>
              <a:gd name="connsiteX20" fmla="*/ 2264229 w 2309695"/>
              <a:gd name="connsiteY20" fmla="*/ 505098 h 578378"/>
              <a:gd name="connsiteX21" fmla="*/ 2281646 w 2309695"/>
              <a:gd name="connsiteY21" fmla="*/ 487680 h 578378"/>
              <a:gd name="connsiteX22" fmla="*/ 2299063 w 2309695"/>
              <a:gd name="connsiteY22" fmla="*/ 444138 h 578378"/>
              <a:gd name="connsiteX23" fmla="*/ 2299063 w 2309695"/>
              <a:gd name="connsiteY23" fmla="*/ 235132 h 578378"/>
              <a:gd name="connsiteX24" fmla="*/ 2290354 w 2309695"/>
              <a:gd name="connsiteY24" fmla="*/ 209006 h 578378"/>
              <a:gd name="connsiteX25" fmla="*/ 2238103 w 2309695"/>
              <a:gd name="connsiteY25" fmla="*/ 130629 h 578378"/>
              <a:gd name="connsiteX26" fmla="*/ 2194560 w 2309695"/>
              <a:gd name="connsiteY26" fmla="*/ 104503 h 578378"/>
              <a:gd name="connsiteX27" fmla="*/ 2159726 w 2309695"/>
              <a:gd name="connsiteY27" fmla="*/ 87086 h 57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09695" h="578378">
                <a:moveTo>
                  <a:pt x="2211977" y="69669"/>
                </a:moveTo>
                <a:cubicBezTo>
                  <a:pt x="2040025" y="41009"/>
                  <a:pt x="2307123" y="86955"/>
                  <a:pt x="2090057" y="43543"/>
                </a:cubicBezTo>
                <a:cubicBezTo>
                  <a:pt x="2069929" y="39518"/>
                  <a:pt x="2049272" y="38618"/>
                  <a:pt x="2029097" y="34835"/>
                </a:cubicBezTo>
                <a:cubicBezTo>
                  <a:pt x="2002792" y="29903"/>
                  <a:pt x="1977248" y="20955"/>
                  <a:pt x="1950720" y="17418"/>
                </a:cubicBezTo>
                <a:cubicBezTo>
                  <a:pt x="1890021" y="9325"/>
                  <a:pt x="1767840" y="0"/>
                  <a:pt x="1767840" y="0"/>
                </a:cubicBezTo>
                <a:lnTo>
                  <a:pt x="870857" y="17418"/>
                </a:lnTo>
                <a:cubicBezTo>
                  <a:pt x="812615" y="18924"/>
                  <a:pt x="746782" y="26994"/>
                  <a:pt x="687977" y="34835"/>
                </a:cubicBezTo>
                <a:cubicBezTo>
                  <a:pt x="667631" y="37548"/>
                  <a:pt x="647525" y="42688"/>
                  <a:pt x="627017" y="43543"/>
                </a:cubicBezTo>
                <a:cubicBezTo>
                  <a:pt x="508068" y="48499"/>
                  <a:pt x="388983" y="49349"/>
                  <a:pt x="269966" y="52252"/>
                </a:cubicBezTo>
                <a:cubicBezTo>
                  <a:pt x="188686" y="58058"/>
                  <a:pt x="106428" y="55824"/>
                  <a:pt x="26126" y="69669"/>
                </a:cubicBezTo>
                <a:cubicBezTo>
                  <a:pt x="17080" y="71229"/>
                  <a:pt x="18431" y="86671"/>
                  <a:pt x="17417" y="95795"/>
                </a:cubicBezTo>
                <a:cubicBezTo>
                  <a:pt x="9697" y="165277"/>
                  <a:pt x="5806" y="235132"/>
                  <a:pt x="0" y="304800"/>
                </a:cubicBezTo>
                <a:cubicBezTo>
                  <a:pt x="2903" y="313509"/>
                  <a:pt x="4251" y="322901"/>
                  <a:pt x="8709" y="330926"/>
                </a:cubicBezTo>
                <a:cubicBezTo>
                  <a:pt x="26581" y="363095"/>
                  <a:pt x="42740" y="386221"/>
                  <a:pt x="69669" y="409303"/>
                </a:cubicBezTo>
                <a:cubicBezTo>
                  <a:pt x="80689" y="418749"/>
                  <a:pt x="90320" y="432346"/>
                  <a:pt x="104503" y="435429"/>
                </a:cubicBezTo>
                <a:cubicBezTo>
                  <a:pt x="158696" y="447210"/>
                  <a:pt x="214910" y="446173"/>
                  <a:pt x="269966" y="452846"/>
                </a:cubicBezTo>
                <a:cubicBezTo>
                  <a:pt x="365433" y="464418"/>
                  <a:pt x="470726" y="486213"/>
                  <a:pt x="566057" y="487680"/>
                </a:cubicBezTo>
                <a:lnTo>
                  <a:pt x="1132114" y="496389"/>
                </a:lnTo>
                <a:cubicBezTo>
                  <a:pt x="1163314" y="501589"/>
                  <a:pt x="1214894" y="510603"/>
                  <a:pt x="1245326" y="513806"/>
                </a:cubicBezTo>
                <a:cubicBezTo>
                  <a:pt x="1572617" y="548258"/>
                  <a:pt x="1418349" y="523776"/>
                  <a:pt x="1567543" y="548640"/>
                </a:cubicBezTo>
                <a:cubicBezTo>
                  <a:pt x="1745009" y="543908"/>
                  <a:pt x="2072213" y="642253"/>
                  <a:pt x="2264229" y="505098"/>
                </a:cubicBezTo>
                <a:cubicBezTo>
                  <a:pt x="2270910" y="500326"/>
                  <a:pt x="2275840" y="493486"/>
                  <a:pt x="2281646" y="487680"/>
                </a:cubicBezTo>
                <a:cubicBezTo>
                  <a:pt x="2287452" y="473166"/>
                  <a:pt x="2294571" y="459111"/>
                  <a:pt x="2299063" y="444138"/>
                </a:cubicBezTo>
                <a:cubicBezTo>
                  <a:pt x="2319455" y="376163"/>
                  <a:pt x="2305365" y="304457"/>
                  <a:pt x="2299063" y="235132"/>
                </a:cubicBezTo>
                <a:cubicBezTo>
                  <a:pt x="2298232" y="225990"/>
                  <a:pt x="2294459" y="217217"/>
                  <a:pt x="2290354" y="209006"/>
                </a:cubicBezTo>
                <a:cubicBezTo>
                  <a:pt x="2283951" y="196199"/>
                  <a:pt x="2251070" y="141975"/>
                  <a:pt x="2238103" y="130629"/>
                </a:cubicBezTo>
                <a:cubicBezTo>
                  <a:pt x="2225364" y="119483"/>
                  <a:pt x="2209356" y="112723"/>
                  <a:pt x="2194560" y="104503"/>
                </a:cubicBezTo>
                <a:cubicBezTo>
                  <a:pt x="2183212" y="98198"/>
                  <a:pt x="2159726" y="87086"/>
                  <a:pt x="2159726" y="87086"/>
                </a:cubicBezTo>
              </a:path>
            </a:pathLst>
          </a:cu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58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9" grpId="0" build="p" bldLvl="3"/>
      <p:bldP spid="7" grpId="0" build="p" bldLvl="3"/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2076450" y="2540000"/>
          <a:ext cx="394017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640" imgH="419040" progId="Equation.DSMT4">
                  <p:embed/>
                </p:oleObj>
              </mc:Choice>
              <mc:Fallback>
                <p:oleObj name="Equation" r:id="rId4" imgW="1790640" imgH="419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2540000"/>
                        <a:ext cx="3940175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668338" y="1227138"/>
            <a:ext cx="7772400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/>
              <a:t>Needed funds = $575 million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/>
              <a:t>Flotation costs = 8 percent of the amount issued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677863" y="3885673"/>
            <a:ext cx="82962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If the firm issues $625 million, the net proceeds will be: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Flotation costs = $625(0.08) = $50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600" dirty="0"/>
              <a:t>Net proceeds = $625 – $50 = </a:t>
            </a:r>
            <a:r>
              <a:rPr lang="en-US" altLang="en-US" sz="2600" dirty="0">
                <a:solidFill>
                  <a:srgbClr val="C00000"/>
                </a:solidFill>
              </a:rPr>
              <a:t>$575 </a:t>
            </a:r>
            <a:r>
              <a:rPr lang="en-US" altLang="en-US" sz="2600" dirty="0"/>
              <a:t>= $625(1 – 0.08)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79463" y="3606802"/>
            <a:ext cx="7635875" cy="0"/>
          </a:xfrm>
          <a:prstGeom prst="line">
            <a:avLst/>
          </a:prstGeom>
          <a:ln w="28575" cmpd="dbl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804863" y="322263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r>
              <a:rPr lang="en-US" altLang="en-US" sz="3000" b="1" cap="small" dirty="0">
                <a:latin typeface="Calibri" panose="020F0502020204030204" pitchFamily="34" charset="0"/>
              </a:rPr>
              <a:t>Effects of Flotation Costs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defRPr/>
            </a:pPr>
            <a:endParaRPr lang="en-US" altLang="en-US" sz="4000" b="1" i="1" dirty="0">
              <a:latin typeface="+mj-lt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ADB45509-0712-434F-9B9A-B13807B81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1772" y="5718918"/>
            <a:ext cx="448729" cy="365759"/>
          </a:xfrm>
          <a:prstGeom prst="rect">
            <a:avLst/>
          </a:prstGeom>
          <a:solidFill>
            <a:srgbClr val="FEF8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85572D1-49DB-4F09-9E84-91B5BC6B1962}"/>
              </a:ext>
            </a:extLst>
          </p:cNvPr>
          <p:cNvGrpSpPr/>
          <p:nvPr/>
        </p:nvGrpSpPr>
        <p:grpSpPr>
          <a:xfrm>
            <a:off x="3030538" y="1150938"/>
            <a:ext cx="4265173" cy="4308475"/>
            <a:chOff x="3030538" y="1150938"/>
            <a:chExt cx="4265173" cy="430847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F9FA22C-2044-4D0E-BE86-2196843E0370}"/>
                </a:ext>
              </a:extLst>
            </p:cNvPr>
            <p:cNvSpPr/>
            <p:nvPr/>
          </p:nvSpPr>
          <p:spPr bwMode="auto">
            <a:xfrm>
              <a:off x="3030538" y="1150938"/>
              <a:ext cx="1955800" cy="693737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0317615-FA99-4E50-B0CF-3A9B98B73485}"/>
                </a:ext>
              </a:extLst>
            </p:cNvPr>
            <p:cNvSpPr/>
            <p:nvPr/>
          </p:nvSpPr>
          <p:spPr bwMode="auto">
            <a:xfrm>
              <a:off x="4571999" y="4883150"/>
              <a:ext cx="896983" cy="576263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636CC78-BA56-4857-A3F1-75A7261DC7B6}"/>
                </a:ext>
              </a:extLst>
            </p:cNvPr>
            <p:cNvSpPr/>
            <p:nvPr/>
          </p:nvSpPr>
          <p:spPr>
            <a:xfrm>
              <a:off x="5007429" y="1506583"/>
              <a:ext cx="1987815" cy="3544388"/>
            </a:xfrm>
            <a:custGeom>
              <a:avLst/>
              <a:gdLst>
                <a:gd name="connsiteX0" fmla="*/ 0 w 1987815"/>
                <a:gd name="connsiteY0" fmla="*/ 0 h 3544388"/>
                <a:gd name="connsiteX1" fmla="*/ 1985554 w 1987815"/>
                <a:gd name="connsiteY1" fmla="*/ 1611086 h 3544388"/>
                <a:gd name="connsiteX2" fmla="*/ 426720 w 1987815"/>
                <a:gd name="connsiteY2" fmla="*/ 3544388 h 3544388"/>
                <a:gd name="connsiteX3" fmla="*/ 426720 w 1987815"/>
                <a:gd name="connsiteY3" fmla="*/ 3544388 h 354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7815" h="3544388">
                  <a:moveTo>
                    <a:pt x="0" y="0"/>
                  </a:moveTo>
                  <a:cubicBezTo>
                    <a:pt x="957217" y="510177"/>
                    <a:pt x="1914434" y="1020355"/>
                    <a:pt x="1985554" y="1611086"/>
                  </a:cubicBezTo>
                  <a:cubicBezTo>
                    <a:pt x="2056674" y="2201817"/>
                    <a:pt x="426720" y="3544388"/>
                    <a:pt x="426720" y="3544388"/>
                  </a:cubicBezTo>
                  <a:lnTo>
                    <a:pt x="426720" y="3544388"/>
                  </a:lnTo>
                </a:path>
              </a:pathLst>
            </a:custGeom>
            <a:noFill/>
            <a:ln w="22225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B1B36DC0-4243-42B2-AD81-262DE7E09C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8375" y="2716103"/>
              <a:ext cx="667336" cy="64633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3600" b="1" dirty="0">
                  <a:solidFill>
                    <a:schemeClr val="bg1"/>
                  </a:solidFill>
                </a:rPr>
                <a:t>=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3"/>
      <p:bldP spid="7" grpId="0" build="p" bldLvl="3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69338" cy="855133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Financial Intermediaries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77863" y="1312858"/>
            <a:ext cx="802640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Organizations that generally take “deposits” and use the money to generate returns by creating loans or other investments.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Manufacture a variety of financial products.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Facilitate the transfer of funds from those who have funds (savers) to those who need funds (borrowers). 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Types of intermediaries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Improve the standard of living in an economy.</a:t>
            </a:r>
          </a:p>
          <a:p>
            <a:pPr lvl="1" eaLnBrk="1" hangingPunct="1">
              <a:lnSpc>
                <a:spcPct val="100000"/>
              </a:lnSpc>
              <a:spcBef>
                <a:spcPts val="15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30199" y="1346723"/>
            <a:ext cx="8161867" cy="462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71600"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For the most part, U.S. financial markets/intermediaries face </a:t>
            </a:r>
            <a:r>
              <a:rPr lang="en-US" altLang="en-US" sz="2800" dirty="0">
                <a:solidFill>
                  <a:srgbClr val="FF0000"/>
                </a:solidFill>
              </a:rPr>
              <a:t>greater</a:t>
            </a:r>
            <a:r>
              <a:rPr lang="en-US" altLang="en-US" sz="2800" dirty="0"/>
              <a:t> restrictions than in other countries. 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/>
              <a:t>Branching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/>
              <a:t>Services, especially non-financial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More participants (institutions) in U.S. markets.</a:t>
            </a:r>
          </a:p>
          <a:p>
            <a:pPr lvl="2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/>
              <a:t>More independent financial intermediaries in the United States than in other countries</a:t>
            </a:r>
            <a:r>
              <a:rPr lang="en-US" altLang="en-US" sz="2400" dirty="0"/>
              <a:t>.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U.S. financial markets are considered more efficient.</a:t>
            </a:r>
          </a:p>
          <a:p>
            <a:pPr marL="914400" lvl="2" indent="0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None/>
            </a:pPr>
            <a:r>
              <a:rPr lang="en-US" altLang="en-US" sz="2400" dirty="0"/>
              <a:t>   </a:t>
            </a:r>
          </a:p>
          <a:p>
            <a:pPr lvl="1" eaLnBrk="1" hangingPunct="1">
              <a:lnSpc>
                <a:spcPct val="100000"/>
              </a:lnSpc>
              <a:spcBef>
                <a:spcPts val="1000"/>
              </a:spcBef>
              <a:buClr>
                <a:srgbClr val="339933"/>
              </a:buClr>
              <a:buFont typeface="Wingdings" panose="05000000000000000000" pitchFamily="2" charset="2"/>
              <a:buChar char="q"/>
            </a:pPr>
            <a:endParaRPr lang="en-US" altLang="en-US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28600" y="279400"/>
            <a:ext cx="8669338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3000" b="1" cap="small" dirty="0"/>
              <a:t>Foreign versus U.S. Financial Markets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69338" cy="551024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b="1" cap="small" dirty="0"/>
              <a:t>Chapter 3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B9024-ABAD-4D0D-893A-7CF1AC7511C3}"/>
              </a:ext>
            </a:extLst>
          </p:cNvPr>
          <p:cNvSpPr txBox="1">
            <a:spLocks/>
          </p:cNvSpPr>
          <p:nvPr/>
        </p:nvSpPr>
        <p:spPr bwMode="auto">
          <a:xfrm>
            <a:off x="228600" y="885892"/>
            <a:ext cx="8669338" cy="547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  <a:defRPr/>
            </a:pPr>
            <a:r>
              <a:rPr lang="en-US" sz="2600" dirty="0"/>
              <a:t>What is a financial market? What is the role of a financial market?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600" dirty="0"/>
              <a:t>Why is it important for financial markets to be somewhat efficient?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600" dirty="0"/>
              <a:t>Why are there so many different types of financial markets?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600" dirty="0"/>
              <a:t>What is an investment banking house? What role do investment bankers play in the financial markets?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600" dirty="0"/>
              <a:t>What is a financial intermediary? In what ways do financial intermediaries improve the standard of living in an economy?</a:t>
            </a:r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en-US" sz="2600" dirty="0"/>
              <a:t>How do financial markets and financial intermediaries in the United States differ from financial markets in other parts of the world?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GWBPihIK"/>
  <p:tag name="ARTICULATE_PROJECT_OPEN" val="0"/>
  <p:tag name="ARTICULATE_SLIDE_COUNT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3.7|8.5|7|0.9|5|1|4.3|14.8|2.7|2.5|3.6|1.6|4.5|1.2|1.2|10.9|0.8|1|3|1.2|19.4|9.1|2|1.7|4.3|2.3|8.9|1.2|22|0.8|4.6|0.8"/>
  <p:tag name="ARTICULATE_SLIDE_PAUSE" val="0"/>
  <p:tag name="ARTICULATE_NAV_LEVEL" val="2"/>
  <p:tag name="ARTICULATE_PLAYLIST_ID" val="-1"/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What is Finance.pptx" id="{DB78170F-85E4-4EAC-B818-2222438A2F99}" vid="{9F307F52-2A63-4FFA-8F72-30B56345A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</TotalTime>
  <Words>973</Words>
  <Application>Microsoft Office PowerPoint</Application>
  <PresentationFormat>On-screen Show (4:3)</PresentationFormat>
  <Paragraphs>148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Tahoma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Besley, Scott</dc:creator>
  <cp:lastModifiedBy>Scott Besley</cp:lastModifiedBy>
  <cp:revision>76</cp:revision>
  <dcterms:created xsi:type="dcterms:W3CDTF">2016-05-25T16:13:03Z</dcterms:created>
  <dcterms:modified xsi:type="dcterms:W3CDTF">2023-04-20T17:55:54Z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6D70F270-C9BD-45AB-BE42-6A5717318620</vt:lpwstr>
  </property>
  <property fmtid="{D5CDD505-2E9C-101B-9397-08002B2CF9AE}" pid="3" name="ArticulatePath">
    <vt:lpwstr>Presentation2</vt:lpwstr>
  </property>
</Properties>
</file>