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tags/tag32.xml" ContentType="application/vnd.openxmlformats-officedocument.presentationml.tags+xml"/>
  <Override PartName="/ppt/notesSlides/notesSlide30.xml" ContentType="application/vnd.openxmlformats-officedocument.presentationml.notesSlide+xml"/>
  <Override PartName="/ppt/tags/tag33.xml" ContentType="application/vnd.openxmlformats-officedocument.presentationml.tags+xml"/>
  <Override PartName="/ppt/notesSlides/notesSlide31.xml" ContentType="application/vnd.openxmlformats-officedocument.presentationml.notesSlide+xml"/>
  <Override PartName="/ppt/tags/tag34.xml" ContentType="application/vnd.openxmlformats-officedocument.presentationml.tags+xml"/>
  <Override PartName="/ppt/notesSlides/notesSlide32.xml" ContentType="application/vnd.openxmlformats-officedocument.presentationml.notesSlide+xml"/>
  <Override PartName="/ppt/tags/tag35.xml" ContentType="application/vnd.openxmlformats-officedocument.presentationml.tags+xml"/>
  <Override PartName="/ppt/notesSlides/notesSlide33.xml" ContentType="application/vnd.openxmlformats-officedocument.presentationml.notesSlide+xml"/>
  <Override PartName="/ppt/tags/tag36.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37"/>
  </p:notesMasterIdLst>
  <p:sldIdLst>
    <p:sldId id="257" r:id="rId2"/>
    <p:sldId id="421" r:id="rId3"/>
    <p:sldId id="260" r:id="rId4"/>
    <p:sldId id="261" r:id="rId5"/>
    <p:sldId id="262" r:id="rId6"/>
    <p:sldId id="423" r:id="rId7"/>
    <p:sldId id="424" r:id="rId8"/>
    <p:sldId id="263" r:id="rId9"/>
    <p:sldId id="272" r:id="rId10"/>
    <p:sldId id="275" r:id="rId11"/>
    <p:sldId id="427" r:id="rId12"/>
    <p:sldId id="274" r:id="rId13"/>
    <p:sldId id="276" r:id="rId14"/>
    <p:sldId id="428" r:id="rId15"/>
    <p:sldId id="290" r:id="rId16"/>
    <p:sldId id="419" r:id="rId17"/>
    <p:sldId id="265" r:id="rId18"/>
    <p:sldId id="277" r:id="rId19"/>
    <p:sldId id="267" r:id="rId20"/>
    <p:sldId id="283" r:id="rId21"/>
    <p:sldId id="268" r:id="rId22"/>
    <p:sldId id="269" r:id="rId23"/>
    <p:sldId id="278" r:id="rId24"/>
    <p:sldId id="281" r:id="rId25"/>
    <p:sldId id="271" r:id="rId26"/>
    <p:sldId id="429" r:id="rId27"/>
    <p:sldId id="422" r:id="rId28"/>
    <p:sldId id="264" r:id="rId29"/>
    <p:sldId id="279" r:id="rId30"/>
    <p:sldId id="282" r:id="rId31"/>
    <p:sldId id="289" r:id="rId32"/>
    <p:sldId id="286" r:id="rId33"/>
    <p:sldId id="287" r:id="rId34"/>
    <p:sldId id="284" r:id="rId35"/>
    <p:sldId id="285" r:id="rId36"/>
  </p:sldIdLst>
  <p:sldSz cx="9144000" cy="6858000" type="screen4x3"/>
  <p:notesSz cx="6858000" cy="9144000"/>
  <p:custDataLst>
    <p:tags r:id="rId38"/>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00"/>
    <a:srgbClr val="008000"/>
    <a:srgbClr val="FEF8CE"/>
    <a:srgbClr val="545050"/>
    <a:srgbClr val="339933"/>
    <a:srgbClr val="006666"/>
    <a:srgbClr val="33CC33"/>
    <a:srgbClr val="9200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0" d="100"/>
          <a:sy n="110" d="100"/>
        </p:scale>
        <p:origin x="148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B208D38-B4AB-4452-A32B-4FC1085B0DF5}" type="datetimeFigureOut">
              <a:rPr lang="en-US"/>
              <a:pPr>
                <a:defRPr/>
              </a:pPr>
              <a:t>4/20/2023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A3DA6210-4356-4EC7-A1B7-AEC9196036E8}" type="slidenum">
              <a:rPr lang="en-US"/>
              <a:pPr>
                <a:defRPr/>
              </a:pPr>
              <a:t>‹#›</a:t>
            </a:fld>
            <a:endParaRPr lang="en-US"/>
          </a:p>
        </p:txBody>
      </p:sp>
    </p:spTree>
    <p:extLst>
      <p:ext uri="{BB962C8B-B14F-4D97-AF65-F5344CB8AC3E}">
        <p14:creationId xmlns:p14="http://schemas.microsoft.com/office/powerpoint/2010/main" val="5384040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1</a:t>
            </a:fld>
            <a:endParaRPr lang="en-US"/>
          </a:p>
        </p:txBody>
      </p:sp>
    </p:spTree>
    <p:extLst>
      <p:ext uri="{BB962C8B-B14F-4D97-AF65-F5344CB8AC3E}">
        <p14:creationId xmlns:p14="http://schemas.microsoft.com/office/powerpoint/2010/main" val="616950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2</a:t>
            </a:fld>
            <a:endParaRPr lang="en-US"/>
          </a:p>
        </p:txBody>
      </p:sp>
    </p:spTree>
    <p:extLst>
      <p:ext uri="{BB962C8B-B14F-4D97-AF65-F5344CB8AC3E}">
        <p14:creationId xmlns:p14="http://schemas.microsoft.com/office/powerpoint/2010/main" val="2823452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3</a:t>
            </a:fld>
            <a:endParaRPr lang="en-US"/>
          </a:p>
        </p:txBody>
      </p:sp>
    </p:spTree>
    <p:extLst>
      <p:ext uri="{BB962C8B-B14F-4D97-AF65-F5344CB8AC3E}">
        <p14:creationId xmlns:p14="http://schemas.microsoft.com/office/powerpoint/2010/main" val="2889541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4</a:t>
            </a:fld>
            <a:endParaRPr lang="en-US"/>
          </a:p>
        </p:txBody>
      </p:sp>
    </p:spTree>
    <p:extLst>
      <p:ext uri="{BB962C8B-B14F-4D97-AF65-F5344CB8AC3E}">
        <p14:creationId xmlns:p14="http://schemas.microsoft.com/office/powerpoint/2010/main" val="2218235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5</a:t>
            </a:fld>
            <a:endParaRPr lang="en-US"/>
          </a:p>
        </p:txBody>
      </p:sp>
    </p:spTree>
    <p:extLst>
      <p:ext uri="{BB962C8B-B14F-4D97-AF65-F5344CB8AC3E}">
        <p14:creationId xmlns:p14="http://schemas.microsoft.com/office/powerpoint/2010/main" val="2947679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6</a:t>
            </a:fld>
            <a:endParaRPr lang="en-US"/>
          </a:p>
        </p:txBody>
      </p:sp>
    </p:spTree>
    <p:extLst>
      <p:ext uri="{BB962C8B-B14F-4D97-AF65-F5344CB8AC3E}">
        <p14:creationId xmlns:p14="http://schemas.microsoft.com/office/powerpoint/2010/main" val="1755606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7</a:t>
            </a:fld>
            <a:endParaRPr lang="en-US"/>
          </a:p>
        </p:txBody>
      </p:sp>
    </p:spTree>
    <p:extLst>
      <p:ext uri="{BB962C8B-B14F-4D97-AF65-F5344CB8AC3E}">
        <p14:creationId xmlns:p14="http://schemas.microsoft.com/office/powerpoint/2010/main" val="37473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8</a:t>
            </a:fld>
            <a:endParaRPr lang="en-US"/>
          </a:p>
        </p:txBody>
      </p:sp>
    </p:spTree>
    <p:extLst>
      <p:ext uri="{BB962C8B-B14F-4D97-AF65-F5344CB8AC3E}">
        <p14:creationId xmlns:p14="http://schemas.microsoft.com/office/powerpoint/2010/main" val="1047851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9</a:t>
            </a:fld>
            <a:endParaRPr lang="en-US"/>
          </a:p>
        </p:txBody>
      </p:sp>
    </p:spTree>
    <p:extLst>
      <p:ext uri="{BB962C8B-B14F-4D97-AF65-F5344CB8AC3E}">
        <p14:creationId xmlns:p14="http://schemas.microsoft.com/office/powerpoint/2010/main" val="464926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10</a:t>
            </a:fld>
            <a:endParaRPr lang="en-US"/>
          </a:p>
        </p:txBody>
      </p:sp>
    </p:spTree>
    <p:extLst>
      <p:ext uri="{BB962C8B-B14F-4D97-AF65-F5344CB8AC3E}">
        <p14:creationId xmlns:p14="http://schemas.microsoft.com/office/powerpoint/2010/main" val="3305309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11</a:t>
            </a:fld>
            <a:endParaRPr lang="en-US"/>
          </a:p>
        </p:txBody>
      </p:sp>
    </p:spTree>
    <p:extLst>
      <p:ext uri="{BB962C8B-B14F-4D97-AF65-F5344CB8AC3E}">
        <p14:creationId xmlns:p14="http://schemas.microsoft.com/office/powerpoint/2010/main" val="1289798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12</a:t>
            </a:fld>
            <a:endParaRPr lang="en-US"/>
          </a:p>
        </p:txBody>
      </p:sp>
    </p:spTree>
    <p:extLst>
      <p:ext uri="{BB962C8B-B14F-4D97-AF65-F5344CB8AC3E}">
        <p14:creationId xmlns:p14="http://schemas.microsoft.com/office/powerpoint/2010/main" val="2443575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13</a:t>
            </a:fld>
            <a:endParaRPr lang="en-US"/>
          </a:p>
        </p:txBody>
      </p:sp>
    </p:spTree>
    <p:extLst>
      <p:ext uri="{BB962C8B-B14F-4D97-AF65-F5344CB8AC3E}">
        <p14:creationId xmlns:p14="http://schemas.microsoft.com/office/powerpoint/2010/main" val="3229691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14</a:t>
            </a:fld>
            <a:endParaRPr lang="en-US"/>
          </a:p>
        </p:txBody>
      </p:sp>
    </p:spTree>
    <p:extLst>
      <p:ext uri="{BB962C8B-B14F-4D97-AF65-F5344CB8AC3E}">
        <p14:creationId xmlns:p14="http://schemas.microsoft.com/office/powerpoint/2010/main" val="4059918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15</a:t>
            </a:fld>
            <a:endParaRPr lang="en-US"/>
          </a:p>
        </p:txBody>
      </p:sp>
    </p:spTree>
    <p:extLst>
      <p:ext uri="{BB962C8B-B14F-4D97-AF65-F5344CB8AC3E}">
        <p14:creationId xmlns:p14="http://schemas.microsoft.com/office/powerpoint/2010/main" val="402951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1A3FC09B-BC49-44DA-9D0F-DAE75104D2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C6A70ED-0CC1-4F8E-AA27-E5E477DD542D}" type="slidenum">
              <a:rPr lang="en-US" altLang="en-US" sz="1200"/>
              <a:pPr/>
              <a:t>16</a:t>
            </a:fld>
            <a:endParaRPr lang="en-US" altLang="en-US" sz="1200"/>
          </a:p>
        </p:txBody>
      </p:sp>
      <p:sp>
        <p:nvSpPr>
          <p:cNvPr id="117763" name="Rectangle 2">
            <a:extLst>
              <a:ext uri="{FF2B5EF4-FFF2-40B4-BE49-F238E27FC236}">
                <a16:creationId xmlns:a16="http://schemas.microsoft.com/office/drawing/2014/main" id="{EA894C58-7829-4DEE-9D37-9D761FCA64C6}"/>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479A66E7-A5B5-49B4-A39A-7152BAC697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17</a:t>
            </a:fld>
            <a:endParaRPr lang="en-US"/>
          </a:p>
        </p:txBody>
      </p:sp>
    </p:spTree>
    <p:extLst>
      <p:ext uri="{BB962C8B-B14F-4D97-AF65-F5344CB8AC3E}">
        <p14:creationId xmlns:p14="http://schemas.microsoft.com/office/powerpoint/2010/main" val="773069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18</a:t>
            </a:fld>
            <a:endParaRPr lang="en-US"/>
          </a:p>
        </p:txBody>
      </p:sp>
    </p:spTree>
    <p:extLst>
      <p:ext uri="{BB962C8B-B14F-4D97-AF65-F5344CB8AC3E}">
        <p14:creationId xmlns:p14="http://schemas.microsoft.com/office/powerpoint/2010/main" val="3836034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19</a:t>
            </a:fld>
            <a:endParaRPr lang="en-US"/>
          </a:p>
        </p:txBody>
      </p:sp>
    </p:spTree>
    <p:extLst>
      <p:ext uri="{BB962C8B-B14F-4D97-AF65-F5344CB8AC3E}">
        <p14:creationId xmlns:p14="http://schemas.microsoft.com/office/powerpoint/2010/main" val="1773668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20</a:t>
            </a:fld>
            <a:endParaRPr lang="en-US"/>
          </a:p>
        </p:txBody>
      </p:sp>
    </p:spTree>
    <p:extLst>
      <p:ext uri="{BB962C8B-B14F-4D97-AF65-F5344CB8AC3E}">
        <p14:creationId xmlns:p14="http://schemas.microsoft.com/office/powerpoint/2010/main" val="3175631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21</a:t>
            </a:fld>
            <a:endParaRPr lang="en-US"/>
          </a:p>
        </p:txBody>
      </p:sp>
    </p:spTree>
    <p:extLst>
      <p:ext uri="{BB962C8B-B14F-4D97-AF65-F5344CB8AC3E}">
        <p14:creationId xmlns:p14="http://schemas.microsoft.com/office/powerpoint/2010/main" val="3340023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22</a:t>
            </a:fld>
            <a:endParaRPr lang="en-US"/>
          </a:p>
        </p:txBody>
      </p:sp>
    </p:spTree>
    <p:extLst>
      <p:ext uri="{BB962C8B-B14F-4D97-AF65-F5344CB8AC3E}">
        <p14:creationId xmlns:p14="http://schemas.microsoft.com/office/powerpoint/2010/main" val="2301636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23</a:t>
            </a:fld>
            <a:endParaRPr lang="en-US"/>
          </a:p>
        </p:txBody>
      </p:sp>
    </p:spTree>
    <p:extLst>
      <p:ext uri="{BB962C8B-B14F-4D97-AF65-F5344CB8AC3E}">
        <p14:creationId xmlns:p14="http://schemas.microsoft.com/office/powerpoint/2010/main" val="14808714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24</a:t>
            </a:fld>
            <a:endParaRPr lang="en-US"/>
          </a:p>
        </p:txBody>
      </p:sp>
    </p:spTree>
    <p:extLst>
      <p:ext uri="{BB962C8B-B14F-4D97-AF65-F5344CB8AC3E}">
        <p14:creationId xmlns:p14="http://schemas.microsoft.com/office/powerpoint/2010/main" val="10282480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25</a:t>
            </a:fld>
            <a:endParaRPr lang="en-US"/>
          </a:p>
        </p:txBody>
      </p:sp>
    </p:spTree>
    <p:extLst>
      <p:ext uri="{BB962C8B-B14F-4D97-AF65-F5344CB8AC3E}">
        <p14:creationId xmlns:p14="http://schemas.microsoft.com/office/powerpoint/2010/main" val="1492052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8F728C4-C232-4CB5-A3F1-C7992B5A4277}" type="slidenum">
              <a:rPr lang="en-US" smtClean="0"/>
              <a:pPr>
                <a:defRPr/>
              </a:pPr>
              <a:t>27</a:t>
            </a:fld>
            <a:endParaRPr lang="en-US"/>
          </a:p>
        </p:txBody>
      </p:sp>
    </p:spTree>
    <p:extLst>
      <p:ext uri="{BB962C8B-B14F-4D97-AF65-F5344CB8AC3E}">
        <p14:creationId xmlns:p14="http://schemas.microsoft.com/office/powerpoint/2010/main" val="8448511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28</a:t>
            </a:fld>
            <a:endParaRPr lang="en-US"/>
          </a:p>
        </p:txBody>
      </p:sp>
    </p:spTree>
    <p:extLst>
      <p:ext uri="{BB962C8B-B14F-4D97-AF65-F5344CB8AC3E}">
        <p14:creationId xmlns:p14="http://schemas.microsoft.com/office/powerpoint/2010/main" val="40190031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29</a:t>
            </a:fld>
            <a:endParaRPr lang="en-US"/>
          </a:p>
        </p:txBody>
      </p:sp>
    </p:spTree>
    <p:extLst>
      <p:ext uri="{BB962C8B-B14F-4D97-AF65-F5344CB8AC3E}">
        <p14:creationId xmlns:p14="http://schemas.microsoft.com/office/powerpoint/2010/main" val="31382501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30</a:t>
            </a:fld>
            <a:endParaRPr lang="en-US"/>
          </a:p>
        </p:txBody>
      </p:sp>
    </p:spTree>
    <p:extLst>
      <p:ext uri="{BB962C8B-B14F-4D97-AF65-F5344CB8AC3E}">
        <p14:creationId xmlns:p14="http://schemas.microsoft.com/office/powerpoint/2010/main" val="13768176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31</a:t>
            </a:fld>
            <a:endParaRPr lang="en-US"/>
          </a:p>
        </p:txBody>
      </p:sp>
    </p:spTree>
    <p:extLst>
      <p:ext uri="{BB962C8B-B14F-4D97-AF65-F5344CB8AC3E}">
        <p14:creationId xmlns:p14="http://schemas.microsoft.com/office/powerpoint/2010/main" val="41286281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32</a:t>
            </a:fld>
            <a:endParaRPr lang="en-US"/>
          </a:p>
        </p:txBody>
      </p:sp>
    </p:spTree>
    <p:extLst>
      <p:ext uri="{BB962C8B-B14F-4D97-AF65-F5344CB8AC3E}">
        <p14:creationId xmlns:p14="http://schemas.microsoft.com/office/powerpoint/2010/main" val="31199236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33</a:t>
            </a:fld>
            <a:endParaRPr lang="en-US"/>
          </a:p>
        </p:txBody>
      </p:sp>
    </p:spTree>
    <p:extLst>
      <p:ext uri="{BB962C8B-B14F-4D97-AF65-F5344CB8AC3E}">
        <p14:creationId xmlns:p14="http://schemas.microsoft.com/office/powerpoint/2010/main" val="22203012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34</a:t>
            </a:fld>
            <a:endParaRPr lang="en-US"/>
          </a:p>
        </p:txBody>
      </p:sp>
    </p:spTree>
    <p:extLst>
      <p:ext uri="{BB962C8B-B14F-4D97-AF65-F5344CB8AC3E}">
        <p14:creationId xmlns:p14="http://schemas.microsoft.com/office/powerpoint/2010/main" val="40134880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8C4B071-439D-44B2-93D0-D68E1E11CF19}" type="slidenum">
              <a:rPr lang="en-US" smtClean="0"/>
              <a:pPr>
                <a:defRPr/>
              </a:pPr>
              <a:t>35</a:t>
            </a:fld>
            <a:endParaRPr lang="en-US"/>
          </a:p>
        </p:txBody>
      </p:sp>
    </p:spTree>
    <p:extLst>
      <p:ext uri="{BB962C8B-B14F-4D97-AF65-F5344CB8AC3E}">
        <p14:creationId xmlns:p14="http://schemas.microsoft.com/office/powerpoint/2010/main" val="3286605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EF8CE"/>
        </a:solidFill>
        <a:effectLst/>
      </p:bgPr>
    </p:bg>
    <p:spTree>
      <p:nvGrpSpPr>
        <p:cNvPr id="1" name=""/>
        <p:cNvGrpSpPr/>
        <p:nvPr/>
      </p:nvGrpSpPr>
      <p:grpSpPr>
        <a:xfrm>
          <a:off x="0" y="0"/>
          <a:ext cx="0" cy="0"/>
          <a:chOff x="0" y="0"/>
          <a:chExt cx="0" cy="0"/>
        </a:xfrm>
      </p:grpSpPr>
      <p:sp>
        <p:nvSpPr>
          <p:cNvPr id="4" name="Text Box 2"/>
          <p:cNvSpPr txBox="1">
            <a:spLocks noChangeArrowheads="1"/>
          </p:cNvSpPr>
          <p:nvPr userDrawn="1"/>
        </p:nvSpPr>
        <p:spPr bwMode="auto">
          <a:xfrm>
            <a:off x="-28875" y="6458147"/>
            <a:ext cx="9196578" cy="457200"/>
          </a:xfrm>
          <a:prstGeom prst="rect">
            <a:avLst/>
          </a:prstGeom>
          <a:gradFill flip="none" rotWithShape="1">
            <a:gsLst>
              <a:gs pos="9735">
                <a:srgbClr val="339933"/>
              </a:gs>
              <a:gs pos="27000">
                <a:srgbClr val="339933"/>
              </a:gs>
              <a:gs pos="75000">
                <a:srgbClr val="339933"/>
              </a:gs>
              <a:gs pos="51000">
                <a:srgbClr val="FEF8CE"/>
              </a:gs>
            </a:gsLst>
            <a:path path="circle">
              <a:fillToRect l="100000" t="100000"/>
            </a:path>
            <a:tileRect r="-100000" b="-100000"/>
          </a:gradFill>
          <a:ln w="9525">
            <a:noFill/>
            <a:miter lim="800000"/>
            <a:headEnd/>
            <a:tailEnd/>
          </a:ln>
          <a:effectLst>
            <a:softEdge rad="38100"/>
          </a:effectLst>
        </p:spPr>
        <p:txBody>
          <a:bodyPr lIns="0" tIns="0" rIns="0" bIns="0" anchor="ctr">
            <a:scene3d>
              <a:camera prst="orthographicFront"/>
              <a:lightRig rig="threePt" dir="t"/>
            </a:scene3d>
            <a:sp3d>
              <a:bevelB w="38100" h="38100"/>
            </a:sp3d>
          </a:bodyPr>
          <a:lstStyle/>
          <a:p>
            <a:pPr algn="ctr" eaLnBrk="1" fontAlgn="auto" hangingPunct="1">
              <a:lnSpc>
                <a:spcPct val="107000"/>
              </a:lnSpc>
              <a:spcBef>
                <a:spcPts val="0"/>
              </a:spcBef>
              <a:spcAft>
                <a:spcPts val="0"/>
              </a:spcAft>
              <a:defRPr/>
            </a:pPr>
            <a:r>
              <a:rPr lang="en-US" sz="2200" b="1" cap="small" dirty="0">
                <a:ea typeface="Calibri" panose="020F0502020204030204" pitchFamily="34" charset="0"/>
                <a:cs typeface="Times New Roman" panose="02020603050405020304" pitchFamily="18" charset="0"/>
              </a:rPr>
              <a:t>Finance</a:t>
            </a:r>
            <a:endParaRPr lang="en-US" sz="2200" dirty="0">
              <a:ea typeface="Calibri" panose="020F0502020204030204" pitchFamily="34" charset="0"/>
              <a:cs typeface="Times New Roman" panose="02020603050405020304" pitchFamily="18" charset="0"/>
            </a:endParaRPr>
          </a:p>
        </p:txBody>
      </p:sp>
      <p:sp>
        <p:nvSpPr>
          <p:cNvPr id="5" name="Rectangle 4"/>
          <p:cNvSpPr/>
          <p:nvPr userDrawn="1"/>
        </p:nvSpPr>
        <p:spPr>
          <a:xfrm>
            <a:off x="0" y="-11113"/>
            <a:ext cx="9144000" cy="261938"/>
          </a:xfrm>
          <a:prstGeom prst="rect">
            <a:avLst/>
          </a:prstGeom>
          <a:gradFill flip="none" rotWithShape="1">
            <a:gsLst>
              <a:gs pos="8850">
                <a:srgbClr val="FEF8CE"/>
              </a:gs>
              <a:gs pos="52000">
                <a:srgbClr val="339933"/>
              </a:gs>
              <a:gs pos="19000">
                <a:srgbClr val="FEF8CE"/>
              </a:gs>
              <a:gs pos="70000">
                <a:srgbClr val="339933"/>
              </a:gs>
              <a:gs pos="85000">
                <a:srgbClr val="339933"/>
              </a:gs>
              <a:gs pos="34000">
                <a:srgbClr val="339933"/>
              </a:gs>
              <a:gs pos="100000">
                <a:srgbClr val="339933"/>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6" name="Rectangle 5"/>
          <p:cNvSpPr/>
          <p:nvPr userDrawn="1"/>
        </p:nvSpPr>
        <p:spPr>
          <a:xfrm>
            <a:off x="1588" y="11113"/>
            <a:ext cx="39687"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7" name="Rectangle 6"/>
          <p:cNvSpPr/>
          <p:nvPr userDrawn="1"/>
        </p:nvSpPr>
        <p:spPr>
          <a:xfrm>
            <a:off x="9109075" y="11113"/>
            <a:ext cx="41275"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8" name="Slide Number Placeholder 3"/>
          <p:cNvSpPr txBox="1">
            <a:spLocks/>
          </p:cNvSpPr>
          <p:nvPr userDrawn="1"/>
        </p:nvSpPr>
        <p:spPr>
          <a:xfrm>
            <a:off x="8782050" y="6500813"/>
            <a:ext cx="355600" cy="365125"/>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2653169A-7B49-4321-B729-4862926691FD}" type="slidenum">
              <a:rPr lang="en-US" sz="900" smtClean="0">
                <a:solidFill>
                  <a:srgbClr val="FEF8CE"/>
                </a:solidFill>
              </a:rPr>
              <a:pPr algn="ctr" fontAlgn="auto">
                <a:spcBef>
                  <a:spcPts val="0"/>
                </a:spcBef>
                <a:spcAft>
                  <a:spcPts val="0"/>
                </a:spcAft>
                <a:defRPr/>
              </a:pPr>
              <a:t>‹#›</a:t>
            </a:fld>
            <a:endParaRPr lang="en-US" sz="900" dirty="0">
              <a:solidFill>
                <a:srgbClr val="FEF8CE"/>
              </a:solidFill>
            </a:endParaRPr>
          </a:p>
        </p:txBody>
      </p:sp>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70017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30807BB-1B96-4A9A-901D-3B10E933916E}" type="slidenum">
              <a:rPr lang="en-US"/>
              <a:pPr>
                <a:defRPr/>
              </a:pPr>
              <a:t>‹#›</a:t>
            </a:fld>
            <a:endParaRPr lang="en-US"/>
          </a:p>
        </p:txBody>
      </p:sp>
    </p:spTree>
    <p:extLst>
      <p:ext uri="{BB962C8B-B14F-4D97-AF65-F5344CB8AC3E}">
        <p14:creationId xmlns:p14="http://schemas.microsoft.com/office/powerpoint/2010/main" val="2779404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CDFD5B-FD7A-41AE-A108-45AB0F2DF487}" type="slidenum">
              <a:rPr lang="en-US"/>
              <a:pPr>
                <a:defRPr/>
              </a:pPr>
              <a:t>‹#›</a:t>
            </a:fld>
            <a:endParaRPr lang="en-US"/>
          </a:p>
        </p:txBody>
      </p:sp>
    </p:spTree>
    <p:extLst>
      <p:ext uri="{BB962C8B-B14F-4D97-AF65-F5344CB8AC3E}">
        <p14:creationId xmlns:p14="http://schemas.microsoft.com/office/powerpoint/2010/main" val="2502024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7AEA469-3EBD-4AB7-8FB7-0B29A134419F}" type="slidenum">
              <a:rPr lang="en-US"/>
              <a:pPr>
                <a:defRPr/>
              </a:pPr>
              <a:t>‹#›</a:t>
            </a:fld>
            <a:endParaRPr lang="en-US"/>
          </a:p>
        </p:txBody>
      </p:sp>
    </p:spTree>
    <p:extLst>
      <p:ext uri="{BB962C8B-B14F-4D97-AF65-F5344CB8AC3E}">
        <p14:creationId xmlns:p14="http://schemas.microsoft.com/office/powerpoint/2010/main" val="1173056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5B167D6-4AA6-4274-8892-FA99C0F6E616}" type="slidenum">
              <a:rPr lang="en-US"/>
              <a:pPr>
                <a:defRPr/>
              </a:pPr>
              <a:t>‹#›</a:t>
            </a:fld>
            <a:endParaRPr lang="en-US"/>
          </a:p>
        </p:txBody>
      </p:sp>
    </p:spTree>
    <p:extLst>
      <p:ext uri="{BB962C8B-B14F-4D97-AF65-F5344CB8AC3E}">
        <p14:creationId xmlns:p14="http://schemas.microsoft.com/office/powerpoint/2010/main" val="4158764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BB72CB1-F6D2-4049-A7BA-2C88BF6A9C95}" type="slidenum">
              <a:rPr lang="en-US"/>
              <a:pPr>
                <a:defRPr/>
              </a:pPr>
              <a:t>‹#›</a:t>
            </a:fld>
            <a:endParaRPr lang="en-US"/>
          </a:p>
        </p:txBody>
      </p:sp>
    </p:spTree>
    <p:extLst>
      <p:ext uri="{BB962C8B-B14F-4D97-AF65-F5344CB8AC3E}">
        <p14:creationId xmlns:p14="http://schemas.microsoft.com/office/powerpoint/2010/main" val="3749582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DCA88F2-5572-49FD-A0C4-DEA12DBFE9C1}" type="slidenum">
              <a:rPr lang="en-US"/>
              <a:pPr>
                <a:defRPr/>
              </a:pPr>
              <a:t>‹#›</a:t>
            </a:fld>
            <a:endParaRPr lang="en-US"/>
          </a:p>
        </p:txBody>
      </p:sp>
    </p:spTree>
    <p:extLst>
      <p:ext uri="{BB962C8B-B14F-4D97-AF65-F5344CB8AC3E}">
        <p14:creationId xmlns:p14="http://schemas.microsoft.com/office/powerpoint/2010/main" val="69610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4EB957A-9AF3-4654-89BA-D180F0F18023}" type="slidenum">
              <a:rPr lang="en-US"/>
              <a:pPr>
                <a:defRPr/>
              </a:pPr>
              <a:t>‹#›</a:t>
            </a:fld>
            <a:endParaRPr lang="en-US"/>
          </a:p>
        </p:txBody>
      </p:sp>
    </p:spTree>
    <p:extLst>
      <p:ext uri="{BB962C8B-B14F-4D97-AF65-F5344CB8AC3E}">
        <p14:creationId xmlns:p14="http://schemas.microsoft.com/office/powerpoint/2010/main" val="3550947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3A427BE-3662-4436-BDB0-48A3D8216267}" type="slidenum">
              <a:rPr lang="en-US"/>
              <a:pPr>
                <a:defRPr/>
              </a:pPr>
              <a:t>‹#›</a:t>
            </a:fld>
            <a:endParaRPr lang="en-US"/>
          </a:p>
        </p:txBody>
      </p:sp>
    </p:spTree>
    <p:extLst>
      <p:ext uri="{BB962C8B-B14F-4D97-AF65-F5344CB8AC3E}">
        <p14:creationId xmlns:p14="http://schemas.microsoft.com/office/powerpoint/2010/main" val="2928834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911A133-5FDD-47C5-A0F4-99F4CB3E304D}" type="slidenum">
              <a:rPr lang="en-US"/>
              <a:pPr>
                <a:defRPr/>
              </a:pPr>
              <a:t>‹#›</a:t>
            </a:fld>
            <a:endParaRPr lang="en-US"/>
          </a:p>
        </p:txBody>
      </p:sp>
    </p:spTree>
    <p:extLst>
      <p:ext uri="{BB962C8B-B14F-4D97-AF65-F5344CB8AC3E}">
        <p14:creationId xmlns:p14="http://schemas.microsoft.com/office/powerpoint/2010/main" val="3407741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0DFC2E8-EA60-4E23-AC7B-F5B457B1F19D}" type="slidenum">
              <a:rPr lang="en-US"/>
              <a:pPr>
                <a:defRPr/>
              </a:pPr>
              <a:t>‹#›</a:t>
            </a:fld>
            <a:endParaRPr lang="en-US"/>
          </a:p>
        </p:txBody>
      </p:sp>
    </p:spTree>
    <p:extLst>
      <p:ext uri="{BB962C8B-B14F-4D97-AF65-F5344CB8AC3E}">
        <p14:creationId xmlns:p14="http://schemas.microsoft.com/office/powerpoint/2010/main" val="3647760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58A46820-FD0D-4FC7-90C1-E86DA023108D}" type="slidenum">
              <a:rPr lang="en-US"/>
              <a:pPr>
                <a:defRPr/>
              </a:pPr>
              <a:t>‹#›</a:t>
            </a:fld>
            <a:endParaRPr lang="en-US"/>
          </a:p>
        </p:txBody>
      </p:sp>
    </p:spTree>
    <p:custDataLst>
      <p:tags r:id="rId13"/>
    </p:custDataLst>
  </p:cSld>
  <p:clrMap bg1="lt1" tx1="dk1" bg2="lt2" tx2="dk2" accent1="accent1" accent2="accent2" accent3="accent3" accent4="accent4" accent5="accent5" accent6="accent6" hlink="hlink" folHlink="folHlink"/>
  <p:sldLayoutIdLst>
    <p:sldLayoutId id="2147483767"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emf"/><Relationship Id="rId3" Type="http://schemas.openxmlformats.org/officeDocument/2006/relationships/notesSlide" Target="../notesSlides/notesSlide5.xml"/><Relationship Id="rId7" Type="http://schemas.openxmlformats.org/officeDocument/2006/relationships/image" Target="../media/image2.wmf"/><Relationship Id="rId12" Type="http://schemas.openxmlformats.org/officeDocument/2006/relationships/oleObject" Target="../embeddings/oleObject5.bin"/><Relationship Id="rId17" Type="http://schemas.openxmlformats.org/officeDocument/2006/relationships/image" Target="../media/image7.wmf"/><Relationship Id="rId2" Type="http://schemas.openxmlformats.org/officeDocument/2006/relationships/slideLayout" Target="../slideLayouts/slideLayout1.xml"/><Relationship Id="rId16" Type="http://schemas.openxmlformats.org/officeDocument/2006/relationships/oleObject" Target="../embeddings/oleObject7.bin"/><Relationship Id="rId1" Type="http://schemas.openxmlformats.org/officeDocument/2006/relationships/tags" Target="../tags/tag7.xml"/><Relationship Id="rId6" Type="http://schemas.openxmlformats.org/officeDocument/2006/relationships/oleObject" Target="../embeddings/oleObject2.bin"/><Relationship Id="rId11" Type="http://schemas.openxmlformats.org/officeDocument/2006/relationships/image" Target="../media/image4.emf"/><Relationship Id="rId5" Type="http://schemas.openxmlformats.org/officeDocument/2006/relationships/image" Target="../media/image1.wmf"/><Relationship Id="rId15" Type="http://schemas.openxmlformats.org/officeDocument/2006/relationships/image" Target="../media/image6.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wmf"/><Relationship Id="rId1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8.wmf"/><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9.wmf"/><Relationship Id="rId4" Type="http://schemas.openxmlformats.org/officeDocument/2006/relationships/oleObject" Target="../embeddings/oleObject9.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12.xml"/><Relationship Id="rId7" Type="http://schemas.openxmlformats.org/officeDocument/2006/relationships/image" Target="../media/image11.wmf"/><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oleObject" Target="../embeddings/oleObject11.bin"/><Relationship Id="rId11" Type="http://schemas.openxmlformats.org/officeDocument/2006/relationships/image" Target="../media/image13.wmf"/><Relationship Id="rId5" Type="http://schemas.openxmlformats.org/officeDocument/2006/relationships/image" Target="../media/image10.wmf"/><Relationship Id="rId10" Type="http://schemas.openxmlformats.org/officeDocument/2006/relationships/oleObject" Target="../embeddings/oleObject13.bin"/><Relationship Id="rId4" Type="http://schemas.openxmlformats.org/officeDocument/2006/relationships/oleObject" Target="../embeddings/oleObject10.bin"/><Relationship Id="rId9" Type="http://schemas.openxmlformats.org/officeDocument/2006/relationships/image" Target="../media/image12.w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5.xml"/><Relationship Id="rId5" Type="http://schemas.openxmlformats.org/officeDocument/2006/relationships/image" Target="../media/image14.wmf"/><Relationship Id="rId4" Type="http://schemas.openxmlformats.org/officeDocument/2006/relationships/oleObject" Target="../embeddings/oleObject1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20.xml"/><Relationship Id="rId5" Type="http://schemas.openxmlformats.org/officeDocument/2006/relationships/image" Target="../media/image16.wmf"/><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3.xml"/><Relationship Id="rId5" Type="http://schemas.openxmlformats.org/officeDocument/2006/relationships/image" Target="../media/image17.wmf"/><Relationship Id="rId4" Type="http://schemas.openxmlformats.org/officeDocument/2006/relationships/oleObject" Target="../embeddings/oleObject16.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4.xml"/><Relationship Id="rId5" Type="http://schemas.openxmlformats.org/officeDocument/2006/relationships/image" Target="../media/image18.wmf"/><Relationship Id="rId4" Type="http://schemas.openxmlformats.org/officeDocument/2006/relationships/oleObject" Target="../embeddings/oleObject17.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24.xml"/><Relationship Id="rId7" Type="http://schemas.openxmlformats.org/officeDocument/2006/relationships/image" Target="../media/image20.wmf"/><Relationship Id="rId2" Type="http://schemas.openxmlformats.org/officeDocument/2006/relationships/slideLayout" Target="../slideLayouts/slideLayout1.xml"/><Relationship Id="rId1" Type="http://schemas.openxmlformats.org/officeDocument/2006/relationships/tags" Target="../tags/tag26.xml"/><Relationship Id="rId6" Type="http://schemas.openxmlformats.org/officeDocument/2006/relationships/oleObject" Target="../embeddings/oleObject19.bin"/><Relationship Id="rId5" Type="http://schemas.openxmlformats.org/officeDocument/2006/relationships/image" Target="../media/image19.wmf"/><Relationship Id="rId4" Type="http://schemas.openxmlformats.org/officeDocument/2006/relationships/oleObject" Target="../embeddings/oleObject18.bin"/><Relationship Id="rId9" Type="http://schemas.openxmlformats.org/officeDocument/2006/relationships/image" Target="../media/image21.w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30.xml"/><Relationship Id="rId5" Type="http://schemas.openxmlformats.org/officeDocument/2006/relationships/image" Target="../media/image22.wmf"/><Relationship Id="rId4" Type="http://schemas.openxmlformats.org/officeDocument/2006/relationships/oleObject" Target="../embeddings/oleObject21.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592667"/>
          </a:xfrm>
        </p:spPr>
        <p:txBody>
          <a:bodyPr>
            <a:noAutofit/>
          </a:bodyPr>
          <a:lstStyle/>
          <a:p>
            <a:pPr>
              <a:lnSpc>
                <a:spcPct val="100000"/>
              </a:lnSpc>
              <a:spcAft>
                <a:spcPts val="1000"/>
              </a:spcAft>
              <a:defRPr/>
            </a:pPr>
            <a:r>
              <a:rPr lang="en-US" sz="3000" b="1" cap="small" dirty="0"/>
              <a:t>Time Value of Money (TVM)</a:t>
            </a:r>
          </a:p>
        </p:txBody>
      </p:sp>
      <p:sp>
        <p:nvSpPr>
          <p:cNvPr id="3" name="Rectangle 3"/>
          <p:cNvSpPr txBox="1">
            <a:spLocks noChangeArrowheads="1"/>
          </p:cNvSpPr>
          <p:nvPr/>
        </p:nvSpPr>
        <p:spPr bwMode="auto">
          <a:xfrm>
            <a:off x="550069" y="1473200"/>
            <a:ext cx="8043598" cy="385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indent="-457200" algn="l" eaLnBrk="1" hangingPunct="1">
              <a:lnSpc>
                <a:spcPct val="100000"/>
              </a:lnSpc>
              <a:buClr>
                <a:schemeClr val="tx1">
                  <a:lumMod val="95000"/>
                  <a:lumOff val="5000"/>
                </a:schemeClr>
              </a:buClr>
              <a:buFont typeface="Arial" panose="020B0604020202020204" pitchFamily="34" charset="0"/>
              <a:buChar char="•"/>
            </a:pPr>
            <a:r>
              <a:rPr lang="en-US" altLang="en-US" sz="3000" dirty="0">
                <a:solidFill>
                  <a:srgbClr val="FF0000"/>
                </a:solidFill>
              </a:rPr>
              <a:t>NEVER</a:t>
            </a:r>
            <a:r>
              <a:rPr lang="en-US" altLang="en-US" sz="3000" dirty="0"/>
              <a:t> compare dollar amounts from different time periods!</a:t>
            </a:r>
          </a:p>
          <a:p>
            <a:pPr lvl="2" indent="-457200" algn="l" eaLnBrk="1" hangingPunct="1">
              <a:lnSpc>
                <a:spcPct val="100000"/>
              </a:lnSpc>
              <a:buFont typeface="Courier New" panose="02070309020205020404" pitchFamily="49" charset="0"/>
              <a:buChar char="o"/>
            </a:pPr>
            <a:r>
              <a:rPr lang="en-US" altLang="en-US" sz="2800" dirty="0">
                <a:solidFill>
                  <a:srgbClr val="FF0000"/>
                </a:solidFill>
              </a:rPr>
              <a:t>Dollars from different time periods have different amounts of </a:t>
            </a:r>
            <a:r>
              <a:rPr lang="en-US" altLang="en-US" sz="2800" b="1" cap="all" dirty="0">
                <a:solidFill>
                  <a:srgbClr val="0000FF"/>
                </a:solidFill>
              </a:rPr>
              <a:t>interest</a:t>
            </a:r>
            <a:r>
              <a:rPr lang="en-US" altLang="en-US" sz="2800" dirty="0">
                <a:solidFill>
                  <a:srgbClr val="FF0000"/>
                </a:solidFill>
              </a:rPr>
              <a:t>.</a:t>
            </a:r>
          </a:p>
          <a:p>
            <a:pPr lvl="1" indent="-457200" algn="l" eaLnBrk="1" hangingPunct="1">
              <a:lnSpc>
                <a:spcPct val="100000"/>
              </a:lnSpc>
              <a:spcBef>
                <a:spcPts val="1500"/>
              </a:spcBef>
              <a:buFont typeface="Arial" panose="020B0604020202020204" pitchFamily="34" charset="0"/>
              <a:buChar char="•"/>
            </a:pPr>
            <a:r>
              <a:rPr lang="en-US" altLang="en-US" sz="3000" dirty="0"/>
              <a:t>Application of TVM concepts allows us to evaluate/compare various investments (dollar amounts) regardless of their time dimension.</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592667"/>
          </a:xfrm>
        </p:spPr>
        <p:txBody>
          <a:bodyPr>
            <a:noAutofit/>
          </a:bodyPr>
          <a:lstStyle/>
          <a:p>
            <a:pPr>
              <a:lnSpc>
                <a:spcPct val="100000"/>
              </a:lnSpc>
              <a:spcAft>
                <a:spcPts val="1000"/>
              </a:spcAft>
              <a:defRPr/>
            </a:pPr>
            <a:r>
              <a:rPr lang="en-US" sz="3000" b="1" cap="small" dirty="0"/>
              <a:t>Time Value of Money (TVM)</a:t>
            </a:r>
          </a:p>
        </p:txBody>
      </p:sp>
      <p:sp>
        <p:nvSpPr>
          <p:cNvPr id="3" name="Rectangle 3"/>
          <p:cNvSpPr txBox="1">
            <a:spLocks noChangeArrowheads="1"/>
          </p:cNvSpPr>
          <p:nvPr/>
        </p:nvSpPr>
        <p:spPr bwMode="auto">
          <a:xfrm>
            <a:off x="550069" y="1473200"/>
            <a:ext cx="8043598" cy="3386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indent="-457200" algn="l" eaLnBrk="1" hangingPunct="1">
              <a:lnSpc>
                <a:spcPct val="100000"/>
              </a:lnSpc>
              <a:spcBef>
                <a:spcPts val="1000"/>
              </a:spcBef>
              <a:buClr>
                <a:schemeClr val="tx1">
                  <a:lumMod val="95000"/>
                  <a:lumOff val="5000"/>
                </a:schemeClr>
              </a:buClr>
              <a:buFont typeface="Arial" panose="020B0604020202020204" pitchFamily="34" charset="0"/>
              <a:buChar char="•"/>
            </a:pPr>
            <a:r>
              <a:rPr lang="en-US" altLang="en-US" sz="3200" dirty="0"/>
              <a:t>Which of the following is preferrable?</a:t>
            </a:r>
          </a:p>
          <a:p>
            <a:pPr lvl="2" indent="-457200" algn="l" eaLnBrk="1" hangingPunct="1">
              <a:lnSpc>
                <a:spcPct val="100000"/>
              </a:lnSpc>
              <a:spcBef>
                <a:spcPts val="1000"/>
              </a:spcBef>
              <a:buClr>
                <a:schemeClr val="tx1">
                  <a:lumMod val="95000"/>
                  <a:lumOff val="5000"/>
                </a:schemeClr>
              </a:buClr>
              <a:buFont typeface="Courier New" panose="02070309020205020404" pitchFamily="49" charset="0"/>
              <a:buChar char="o"/>
            </a:pPr>
            <a:r>
              <a:rPr lang="en-US" altLang="en-US" sz="3200" dirty="0"/>
              <a:t>Receiving $5,000 today.</a:t>
            </a:r>
          </a:p>
          <a:p>
            <a:pPr lvl="2" indent="-457200" algn="l" eaLnBrk="1" hangingPunct="1">
              <a:lnSpc>
                <a:spcPct val="100000"/>
              </a:lnSpc>
              <a:spcBef>
                <a:spcPts val="1000"/>
              </a:spcBef>
              <a:buClr>
                <a:schemeClr val="tx1">
                  <a:lumMod val="95000"/>
                  <a:lumOff val="5000"/>
                </a:schemeClr>
              </a:buClr>
              <a:buFont typeface="Courier New" panose="02070309020205020404" pitchFamily="49" charset="0"/>
              <a:buChar char="o"/>
            </a:pPr>
            <a:r>
              <a:rPr lang="en-US" altLang="en-US" sz="3200" dirty="0"/>
              <a:t>Receiving $6,500 in five years; future payment is </a:t>
            </a:r>
            <a:r>
              <a:rPr lang="en-US" altLang="en-US" sz="3200" dirty="0">
                <a:solidFill>
                  <a:srgbClr val="FF0000"/>
                </a:solidFill>
              </a:rPr>
              <a:t>guaranteed</a:t>
            </a:r>
            <a:r>
              <a:rPr lang="en-US" altLang="en-US" sz="3200" dirty="0"/>
              <a:t>.</a:t>
            </a:r>
          </a:p>
          <a:p>
            <a:pPr lvl="1" indent="-457200" algn="l" eaLnBrk="1" hangingPunct="1">
              <a:lnSpc>
                <a:spcPct val="100000"/>
              </a:lnSpc>
              <a:spcBef>
                <a:spcPts val="1000"/>
              </a:spcBef>
              <a:buClr>
                <a:schemeClr val="tx1">
                  <a:lumMod val="95000"/>
                  <a:lumOff val="5000"/>
                </a:schemeClr>
              </a:buClr>
              <a:buFont typeface="Arial" panose="020B0604020202020204" pitchFamily="34" charset="0"/>
              <a:buChar char="•"/>
            </a:pPr>
            <a:r>
              <a:rPr lang="en-US" altLang="en-US" sz="3200" dirty="0"/>
              <a:t>The opportunity cost rate is 6 percent, compounded monthly.</a:t>
            </a:r>
          </a:p>
          <a:p>
            <a:pPr lvl="2" indent="-457200" algn="l" eaLnBrk="1" hangingPunct="1">
              <a:lnSpc>
                <a:spcPct val="100000"/>
              </a:lnSpc>
              <a:spcBef>
                <a:spcPts val="1000"/>
              </a:spcBef>
              <a:buClr>
                <a:schemeClr val="tx1">
                  <a:lumMod val="95000"/>
                  <a:lumOff val="5000"/>
                </a:schemeClr>
              </a:buClr>
              <a:buFont typeface="Courier New" panose="02070309020205020404" pitchFamily="49" charset="0"/>
              <a:buChar char="o"/>
            </a:pPr>
            <a:endParaRPr lang="en-US" altLang="en-US" sz="3200" dirty="0"/>
          </a:p>
        </p:txBody>
      </p:sp>
    </p:spTree>
    <p:custDataLst>
      <p:tags r:id="rId1"/>
    </p:custDataLst>
    <p:extLst>
      <p:ext uri="{BB962C8B-B14F-4D97-AF65-F5344CB8AC3E}">
        <p14:creationId xmlns:p14="http://schemas.microsoft.com/office/powerpoint/2010/main" val="331743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677069" y="1321993"/>
            <a:ext cx="7772400" cy="466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algn="l" eaLnBrk="1" hangingPunct="1">
              <a:lnSpc>
                <a:spcPct val="100000"/>
              </a:lnSpc>
              <a:spcBef>
                <a:spcPts val="1000"/>
              </a:spcBef>
            </a:pPr>
            <a:r>
              <a:rPr lang="en-US" altLang="en-US" sz="3000" dirty="0"/>
              <a:t>Application of TVM concepts involves one of </a:t>
            </a:r>
            <a:r>
              <a:rPr lang="en-US" altLang="en-US" sz="3000" b="1" dirty="0">
                <a:solidFill>
                  <a:srgbClr val="0000FF"/>
                </a:solidFill>
              </a:rPr>
              <a:t>only two actions</a:t>
            </a:r>
            <a:r>
              <a:rPr lang="en-US" altLang="en-US" sz="3000" dirty="0"/>
              <a:t>, either:</a:t>
            </a:r>
          </a:p>
          <a:p>
            <a:pPr lvl="1" indent="-457200" algn="l" eaLnBrk="1" hangingPunct="1">
              <a:lnSpc>
                <a:spcPct val="100000"/>
              </a:lnSpc>
              <a:spcBef>
                <a:spcPts val="1000"/>
              </a:spcBef>
              <a:buFont typeface="Arial" panose="020B0604020202020204" pitchFamily="34" charset="0"/>
              <a:buChar char="•"/>
            </a:pPr>
            <a:r>
              <a:rPr lang="en-US" altLang="en-US" sz="3000" dirty="0"/>
              <a:t>FV (future value)—</a:t>
            </a:r>
            <a:r>
              <a:rPr lang="en-US" altLang="en-US" sz="3000" b="1" i="1" dirty="0">
                <a:solidFill>
                  <a:srgbClr val="FF0000"/>
                </a:solidFill>
              </a:rPr>
              <a:t>add</a:t>
            </a:r>
            <a:r>
              <a:rPr lang="en-US" altLang="en-US" sz="3000" b="1" dirty="0">
                <a:solidFill>
                  <a:srgbClr val="0000FF"/>
                </a:solidFill>
              </a:rPr>
              <a:t> </a:t>
            </a:r>
            <a:r>
              <a:rPr lang="en-US" altLang="en-US" sz="3000" dirty="0">
                <a:solidFill>
                  <a:srgbClr val="0000FF"/>
                </a:solidFill>
              </a:rPr>
              <a:t>interest </a:t>
            </a:r>
            <a:r>
              <a:rPr lang="en-US" altLang="en-US" sz="3000" dirty="0"/>
              <a:t>to a current amount to determine what it is worth (its value) at some </a:t>
            </a:r>
            <a:r>
              <a:rPr lang="en-US" altLang="en-US" sz="3000" b="1" dirty="0">
                <a:solidFill>
                  <a:srgbClr val="008000"/>
                </a:solidFill>
              </a:rPr>
              <a:t>future date </a:t>
            </a:r>
            <a:r>
              <a:rPr lang="en-US" altLang="en-US" sz="3000" dirty="0"/>
              <a:t>with the added interest</a:t>
            </a:r>
          </a:p>
          <a:p>
            <a:pPr lvl="1" indent="-457200" algn="l" eaLnBrk="1" hangingPunct="1">
              <a:lnSpc>
                <a:spcPct val="100000"/>
              </a:lnSpc>
              <a:spcBef>
                <a:spcPts val="2000"/>
              </a:spcBef>
              <a:buFont typeface="Arial" panose="020B0604020202020204" pitchFamily="34" charset="0"/>
              <a:buChar char="•"/>
            </a:pPr>
            <a:r>
              <a:rPr lang="en-US" altLang="en-US" sz="3000" dirty="0"/>
              <a:t>PV (present value)—</a:t>
            </a:r>
            <a:r>
              <a:rPr lang="en-US" altLang="en-US" sz="3000" b="1" i="1" dirty="0">
                <a:solidFill>
                  <a:srgbClr val="FF0000"/>
                </a:solidFill>
              </a:rPr>
              <a:t>take out</a:t>
            </a:r>
            <a:r>
              <a:rPr lang="en-US" altLang="en-US" sz="3000" b="1" dirty="0">
                <a:solidFill>
                  <a:srgbClr val="FF0000"/>
                </a:solidFill>
              </a:rPr>
              <a:t> </a:t>
            </a:r>
            <a:r>
              <a:rPr lang="en-US" altLang="en-US" sz="3000" dirty="0">
                <a:solidFill>
                  <a:srgbClr val="0000FF"/>
                </a:solidFill>
              </a:rPr>
              <a:t>interest</a:t>
            </a:r>
            <a:r>
              <a:rPr lang="en-US" altLang="en-US" sz="3000" dirty="0"/>
              <a:t> from a future amount to determine what it is worth (its value) </a:t>
            </a:r>
            <a:r>
              <a:rPr lang="en-US" altLang="en-US" sz="3000" b="1" dirty="0">
                <a:solidFill>
                  <a:srgbClr val="008000"/>
                </a:solidFill>
              </a:rPr>
              <a:t>today</a:t>
            </a:r>
          </a:p>
        </p:txBody>
      </p:sp>
      <p:sp>
        <p:nvSpPr>
          <p:cNvPr id="4" name="Rectangle 3"/>
          <p:cNvSpPr txBox="1">
            <a:spLocks noChangeArrowheads="1"/>
          </p:cNvSpPr>
          <p:nvPr/>
        </p:nvSpPr>
        <p:spPr bwMode="auto">
          <a:xfrm>
            <a:off x="778667" y="270924"/>
            <a:ext cx="7772400" cy="72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Future Value (FV) versus Present Value (PV)</a:t>
            </a:r>
          </a:p>
        </p:txBody>
      </p:sp>
    </p:spTree>
    <p:custDataLst>
      <p:tags r:id="rId1"/>
    </p:custDataLst>
    <p:extLst>
      <p:ext uri="{BB962C8B-B14F-4D97-AF65-F5344CB8AC3E}">
        <p14:creationId xmlns:p14="http://schemas.microsoft.com/office/powerpoint/2010/main" val="20055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418010" y="990591"/>
            <a:ext cx="8264435" cy="1524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indent="-457200" algn="l" eaLnBrk="1" hangingPunct="1">
              <a:lnSpc>
                <a:spcPct val="100000"/>
              </a:lnSpc>
              <a:buFont typeface="Arial" panose="020B0604020202020204" pitchFamily="34" charset="0"/>
              <a:buChar char="•"/>
            </a:pPr>
            <a:r>
              <a:rPr lang="en-US" altLang="en-US" sz="2800" dirty="0"/>
              <a:t>Example: Invest $2,000 today at 10 percent, compounded (paid) annually. How much will you have in three years?</a:t>
            </a:r>
            <a:endParaRPr lang="en-US" altLang="en-US" sz="2600" dirty="0"/>
          </a:p>
        </p:txBody>
      </p:sp>
      <p:grpSp>
        <p:nvGrpSpPr>
          <p:cNvPr id="11" name="Group 10"/>
          <p:cNvGrpSpPr/>
          <p:nvPr/>
        </p:nvGrpSpPr>
        <p:grpSpPr>
          <a:xfrm>
            <a:off x="1896551" y="3022590"/>
            <a:ext cx="5943600" cy="228597"/>
            <a:chOff x="1566338" y="3327400"/>
            <a:chExt cx="5184648" cy="228597"/>
          </a:xfrm>
        </p:grpSpPr>
        <p:cxnSp>
          <p:nvCxnSpPr>
            <p:cNvPr id="4" name="Straight Connector 3"/>
            <p:cNvCxnSpPr/>
            <p:nvPr/>
          </p:nvCxnSpPr>
          <p:spPr>
            <a:xfrm>
              <a:off x="1566338" y="3445933"/>
              <a:ext cx="51846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574801" y="332740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259671"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995354"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747950" y="334433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1752615" y="2577054"/>
            <a:ext cx="6476997" cy="492443"/>
          </a:xfrm>
          <a:prstGeom prst="rect">
            <a:avLst/>
          </a:prstGeom>
          <a:noFill/>
        </p:spPr>
        <p:txBody>
          <a:bodyPr wrap="square" rtlCol="0">
            <a:spAutoFit/>
          </a:bodyPr>
          <a:lstStyle/>
          <a:p>
            <a:pPr>
              <a:tabLst>
                <a:tab pos="1998663" algn="ctr"/>
                <a:tab pos="3944938" algn="ctr"/>
                <a:tab pos="6002338" algn="ctr"/>
              </a:tabLst>
            </a:pPr>
            <a:r>
              <a:rPr lang="en-US" sz="2600" dirty="0"/>
              <a:t>0	1	2	3</a:t>
            </a:r>
          </a:p>
        </p:txBody>
      </p:sp>
      <p:sp>
        <p:nvSpPr>
          <p:cNvPr id="13" name="TextBox 12"/>
          <p:cNvSpPr txBox="1"/>
          <p:nvPr/>
        </p:nvSpPr>
        <p:spPr>
          <a:xfrm>
            <a:off x="1436237" y="3220527"/>
            <a:ext cx="934443" cy="492443"/>
          </a:xfrm>
          <a:prstGeom prst="rect">
            <a:avLst/>
          </a:prstGeom>
          <a:noFill/>
        </p:spPr>
        <p:txBody>
          <a:bodyPr wrap="square" rtlCol="0">
            <a:spAutoFit/>
          </a:bodyPr>
          <a:lstStyle/>
          <a:p>
            <a:pPr>
              <a:tabLst>
                <a:tab pos="1719263" algn="ctr"/>
                <a:tab pos="3487738" algn="ctr"/>
                <a:tab pos="5199063" algn="ctr"/>
              </a:tabLst>
            </a:pPr>
            <a:r>
              <a:rPr lang="en-US" sz="2600" dirty="0"/>
              <a:t>2,000	</a:t>
            </a:r>
          </a:p>
        </p:txBody>
      </p:sp>
      <p:sp>
        <p:nvSpPr>
          <p:cNvPr id="14" name="TextBox 13"/>
          <p:cNvSpPr txBox="1"/>
          <p:nvPr/>
        </p:nvSpPr>
        <p:spPr>
          <a:xfrm>
            <a:off x="2419930" y="3094551"/>
            <a:ext cx="966771" cy="430887"/>
          </a:xfrm>
          <a:prstGeom prst="rect">
            <a:avLst/>
          </a:prstGeom>
          <a:noFill/>
        </p:spPr>
        <p:txBody>
          <a:bodyPr wrap="square" rtlCol="0">
            <a:spAutoFit/>
          </a:bodyPr>
          <a:lstStyle/>
          <a:p>
            <a:pPr algn="ctr">
              <a:tabLst>
                <a:tab pos="1719263" algn="ctr"/>
                <a:tab pos="3487738" algn="ctr"/>
                <a:tab pos="5199063" algn="ctr"/>
              </a:tabLst>
            </a:pPr>
            <a:r>
              <a:rPr lang="en-US" sz="2200" dirty="0"/>
              <a:t>x 1.10	</a:t>
            </a:r>
          </a:p>
        </p:txBody>
      </p:sp>
      <p:sp>
        <p:nvSpPr>
          <p:cNvPr id="17" name="TextBox 16"/>
          <p:cNvSpPr txBox="1"/>
          <p:nvPr/>
        </p:nvSpPr>
        <p:spPr>
          <a:xfrm>
            <a:off x="3335890" y="3225323"/>
            <a:ext cx="990582" cy="492443"/>
          </a:xfrm>
          <a:prstGeom prst="rect">
            <a:avLst/>
          </a:prstGeom>
          <a:noFill/>
        </p:spPr>
        <p:txBody>
          <a:bodyPr wrap="square" rtlCol="0">
            <a:spAutoFit/>
          </a:bodyPr>
          <a:lstStyle/>
          <a:p>
            <a:pPr>
              <a:tabLst>
                <a:tab pos="1719263" algn="ctr"/>
                <a:tab pos="3487738" algn="ctr"/>
                <a:tab pos="5199063" algn="ctr"/>
              </a:tabLst>
            </a:pPr>
            <a:r>
              <a:rPr lang="en-US" sz="2600" dirty="0"/>
              <a:t>2,200	</a:t>
            </a:r>
          </a:p>
        </p:txBody>
      </p:sp>
      <p:sp>
        <p:nvSpPr>
          <p:cNvPr id="19" name="TextBox 18"/>
          <p:cNvSpPr txBox="1"/>
          <p:nvPr/>
        </p:nvSpPr>
        <p:spPr>
          <a:xfrm>
            <a:off x="2142079" y="2675398"/>
            <a:ext cx="1143021" cy="461665"/>
          </a:xfrm>
          <a:prstGeom prst="rect">
            <a:avLst/>
          </a:prstGeom>
          <a:noFill/>
        </p:spPr>
        <p:txBody>
          <a:bodyPr wrap="square" rtlCol="0">
            <a:spAutoFit/>
          </a:bodyPr>
          <a:lstStyle/>
          <a:p>
            <a:pPr>
              <a:tabLst>
                <a:tab pos="1719263" algn="ctr"/>
                <a:tab pos="3487738" algn="ctr"/>
                <a:tab pos="5199063" algn="ctr"/>
              </a:tabLst>
            </a:pPr>
            <a:r>
              <a:rPr lang="en-US" sz="2400" dirty="0"/>
              <a:t>r = 10%	</a:t>
            </a:r>
          </a:p>
        </p:txBody>
      </p:sp>
      <p:cxnSp>
        <p:nvCxnSpPr>
          <p:cNvPr id="21" name="Straight Arrow Connector 20"/>
          <p:cNvCxnSpPr/>
          <p:nvPr/>
        </p:nvCxnSpPr>
        <p:spPr>
          <a:xfrm>
            <a:off x="2318330" y="3484366"/>
            <a:ext cx="105156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418061" y="3094552"/>
            <a:ext cx="966771" cy="430887"/>
          </a:xfrm>
          <a:prstGeom prst="rect">
            <a:avLst/>
          </a:prstGeom>
          <a:noFill/>
        </p:spPr>
        <p:txBody>
          <a:bodyPr wrap="square" rtlCol="0">
            <a:spAutoFit/>
          </a:bodyPr>
          <a:lstStyle/>
          <a:p>
            <a:pPr algn="ctr">
              <a:tabLst>
                <a:tab pos="1719263" algn="ctr"/>
                <a:tab pos="3487738" algn="ctr"/>
                <a:tab pos="5199063" algn="ctr"/>
              </a:tabLst>
            </a:pPr>
            <a:r>
              <a:rPr lang="en-US" sz="2200" dirty="0"/>
              <a:t>x 1.10	</a:t>
            </a:r>
          </a:p>
        </p:txBody>
      </p:sp>
      <p:sp>
        <p:nvSpPr>
          <p:cNvPr id="23" name="TextBox 22"/>
          <p:cNvSpPr txBox="1"/>
          <p:nvPr/>
        </p:nvSpPr>
        <p:spPr>
          <a:xfrm>
            <a:off x="5334021" y="3225324"/>
            <a:ext cx="990582" cy="492443"/>
          </a:xfrm>
          <a:prstGeom prst="rect">
            <a:avLst/>
          </a:prstGeom>
          <a:noFill/>
        </p:spPr>
        <p:txBody>
          <a:bodyPr wrap="square" rtlCol="0">
            <a:spAutoFit/>
          </a:bodyPr>
          <a:lstStyle/>
          <a:p>
            <a:pPr>
              <a:tabLst>
                <a:tab pos="1719263" algn="ctr"/>
                <a:tab pos="3487738" algn="ctr"/>
                <a:tab pos="5199063" algn="ctr"/>
              </a:tabLst>
            </a:pPr>
            <a:r>
              <a:rPr lang="en-US" sz="2600" dirty="0"/>
              <a:t>2,420	</a:t>
            </a:r>
          </a:p>
        </p:txBody>
      </p:sp>
      <p:cxnSp>
        <p:nvCxnSpPr>
          <p:cNvPr id="24" name="Straight Arrow Connector 23"/>
          <p:cNvCxnSpPr/>
          <p:nvPr/>
        </p:nvCxnSpPr>
        <p:spPr>
          <a:xfrm>
            <a:off x="4316461" y="3484367"/>
            <a:ext cx="105156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424680" y="3094550"/>
            <a:ext cx="966771" cy="430887"/>
          </a:xfrm>
          <a:prstGeom prst="rect">
            <a:avLst/>
          </a:prstGeom>
          <a:noFill/>
        </p:spPr>
        <p:txBody>
          <a:bodyPr wrap="square" rtlCol="0">
            <a:spAutoFit/>
          </a:bodyPr>
          <a:lstStyle/>
          <a:p>
            <a:pPr algn="ctr">
              <a:tabLst>
                <a:tab pos="1719263" algn="ctr"/>
                <a:tab pos="3487738" algn="ctr"/>
                <a:tab pos="5199063" algn="ctr"/>
              </a:tabLst>
            </a:pPr>
            <a:r>
              <a:rPr lang="en-US" sz="2200" dirty="0"/>
              <a:t>x 1.10	</a:t>
            </a:r>
          </a:p>
        </p:txBody>
      </p:sp>
      <p:sp>
        <p:nvSpPr>
          <p:cNvPr id="26" name="TextBox 25"/>
          <p:cNvSpPr txBox="1"/>
          <p:nvPr/>
        </p:nvSpPr>
        <p:spPr>
          <a:xfrm>
            <a:off x="7340640" y="3225322"/>
            <a:ext cx="990582" cy="492443"/>
          </a:xfrm>
          <a:prstGeom prst="rect">
            <a:avLst/>
          </a:prstGeom>
          <a:noFill/>
        </p:spPr>
        <p:txBody>
          <a:bodyPr wrap="square" rtlCol="0">
            <a:spAutoFit/>
          </a:bodyPr>
          <a:lstStyle/>
          <a:p>
            <a:pPr>
              <a:tabLst>
                <a:tab pos="1719263" algn="ctr"/>
                <a:tab pos="3487738" algn="ctr"/>
                <a:tab pos="5199063" algn="ctr"/>
              </a:tabLst>
            </a:pPr>
            <a:r>
              <a:rPr lang="en-US" sz="2600" dirty="0"/>
              <a:t>2,662	</a:t>
            </a:r>
          </a:p>
        </p:txBody>
      </p:sp>
      <p:cxnSp>
        <p:nvCxnSpPr>
          <p:cNvPr id="27" name="Straight Arrow Connector 26"/>
          <p:cNvCxnSpPr/>
          <p:nvPr/>
        </p:nvCxnSpPr>
        <p:spPr>
          <a:xfrm>
            <a:off x="6323080" y="3484365"/>
            <a:ext cx="105156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41968" y="2573962"/>
            <a:ext cx="854850" cy="1149033"/>
          </a:xfrm>
          <a:prstGeom prst="rect">
            <a:avLst/>
          </a:prstGeom>
          <a:noFill/>
        </p:spPr>
        <p:txBody>
          <a:bodyPr wrap="none" rtlCol="0">
            <a:spAutoFit/>
          </a:bodyPr>
          <a:lstStyle/>
          <a:p>
            <a:pPr algn="r"/>
            <a:r>
              <a:rPr lang="en-US" sz="2600" dirty="0"/>
              <a:t>Year:</a:t>
            </a:r>
          </a:p>
          <a:p>
            <a:pPr algn="r">
              <a:spcBef>
                <a:spcPts val="2000"/>
              </a:spcBef>
            </a:pPr>
            <a:r>
              <a:rPr lang="en-US" sz="2600" dirty="0"/>
              <a:t>CF:</a:t>
            </a:r>
          </a:p>
        </p:txBody>
      </p:sp>
      <p:sp>
        <p:nvSpPr>
          <p:cNvPr id="29" name="TextBox 28"/>
          <p:cNvSpPr txBox="1"/>
          <p:nvPr/>
        </p:nvSpPr>
        <p:spPr>
          <a:xfrm>
            <a:off x="194734" y="3821646"/>
            <a:ext cx="8348138" cy="492443"/>
          </a:xfrm>
          <a:prstGeom prst="rect">
            <a:avLst/>
          </a:prstGeom>
          <a:noFill/>
        </p:spPr>
        <p:txBody>
          <a:bodyPr wrap="square" rtlCol="0">
            <a:spAutoFit/>
          </a:bodyPr>
          <a:lstStyle/>
          <a:p>
            <a:pPr>
              <a:tabLst>
                <a:tab pos="3886200" algn="r"/>
                <a:tab pos="5884863" algn="r"/>
                <a:tab pos="7891463" algn="r"/>
              </a:tabLst>
            </a:pPr>
            <a:r>
              <a:rPr lang="en-US" sz="2600" dirty="0"/>
              <a:t>Interest:	200	220	242</a:t>
            </a:r>
          </a:p>
        </p:txBody>
      </p:sp>
      <p:sp>
        <p:nvSpPr>
          <p:cNvPr id="30" name="TextBox 29"/>
          <p:cNvSpPr txBox="1"/>
          <p:nvPr/>
        </p:nvSpPr>
        <p:spPr>
          <a:xfrm>
            <a:off x="8168898" y="3234257"/>
            <a:ext cx="881973" cy="492443"/>
          </a:xfrm>
          <a:prstGeom prst="rect">
            <a:avLst/>
          </a:prstGeom>
          <a:noFill/>
        </p:spPr>
        <p:txBody>
          <a:bodyPr wrap="none" rtlCol="0">
            <a:spAutoFit/>
          </a:bodyPr>
          <a:lstStyle/>
          <a:p>
            <a:r>
              <a:rPr lang="en-US" sz="2600" dirty="0"/>
              <a:t>= FV</a:t>
            </a:r>
            <a:r>
              <a:rPr lang="en-US" sz="2600" baseline="-25000" dirty="0"/>
              <a:t>3</a:t>
            </a:r>
          </a:p>
        </p:txBody>
      </p:sp>
      <p:sp>
        <p:nvSpPr>
          <p:cNvPr id="31" name="TextBox 30"/>
          <p:cNvSpPr txBox="1"/>
          <p:nvPr/>
        </p:nvSpPr>
        <p:spPr>
          <a:xfrm>
            <a:off x="1099233" y="4656646"/>
            <a:ext cx="6857968" cy="523220"/>
          </a:xfrm>
          <a:prstGeom prst="rect">
            <a:avLst/>
          </a:prstGeom>
          <a:noFill/>
        </p:spPr>
        <p:txBody>
          <a:bodyPr wrap="none" rtlCol="0">
            <a:spAutoFit/>
          </a:bodyPr>
          <a:lstStyle/>
          <a:p>
            <a:r>
              <a:rPr lang="en-US" sz="2800" dirty="0"/>
              <a:t>FV</a:t>
            </a:r>
            <a:r>
              <a:rPr lang="en-US" sz="2800" baseline="-25000" dirty="0"/>
              <a:t>3</a:t>
            </a:r>
            <a:r>
              <a:rPr lang="en-US" sz="2800" dirty="0"/>
              <a:t> = 2,000 x 1.10 x 1.10 x 1.10 = 2,000(1.10)</a:t>
            </a:r>
            <a:r>
              <a:rPr lang="en-US" sz="2800" baseline="30000" dirty="0"/>
              <a:t>3</a:t>
            </a:r>
          </a:p>
        </p:txBody>
      </p:sp>
      <p:sp>
        <p:nvSpPr>
          <p:cNvPr id="32" name="TextBox 31"/>
          <p:cNvSpPr txBox="1"/>
          <p:nvPr/>
        </p:nvSpPr>
        <p:spPr>
          <a:xfrm>
            <a:off x="1099233" y="5232383"/>
            <a:ext cx="6439904" cy="1146468"/>
          </a:xfrm>
          <a:prstGeom prst="rect">
            <a:avLst/>
          </a:prstGeom>
          <a:noFill/>
        </p:spPr>
        <p:txBody>
          <a:bodyPr wrap="none" rtlCol="0">
            <a:spAutoFit/>
          </a:bodyPr>
          <a:lstStyle/>
          <a:p>
            <a:pPr>
              <a:tabLst>
                <a:tab pos="576263" algn="l"/>
              </a:tabLst>
            </a:pPr>
            <a:r>
              <a:rPr lang="en-US" sz="2800" dirty="0" err="1"/>
              <a:t>FV</a:t>
            </a:r>
            <a:r>
              <a:rPr lang="en-US" sz="2800" baseline="-25000" dirty="0" err="1"/>
              <a:t>n</a:t>
            </a:r>
            <a:r>
              <a:rPr lang="en-US" sz="2800" dirty="0"/>
              <a:t> 	= PV(1 + r)</a:t>
            </a:r>
            <a:r>
              <a:rPr lang="en-US" sz="2800" baseline="30000" dirty="0"/>
              <a:t>n</a:t>
            </a:r>
            <a:endParaRPr lang="en-US" sz="2800" dirty="0"/>
          </a:p>
          <a:p>
            <a:pPr>
              <a:spcBef>
                <a:spcPts val="1500"/>
              </a:spcBef>
              <a:tabLst>
                <a:tab pos="576263" algn="l"/>
              </a:tabLst>
            </a:pPr>
            <a:r>
              <a:rPr lang="en-US" sz="2800" dirty="0"/>
              <a:t>	= 2,000(1.10)</a:t>
            </a:r>
            <a:r>
              <a:rPr lang="en-US" sz="2800" baseline="30000" dirty="0"/>
              <a:t>3</a:t>
            </a:r>
            <a:r>
              <a:rPr lang="en-US" sz="2800" dirty="0"/>
              <a:t> = 2,000(1.3310) = 2,662</a:t>
            </a:r>
          </a:p>
        </p:txBody>
      </p:sp>
      <p:sp>
        <p:nvSpPr>
          <p:cNvPr id="33" name="Rectangle 3"/>
          <p:cNvSpPr txBox="1">
            <a:spLocks noChangeArrowheads="1"/>
          </p:cNvSpPr>
          <p:nvPr/>
        </p:nvSpPr>
        <p:spPr bwMode="auto">
          <a:xfrm>
            <a:off x="778667" y="270924"/>
            <a:ext cx="7772400" cy="72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Future Value (FV)</a:t>
            </a:r>
          </a:p>
        </p:txBody>
      </p:sp>
      <p:sp>
        <p:nvSpPr>
          <p:cNvPr id="2" name="Rectangle: Rounded Corners 1">
            <a:extLst>
              <a:ext uri="{FF2B5EF4-FFF2-40B4-BE49-F238E27FC236}">
                <a16:creationId xmlns:a16="http://schemas.microsoft.com/office/drawing/2014/main" id="{349063DF-55F5-4EF4-8FFD-A7969B19681B}"/>
              </a:ext>
            </a:extLst>
          </p:cNvPr>
          <p:cNvSpPr/>
          <p:nvPr/>
        </p:nvSpPr>
        <p:spPr>
          <a:xfrm>
            <a:off x="1099233" y="5232383"/>
            <a:ext cx="2375487" cy="52322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47526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par>
                          <p:cTn id="38" fill="hold">
                            <p:stCondLst>
                              <p:cond delay="0"/>
                            </p:stCondLst>
                            <p:childTnLst>
                              <p:par>
                                <p:cTn id="39" presetID="22" presetClass="entr" presetSubtype="8"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par>
                          <p:cTn id="42" fill="hold">
                            <p:stCondLst>
                              <p:cond delay="500"/>
                            </p:stCondLst>
                            <p:childTnLst>
                              <p:par>
                                <p:cTn id="43" presetID="1"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par>
                          <p:cTn id="49" fill="hold">
                            <p:stCondLst>
                              <p:cond delay="0"/>
                            </p:stCondLst>
                            <p:childTnLst>
                              <p:par>
                                <p:cTn id="50" presetID="22" presetClass="entr" presetSubtype="8"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childTnLst>
                          </p:cTn>
                        </p:par>
                        <p:par>
                          <p:cTn id="53" fill="hold">
                            <p:stCondLst>
                              <p:cond delay="500"/>
                            </p:stCondLst>
                            <p:childTnLst>
                              <p:par>
                                <p:cTn id="54" presetID="1"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25"/>
                                        </p:tgtEl>
                                        <p:attrNameLst>
                                          <p:attrName>style.visibility</p:attrName>
                                        </p:attrNameLst>
                                      </p:cBhvr>
                                      <p:to>
                                        <p:strVal val="visible"/>
                                      </p:to>
                                    </p:set>
                                  </p:childTnLst>
                                </p:cTn>
                              </p:par>
                            </p:childTnLst>
                          </p:cTn>
                        </p:par>
                        <p:par>
                          <p:cTn id="60" fill="hold">
                            <p:stCondLst>
                              <p:cond delay="0"/>
                            </p:stCondLst>
                            <p:childTnLst>
                              <p:par>
                                <p:cTn id="61" presetID="22" presetClass="entr" presetSubtype="8"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500"/>
                                        <p:tgtEl>
                                          <p:spTgt spid="27"/>
                                        </p:tgtEl>
                                      </p:cBhvr>
                                    </p:animEffect>
                                  </p:childTnLst>
                                </p:cTn>
                              </p:par>
                            </p:childTnLst>
                          </p:cTn>
                        </p:par>
                        <p:par>
                          <p:cTn id="64" fill="hold">
                            <p:stCondLst>
                              <p:cond delay="500"/>
                            </p:stCondLst>
                            <p:childTnLst>
                              <p:par>
                                <p:cTn id="65" presetID="1" presetClass="entr" presetSubtype="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500"/>
                                        <p:tgtEl>
                                          <p:spTgt spid="29"/>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31"/>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32">
                                            <p:txEl>
                                              <p:pRg st="1" end="1"/>
                                            </p:txEl>
                                          </p:spTgt>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2"/>
                                        </p:tgtEl>
                                        <p:attrNameLst>
                                          <p:attrName>style.visibility</p:attrName>
                                        </p:attrNameLst>
                                      </p:cBhvr>
                                      <p:to>
                                        <p:strVal val="visible"/>
                                      </p:to>
                                    </p:set>
                                    <p:animEffect transition="in" filter="barn(inVertical)">
                                      <p:cBhvr>
                                        <p:cTn id="9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2" grpId="0"/>
      <p:bldP spid="13" grpId="0"/>
      <p:bldP spid="14" grpId="0"/>
      <p:bldP spid="17" grpId="0"/>
      <p:bldP spid="19" grpId="0"/>
      <p:bldP spid="22" grpId="0"/>
      <p:bldP spid="23" grpId="0"/>
      <p:bldP spid="25" grpId="0"/>
      <p:bldP spid="26" grpId="0"/>
      <p:bldP spid="28" grpId="0" build="p" bldLvl="2"/>
      <p:bldP spid="29" grpId="0"/>
      <p:bldP spid="30" grpId="0"/>
      <p:bldP spid="31" grpId="0"/>
      <p:bldP spid="32" grpId="0" build="p" bldLvl="3"/>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677069" y="879310"/>
            <a:ext cx="8043598" cy="1524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indent="-457200" algn="l" eaLnBrk="1" hangingPunct="1">
              <a:lnSpc>
                <a:spcPct val="100000"/>
              </a:lnSpc>
              <a:buFont typeface="Arial" panose="020B0604020202020204" pitchFamily="34" charset="0"/>
              <a:buChar char="•"/>
            </a:pPr>
            <a:r>
              <a:rPr lang="en-US" altLang="en-US" sz="2800" dirty="0"/>
              <a:t>Example: How much should you pay today for an investment that will pay you $2,662 in three years? The opportunity cost rate is 10 percent.</a:t>
            </a:r>
            <a:endParaRPr lang="en-US" altLang="en-US" sz="2600" dirty="0"/>
          </a:p>
        </p:txBody>
      </p:sp>
      <p:grpSp>
        <p:nvGrpSpPr>
          <p:cNvPr id="11" name="Group 10"/>
          <p:cNvGrpSpPr/>
          <p:nvPr/>
        </p:nvGrpSpPr>
        <p:grpSpPr>
          <a:xfrm>
            <a:off x="1735678" y="2774636"/>
            <a:ext cx="5943600" cy="228597"/>
            <a:chOff x="1566338" y="3327400"/>
            <a:chExt cx="5184648" cy="228597"/>
          </a:xfrm>
        </p:grpSpPr>
        <p:cxnSp>
          <p:nvCxnSpPr>
            <p:cNvPr id="4" name="Straight Connector 3"/>
            <p:cNvCxnSpPr/>
            <p:nvPr/>
          </p:nvCxnSpPr>
          <p:spPr>
            <a:xfrm>
              <a:off x="1566338" y="3445933"/>
              <a:ext cx="51846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574801" y="332740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259671"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995354"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747950" y="334433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1591742" y="2329100"/>
            <a:ext cx="6476997" cy="492443"/>
          </a:xfrm>
          <a:prstGeom prst="rect">
            <a:avLst/>
          </a:prstGeom>
          <a:noFill/>
        </p:spPr>
        <p:txBody>
          <a:bodyPr wrap="square" rtlCol="0">
            <a:spAutoFit/>
          </a:bodyPr>
          <a:lstStyle/>
          <a:p>
            <a:pPr>
              <a:tabLst>
                <a:tab pos="1998663" algn="ctr"/>
                <a:tab pos="3944938" algn="ctr"/>
                <a:tab pos="6002338" algn="ctr"/>
              </a:tabLst>
            </a:pPr>
            <a:r>
              <a:rPr lang="en-US" sz="2600" dirty="0"/>
              <a:t>0	1	2	3</a:t>
            </a:r>
          </a:p>
        </p:txBody>
      </p:sp>
      <p:sp>
        <p:nvSpPr>
          <p:cNvPr id="13" name="TextBox 12"/>
          <p:cNvSpPr txBox="1"/>
          <p:nvPr/>
        </p:nvSpPr>
        <p:spPr>
          <a:xfrm>
            <a:off x="1275364" y="3233843"/>
            <a:ext cx="934443" cy="492443"/>
          </a:xfrm>
          <a:prstGeom prst="rect">
            <a:avLst/>
          </a:prstGeom>
          <a:noFill/>
        </p:spPr>
        <p:txBody>
          <a:bodyPr wrap="square" rtlCol="0">
            <a:spAutoFit/>
          </a:bodyPr>
          <a:lstStyle/>
          <a:p>
            <a:pPr>
              <a:tabLst>
                <a:tab pos="1719263" algn="ctr"/>
                <a:tab pos="3487738" algn="ctr"/>
                <a:tab pos="5199063" algn="ctr"/>
              </a:tabLst>
            </a:pPr>
            <a:r>
              <a:rPr lang="en-US" sz="2600" dirty="0"/>
              <a:t>2,000	</a:t>
            </a:r>
          </a:p>
        </p:txBody>
      </p:sp>
      <p:sp>
        <p:nvSpPr>
          <p:cNvPr id="17" name="TextBox 16"/>
          <p:cNvSpPr txBox="1"/>
          <p:nvPr/>
        </p:nvSpPr>
        <p:spPr>
          <a:xfrm>
            <a:off x="3175017" y="3238639"/>
            <a:ext cx="990582" cy="492443"/>
          </a:xfrm>
          <a:prstGeom prst="rect">
            <a:avLst/>
          </a:prstGeom>
          <a:noFill/>
        </p:spPr>
        <p:txBody>
          <a:bodyPr wrap="square" rtlCol="0">
            <a:spAutoFit/>
          </a:bodyPr>
          <a:lstStyle/>
          <a:p>
            <a:pPr>
              <a:tabLst>
                <a:tab pos="1719263" algn="ctr"/>
                <a:tab pos="3487738" algn="ctr"/>
                <a:tab pos="5199063" algn="ctr"/>
              </a:tabLst>
            </a:pPr>
            <a:r>
              <a:rPr lang="en-US" sz="2600" dirty="0"/>
              <a:t>2,200	</a:t>
            </a:r>
          </a:p>
        </p:txBody>
      </p:sp>
      <p:sp>
        <p:nvSpPr>
          <p:cNvPr id="19" name="TextBox 18"/>
          <p:cNvSpPr txBox="1"/>
          <p:nvPr/>
        </p:nvSpPr>
        <p:spPr>
          <a:xfrm>
            <a:off x="1981206" y="2427444"/>
            <a:ext cx="1143021" cy="461665"/>
          </a:xfrm>
          <a:prstGeom prst="rect">
            <a:avLst/>
          </a:prstGeom>
          <a:noFill/>
        </p:spPr>
        <p:txBody>
          <a:bodyPr wrap="square" rtlCol="0">
            <a:spAutoFit/>
          </a:bodyPr>
          <a:lstStyle/>
          <a:p>
            <a:pPr>
              <a:tabLst>
                <a:tab pos="1719263" algn="ctr"/>
                <a:tab pos="3487738" algn="ctr"/>
                <a:tab pos="5199063" algn="ctr"/>
              </a:tabLst>
            </a:pPr>
            <a:r>
              <a:rPr lang="en-US" sz="2400" dirty="0"/>
              <a:t>r = 10%	</a:t>
            </a:r>
          </a:p>
        </p:txBody>
      </p:sp>
      <p:cxnSp>
        <p:nvCxnSpPr>
          <p:cNvPr id="21" name="Straight Arrow Connector 20"/>
          <p:cNvCxnSpPr/>
          <p:nvPr/>
        </p:nvCxnSpPr>
        <p:spPr>
          <a:xfrm>
            <a:off x="2157457" y="3497682"/>
            <a:ext cx="1051560"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173148" y="3238640"/>
            <a:ext cx="990582" cy="492443"/>
          </a:xfrm>
          <a:prstGeom prst="rect">
            <a:avLst/>
          </a:prstGeom>
          <a:noFill/>
        </p:spPr>
        <p:txBody>
          <a:bodyPr wrap="square" rtlCol="0">
            <a:spAutoFit/>
          </a:bodyPr>
          <a:lstStyle/>
          <a:p>
            <a:pPr>
              <a:tabLst>
                <a:tab pos="1719263" algn="ctr"/>
                <a:tab pos="3487738" algn="ctr"/>
                <a:tab pos="5199063" algn="ctr"/>
              </a:tabLst>
            </a:pPr>
            <a:r>
              <a:rPr lang="en-US" sz="2600" dirty="0"/>
              <a:t>2,420	</a:t>
            </a:r>
          </a:p>
        </p:txBody>
      </p:sp>
      <p:cxnSp>
        <p:nvCxnSpPr>
          <p:cNvPr id="24" name="Straight Arrow Connector 23"/>
          <p:cNvCxnSpPr/>
          <p:nvPr/>
        </p:nvCxnSpPr>
        <p:spPr>
          <a:xfrm>
            <a:off x="4155588" y="3497683"/>
            <a:ext cx="1051560"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179767" y="3238638"/>
            <a:ext cx="990582" cy="492443"/>
          </a:xfrm>
          <a:prstGeom prst="rect">
            <a:avLst/>
          </a:prstGeom>
          <a:noFill/>
        </p:spPr>
        <p:txBody>
          <a:bodyPr wrap="square" rtlCol="0">
            <a:spAutoFit/>
          </a:bodyPr>
          <a:lstStyle/>
          <a:p>
            <a:pPr>
              <a:tabLst>
                <a:tab pos="1719263" algn="ctr"/>
                <a:tab pos="3487738" algn="ctr"/>
                <a:tab pos="5199063" algn="ctr"/>
              </a:tabLst>
            </a:pPr>
            <a:r>
              <a:rPr lang="en-US" sz="2600" dirty="0"/>
              <a:t>2,662	</a:t>
            </a:r>
          </a:p>
        </p:txBody>
      </p:sp>
      <p:cxnSp>
        <p:nvCxnSpPr>
          <p:cNvPr id="27" name="Straight Arrow Connector 26"/>
          <p:cNvCxnSpPr/>
          <p:nvPr/>
        </p:nvCxnSpPr>
        <p:spPr>
          <a:xfrm>
            <a:off x="6162207" y="3497681"/>
            <a:ext cx="1051560" cy="0"/>
          </a:xfrm>
          <a:prstGeom prst="straightConnector1">
            <a:avLst/>
          </a:prstGeom>
          <a:ln w="19050">
            <a:solidFill>
              <a:schemeClr val="tx1"/>
            </a:solidFill>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02793" y="2334477"/>
            <a:ext cx="854913" cy="1395254"/>
          </a:xfrm>
          <a:prstGeom prst="rect">
            <a:avLst/>
          </a:prstGeom>
          <a:noFill/>
        </p:spPr>
        <p:txBody>
          <a:bodyPr wrap="none" rtlCol="0">
            <a:spAutoFit/>
          </a:bodyPr>
          <a:lstStyle/>
          <a:p>
            <a:pPr algn="r"/>
            <a:r>
              <a:rPr lang="en-US" sz="2600" dirty="0"/>
              <a:t>Year:</a:t>
            </a:r>
          </a:p>
          <a:p>
            <a:pPr algn="r">
              <a:spcBef>
                <a:spcPts val="500"/>
              </a:spcBef>
            </a:pPr>
            <a:endParaRPr lang="en-US" sz="2600" dirty="0"/>
          </a:p>
          <a:p>
            <a:pPr algn="r">
              <a:spcBef>
                <a:spcPts val="300"/>
              </a:spcBef>
            </a:pPr>
            <a:r>
              <a:rPr lang="en-US" sz="2600" dirty="0"/>
              <a:t>CF:</a:t>
            </a:r>
          </a:p>
        </p:txBody>
      </p:sp>
      <p:sp>
        <p:nvSpPr>
          <p:cNvPr id="30" name="TextBox 29"/>
          <p:cNvSpPr txBox="1"/>
          <p:nvPr/>
        </p:nvSpPr>
        <p:spPr>
          <a:xfrm>
            <a:off x="8008025" y="3247573"/>
            <a:ext cx="881973" cy="492443"/>
          </a:xfrm>
          <a:prstGeom prst="rect">
            <a:avLst/>
          </a:prstGeom>
          <a:noFill/>
        </p:spPr>
        <p:txBody>
          <a:bodyPr wrap="none" rtlCol="0">
            <a:spAutoFit/>
          </a:bodyPr>
          <a:lstStyle/>
          <a:p>
            <a:r>
              <a:rPr lang="en-US" sz="2600" dirty="0"/>
              <a:t>= FV</a:t>
            </a:r>
            <a:r>
              <a:rPr lang="en-US" sz="2600" baseline="-25000" dirty="0"/>
              <a:t>3</a:t>
            </a:r>
          </a:p>
        </p:txBody>
      </p:sp>
      <p:graphicFrame>
        <p:nvGraphicFramePr>
          <p:cNvPr id="2" name="Object 1"/>
          <p:cNvGraphicFramePr>
            <a:graphicFrameLocks noChangeAspect="1"/>
          </p:cNvGraphicFramePr>
          <p:nvPr>
            <p:extLst>
              <p:ext uri="{D42A27DB-BD31-4B8C-83A1-F6EECF244321}">
                <p14:modId xmlns:p14="http://schemas.microsoft.com/office/powerpoint/2010/main" val="2009962301"/>
              </p:ext>
            </p:extLst>
          </p:nvPr>
        </p:nvGraphicFramePr>
        <p:xfrm>
          <a:off x="1177220" y="4661271"/>
          <a:ext cx="3131784" cy="868320"/>
        </p:xfrm>
        <a:graphic>
          <a:graphicData uri="http://schemas.openxmlformats.org/presentationml/2006/ole">
            <mc:AlternateContent xmlns:mc="http://schemas.openxmlformats.org/markup-compatibility/2006">
              <mc:Choice xmlns:v="urn:schemas-microsoft-com:vml" Requires="v">
                <p:oleObj name="Equation" r:id="rId4" imgW="1739880" imgH="482400" progId="Equation.DSMT4">
                  <p:embed/>
                </p:oleObj>
              </mc:Choice>
              <mc:Fallback>
                <p:oleObj name="Equation" r:id="rId4" imgW="1739880" imgH="482400" progId="Equation.DSMT4">
                  <p:embed/>
                  <p:pic>
                    <p:nvPicPr>
                      <p:cNvPr id="0" name=""/>
                      <p:cNvPicPr/>
                      <p:nvPr/>
                    </p:nvPicPr>
                    <p:blipFill>
                      <a:blip r:embed="rId5"/>
                      <a:stretch>
                        <a:fillRect/>
                      </a:stretch>
                    </p:blipFill>
                    <p:spPr>
                      <a:xfrm>
                        <a:off x="1177220" y="4661271"/>
                        <a:ext cx="3131784" cy="868320"/>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3282374048"/>
              </p:ext>
            </p:extLst>
          </p:nvPr>
        </p:nvGraphicFramePr>
        <p:xfrm>
          <a:off x="1574275" y="5653831"/>
          <a:ext cx="5910262" cy="819150"/>
        </p:xfrm>
        <a:graphic>
          <a:graphicData uri="http://schemas.openxmlformats.org/presentationml/2006/ole">
            <mc:AlternateContent xmlns:mc="http://schemas.openxmlformats.org/markup-compatibility/2006">
              <mc:Choice xmlns:v="urn:schemas-microsoft-com:vml" Requires="v">
                <p:oleObj name="Equation" r:id="rId6" imgW="3111480" imgH="431640" progId="Equation.DSMT4">
                  <p:embed/>
                </p:oleObj>
              </mc:Choice>
              <mc:Fallback>
                <p:oleObj name="Equation" r:id="rId6" imgW="3111480" imgH="431640" progId="Equation.DSMT4">
                  <p:embed/>
                  <p:pic>
                    <p:nvPicPr>
                      <p:cNvPr id="0" name=""/>
                      <p:cNvPicPr/>
                      <p:nvPr/>
                    </p:nvPicPr>
                    <p:blipFill>
                      <a:blip r:embed="rId7"/>
                      <a:stretch>
                        <a:fillRect/>
                      </a:stretch>
                    </p:blipFill>
                    <p:spPr>
                      <a:xfrm>
                        <a:off x="1574275" y="5653831"/>
                        <a:ext cx="5910262" cy="819150"/>
                      </a:xfrm>
                      <a:prstGeom prst="rect">
                        <a:avLst/>
                      </a:prstGeom>
                    </p:spPr>
                  </p:pic>
                </p:oleObj>
              </mc:Fallback>
            </mc:AlternateContent>
          </a:graphicData>
        </a:graphic>
      </p:graphicFrame>
      <p:sp>
        <p:nvSpPr>
          <p:cNvPr id="29" name="Rectangle 3"/>
          <p:cNvSpPr txBox="1">
            <a:spLocks noChangeArrowheads="1"/>
          </p:cNvSpPr>
          <p:nvPr/>
        </p:nvSpPr>
        <p:spPr bwMode="auto">
          <a:xfrm>
            <a:off x="778667" y="270924"/>
            <a:ext cx="7772400" cy="72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Present Value (PV)</a:t>
            </a:r>
          </a:p>
        </p:txBody>
      </p:sp>
      <p:sp>
        <p:nvSpPr>
          <p:cNvPr id="32" name="TextBox 31"/>
          <p:cNvSpPr txBox="1"/>
          <p:nvPr/>
        </p:nvSpPr>
        <p:spPr>
          <a:xfrm>
            <a:off x="5760522" y="4874479"/>
            <a:ext cx="2409827" cy="523220"/>
          </a:xfrm>
          <a:prstGeom prst="rect">
            <a:avLst/>
          </a:prstGeom>
          <a:noFill/>
        </p:spPr>
        <p:txBody>
          <a:bodyPr wrap="none" rtlCol="0">
            <a:spAutoFit/>
          </a:bodyPr>
          <a:lstStyle/>
          <a:p>
            <a:pPr>
              <a:tabLst>
                <a:tab pos="576263" algn="l"/>
              </a:tabLst>
            </a:pPr>
            <a:r>
              <a:rPr lang="en-US" sz="2800" dirty="0" err="1"/>
              <a:t>FV</a:t>
            </a:r>
            <a:r>
              <a:rPr lang="en-US" sz="2800" baseline="-25000" dirty="0" err="1"/>
              <a:t>n</a:t>
            </a:r>
            <a:r>
              <a:rPr lang="en-US" sz="2800" dirty="0"/>
              <a:t> 	= PV(1 + r)</a:t>
            </a:r>
            <a:r>
              <a:rPr lang="en-US" sz="2800" baseline="30000" dirty="0"/>
              <a:t>n</a:t>
            </a:r>
            <a:endParaRPr lang="en-US" sz="2800" dirty="0"/>
          </a:p>
        </p:txBody>
      </p:sp>
      <p:sp>
        <p:nvSpPr>
          <p:cNvPr id="5" name="Striped Right Arrow 4"/>
          <p:cNvSpPr/>
          <p:nvPr/>
        </p:nvSpPr>
        <p:spPr>
          <a:xfrm>
            <a:off x="4616536" y="5037778"/>
            <a:ext cx="1041661" cy="242917"/>
          </a:xfrm>
          <a:prstGeom prst="stripedRightArrow">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BD1D73D6-D5CC-403E-AE8F-861115BC6EDD}"/>
              </a:ext>
            </a:extLst>
          </p:cNvPr>
          <p:cNvSpPr/>
          <p:nvPr/>
        </p:nvSpPr>
        <p:spPr>
          <a:xfrm>
            <a:off x="1002143" y="4667256"/>
            <a:ext cx="3512068" cy="88671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Object 5">
            <a:extLst>
              <a:ext uri="{FF2B5EF4-FFF2-40B4-BE49-F238E27FC236}">
                <a16:creationId xmlns:a16="http://schemas.microsoft.com/office/drawing/2014/main" id="{6E5BCF61-99A6-E8CF-301D-22E94B930913}"/>
              </a:ext>
            </a:extLst>
          </p:cNvPr>
          <p:cNvGraphicFramePr>
            <a:graphicFrameLocks noChangeAspect="1"/>
          </p:cNvGraphicFramePr>
          <p:nvPr>
            <p:extLst>
              <p:ext uri="{D42A27DB-BD31-4B8C-83A1-F6EECF244321}">
                <p14:modId xmlns:p14="http://schemas.microsoft.com/office/powerpoint/2010/main" val="878295397"/>
              </p:ext>
            </p:extLst>
          </p:nvPr>
        </p:nvGraphicFramePr>
        <p:xfrm>
          <a:off x="6446869" y="2919987"/>
          <a:ext cx="685800" cy="571500"/>
        </p:xfrm>
        <a:graphic>
          <a:graphicData uri="http://schemas.openxmlformats.org/presentationml/2006/ole">
            <mc:AlternateContent xmlns:mc="http://schemas.openxmlformats.org/markup-compatibility/2006">
              <mc:Choice xmlns:v="urn:schemas-microsoft-com:vml" Requires="v">
                <p:oleObj name="Equation" r:id="rId8" imgW="457200" imgH="380880" progId="Equation.DSMT4">
                  <p:embed/>
                </p:oleObj>
              </mc:Choice>
              <mc:Fallback>
                <p:oleObj name="Equation" r:id="rId8" imgW="457200" imgH="380880" progId="Equation.DSMT4">
                  <p:embed/>
                  <p:pic>
                    <p:nvPicPr>
                      <p:cNvPr id="0" name=""/>
                      <p:cNvPicPr/>
                      <p:nvPr/>
                    </p:nvPicPr>
                    <p:blipFill>
                      <a:blip r:embed="rId9"/>
                      <a:stretch>
                        <a:fillRect/>
                      </a:stretch>
                    </p:blipFill>
                    <p:spPr>
                      <a:xfrm>
                        <a:off x="6446869" y="2919987"/>
                        <a:ext cx="685800" cy="57150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46C688F4-B1E3-551D-23F4-F74358555F92}"/>
              </a:ext>
            </a:extLst>
          </p:cNvPr>
          <p:cNvGraphicFramePr>
            <a:graphicFrameLocks noChangeAspect="1"/>
          </p:cNvGraphicFramePr>
          <p:nvPr>
            <p:extLst>
              <p:ext uri="{D42A27DB-BD31-4B8C-83A1-F6EECF244321}">
                <p14:modId xmlns:p14="http://schemas.microsoft.com/office/powerpoint/2010/main" val="3059036842"/>
              </p:ext>
            </p:extLst>
          </p:nvPr>
        </p:nvGraphicFramePr>
        <p:xfrm>
          <a:off x="4394559" y="2916826"/>
          <a:ext cx="685800" cy="571500"/>
        </p:xfrm>
        <a:graphic>
          <a:graphicData uri="http://schemas.openxmlformats.org/presentationml/2006/ole">
            <mc:AlternateContent xmlns:mc="http://schemas.openxmlformats.org/markup-compatibility/2006">
              <mc:Choice xmlns:v="urn:schemas-microsoft-com:vml" Requires="v">
                <p:oleObj name="Equation" r:id="rId10" imgW="685842" imgH="571779" progId="Equation.DSMT4">
                  <p:embed/>
                </p:oleObj>
              </mc:Choice>
              <mc:Fallback>
                <p:oleObj name="Equation" r:id="rId10" imgW="685842" imgH="571779" progId="Equation.DSMT4">
                  <p:embed/>
                  <p:pic>
                    <p:nvPicPr>
                      <p:cNvPr id="0" name=""/>
                      <p:cNvPicPr/>
                      <p:nvPr/>
                    </p:nvPicPr>
                    <p:blipFill>
                      <a:blip r:embed="rId11"/>
                      <a:stretch>
                        <a:fillRect/>
                      </a:stretch>
                    </p:blipFill>
                    <p:spPr>
                      <a:xfrm>
                        <a:off x="4394559" y="2916826"/>
                        <a:ext cx="685800" cy="571500"/>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F8A7A219-D30A-88FA-51F3-3F08061FE549}"/>
              </a:ext>
            </a:extLst>
          </p:cNvPr>
          <p:cNvGraphicFramePr>
            <a:graphicFrameLocks noChangeAspect="1"/>
          </p:cNvGraphicFramePr>
          <p:nvPr>
            <p:extLst>
              <p:ext uri="{D42A27DB-BD31-4B8C-83A1-F6EECF244321}">
                <p14:modId xmlns:p14="http://schemas.microsoft.com/office/powerpoint/2010/main" val="1728930818"/>
              </p:ext>
            </p:extLst>
          </p:nvPr>
        </p:nvGraphicFramePr>
        <p:xfrm>
          <a:off x="2382881" y="2916824"/>
          <a:ext cx="685800" cy="571500"/>
        </p:xfrm>
        <a:graphic>
          <a:graphicData uri="http://schemas.openxmlformats.org/presentationml/2006/ole">
            <mc:AlternateContent xmlns:mc="http://schemas.openxmlformats.org/markup-compatibility/2006">
              <mc:Choice xmlns:v="urn:schemas-microsoft-com:vml" Requires="v">
                <p:oleObj name="Equation" r:id="rId12" imgW="685842" imgH="571779" progId="Equation.DSMT4">
                  <p:embed/>
                </p:oleObj>
              </mc:Choice>
              <mc:Fallback>
                <p:oleObj name="Equation" r:id="rId12" imgW="685842" imgH="571779" progId="Equation.DSMT4">
                  <p:embed/>
                  <p:pic>
                    <p:nvPicPr>
                      <p:cNvPr id="0" name=""/>
                      <p:cNvPicPr/>
                      <p:nvPr/>
                    </p:nvPicPr>
                    <p:blipFill>
                      <a:blip r:embed="rId13"/>
                      <a:stretch>
                        <a:fillRect/>
                      </a:stretch>
                    </p:blipFill>
                    <p:spPr>
                      <a:xfrm>
                        <a:off x="2382881" y="2916824"/>
                        <a:ext cx="685800" cy="571500"/>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7BB8948D-ADD8-DC8B-864C-F95ECC6A197F}"/>
              </a:ext>
            </a:extLst>
          </p:cNvPr>
          <p:cNvGraphicFramePr>
            <a:graphicFrameLocks noChangeAspect="1"/>
          </p:cNvGraphicFramePr>
          <p:nvPr>
            <p:extLst>
              <p:ext uri="{D42A27DB-BD31-4B8C-83A1-F6EECF244321}">
                <p14:modId xmlns:p14="http://schemas.microsoft.com/office/powerpoint/2010/main" val="289685896"/>
              </p:ext>
            </p:extLst>
          </p:nvPr>
        </p:nvGraphicFramePr>
        <p:xfrm>
          <a:off x="1124634" y="3845527"/>
          <a:ext cx="4005504" cy="723672"/>
        </p:xfrm>
        <a:graphic>
          <a:graphicData uri="http://schemas.openxmlformats.org/presentationml/2006/ole">
            <mc:AlternateContent xmlns:mc="http://schemas.openxmlformats.org/markup-compatibility/2006">
              <mc:Choice xmlns:v="urn:schemas-microsoft-com:vml" Requires="v">
                <p:oleObj name="Equation" r:id="rId14" imgW="2108160" imgH="380880" progId="Equation.DSMT4">
                  <p:embed/>
                </p:oleObj>
              </mc:Choice>
              <mc:Fallback>
                <p:oleObj name="Equation" r:id="rId14" imgW="2108160" imgH="380880" progId="Equation.DSMT4">
                  <p:embed/>
                  <p:pic>
                    <p:nvPicPr>
                      <p:cNvPr id="0" name=""/>
                      <p:cNvPicPr/>
                      <p:nvPr/>
                    </p:nvPicPr>
                    <p:blipFill>
                      <a:blip r:embed="rId15"/>
                      <a:stretch>
                        <a:fillRect/>
                      </a:stretch>
                    </p:blipFill>
                    <p:spPr>
                      <a:xfrm>
                        <a:off x="1124634" y="3845527"/>
                        <a:ext cx="4005504" cy="723672"/>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3EAFBDC9-D4B2-FE29-80CD-BA60C12B87C1}"/>
              </a:ext>
            </a:extLst>
          </p:cNvPr>
          <p:cNvGraphicFramePr>
            <a:graphicFrameLocks noChangeAspect="1"/>
          </p:cNvGraphicFramePr>
          <p:nvPr>
            <p:extLst>
              <p:ext uri="{D42A27DB-BD31-4B8C-83A1-F6EECF244321}">
                <p14:modId xmlns:p14="http://schemas.microsoft.com/office/powerpoint/2010/main" val="2793341021"/>
              </p:ext>
            </p:extLst>
          </p:nvPr>
        </p:nvGraphicFramePr>
        <p:xfrm>
          <a:off x="5373674" y="3846405"/>
          <a:ext cx="1230516" cy="771552"/>
        </p:xfrm>
        <a:graphic>
          <a:graphicData uri="http://schemas.openxmlformats.org/presentationml/2006/ole">
            <mc:AlternateContent xmlns:mc="http://schemas.openxmlformats.org/markup-compatibility/2006">
              <mc:Choice xmlns:v="urn:schemas-microsoft-com:vml" Requires="v">
                <p:oleObj name="Equation" r:id="rId16" imgW="647640" imgH="406080" progId="Equation.DSMT4">
                  <p:embed/>
                </p:oleObj>
              </mc:Choice>
              <mc:Fallback>
                <p:oleObj name="Equation" r:id="rId16" imgW="647640" imgH="406080" progId="Equation.DSMT4">
                  <p:embed/>
                  <p:pic>
                    <p:nvPicPr>
                      <p:cNvPr id="0" name=""/>
                      <p:cNvPicPr/>
                      <p:nvPr/>
                    </p:nvPicPr>
                    <p:blipFill>
                      <a:blip r:embed="rId17"/>
                      <a:stretch>
                        <a:fillRect/>
                      </a:stretch>
                    </p:blipFill>
                    <p:spPr>
                      <a:xfrm>
                        <a:off x="5373674" y="3846405"/>
                        <a:ext cx="1230516" cy="771552"/>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339567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000"/>
                            </p:stCondLst>
                            <p:childTnLst>
                              <p:par>
                                <p:cTn id="18" presetID="1"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childTnLst>
                          </p:cTn>
                        </p:par>
                        <p:par>
                          <p:cTn id="20" fill="hold">
                            <p:stCondLst>
                              <p:cond delay="1000"/>
                            </p:stCondLst>
                            <p:childTnLst>
                              <p:par>
                                <p:cTn id="21" presetID="1" presetClass="entr" presetSubtype="0" fill="hold" grpId="0" nodeType="afterEffect">
                                  <p:stCondLst>
                                    <p:cond delay="0"/>
                                  </p:stCondLst>
                                  <p:childTnLst>
                                    <p:set>
                                      <p:cBhvr>
                                        <p:cTn id="22" dur="1" fill="hold">
                                          <p:stCondLst>
                                            <p:cond delay="0"/>
                                          </p:stCondLst>
                                        </p:cTn>
                                        <p:tgtEl>
                                          <p:spTgt spid="28">
                                            <p:txEl>
                                              <p:pRg st="0" end="0"/>
                                            </p:txEl>
                                          </p:spTgt>
                                        </p:tgtEl>
                                        <p:attrNameLst>
                                          <p:attrName>style.visibility</p:attrName>
                                        </p:attrNameLst>
                                      </p:cBhvr>
                                      <p:to>
                                        <p:strVal val="visible"/>
                                      </p:to>
                                    </p:set>
                                  </p:childTnLst>
                                </p:cTn>
                              </p:par>
                            </p:childTnLst>
                          </p:cTn>
                        </p:par>
                        <p:par>
                          <p:cTn id="23" fill="hold">
                            <p:stCondLst>
                              <p:cond delay="1000"/>
                            </p:stCondLst>
                            <p:childTnLst>
                              <p:par>
                                <p:cTn id="24" presetID="1" presetClass="entr" presetSubtype="0" fill="hold" grpId="0" nodeType="afterEffect">
                                  <p:stCondLst>
                                    <p:cond delay="0"/>
                                  </p:stCondLst>
                                  <p:childTnLst>
                                    <p:set>
                                      <p:cBhvr>
                                        <p:cTn id="25"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childTnLst>
                                </p:cTn>
                              </p:par>
                            </p:childTnLst>
                          </p:cTn>
                        </p:par>
                        <p:par>
                          <p:cTn id="36" fill="hold">
                            <p:stCondLst>
                              <p:cond delay="0"/>
                            </p:stCondLst>
                            <p:childTnLst>
                              <p:par>
                                <p:cTn id="37" presetID="22" presetClass="entr" presetSubtype="2"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right)">
                                      <p:cBhvr>
                                        <p:cTn id="39" dur="500"/>
                                        <p:tgtEl>
                                          <p:spTgt spid="27"/>
                                        </p:tgtEl>
                                      </p:cBhvr>
                                    </p:animEffec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par>
                          <p:cTn id="47" fill="hold">
                            <p:stCondLst>
                              <p:cond delay="0"/>
                            </p:stCondLst>
                            <p:childTnLst>
                              <p:par>
                                <p:cTn id="48" presetID="2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right)">
                                      <p:cBhvr>
                                        <p:cTn id="50" dur="500"/>
                                        <p:tgtEl>
                                          <p:spTgt spid="24"/>
                                        </p:tgtEl>
                                      </p:cBhvr>
                                    </p:animEffect>
                                  </p:childTnLst>
                                </p:cTn>
                              </p:par>
                            </p:childTnLst>
                          </p:cTn>
                        </p:par>
                        <p:par>
                          <p:cTn id="51" fill="hold">
                            <p:stCondLst>
                              <p:cond delay="500"/>
                            </p:stCondLst>
                            <p:childTnLst>
                              <p:par>
                                <p:cTn id="52" presetID="1"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6"/>
                                        </p:tgtEl>
                                        <p:attrNameLst>
                                          <p:attrName>style.visibility</p:attrName>
                                        </p:attrNameLst>
                                      </p:cBhvr>
                                      <p:to>
                                        <p:strVal val="visible"/>
                                      </p:to>
                                    </p:set>
                                  </p:childTnLst>
                                </p:cTn>
                              </p:par>
                            </p:childTnLst>
                          </p:cTn>
                        </p:par>
                        <p:par>
                          <p:cTn id="58" fill="hold">
                            <p:stCondLst>
                              <p:cond delay="0"/>
                            </p:stCondLst>
                            <p:childTnLst>
                              <p:par>
                                <p:cTn id="59" presetID="22" presetClass="entr" presetSubtype="2"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right)">
                                      <p:cBhvr>
                                        <p:cTn id="61" dur="500"/>
                                        <p:tgtEl>
                                          <p:spTgt spid="21"/>
                                        </p:tgtEl>
                                      </p:cBhvr>
                                    </p:animEffect>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wipe(left)">
                                      <p:cBhvr>
                                        <p:cTn id="85" dur="1000"/>
                                        <p:tgtEl>
                                          <p:spTgt spid="5"/>
                                        </p:tgtEl>
                                      </p:cBhvr>
                                    </p:animEffect>
                                  </p:childTnLst>
                                </p:cTn>
                              </p:par>
                            </p:childTnLst>
                          </p:cTn>
                        </p:par>
                        <p:par>
                          <p:cTn id="86" fill="hold">
                            <p:stCondLst>
                              <p:cond delay="1000"/>
                            </p:stCondLst>
                            <p:childTnLst>
                              <p:par>
                                <p:cTn id="87" presetID="1" presetClass="entr" presetSubtype="0" fill="hold" grpId="0" nodeType="afterEffect">
                                  <p:stCondLst>
                                    <p:cond delay="0"/>
                                  </p:stCondLst>
                                  <p:childTnLst>
                                    <p:set>
                                      <p:cBhvr>
                                        <p:cTn id="88"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6" presetClass="entr" presetSubtype="21" fill="hold" grpId="0" nodeType="click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barn(inVertical)">
                                      <p:cBhvr>
                                        <p:cTn id="9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2" grpId="0"/>
      <p:bldP spid="13" grpId="0"/>
      <p:bldP spid="17" grpId="0"/>
      <p:bldP spid="19" grpId="0"/>
      <p:bldP spid="23" grpId="0"/>
      <p:bldP spid="26" grpId="0"/>
      <p:bldP spid="28" grpId="0" build="p" bldLvl="2"/>
      <p:bldP spid="30" grpId="0"/>
      <p:bldP spid="32" grpId="0" build="p" bldLvl="3"/>
      <p:bldP spid="5"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
          <p:cNvSpPr txBox="1">
            <a:spLocks noChangeArrowheads="1"/>
          </p:cNvSpPr>
          <p:nvPr/>
        </p:nvSpPr>
        <p:spPr bwMode="auto">
          <a:xfrm>
            <a:off x="778667" y="270924"/>
            <a:ext cx="7772400" cy="72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Solving TVM Problems</a:t>
            </a:r>
          </a:p>
        </p:txBody>
      </p:sp>
      <p:sp>
        <p:nvSpPr>
          <p:cNvPr id="33" name="TextBox 32">
            <a:extLst>
              <a:ext uri="{FF2B5EF4-FFF2-40B4-BE49-F238E27FC236}">
                <a16:creationId xmlns:a16="http://schemas.microsoft.com/office/drawing/2014/main" id="{E1AB3863-B49B-472B-94C2-E578DE1E6B8C}"/>
              </a:ext>
            </a:extLst>
          </p:cNvPr>
          <p:cNvSpPr txBox="1"/>
          <p:nvPr/>
        </p:nvSpPr>
        <p:spPr>
          <a:xfrm>
            <a:off x="725294" y="1112798"/>
            <a:ext cx="7607687" cy="4555093"/>
          </a:xfrm>
          <a:prstGeom prst="rect">
            <a:avLst/>
          </a:prstGeom>
          <a:noFill/>
        </p:spPr>
        <p:txBody>
          <a:bodyPr wrap="square" rtlCol="0">
            <a:spAutoFit/>
          </a:bodyPr>
          <a:lstStyle/>
          <a:p>
            <a:pPr>
              <a:spcBef>
                <a:spcPts val="1000"/>
              </a:spcBef>
              <a:tabLst>
                <a:tab pos="576263" algn="l"/>
              </a:tabLst>
            </a:pPr>
            <a:r>
              <a:rPr lang="en-US" sz="3000" dirty="0"/>
              <a:t>Approaches to solve TVM problems include the following:</a:t>
            </a:r>
          </a:p>
          <a:p>
            <a:pPr marL="457200" indent="-457200">
              <a:spcBef>
                <a:spcPts val="1000"/>
              </a:spcBef>
              <a:buFont typeface="Arial" panose="020B0604020202020204" pitchFamily="34" charset="0"/>
              <a:buChar char="•"/>
              <a:tabLst>
                <a:tab pos="576263" algn="l"/>
              </a:tabLst>
            </a:pPr>
            <a:r>
              <a:rPr lang="en-US" sz="3000" dirty="0"/>
              <a:t>Cash flow timeline</a:t>
            </a:r>
          </a:p>
          <a:p>
            <a:pPr marL="457200" indent="-457200">
              <a:spcBef>
                <a:spcPts val="1000"/>
              </a:spcBef>
              <a:buFont typeface="Arial" panose="020B0604020202020204" pitchFamily="34" charset="0"/>
              <a:buChar char="•"/>
              <a:tabLst>
                <a:tab pos="576263" algn="l"/>
              </a:tabLst>
            </a:pPr>
            <a:r>
              <a:rPr lang="en-US" sz="3000" dirty="0"/>
              <a:t>Equation (formula)</a:t>
            </a:r>
          </a:p>
          <a:p>
            <a:pPr marL="457200" indent="-457200">
              <a:spcBef>
                <a:spcPts val="1000"/>
              </a:spcBef>
              <a:buFont typeface="Arial" panose="020B0604020202020204" pitchFamily="34" charset="0"/>
              <a:buChar char="•"/>
              <a:tabLst>
                <a:tab pos="576263" algn="l"/>
              </a:tabLst>
            </a:pPr>
            <a:r>
              <a:rPr lang="en-US" sz="3000" dirty="0"/>
              <a:t>Financial Calculator</a:t>
            </a:r>
          </a:p>
          <a:p>
            <a:pPr marL="457200" indent="-457200">
              <a:spcBef>
                <a:spcPts val="1000"/>
              </a:spcBef>
              <a:buFont typeface="Arial" panose="020B0604020202020204" pitchFamily="34" charset="0"/>
              <a:buChar char="•"/>
              <a:tabLst>
                <a:tab pos="576263" algn="l"/>
              </a:tabLst>
            </a:pPr>
            <a:r>
              <a:rPr lang="en-US" sz="3000" dirty="0"/>
              <a:t>Spreadsheet</a:t>
            </a:r>
          </a:p>
          <a:p>
            <a:pPr marL="457200" indent="-457200">
              <a:spcBef>
                <a:spcPts val="1000"/>
              </a:spcBef>
              <a:buFont typeface="Arial" panose="020B0604020202020204" pitchFamily="34" charset="0"/>
              <a:buChar char="•"/>
              <a:tabLst>
                <a:tab pos="576263" algn="l"/>
              </a:tabLst>
            </a:pPr>
            <a:r>
              <a:rPr lang="en-US" sz="3000" dirty="0"/>
              <a:t>Interest tables</a:t>
            </a:r>
          </a:p>
          <a:p>
            <a:pPr>
              <a:spcBef>
                <a:spcPts val="1000"/>
              </a:spcBef>
              <a:tabLst>
                <a:tab pos="576263" algn="l"/>
              </a:tabLst>
            </a:pPr>
            <a:endParaRPr lang="en-US" sz="3000" dirty="0"/>
          </a:p>
        </p:txBody>
      </p:sp>
      <p:sp>
        <p:nvSpPr>
          <p:cNvPr id="6" name="TextBox 5">
            <a:extLst>
              <a:ext uri="{FF2B5EF4-FFF2-40B4-BE49-F238E27FC236}">
                <a16:creationId xmlns:a16="http://schemas.microsoft.com/office/drawing/2014/main" id="{25ABC4BF-E93A-44DF-A2A7-21063DF9BEC7}"/>
              </a:ext>
            </a:extLst>
          </p:cNvPr>
          <p:cNvSpPr txBox="1"/>
          <p:nvPr/>
        </p:nvSpPr>
        <p:spPr>
          <a:xfrm>
            <a:off x="3779155" y="4519752"/>
            <a:ext cx="1585690" cy="553998"/>
          </a:xfrm>
          <a:prstGeom prst="rect">
            <a:avLst/>
          </a:prstGeom>
          <a:noFill/>
        </p:spPr>
        <p:txBody>
          <a:bodyPr wrap="none" rtlCol="0">
            <a:spAutoFit/>
          </a:bodyPr>
          <a:lstStyle/>
          <a:p>
            <a:r>
              <a:rPr lang="en-US" sz="3000" dirty="0">
                <a:solidFill>
                  <a:srgbClr val="FF0000"/>
                </a:solidFill>
              </a:rPr>
              <a:t>Obsolete</a:t>
            </a:r>
          </a:p>
        </p:txBody>
      </p:sp>
      <p:cxnSp>
        <p:nvCxnSpPr>
          <p:cNvPr id="16" name="Straight Connector 15">
            <a:extLst>
              <a:ext uri="{FF2B5EF4-FFF2-40B4-BE49-F238E27FC236}">
                <a16:creationId xmlns:a16="http://schemas.microsoft.com/office/drawing/2014/main" id="{31280655-4FBF-42E1-9943-D084D4E03C29}"/>
              </a:ext>
            </a:extLst>
          </p:cNvPr>
          <p:cNvCxnSpPr/>
          <p:nvPr/>
        </p:nvCxnSpPr>
        <p:spPr>
          <a:xfrm>
            <a:off x="1271451" y="4606838"/>
            <a:ext cx="2281646" cy="304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7A6A0F-B1CF-4790-ADCB-B9D72DD94343}"/>
              </a:ext>
            </a:extLst>
          </p:cNvPr>
          <p:cNvCxnSpPr/>
          <p:nvPr/>
        </p:nvCxnSpPr>
        <p:spPr>
          <a:xfrm flipH="1">
            <a:off x="1297577" y="4615546"/>
            <a:ext cx="2246812" cy="26996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96820E68-6990-4BE7-AC91-D7FE9285EE4C}"/>
              </a:ext>
            </a:extLst>
          </p:cNvPr>
          <p:cNvSpPr txBox="1"/>
          <p:nvPr/>
        </p:nvSpPr>
        <p:spPr>
          <a:xfrm>
            <a:off x="3433867" y="3921692"/>
            <a:ext cx="3861955" cy="553998"/>
          </a:xfrm>
          <a:prstGeom prst="rect">
            <a:avLst/>
          </a:prstGeom>
          <a:noFill/>
        </p:spPr>
        <p:txBody>
          <a:bodyPr wrap="none" rtlCol="0">
            <a:spAutoFit/>
          </a:bodyPr>
          <a:lstStyle/>
          <a:p>
            <a:r>
              <a:rPr lang="en-US" sz="3000" dirty="0">
                <a:solidFill>
                  <a:srgbClr val="0000FF"/>
                </a:solidFill>
              </a:rPr>
              <a:t>See Appendix A in book</a:t>
            </a:r>
          </a:p>
        </p:txBody>
      </p:sp>
      <p:sp>
        <p:nvSpPr>
          <p:cNvPr id="36" name="TextBox 35">
            <a:extLst>
              <a:ext uri="{FF2B5EF4-FFF2-40B4-BE49-F238E27FC236}">
                <a16:creationId xmlns:a16="http://schemas.microsoft.com/office/drawing/2014/main" id="{80743712-4460-4C88-99F5-9AF2ED55BFFE}"/>
              </a:ext>
            </a:extLst>
          </p:cNvPr>
          <p:cNvSpPr txBox="1"/>
          <p:nvPr/>
        </p:nvSpPr>
        <p:spPr>
          <a:xfrm>
            <a:off x="4500673" y="3307730"/>
            <a:ext cx="3578737" cy="553998"/>
          </a:xfrm>
          <a:prstGeom prst="rect">
            <a:avLst/>
          </a:prstGeom>
          <a:noFill/>
        </p:spPr>
        <p:txBody>
          <a:bodyPr wrap="none" rtlCol="0">
            <a:spAutoFit/>
          </a:bodyPr>
          <a:lstStyle/>
          <a:p>
            <a:r>
              <a:rPr lang="en-US" sz="3000" dirty="0">
                <a:solidFill>
                  <a:srgbClr val="006600"/>
                </a:solidFill>
              </a:rPr>
              <a:t>Set up your calculator</a:t>
            </a:r>
          </a:p>
        </p:txBody>
      </p:sp>
      <p:sp>
        <p:nvSpPr>
          <p:cNvPr id="38" name="TextBox 37">
            <a:extLst>
              <a:ext uri="{FF2B5EF4-FFF2-40B4-BE49-F238E27FC236}">
                <a16:creationId xmlns:a16="http://schemas.microsoft.com/office/drawing/2014/main" id="{18DAF528-4E89-40FF-B361-A806772C760A}"/>
              </a:ext>
            </a:extLst>
          </p:cNvPr>
          <p:cNvSpPr txBox="1"/>
          <p:nvPr/>
        </p:nvSpPr>
        <p:spPr>
          <a:xfrm>
            <a:off x="4505022" y="3303372"/>
            <a:ext cx="3578737" cy="553998"/>
          </a:xfrm>
          <a:prstGeom prst="rect">
            <a:avLst/>
          </a:prstGeom>
          <a:solidFill>
            <a:srgbClr val="006600"/>
          </a:solidFill>
        </p:spPr>
        <p:txBody>
          <a:bodyPr wrap="none" rtlCol="0">
            <a:spAutoFit/>
          </a:bodyPr>
          <a:lstStyle/>
          <a:p>
            <a:r>
              <a:rPr lang="en-US" sz="3000" dirty="0">
                <a:solidFill>
                  <a:schemeClr val="bg1"/>
                </a:solidFill>
              </a:rPr>
              <a:t>Set up your calculator</a:t>
            </a:r>
          </a:p>
        </p:txBody>
      </p:sp>
      <p:sp>
        <p:nvSpPr>
          <p:cNvPr id="2" name="Rectangle: Rounded Corners 1">
            <a:extLst>
              <a:ext uri="{FF2B5EF4-FFF2-40B4-BE49-F238E27FC236}">
                <a16:creationId xmlns:a16="http://schemas.microsoft.com/office/drawing/2014/main" id="{E9FCC63D-6C34-F19D-895E-ED400D728D3E}"/>
              </a:ext>
            </a:extLst>
          </p:cNvPr>
          <p:cNvSpPr/>
          <p:nvPr/>
        </p:nvSpPr>
        <p:spPr>
          <a:xfrm>
            <a:off x="1227906" y="3387638"/>
            <a:ext cx="3108960" cy="489992"/>
          </a:xfrm>
          <a:prstGeom prst="roundRect">
            <a:avLst/>
          </a:prstGeom>
          <a:noFill/>
          <a:ln w="381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262286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500"/>
                            </p:stCondLst>
                            <p:childTnLst>
                              <p:par>
                                <p:cTn id="33" presetID="22" presetClass="entr" presetSubtype="2"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right)">
                                      <p:cBhvr>
                                        <p:cTn id="35" dur="500"/>
                                        <p:tgtEl>
                                          <p:spTgt spid="20"/>
                                        </p:tgtEl>
                                      </p:cBhvr>
                                    </p:animEffect>
                                  </p:childTnLst>
                                </p:cTn>
                              </p:par>
                            </p:childTnLst>
                          </p:cTn>
                        </p:par>
                        <p:par>
                          <p:cTn id="36" fill="hold">
                            <p:stCondLst>
                              <p:cond delay="1000"/>
                            </p:stCondLst>
                            <p:childTnLst>
                              <p:par>
                                <p:cTn id="37" presetID="1"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barn(inVertical)">
                                      <p:cBhvr>
                                        <p:cTn id="47" dur="5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down)">
                                      <p:cBhvr>
                                        <p:cTn id="52" dur="500"/>
                                        <p:tgtEl>
                                          <p:spTgt spid="36"/>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down)">
                                      <p:cBhvr>
                                        <p:cTn id="5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uild="p" bldLvl="3"/>
      <p:bldP spid="6" grpId="0"/>
      <p:bldP spid="35" grpId="0"/>
      <p:bldP spid="36" grpId="0"/>
      <p:bldP spid="38"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A97D45-DD2E-41A3-A959-E9F057984D2C}"/>
              </a:ext>
            </a:extLst>
          </p:cNvPr>
          <p:cNvSpPr txBox="1"/>
          <p:nvPr/>
        </p:nvSpPr>
        <p:spPr>
          <a:xfrm>
            <a:off x="725294" y="3603461"/>
            <a:ext cx="7607687" cy="523220"/>
          </a:xfrm>
          <a:prstGeom prst="rect">
            <a:avLst/>
          </a:prstGeom>
          <a:noFill/>
        </p:spPr>
        <p:txBody>
          <a:bodyPr wrap="square" rtlCol="0">
            <a:spAutoFit/>
          </a:bodyPr>
          <a:lstStyle/>
          <a:p>
            <a:pPr marL="514350" indent="-514350">
              <a:spcBef>
                <a:spcPts val="500"/>
              </a:spcBef>
              <a:buFont typeface="+mj-lt"/>
              <a:buAutoNum type="arabicPeriod" startAt="3"/>
              <a:tabLst>
                <a:tab pos="576263" algn="l"/>
              </a:tabLst>
            </a:pPr>
            <a:r>
              <a:rPr lang="en-US" sz="2800" dirty="0"/>
              <a:t>Find and press the       key on your calculator.</a:t>
            </a:r>
          </a:p>
        </p:txBody>
      </p:sp>
      <p:sp>
        <p:nvSpPr>
          <p:cNvPr id="29" name="Rectangle 3"/>
          <p:cNvSpPr txBox="1">
            <a:spLocks noChangeArrowheads="1"/>
          </p:cNvSpPr>
          <p:nvPr/>
        </p:nvSpPr>
        <p:spPr bwMode="auto">
          <a:xfrm>
            <a:off x="778667" y="270924"/>
            <a:ext cx="7772400" cy="72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Using Your Calculator</a:t>
            </a:r>
          </a:p>
        </p:txBody>
      </p:sp>
      <p:sp>
        <p:nvSpPr>
          <p:cNvPr id="33" name="TextBox 32">
            <a:extLst>
              <a:ext uri="{FF2B5EF4-FFF2-40B4-BE49-F238E27FC236}">
                <a16:creationId xmlns:a16="http://schemas.microsoft.com/office/drawing/2014/main" id="{E1AB3863-B49B-472B-94C2-E578DE1E6B8C}"/>
              </a:ext>
            </a:extLst>
          </p:cNvPr>
          <p:cNvSpPr txBox="1"/>
          <p:nvPr/>
        </p:nvSpPr>
        <p:spPr>
          <a:xfrm>
            <a:off x="725294" y="1025724"/>
            <a:ext cx="7607687" cy="2631490"/>
          </a:xfrm>
          <a:prstGeom prst="rect">
            <a:avLst/>
          </a:prstGeom>
          <a:noFill/>
        </p:spPr>
        <p:txBody>
          <a:bodyPr wrap="square" rtlCol="0">
            <a:spAutoFit/>
          </a:bodyPr>
          <a:lstStyle/>
          <a:p>
            <a:pPr>
              <a:tabLst>
                <a:tab pos="576263" algn="l"/>
              </a:tabLst>
            </a:pPr>
            <a:r>
              <a:rPr lang="en-US" sz="2800" dirty="0" err="1"/>
              <a:t>FV</a:t>
            </a:r>
            <a:r>
              <a:rPr lang="en-US" sz="2800" baseline="-25000" dirty="0" err="1"/>
              <a:t>n</a:t>
            </a:r>
            <a:r>
              <a:rPr lang="en-US" sz="2800" dirty="0"/>
              <a:t> 	= 2,000(1.10)</a:t>
            </a:r>
            <a:r>
              <a:rPr lang="en-US" sz="2800" baseline="30000" dirty="0"/>
              <a:t>3</a:t>
            </a:r>
            <a:r>
              <a:rPr lang="en-US" sz="2800" dirty="0"/>
              <a:t> = 2,000(1.3310) = 2,662</a:t>
            </a:r>
          </a:p>
          <a:p>
            <a:pPr>
              <a:spcBef>
                <a:spcPts val="2000"/>
              </a:spcBef>
              <a:tabLst>
                <a:tab pos="576263" algn="l"/>
              </a:tabLst>
            </a:pPr>
            <a:r>
              <a:rPr lang="en-US" sz="2800" dirty="0"/>
              <a:t>Start by solving for (1.10)</a:t>
            </a:r>
            <a:r>
              <a:rPr lang="en-US" sz="2800" baseline="30000" dirty="0"/>
              <a:t>3</a:t>
            </a:r>
            <a:r>
              <a:rPr lang="en-US" sz="2800" dirty="0"/>
              <a:t>, and then multiply the result by 2,000:</a:t>
            </a:r>
          </a:p>
          <a:p>
            <a:pPr marL="514350" indent="-514350">
              <a:spcBef>
                <a:spcPts val="500"/>
              </a:spcBef>
              <a:buFont typeface="+mj-lt"/>
              <a:buAutoNum type="arabicPeriod"/>
              <a:tabLst>
                <a:tab pos="576263" algn="l"/>
              </a:tabLst>
            </a:pPr>
            <a:r>
              <a:rPr lang="en-US" sz="2800" dirty="0"/>
              <a:t>Turn on your calculator.</a:t>
            </a:r>
          </a:p>
          <a:p>
            <a:pPr marL="514350" indent="-514350">
              <a:spcBef>
                <a:spcPts val="500"/>
              </a:spcBef>
              <a:buFont typeface="+mj-lt"/>
              <a:buAutoNum type="arabicPeriod"/>
              <a:tabLst>
                <a:tab pos="576263" algn="l"/>
              </a:tabLst>
            </a:pPr>
            <a:r>
              <a:rPr lang="en-US" sz="2800" dirty="0"/>
              <a:t>Enter 1.10</a:t>
            </a:r>
          </a:p>
        </p:txBody>
      </p:sp>
      <p:sp>
        <p:nvSpPr>
          <p:cNvPr id="4" name="Rectangle 7">
            <a:extLst>
              <a:ext uri="{FF2B5EF4-FFF2-40B4-BE49-F238E27FC236}">
                <a16:creationId xmlns:a16="http://schemas.microsoft.com/office/drawing/2014/main" id="{81F457A8-C3D6-41EC-BC84-615F432AFC7B}"/>
              </a:ext>
            </a:extLst>
          </p:cNvPr>
          <p:cNvSpPr>
            <a:spLocks noChangeAspect="1" noChangeArrowheads="1"/>
          </p:cNvSpPr>
          <p:nvPr/>
        </p:nvSpPr>
        <p:spPr bwMode="auto">
          <a:xfrm>
            <a:off x="4041457" y="3666322"/>
            <a:ext cx="478971" cy="347663"/>
          </a:xfrm>
          <a:prstGeom prst="rect">
            <a:avLst/>
          </a:prstGeom>
          <a:solidFill>
            <a:srgbClr val="545050"/>
          </a:solidFill>
          <a:ln>
            <a:noFill/>
          </a:ln>
        </p:spPr>
        <p:txBody>
          <a:bodyPr wrap="none" tIns="0" bIns="91440" anchor="ctr" anchorCtr="0"/>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i="1" dirty="0" err="1">
                <a:solidFill>
                  <a:schemeClr val="bg1"/>
                </a:solidFill>
              </a:rPr>
              <a:t>y</a:t>
            </a:r>
            <a:r>
              <a:rPr lang="en-US" altLang="en-US" i="1" baseline="30000" dirty="0" err="1">
                <a:solidFill>
                  <a:schemeClr val="bg1"/>
                </a:solidFill>
              </a:rPr>
              <a:t>x</a:t>
            </a:r>
            <a:endParaRPr lang="en-US" altLang="en-US" i="1" baseline="30000" dirty="0">
              <a:solidFill>
                <a:schemeClr val="bg1"/>
              </a:solidFill>
            </a:endParaRPr>
          </a:p>
        </p:txBody>
      </p:sp>
      <p:sp>
        <p:nvSpPr>
          <p:cNvPr id="6" name="TextBox 5">
            <a:extLst>
              <a:ext uri="{FF2B5EF4-FFF2-40B4-BE49-F238E27FC236}">
                <a16:creationId xmlns:a16="http://schemas.microsoft.com/office/drawing/2014/main" id="{83416748-287A-425D-AD85-A511D27801B5}"/>
              </a:ext>
            </a:extLst>
          </p:cNvPr>
          <p:cNvSpPr txBox="1"/>
          <p:nvPr/>
        </p:nvSpPr>
        <p:spPr>
          <a:xfrm>
            <a:off x="725294" y="4134683"/>
            <a:ext cx="7607687" cy="2375009"/>
          </a:xfrm>
          <a:prstGeom prst="rect">
            <a:avLst/>
          </a:prstGeom>
          <a:noFill/>
        </p:spPr>
        <p:txBody>
          <a:bodyPr wrap="square" rtlCol="0">
            <a:spAutoFit/>
          </a:bodyPr>
          <a:lstStyle/>
          <a:p>
            <a:pPr marL="514350" indent="-514350">
              <a:spcBef>
                <a:spcPts val="500"/>
              </a:spcBef>
              <a:buFont typeface="+mj-lt"/>
              <a:buAutoNum type="arabicPeriod" startAt="4"/>
              <a:tabLst>
                <a:tab pos="576263" algn="l"/>
              </a:tabLst>
            </a:pPr>
            <a:r>
              <a:rPr lang="en-US" sz="2800" dirty="0"/>
              <a:t>Enter 3 and press the equals sign; you should see 1.331 in the display area.</a:t>
            </a:r>
          </a:p>
          <a:p>
            <a:pPr marL="514350" indent="-514350">
              <a:spcBef>
                <a:spcPts val="500"/>
              </a:spcBef>
              <a:buFont typeface="+mj-lt"/>
              <a:buAutoNum type="arabicPeriod" startAt="4"/>
              <a:tabLst>
                <a:tab pos="576263" algn="l"/>
              </a:tabLst>
            </a:pPr>
            <a:r>
              <a:rPr lang="en-US" sz="2800" dirty="0"/>
              <a:t>Press the multiplication sign (×), 2,000, and then the equals sign.</a:t>
            </a:r>
          </a:p>
          <a:p>
            <a:pPr marL="514350" indent="-514350">
              <a:spcBef>
                <a:spcPts val="500"/>
              </a:spcBef>
              <a:buFont typeface="+mj-lt"/>
              <a:buAutoNum type="arabicPeriod" startAt="4"/>
              <a:tabLst>
                <a:tab pos="576263" algn="l"/>
              </a:tabLst>
            </a:pPr>
            <a:r>
              <a:rPr lang="en-US" sz="2800" dirty="0"/>
              <a:t>The result, 2,662, should be displayed.</a:t>
            </a:r>
          </a:p>
        </p:txBody>
      </p:sp>
    </p:spTree>
    <p:custDataLst>
      <p:tags r:id="rId1"/>
    </p:custDataLst>
    <p:extLst>
      <p:ext uri="{BB962C8B-B14F-4D97-AF65-F5344CB8AC3E}">
        <p14:creationId xmlns:p14="http://schemas.microsoft.com/office/powerpoint/2010/main" val="3498487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build="p" bldLvl="3"/>
      <p:bldP spid="4" grpId="0" animBg="1"/>
      <p:bldP spid="6"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626533"/>
          </a:xfrm>
        </p:spPr>
        <p:txBody>
          <a:bodyPr>
            <a:noAutofit/>
          </a:bodyPr>
          <a:lstStyle/>
          <a:p>
            <a:pPr>
              <a:lnSpc>
                <a:spcPct val="100000"/>
              </a:lnSpc>
              <a:spcAft>
                <a:spcPts val="1000"/>
              </a:spcAft>
              <a:defRPr/>
            </a:pPr>
            <a:r>
              <a:rPr lang="en-US" sz="3000" b="1" cap="small" dirty="0"/>
              <a:t>Cash Flow Patterns</a:t>
            </a:r>
          </a:p>
        </p:txBody>
      </p:sp>
      <p:sp>
        <p:nvSpPr>
          <p:cNvPr id="2" name="Rectangle 1"/>
          <p:cNvSpPr/>
          <p:nvPr/>
        </p:nvSpPr>
        <p:spPr>
          <a:xfrm>
            <a:off x="542932" y="1134533"/>
            <a:ext cx="8040673" cy="4698722"/>
          </a:xfrm>
          <a:prstGeom prst="rect">
            <a:avLst/>
          </a:prstGeom>
        </p:spPr>
        <p:txBody>
          <a:bodyPr wrap="square">
            <a:spAutoFit/>
          </a:bodyPr>
          <a:lstStyle/>
          <a:p>
            <a:pPr marL="514350" indent="-514350">
              <a:spcBef>
                <a:spcPts val="1500"/>
              </a:spcBef>
              <a:buFont typeface="Arial" panose="020B0604020202020204" pitchFamily="34" charset="0"/>
              <a:buChar char="•"/>
              <a:defRPr/>
            </a:pPr>
            <a:r>
              <a:rPr lang="en-US" sz="3000" u="sng" dirty="0"/>
              <a:t>Lump-sum amount</a:t>
            </a:r>
            <a:r>
              <a:rPr lang="en-US" sz="3000" dirty="0"/>
              <a:t>—single (one-time) payment either today or at some date in the future</a:t>
            </a:r>
          </a:p>
          <a:p>
            <a:pPr marL="514350" indent="-514350">
              <a:spcBef>
                <a:spcPts val="1500"/>
              </a:spcBef>
              <a:buFont typeface="Arial" panose="020B0604020202020204" pitchFamily="34" charset="0"/>
              <a:buChar char="•"/>
              <a:defRPr/>
            </a:pPr>
            <a:r>
              <a:rPr lang="en-US" sz="3000" u="sng" dirty="0"/>
              <a:t>Annuity</a:t>
            </a:r>
            <a:r>
              <a:rPr lang="en-US" sz="3000" dirty="0"/>
              <a:t>—equal payments over equal time periods</a:t>
            </a:r>
          </a:p>
          <a:p>
            <a:pPr marL="971550" lvl="1" indent="-514350">
              <a:spcBef>
                <a:spcPts val="500"/>
              </a:spcBef>
              <a:buFont typeface="Courier New" panose="02070309020205020404" pitchFamily="49" charset="0"/>
              <a:buChar char="o"/>
              <a:defRPr/>
            </a:pPr>
            <a:r>
              <a:rPr lang="en-US" sz="2800" dirty="0"/>
              <a:t>Ordinary annuity—end-of-period payments</a:t>
            </a:r>
          </a:p>
          <a:p>
            <a:pPr marL="971550" lvl="1" indent="-514350">
              <a:spcBef>
                <a:spcPts val="500"/>
              </a:spcBef>
              <a:buFont typeface="Courier New" panose="02070309020205020404" pitchFamily="49" charset="0"/>
              <a:buChar char="o"/>
              <a:defRPr/>
            </a:pPr>
            <a:r>
              <a:rPr lang="en-US" sz="2800" dirty="0"/>
              <a:t>Annuity due—beginning-of-period payments</a:t>
            </a:r>
          </a:p>
          <a:p>
            <a:pPr marL="514350" indent="-514350">
              <a:spcBef>
                <a:spcPts val="1500"/>
              </a:spcBef>
              <a:buFont typeface="Arial" panose="020B0604020202020204" pitchFamily="34" charset="0"/>
              <a:buChar char="•"/>
              <a:defRPr/>
            </a:pPr>
            <a:r>
              <a:rPr lang="en-US" sz="3000" u="sng" dirty="0"/>
              <a:t>Uneven cash flows</a:t>
            </a:r>
            <a:r>
              <a:rPr lang="en-US" sz="3000" dirty="0"/>
              <a:t>—multiple payments of unequal amounts, at unequal intervals, or both </a:t>
            </a:r>
          </a:p>
        </p:txBody>
      </p:sp>
    </p:spTree>
    <p:custDataLst>
      <p:tags r:id="rId1"/>
    </p:custDataLst>
    <p:extLst>
      <p:ext uri="{BB962C8B-B14F-4D97-AF65-F5344CB8AC3E}">
        <p14:creationId xmlns:p14="http://schemas.microsoft.com/office/powerpoint/2010/main" val="416773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
          <p:cNvSpPr txBox="1">
            <a:spLocks noChangeArrowheads="1"/>
          </p:cNvSpPr>
          <p:nvPr/>
        </p:nvSpPr>
        <p:spPr bwMode="auto">
          <a:xfrm>
            <a:off x="677069" y="999051"/>
            <a:ext cx="7772400" cy="175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algn="l" eaLnBrk="1" hangingPunct="1">
              <a:lnSpc>
                <a:spcPct val="100000"/>
              </a:lnSpc>
            </a:pPr>
            <a:r>
              <a:rPr lang="en-US" altLang="en-US" sz="2700" dirty="0"/>
              <a:t>Example: Suppose you invest $400 at the end of each of the next three years. If your opportunity cost rate is 5 percent, what will your investment be worth at the end of three years?</a:t>
            </a:r>
          </a:p>
        </p:txBody>
      </p:sp>
      <p:grpSp>
        <p:nvGrpSpPr>
          <p:cNvPr id="92" name="Group 91"/>
          <p:cNvGrpSpPr/>
          <p:nvPr/>
        </p:nvGrpSpPr>
        <p:grpSpPr>
          <a:xfrm>
            <a:off x="1158004" y="2915726"/>
            <a:ext cx="5588025" cy="1140713"/>
            <a:chOff x="2927539" y="2475459"/>
            <a:chExt cx="5588025" cy="1140713"/>
          </a:xfrm>
        </p:grpSpPr>
        <p:sp>
          <p:nvSpPr>
            <p:cNvPr id="42" name="TextBox 41"/>
            <p:cNvSpPr txBox="1"/>
            <p:nvPr/>
          </p:nvSpPr>
          <p:spPr>
            <a:xfrm>
              <a:off x="4341487" y="3123728"/>
              <a:ext cx="719650"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grpSp>
          <p:nvGrpSpPr>
            <p:cNvPr id="16" name="Group 15"/>
            <p:cNvGrpSpPr/>
            <p:nvPr/>
          </p:nvGrpSpPr>
          <p:grpSpPr>
            <a:xfrm>
              <a:off x="2927539" y="2475459"/>
              <a:ext cx="5588025" cy="674133"/>
              <a:chOff x="863605" y="2475459"/>
              <a:chExt cx="5588025" cy="674133"/>
            </a:xfrm>
          </p:grpSpPr>
          <p:grpSp>
            <p:nvGrpSpPr>
              <p:cNvPr id="32" name="Group 31"/>
              <p:cNvGrpSpPr/>
              <p:nvPr/>
            </p:nvGrpSpPr>
            <p:grpSpPr>
              <a:xfrm>
                <a:off x="1007541" y="2920995"/>
                <a:ext cx="5029200" cy="228597"/>
                <a:chOff x="1566338" y="3327400"/>
                <a:chExt cx="5184648" cy="228597"/>
              </a:xfrm>
            </p:grpSpPr>
            <p:cxnSp>
              <p:nvCxnSpPr>
                <p:cNvPr id="33" name="Straight Connector 32"/>
                <p:cNvCxnSpPr/>
                <p:nvPr/>
              </p:nvCxnSpPr>
              <p:spPr>
                <a:xfrm>
                  <a:off x="1566338" y="3445933"/>
                  <a:ext cx="51846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574801" y="332740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259671"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995354"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747950" y="334433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TextBox 38"/>
              <p:cNvSpPr txBox="1"/>
              <p:nvPr/>
            </p:nvSpPr>
            <p:spPr>
              <a:xfrm>
                <a:off x="863605" y="2475459"/>
                <a:ext cx="5588025" cy="492443"/>
              </a:xfrm>
              <a:prstGeom prst="rect">
                <a:avLst/>
              </a:prstGeom>
              <a:noFill/>
            </p:spPr>
            <p:txBody>
              <a:bodyPr wrap="square" rtlCol="0">
                <a:spAutoFit/>
              </a:bodyPr>
              <a:lstStyle/>
              <a:p>
                <a:pPr>
                  <a:tabLst>
                    <a:tab pos="1719263" algn="ctr"/>
                    <a:tab pos="3370263" algn="ctr"/>
                    <a:tab pos="5087938" algn="ctr"/>
                  </a:tabLst>
                </a:pPr>
                <a:r>
                  <a:rPr lang="en-US" sz="2600" dirty="0"/>
                  <a:t>0	1	2	3</a:t>
                </a:r>
              </a:p>
            </p:txBody>
          </p:sp>
          <p:sp>
            <p:nvSpPr>
              <p:cNvPr id="43" name="TextBox 42"/>
              <p:cNvSpPr txBox="1"/>
              <p:nvPr/>
            </p:nvSpPr>
            <p:spPr>
              <a:xfrm>
                <a:off x="1253069" y="2573803"/>
                <a:ext cx="1143021" cy="461665"/>
              </a:xfrm>
              <a:prstGeom prst="rect">
                <a:avLst/>
              </a:prstGeom>
              <a:noFill/>
            </p:spPr>
            <p:txBody>
              <a:bodyPr wrap="square" rtlCol="0">
                <a:spAutoFit/>
              </a:bodyPr>
              <a:lstStyle/>
              <a:p>
                <a:pPr>
                  <a:tabLst>
                    <a:tab pos="1719263" algn="ctr"/>
                    <a:tab pos="3487738" algn="ctr"/>
                    <a:tab pos="5199063" algn="ctr"/>
                  </a:tabLst>
                </a:pPr>
                <a:r>
                  <a:rPr lang="en-US" sz="2400" dirty="0"/>
                  <a:t>r = 5%	</a:t>
                </a:r>
              </a:p>
            </p:txBody>
          </p:sp>
        </p:grpSp>
        <p:sp>
          <p:nvSpPr>
            <p:cNvPr id="78" name="TextBox 77"/>
            <p:cNvSpPr txBox="1"/>
            <p:nvPr/>
          </p:nvSpPr>
          <p:spPr>
            <a:xfrm>
              <a:off x="6043274" y="3123729"/>
              <a:ext cx="71118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sp>
          <p:nvSpPr>
            <p:cNvPr id="85" name="TextBox 84"/>
            <p:cNvSpPr txBox="1"/>
            <p:nvPr/>
          </p:nvSpPr>
          <p:spPr>
            <a:xfrm>
              <a:off x="7753561" y="3123727"/>
              <a:ext cx="69432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grpSp>
      <p:cxnSp>
        <p:nvCxnSpPr>
          <p:cNvPr id="93" name="Straight Arrow Connector 92"/>
          <p:cNvCxnSpPr/>
          <p:nvPr/>
        </p:nvCxnSpPr>
        <p:spPr>
          <a:xfrm>
            <a:off x="2942917" y="4872671"/>
            <a:ext cx="4663440"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2952404" y="3952983"/>
            <a:ext cx="0" cy="914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3074436" y="4478831"/>
            <a:ext cx="1484207" cy="430887"/>
          </a:xfrm>
          <a:prstGeom prst="rect">
            <a:avLst/>
          </a:prstGeom>
          <a:noFill/>
        </p:spPr>
        <p:txBody>
          <a:bodyPr wrap="square" rtlCol="0">
            <a:spAutoFit/>
          </a:bodyPr>
          <a:lstStyle/>
          <a:p>
            <a:pPr algn="ctr">
              <a:tabLst>
                <a:tab pos="1719263" algn="ctr"/>
                <a:tab pos="3487738" algn="ctr"/>
                <a:tab pos="5199063" algn="ctr"/>
              </a:tabLst>
            </a:pPr>
            <a:r>
              <a:rPr lang="en-US" sz="2200" dirty="0"/>
              <a:t>x (1.05)</a:t>
            </a:r>
            <a:r>
              <a:rPr lang="en-US" sz="2200" baseline="30000" dirty="0"/>
              <a:t>2</a:t>
            </a:r>
            <a:r>
              <a:rPr lang="en-US" sz="2200" dirty="0"/>
              <a:t> 	</a:t>
            </a:r>
          </a:p>
        </p:txBody>
      </p:sp>
      <p:cxnSp>
        <p:nvCxnSpPr>
          <p:cNvPr id="108" name="Straight Arrow Connector 107"/>
          <p:cNvCxnSpPr/>
          <p:nvPr/>
        </p:nvCxnSpPr>
        <p:spPr>
          <a:xfrm>
            <a:off x="4623791" y="4513175"/>
            <a:ext cx="2999232"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627586" y="3952762"/>
            <a:ext cx="0" cy="5486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4819455" y="4105397"/>
            <a:ext cx="1164572" cy="430887"/>
          </a:xfrm>
          <a:prstGeom prst="rect">
            <a:avLst/>
          </a:prstGeom>
          <a:noFill/>
        </p:spPr>
        <p:txBody>
          <a:bodyPr wrap="square" rtlCol="0">
            <a:spAutoFit/>
          </a:bodyPr>
          <a:lstStyle/>
          <a:p>
            <a:pPr>
              <a:tabLst>
                <a:tab pos="1719263" algn="ctr"/>
                <a:tab pos="3487738" algn="ctr"/>
                <a:tab pos="5199063" algn="ctr"/>
              </a:tabLst>
            </a:pPr>
            <a:r>
              <a:rPr lang="en-US" sz="2200" dirty="0"/>
              <a:t>x (1.05)</a:t>
            </a:r>
            <a:r>
              <a:rPr lang="en-US" sz="2200" baseline="30000" dirty="0"/>
              <a:t>1</a:t>
            </a:r>
            <a:r>
              <a:rPr lang="en-US" sz="2200" dirty="0"/>
              <a:t> </a:t>
            </a:r>
          </a:p>
        </p:txBody>
      </p:sp>
      <p:sp>
        <p:nvSpPr>
          <p:cNvPr id="114" name="TextBox 113"/>
          <p:cNvSpPr txBox="1"/>
          <p:nvPr/>
        </p:nvSpPr>
        <p:spPr>
          <a:xfrm>
            <a:off x="7680027" y="4626601"/>
            <a:ext cx="820517" cy="472437"/>
          </a:xfrm>
          <a:prstGeom prst="rect">
            <a:avLst/>
          </a:prstGeom>
          <a:noFill/>
        </p:spPr>
        <p:txBody>
          <a:bodyPr wrap="square" rtlCol="0">
            <a:spAutoFit/>
          </a:bodyPr>
          <a:lstStyle/>
          <a:p>
            <a:pPr algn="r">
              <a:lnSpc>
                <a:spcPct val="95000"/>
              </a:lnSpc>
              <a:tabLst>
                <a:tab pos="1719263" algn="ctr"/>
                <a:tab pos="3487738" algn="ctr"/>
                <a:tab pos="5199063" algn="ctr"/>
              </a:tabLst>
            </a:pPr>
            <a:r>
              <a:rPr lang="en-US" sz="2600" dirty="0"/>
              <a:t>441</a:t>
            </a:r>
          </a:p>
        </p:txBody>
      </p:sp>
      <p:sp>
        <p:nvSpPr>
          <p:cNvPr id="118" name="TextBox 117"/>
          <p:cNvSpPr txBox="1"/>
          <p:nvPr/>
        </p:nvSpPr>
        <p:spPr>
          <a:xfrm>
            <a:off x="7680026" y="4270996"/>
            <a:ext cx="820517" cy="472437"/>
          </a:xfrm>
          <a:prstGeom prst="rect">
            <a:avLst/>
          </a:prstGeom>
          <a:noFill/>
        </p:spPr>
        <p:txBody>
          <a:bodyPr wrap="square" rtlCol="0">
            <a:spAutoFit/>
          </a:bodyPr>
          <a:lstStyle/>
          <a:p>
            <a:pPr algn="r">
              <a:lnSpc>
                <a:spcPct val="95000"/>
              </a:lnSpc>
              <a:tabLst>
                <a:tab pos="1719263" algn="ctr"/>
                <a:tab pos="3487738" algn="ctr"/>
                <a:tab pos="5199063" algn="ctr"/>
              </a:tabLst>
            </a:pPr>
            <a:r>
              <a:rPr lang="en-US" sz="2600" dirty="0"/>
              <a:t>420</a:t>
            </a:r>
          </a:p>
        </p:txBody>
      </p:sp>
      <p:cxnSp>
        <p:nvCxnSpPr>
          <p:cNvPr id="119" name="Straight Arrow Connector 118"/>
          <p:cNvCxnSpPr/>
          <p:nvPr/>
        </p:nvCxnSpPr>
        <p:spPr>
          <a:xfrm>
            <a:off x="6320766" y="4182724"/>
            <a:ext cx="1307592" cy="0"/>
          </a:xfrm>
          <a:prstGeom prst="straightConnector1">
            <a:avLst/>
          </a:prstGeom>
          <a:ln w="19050">
            <a:solidFill>
              <a:schemeClr val="tx1"/>
            </a:solidFill>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6328195" y="3978399"/>
            <a:ext cx="0" cy="2011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1" name="TextBox 120"/>
          <p:cNvSpPr txBox="1"/>
          <p:nvPr/>
        </p:nvSpPr>
        <p:spPr>
          <a:xfrm>
            <a:off x="6345967" y="3799977"/>
            <a:ext cx="1277056" cy="430887"/>
          </a:xfrm>
          <a:prstGeom prst="rect">
            <a:avLst/>
          </a:prstGeom>
          <a:noFill/>
        </p:spPr>
        <p:txBody>
          <a:bodyPr wrap="square" rtlCol="0">
            <a:spAutoFit/>
          </a:bodyPr>
          <a:lstStyle/>
          <a:p>
            <a:pPr>
              <a:tabLst>
                <a:tab pos="1719263" algn="ctr"/>
                <a:tab pos="3487738" algn="ctr"/>
                <a:tab pos="5199063" algn="ctr"/>
              </a:tabLst>
            </a:pPr>
            <a:r>
              <a:rPr lang="en-US" sz="2200" dirty="0"/>
              <a:t>x (1.05)</a:t>
            </a:r>
            <a:r>
              <a:rPr lang="en-US" sz="2200" baseline="30000" dirty="0"/>
              <a:t>0</a:t>
            </a:r>
            <a:endParaRPr lang="en-US" sz="2200" dirty="0"/>
          </a:p>
        </p:txBody>
      </p:sp>
      <p:sp>
        <p:nvSpPr>
          <p:cNvPr id="122" name="TextBox 121"/>
          <p:cNvSpPr txBox="1"/>
          <p:nvPr/>
        </p:nvSpPr>
        <p:spPr>
          <a:xfrm>
            <a:off x="7680026" y="3949258"/>
            <a:ext cx="820517" cy="472437"/>
          </a:xfrm>
          <a:prstGeom prst="rect">
            <a:avLst/>
          </a:prstGeom>
          <a:noFill/>
        </p:spPr>
        <p:txBody>
          <a:bodyPr wrap="square" rtlCol="0">
            <a:spAutoFit/>
          </a:bodyPr>
          <a:lstStyle/>
          <a:p>
            <a:pPr algn="r">
              <a:lnSpc>
                <a:spcPct val="95000"/>
              </a:lnSpc>
              <a:tabLst>
                <a:tab pos="1719263" algn="ctr"/>
                <a:tab pos="3487738" algn="ctr"/>
                <a:tab pos="5199063" algn="ctr"/>
              </a:tabLst>
            </a:pPr>
            <a:r>
              <a:rPr lang="en-US" sz="2600" dirty="0"/>
              <a:t>400</a:t>
            </a:r>
          </a:p>
        </p:txBody>
      </p:sp>
      <p:sp>
        <p:nvSpPr>
          <p:cNvPr id="123" name="TextBox 122"/>
          <p:cNvSpPr txBox="1"/>
          <p:nvPr/>
        </p:nvSpPr>
        <p:spPr>
          <a:xfrm>
            <a:off x="6769982" y="5085622"/>
            <a:ext cx="1815221"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FVA = 1,261</a:t>
            </a:r>
          </a:p>
        </p:txBody>
      </p:sp>
      <p:cxnSp>
        <p:nvCxnSpPr>
          <p:cNvPr id="124" name="Straight Connector 123"/>
          <p:cNvCxnSpPr/>
          <p:nvPr/>
        </p:nvCxnSpPr>
        <p:spPr>
          <a:xfrm>
            <a:off x="7634552" y="5067535"/>
            <a:ext cx="8325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25" name="Object 3"/>
          <p:cNvGraphicFramePr>
            <a:graphicFrameLocks noChangeAspect="1"/>
          </p:cNvGraphicFramePr>
          <p:nvPr>
            <p:extLst>
              <p:ext uri="{D42A27DB-BD31-4B8C-83A1-F6EECF244321}">
                <p14:modId xmlns:p14="http://schemas.microsoft.com/office/powerpoint/2010/main" val="3897188507"/>
              </p:ext>
            </p:extLst>
          </p:nvPr>
        </p:nvGraphicFramePr>
        <p:xfrm>
          <a:off x="1158004" y="5303558"/>
          <a:ext cx="3225800" cy="1016000"/>
        </p:xfrm>
        <a:graphic>
          <a:graphicData uri="http://schemas.openxmlformats.org/presentationml/2006/ole">
            <mc:AlternateContent xmlns:mc="http://schemas.openxmlformats.org/markup-compatibility/2006">
              <mc:Choice xmlns:v="urn:schemas-microsoft-com:vml" Requires="v">
                <p:oleObj name="Equation" r:id="rId4" imgW="1612800" imgH="507960" progId="Equation.DSMT4">
                  <p:embed/>
                </p:oleObj>
              </mc:Choice>
              <mc:Fallback>
                <p:oleObj name="Equation" r:id="rId4" imgW="1612800" imgH="507960" progId="Equation.DSMT4">
                  <p:embed/>
                  <p:pic>
                    <p:nvPicPr>
                      <p:cNvPr id="0" name=""/>
                      <p:cNvPicPr>
                        <a:picLocks noChangeAspect="1" noChangeArrowheads="1"/>
                      </p:cNvPicPr>
                      <p:nvPr/>
                    </p:nvPicPr>
                    <p:blipFill>
                      <a:blip r:embed="rId5"/>
                      <a:srcRect/>
                      <a:stretch>
                        <a:fillRect/>
                      </a:stretch>
                    </p:blipFill>
                    <p:spPr bwMode="auto">
                      <a:xfrm>
                        <a:off x="1158004" y="5303558"/>
                        <a:ext cx="3225800"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6" name="Rectangle 3"/>
          <p:cNvSpPr txBox="1">
            <a:spLocks noChangeArrowheads="1"/>
          </p:cNvSpPr>
          <p:nvPr/>
        </p:nvSpPr>
        <p:spPr bwMode="auto">
          <a:xfrm>
            <a:off x="677069" y="262446"/>
            <a:ext cx="7772400" cy="60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Future Value of an Annuity (FVA)</a:t>
            </a:r>
          </a:p>
        </p:txBody>
      </p:sp>
      <p:sp>
        <p:nvSpPr>
          <p:cNvPr id="2" name="TextBox 1">
            <a:extLst>
              <a:ext uri="{FF2B5EF4-FFF2-40B4-BE49-F238E27FC236}">
                <a16:creationId xmlns:a16="http://schemas.microsoft.com/office/drawing/2014/main" id="{5988B11F-6E3C-4FFF-B77A-F4FD2596D087}"/>
              </a:ext>
            </a:extLst>
          </p:cNvPr>
          <p:cNvSpPr txBox="1"/>
          <p:nvPr/>
        </p:nvSpPr>
        <p:spPr>
          <a:xfrm>
            <a:off x="7135493" y="2580576"/>
            <a:ext cx="1740932" cy="892552"/>
          </a:xfrm>
          <a:prstGeom prst="rect">
            <a:avLst/>
          </a:prstGeom>
          <a:noFill/>
        </p:spPr>
        <p:txBody>
          <a:bodyPr wrap="square" rtlCol="0">
            <a:spAutoFit/>
          </a:bodyPr>
          <a:lstStyle/>
          <a:p>
            <a:pPr algn="ctr"/>
            <a:r>
              <a:rPr lang="en-US" sz="2600" dirty="0"/>
              <a:t>FV @ End </a:t>
            </a:r>
            <a:r>
              <a:rPr lang="en-US" sz="2600" u="sng" dirty="0"/>
              <a:t>of Year 3</a:t>
            </a:r>
          </a:p>
        </p:txBody>
      </p:sp>
    </p:spTree>
    <p:custDataLst>
      <p:tags r:id="rId1"/>
    </p:custDataLst>
    <p:extLst>
      <p:ext uri="{BB962C8B-B14F-4D97-AF65-F5344CB8AC3E}">
        <p14:creationId xmlns:p14="http://schemas.microsoft.com/office/powerpoint/2010/main" val="2567712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wipe(up)">
                                      <p:cBhvr>
                                        <p:cTn id="7" dur="500"/>
                                        <p:tgtEl>
                                          <p:spTgt spid="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wipe(left)">
                                      <p:cBhvr>
                                        <p:cTn id="12" dur="500"/>
                                        <p:tgtEl>
                                          <p:spTgt spid="92"/>
                                        </p:tgtEl>
                                      </p:cBhvr>
                                    </p:animEffec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93"/>
                                        </p:tgtEl>
                                        <p:attrNameLst>
                                          <p:attrName>style.visibility</p:attrName>
                                        </p:attrNameLst>
                                      </p:cBhvr>
                                      <p:to>
                                        <p:strVal val="visible"/>
                                      </p:to>
                                    </p:set>
                                    <p:animEffect transition="in" filter="wipe(left)">
                                      <p:cBhvr>
                                        <p:cTn id="20" dur="500"/>
                                        <p:tgtEl>
                                          <p:spTgt spid="93"/>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wipe(left)">
                                      <p:cBhvr>
                                        <p:cTn id="23" dur="500"/>
                                        <p:tgtEl>
                                          <p:spTgt spid="95"/>
                                        </p:tgtEl>
                                      </p:cBhvr>
                                    </p:animEffect>
                                  </p:childTnLst>
                                </p:cTn>
                              </p:par>
                              <p:par>
                                <p:cTn id="24" presetID="22" presetClass="entr" presetSubtype="8" fill="hold" nodeType="withEffect">
                                  <p:stCondLst>
                                    <p:cond delay="0"/>
                                  </p:stCondLst>
                                  <p:childTnLst>
                                    <p:set>
                                      <p:cBhvr>
                                        <p:cTn id="25" dur="1" fill="hold">
                                          <p:stCondLst>
                                            <p:cond delay="0"/>
                                          </p:stCondLst>
                                        </p:cTn>
                                        <p:tgtEl>
                                          <p:spTgt spid="94"/>
                                        </p:tgtEl>
                                        <p:attrNameLst>
                                          <p:attrName>style.visibility</p:attrName>
                                        </p:attrNameLst>
                                      </p:cBhvr>
                                      <p:to>
                                        <p:strVal val="visible"/>
                                      </p:to>
                                    </p:set>
                                    <p:animEffect transition="in" filter="wipe(left)">
                                      <p:cBhvr>
                                        <p:cTn id="26" dur="500"/>
                                        <p:tgtEl>
                                          <p:spTgt spid="94"/>
                                        </p:tgtEl>
                                      </p:cBhvr>
                                    </p:animEffect>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11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08"/>
                                        </p:tgtEl>
                                        <p:attrNameLst>
                                          <p:attrName>style.visibility</p:attrName>
                                        </p:attrNameLst>
                                      </p:cBhvr>
                                      <p:to>
                                        <p:strVal val="visible"/>
                                      </p:to>
                                    </p:set>
                                    <p:animEffect transition="in" filter="wipe(left)">
                                      <p:cBhvr>
                                        <p:cTn id="34" dur="500"/>
                                        <p:tgtEl>
                                          <p:spTgt spid="10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10"/>
                                        </p:tgtEl>
                                        <p:attrNameLst>
                                          <p:attrName>style.visibility</p:attrName>
                                        </p:attrNameLst>
                                      </p:cBhvr>
                                      <p:to>
                                        <p:strVal val="visible"/>
                                      </p:to>
                                    </p:set>
                                    <p:animEffect transition="in" filter="wipe(left)">
                                      <p:cBhvr>
                                        <p:cTn id="37" dur="500"/>
                                        <p:tgtEl>
                                          <p:spTgt spid="110"/>
                                        </p:tgtEl>
                                      </p:cBhvr>
                                    </p:animEffect>
                                  </p:childTnLst>
                                </p:cTn>
                              </p:par>
                              <p:par>
                                <p:cTn id="38" presetID="22" presetClass="entr" presetSubtype="2" fill="hold" nodeType="withEffect">
                                  <p:stCondLst>
                                    <p:cond delay="0"/>
                                  </p:stCondLst>
                                  <p:childTnLst>
                                    <p:set>
                                      <p:cBhvr>
                                        <p:cTn id="39" dur="1" fill="hold">
                                          <p:stCondLst>
                                            <p:cond delay="0"/>
                                          </p:stCondLst>
                                        </p:cTn>
                                        <p:tgtEl>
                                          <p:spTgt spid="109"/>
                                        </p:tgtEl>
                                        <p:attrNameLst>
                                          <p:attrName>style.visibility</p:attrName>
                                        </p:attrNameLst>
                                      </p:cBhvr>
                                      <p:to>
                                        <p:strVal val="visible"/>
                                      </p:to>
                                    </p:set>
                                    <p:animEffect transition="in" filter="wipe(right)">
                                      <p:cBhvr>
                                        <p:cTn id="40" dur="500"/>
                                        <p:tgtEl>
                                          <p:spTgt spid="109"/>
                                        </p:tgtEl>
                                      </p:cBhvr>
                                    </p:animEffec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11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20"/>
                                        </p:tgtEl>
                                        <p:attrNameLst>
                                          <p:attrName>style.visibility</p:attrName>
                                        </p:attrNameLst>
                                      </p:cBhvr>
                                      <p:to>
                                        <p:strVal val="visible"/>
                                      </p:to>
                                    </p:set>
                                  </p:childTnLst>
                                </p:cTn>
                              </p:par>
                              <p:par>
                                <p:cTn id="48" presetID="22" presetClass="entr" presetSubtype="8" fill="hold" nodeType="withEffect">
                                  <p:stCondLst>
                                    <p:cond delay="0"/>
                                  </p:stCondLst>
                                  <p:childTnLst>
                                    <p:set>
                                      <p:cBhvr>
                                        <p:cTn id="49" dur="1" fill="hold">
                                          <p:stCondLst>
                                            <p:cond delay="0"/>
                                          </p:stCondLst>
                                        </p:cTn>
                                        <p:tgtEl>
                                          <p:spTgt spid="119"/>
                                        </p:tgtEl>
                                        <p:attrNameLst>
                                          <p:attrName>style.visibility</p:attrName>
                                        </p:attrNameLst>
                                      </p:cBhvr>
                                      <p:to>
                                        <p:strVal val="visible"/>
                                      </p:to>
                                    </p:set>
                                    <p:animEffect transition="in" filter="wipe(left)">
                                      <p:cBhvr>
                                        <p:cTn id="50" dur="500"/>
                                        <p:tgtEl>
                                          <p:spTgt spid="11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21"/>
                                        </p:tgtEl>
                                        <p:attrNameLst>
                                          <p:attrName>style.visibility</p:attrName>
                                        </p:attrNameLst>
                                      </p:cBhvr>
                                      <p:to>
                                        <p:strVal val="visible"/>
                                      </p:to>
                                    </p:set>
                                    <p:animEffect transition="in" filter="wipe(left)">
                                      <p:cBhvr>
                                        <p:cTn id="53" dur="500"/>
                                        <p:tgtEl>
                                          <p:spTgt spid="121"/>
                                        </p:tgtEl>
                                      </p:cBhvr>
                                    </p:animEffect>
                                  </p:childTnLst>
                                </p:cTn>
                              </p:par>
                            </p:childTnLst>
                          </p:cTn>
                        </p:par>
                        <p:par>
                          <p:cTn id="54" fill="hold">
                            <p:stCondLst>
                              <p:cond delay="500"/>
                            </p:stCondLst>
                            <p:childTnLst>
                              <p:par>
                                <p:cTn id="55" presetID="1" presetClass="entr" presetSubtype="0" fill="hold" grpId="0" nodeType="afterEffect">
                                  <p:stCondLst>
                                    <p:cond delay="0"/>
                                  </p:stCondLst>
                                  <p:childTnLst>
                                    <p:set>
                                      <p:cBhvr>
                                        <p:cTn id="56" dur="1" fill="hold">
                                          <p:stCondLst>
                                            <p:cond delay="0"/>
                                          </p:stCondLst>
                                        </p:cTn>
                                        <p:tgtEl>
                                          <p:spTgt spid="12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2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2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499"/>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p" bldLvl="3"/>
      <p:bldP spid="95" grpId="0"/>
      <p:bldP spid="110" grpId="0"/>
      <p:bldP spid="114" grpId="0"/>
      <p:bldP spid="118" grpId="0"/>
      <p:bldP spid="121" grpId="0"/>
      <p:bldP spid="122" grpId="0"/>
      <p:bldP spid="123"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787539" y="1095890"/>
            <a:ext cx="5704039" cy="1131245"/>
            <a:chOff x="2787539" y="1383285"/>
            <a:chExt cx="5704039" cy="1131245"/>
          </a:xfrm>
        </p:grpSpPr>
        <p:sp>
          <p:nvSpPr>
            <p:cNvPr id="42" name="TextBox 41"/>
            <p:cNvSpPr txBox="1"/>
            <p:nvPr/>
          </p:nvSpPr>
          <p:spPr>
            <a:xfrm>
              <a:off x="3655681" y="2022086"/>
              <a:ext cx="719650"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grpSp>
          <p:nvGrpSpPr>
            <p:cNvPr id="32" name="Group 31"/>
            <p:cNvGrpSpPr/>
            <p:nvPr/>
          </p:nvGrpSpPr>
          <p:grpSpPr>
            <a:xfrm>
              <a:off x="2963069" y="1811638"/>
              <a:ext cx="3200400" cy="228597"/>
              <a:chOff x="1566338" y="3327400"/>
              <a:chExt cx="5184648" cy="228597"/>
            </a:xfrm>
          </p:grpSpPr>
          <p:cxnSp>
            <p:nvCxnSpPr>
              <p:cNvPr id="33" name="Straight Connector 32"/>
              <p:cNvCxnSpPr/>
              <p:nvPr/>
            </p:nvCxnSpPr>
            <p:spPr>
              <a:xfrm>
                <a:off x="1566338" y="3445933"/>
                <a:ext cx="51846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574801" y="332740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259671"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995354"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747950" y="334433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TextBox 38"/>
            <p:cNvSpPr txBox="1"/>
            <p:nvPr/>
          </p:nvSpPr>
          <p:spPr>
            <a:xfrm>
              <a:off x="2787539" y="1383285"/>
              <a:ext cx="3711142" cy="492443"/>
            </a:xfrm>
            <a:prstGeom prst="rect">
              <a:avLst/>
            </a:prstGeom>
            <a:noFill/>
          </p:spPr>
          <p:txBody>
            <a:bodyPr wrap="square" rtlCol="0">
              <a:spAutoFit/>
            </a:bodyPr>
            <a:lstStyle/>
            <a:p>
              <a:pPr>
                <a:tabLst>
                  <a:tab pos="1143000" algn="ctr"/>
                  <a:tab pos="2227263" algn="ctr"/>
                  <a:tab pos="3259138" algn="ctr"/>
                </a:tabLst>
              </a:pPr>
              <a:r>
                <a:rPr lang="en-US" sz="2600" dirty="0"/>
                <a:t>0	1	2	3</a:t>
              </a:r>
            </a:p>
          </p:txBody>
        </p:sp>
        <p:sp>
          <p:nvSpPr>
            <p:cNvPr id="43" name="TextBox 42"/>
            <p:cNvSpPr txBox="1"/>
            <p:nvPr/>
          </p:nvSpPr>
          <p:spPr>
            <a:xfrm>
              <a:off x="3028526" y="1516339"/>
              <a:ext cx="1143021" cy="461665"/>
            </a:xfrm>
            <a:prstGeom prst="rect">
              <a:avLst/>
            </a:prstGeom>
            <a:noFill/>
          </p:spPr>
          <p:txBody>
            <a:bodyPr wrap="square" rtlCol="0">
              <a:spAutoFit/>
            </a:bodyPr>
            <a:lstStyle/>
            <a:p>
              <a:pPr>
                <a:tabLst>
                  <a:tab pos="1719263" algn="ctr"/>
                  <a:tab pos="3487738" algn="ctr"/>
                  <a:tab pos="5199063" algn="ctr"/>
                </a:tabLst>
              </a:pPr>
              <a:r>
                <a:rPr lang="en-US" sz="2400" dirty="0"/>
                <a:t>r = 5%	</a:t>
              </a:r>
            </a:p>
          </p:txBody>
        </p:sp>
        <p:sp>
          <p:nvSpPr>
            <p:cNvPr id="78" name="TextBox 77"/>
            <p:cNvSpPr txBox="1"/>
            <p:nvPr/>
          </p:nvSpPr>
          <p:spPr>
            <a:xfrm>
              <a:off x="4722467" y="2022087"/>
              <a:ext cx="71118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sp>
          <p:nvSpPr>
            <p:cNvPr id="85" name="TextBox 84"/>
            <p:cNvSpPr txBox="1"/>
            <p:nvPr/>
          </p:nvSpPr>
          <p:spPr>
            <a:xfrm>
              <a:off x="5679221" y="2022085"/>
              <a:ext cx="69432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sp>
          <p:nvSpPr>
            <p:cNvPr id="123" name="TextBox 122"/>
            <p:cNvSpPr txBox="1"/>
            <p:nvPr/>
          </p:nvSpPr>
          <p:spPr>
            <a:xfrm>
              <a:off x="6676357" y="1756931"/>
              <a:ext cx="1815221"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FVA = 1,261</a:t>
              </a:r>
            </a:p>
          </p:txBody>
        </p:sp>
        <p:sp>
          <p:nvSpPr>
            <p:cNvPr id="2" name="Right Brace 1"/>
            <p:cNvSpPr/>
            <p:nvPr/>
          </p:nvSpPr>
          <p:spPr>
            <a:xfrm>
              <a:off x="6343232" y="1522786"/>
              <a:ext cx="155448" cy="914400"/>
            </a:xfrm>
            <a:prstGeom prst="rightBrace">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aphicFrame>
        <p:nvGraphicFramePr>
          <p:cNvPr id="60" name="Object 3"/>
          <p:cNvGraphicFramePr>
            <a:graphicFrameLocks noChangeAspect="1"/>
          </p:cNvGraphicFramePr>
          <p:nvPr>
            <p:extLst>
              <p:ext uri="{D42A27DB-BD31-4B8C-83A1-F6EECF244321}">
                <p14:modId xmlns:p14="http://schemas.microsoft.com/office/powerpoint/2010/main" val="743515539"/>
              </p:ext>
            </p:extLst>
          </p:nvPr>
        </p:nvGraphicFramePr>
        <p:xfrm>
          <a:off x="2178453" y="2451416"/>
          <a:ext cx="6197601" cy="1016000"/>
        </p:xfrm>
        <a:graphic>
          <a:graphicData uri="http://schemas.openxmlformats.org/presentationml/2006/ole">
            <mc:AlternateContent xmlns:mc="http://schemas.openxmlformats.org/markup-compatibility/2006">
              <mc:Choice xmlns:v="urn:schemas-microsoft-com:vml" Requires="v">
                <p:oleObj name="Equation" r:id="rId4" imgW="3098520" imgH="507960" progId="Equation.DSMT4">
                  <p:embed/>
                </p:oleObj>
              </mc:Choice>
              <mc:Fallback>
                <p:oleObj name="Equation" r:id="rId4" imgW="3098520" imgH="507960" progId="Equation.DSMT4">
                  <p:embed/>
                  <p:pic>
                    <p:nvPicPr>
                      <p:cNvPr id="0" name=""/>
                      <p:cNvPicPr>
                        <a:picLocks noChangeAspect="1" noChangeArrowheads="1"/>
                      </p:cNvPicPr>
                      <p:nvPr/>
                    </p:nvPicPr>
                    <p:blipFill>
                      <a:blip r:embed="rId5"/>
                      <a:srcRect/>
                      <a:stretch>
                        <a:fillRect/>
                      </a:stretch>
                    </p:blipFill>
                    <p:spPr bwMode="auto">
                      <a:xfrm>
                        <a:off x="2178453" y="2451416"/>
                        <a:ext cx="6197601"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5" name="Straight Connector 4"/>
          <p:cNvCxnSpPr/>
          <p:nvPr/>
        </p:nvCxnSpPr>
        <p:spPr>
          <a:xfrm flipV="1">
            <a:off x="435429" y="2254550"/>
            <a:ext cx="8168640" cy="2387"/>
          </a:xfrm>
          <a:prstGeom prst="line">
            <a:avLst/>
          </a:prstGeom>
          <a:ln w="25400" cmpd="dbl">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439781" y="3504235"/>
            <a:ext cx="8168640" cy="2387"/>
          </a:xfrm>
          <a:prstGeom prst="line">
            <a:avLst/>
          </a:prstGeom>
          <a:ln w="25400" cmpd="dbl">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63" name="Group 4"/>
          <p:cNvGrpSpPr>
            <a:grpSpLocks/>
          </p:cNvGrpSpPr>
          <p:nvPr/>
        </p:nvGrpSpPr>
        <p:grpSpPr bwMode="auto">
          <a:xfrm>
            <a:off x="2679340" y="3633380"/>
            <a:ext cx="5638800" cy="762000"/>
            <a:chOff x="1104" y="1488"/>
            <a:chExt cx="3552" cy="480"/>
          </a:xfrm>
        </p:grpSpPr>
        <p:grpSp>
          <p:nvGrpSpPr>
            <p:cNvPr id="64" name="Group 5"/>
            <p:cNvGrpSpPr>
              <a:grpSpLocks noChangeAspect="1"/>
            </p:cNvGrpSpPr>
            <p:nvPr/>
          </p:nvGrpSpPr>
          <p:grpSpPr bwMode="auto">
            <a:xfrm>
              <a:off x="1152" y="1749"/>
              <a:ext cx="3501" cy="219"/>
              <a:chOff x="577" y="2448"/>
              <a:chExt cx="4607" cy="288"/>
            </a:xfrm>
          </p:grpSpPr>
          <p:grpSp>
            <p:nvGrpSpPr>
              <p:cNvPr id="66" name="Group 6"/>
              <p:cNvGrpSpPr>
                <a:grpSpLocks noChangeAspect="1"/>
              </p:cNvGrpSpPr>
              <p:nvPr/>
            </p:nvGrpSpPr>
            <p:grpSpPr bwMode="auto">
              <a:xfrm>
                <a:off x="577" y="2448"/>
                <a:ext cx="549" cy="288"/>
                <a:chOff x="0" y="0"/>
                <a:chExt cx="305" cy="748"/>
              </a:xfrm>
            </p:grpSpPr>
            <p:sp>
              <p:nvSpPr>
                <p:cNvPr id="80" name="Rectangle 7"/>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1" name="Rectangle 8"/>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67" name="Group 66"/>
              <p:cNvGrpSpPr>
                <a:grpSpLocks noChangeAspect="1"/>
              </p:cNvGrpSpPr>
              <p:nvPr/>
            </p:nvGrpSpPr>
            <p:grpSpPr bwMode="auto">
              <a:xfrm>
                <a:off x="1592" y="2448"/>
                <a:ext cx="548" cy="288"/>
                <a:chOff x="564" y="0"/>
                <a:chExt cx="305" cy="748"/>
              </a:xfrm>
            </p:grpSpPr>
            <p:sp>
              <p:nvSpPr>
                <p:cNvPr id="77" name="Rectangle 10"/>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9" name="Rectangle 11"/>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I/Y</a:t>
                  </a:r>
                  <a:endParaRPr lang="en-US" altLang="en-US" sz="1400">
                    <a:cs typeface="Times New Roman" panose="02020603050405020304" pitchFamily="18" charset="0"/>
                  </a:endParaRPr>
                </a:p>
                <a:p>
                  <a:endParaRPr lang="en-US" altLang="en-US" sz="1400">
                    <a:latin typeface="Times New Roman" panose="02020603050405020304" pitchFamily="18" charset="0"/>
                  </a:endParaRPr>
                </a:p>
              </p:txBody>
            </p:sp>
          </p:grpSp>
          <p:grpSp>
            <p:nvGrpSpPr>
              <p:cNvPr id="68" name="Group 12"/>
              <p:cNvGrpSpPr>
                <a:grpSpLocks noChangeAspect="1"/>
              </p:cNvGrpSpPr>
              <p:nvPr/>
            </p:nvGrpSpPr>
            <p:grpSpPr bwMode="auto">
              <a:xfrm>
                <a:off x="2606" y="2448"/>
                <a:ext cx="549" cy="288"/>
                <a:chOff x="1128" y="0"/>
                <a:chExt cx="305" cy="748"/>
              </a:xfrm>
            </p:grpSpPr>
            <p:sp>
              <p:nvSpPr>
                <p:cNvPr id="75" name="Rectangle 13"/>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 name="Rectangle 14"/>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69" name="Group 15"/>
              <p:cNvGrpSpPr>
                <a:grpSpLocks noChangeAspect="1"/>
              </p:cNvGrpSpPr>
              <p:nvPr/>
            </p:nvGrpSpPr>
            <p:grpSpPr bwMode="auto">
              <a:xfrm>
                <a:off x="3621" y="2448"/>
                <a:ext cx="548" cy="288"/>
                <a:chOff x="1692" y="0"/>
                <a:chExt cx="305" cy="748"/>
              </a:xfrm>
            </p:grpSpPr>
            <p:sp>
              <p:nvSpPr>
                <p:cNvPr id="73" name="Rectangle 16"/>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 name="Rectangle 17"/>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70" name="Group 18"/>
              <p:cNvGrpSpPr>
                <a:grpSpLocks noChangeAspect="1"/>
              </p:cNvGrpSpPr>
              <p:nvPr/>
            </p:nvGrpSpPr>
            <p:grpSpPr bwMode="auto">
              <a:xfrm>
                <a:off x="4635" y="2448"/>
                <a:ext cx="549" cy="288"/>
                <a:chOff x="2256" y="0"/>
                <a:chExt cx="305" cy="748"/>
              </a:xfrm>
            </p:grpSpPr>
            <p:sp>
              <p:nvSpPr>
                <p:cNvPr id="71" name="Rectangle 19"/>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2" name="Rectangle 20"/>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FV</a:t>
                  </a:r>
                  <a:endParaRPr lang="en-US" altLang="en-US" sz="1400">
                    <a:cs typeface="Times New Roman" panose="02020603050405020304" pitchFamily="18" charset="0"/>
                  </a:endParaRPr>
                </a:p>
                <a:p>
                  <a:endParaRPr lang="en-US" altLang="en-US" sz="2200"/>
                </a:p>
              </p:txBody>
            </p:sp>
          </p:grpSp>
        </p:grpSp>
        <p:sp>
          <p:nvSpPr>
            <p:cNvPr id="65" name="Text Box 21"/>
            <p:cNvSpPr txBox="1">
              <a:spLocks noChangeArrowheads="1"/>
            </p:cNvSpPr>
            <p:nvPr/>
          </p:nvSpPr>
          <p:spPr bwMode="auto">
            <a:xfrm>
              <a:off x="1104" y="1488"/>
              <a:ext cx="355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395288" algn="dec"/>
                  <a:tab pos="1541463" algn="dec"/>
                  <a:tab pos="2855913" algn="dec"/>
                  <a:tab pos="4232275" algn="dec"/>
                  <a:tab pos="5253038" algn="dec"/>
                </a:tabLst>
              </a:pPr>
              <a:r>
                <a:rPr lang="en-US" altLang="en-US" sz="2200" dirty="0">
                  <a:latin typeface="Tahoma" panose="020B0604030504040204" pitchFamily="34" charset="0"/>
                </a:rPr>
                <a:t>	3	5.0	0	-400	</a:t>
              </a:r>
              <a:r>
                <a:rPr lang="en-US" altLang="en-US" sz="2200" dirty="0">
                  <a:solidFill>
                    <a:srgbClr val="C00000"/>
                  </a:solidFill>
                  <a:latin typeface="Tahoma" panose="020B0604030504040204" pitchFamily="34" charset="0"/>
                </a:rPr>
                <a:t>?</a:t>
              </a:r>
            </a:p>
          </p:txBody>
        </p:sp>
      </p:grpSp>
      <p:sp>
        <p:nvSpPr>
          <p:cNvPr id="82" name="Text Box 22"/>
          <p:cNvSpPr txBox="1">
            <a:spLocks noChangeArrowheads="1"/>
          </p:cNvSpPr>
          <p:nvPr/>
        </p:nvSpPr>
        <p:spPr bwMode="auto">
          <a:xfrm>
            <a:off x="7423973" y="5828356"/>
            <a:ext cx="127515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C00000"/>
                </a:solidFill>
                <a:latin typeface="Tahoma" panose="020B0604030504040204" pitchFamily="34" charset="0"/>
              </a:rPr>
              <a:t>1,324.05</a:t>
            </a:r>
          </a:p>
        </p:txBody>
      </p:sp>
      <p:sp>
        <p:nvSpPr>
          <p:cNvPr id="10" name="TextBox 9"/>
          <p:cNvSpPr txBox="1"/>
          <p:nvPr/>
        </p:nvSpPr>
        <p:spPr>
          <a:xfrm>
            <a:off x="337897" y="1183800"/>
            <a:ext cx="1705916" cy="892552"/>
          </a:xfrm>
          <a:prstGeom prst="rect">
            <a:avLst/>
          </a:prstGeom>
          <a:noFill/>
          <a:ln w="19050">
            <a:solidFill>
              <a:schemeClr val="tx1"/>
            </a:solidFill>
          </a:ln>
        </p:spPr>
        <p:txBody>
          <a:bodyPr wrap="none" rtlCol="0">
            <a:spAutoFit/>
          </a:bodyPr>
          <a:lstStyle/>
          <a:p>
            <a:pPr algn="ctr"/>
            <a:r>
              <a:rPr lang="en-US" sz="2600" dirty="0"/>
              <a:t>CF timeline</a:t>
            </a:r>
          </a:p>
          <a:p>
            <a:pPr algn="ctr"/>
            <a:r>
              <a:rPr lang="en-US" sz="2600" dirty="0"/>
              <a:t>Solution</a:t>
            </a:r>
          </a:p>
        </p:txBody>
      </p:sp>
      <p:sp>
        <p:nvSpPr>
          <p:cNvPr id="83" name="TextBox 82"/>
          <p:cNvSpPr txBox="1"/>
          <p:nvPr/>
        </p:nvSpPr>
        <p:spPr>
          <a:xfrm>
            <a:off x="495763" y="2419938"/>
            <a:ext cx="1390188" cy="892552"/>
          </a:xfrm>
          <a:prstGeom prst="rect">
            <a:avLst/>
          </a:prstGeom>
          <a:noFill/>
          <a:ln w="19050">
            <a:solidFill>
              <a:schemeClr val="tx1"/>
            </a:solidFill>
          </a:ln>
        </p:spPr>
        <p:txBody>
          <a:bodyPr wrap="none" rtlCol="0">
            <a:spAutoFit/>
          </a:bodyPr>
          <a:lstStyle/>
          <a:p>
            <a:pPr algn="ctr"/>
            <a:r>
              <a:rPr lang="en-US" sz="2600" dirty="0"/>
              <a:t>Equation</a:t>
            </a:r>
          </a:p>
          <a:p>
            <a:pPr algn="ctr"/>
            <a:r>
              <a:rPr lang="en-US" sz="2600" dirty="0"/>
              <a:t>Solution</a:t>
            </a:r>
          </a:p>
        </p:txBody>
      </p:sp>
      <p:sp>
        <p:nvSpPr>
          <p:cNvPr id="84" name="TextBox 83"/>
          <p:cNvSpPr txBox="1"/>
          <p:nvPr/>
        </p:nvSpPr>
        <p:spPr>
          <a:xfrm>
            <a:off x="427869" y="3757189"/>
            <a:ext cx="1552093" cy="1292662"/>
          </a:xfrm>
          <a:prstGeom prst="rect">
            <a:avLst/>
          </a:prstGeom>
          <a:noFill/>
          <a:ln w="19050">
            <a:solidFill>
              <a:schemeClr val="tx1"/>
            </a:solidFill>
          </a:ln>
        </p:spPr>
        <p:txBody>
          <a:bodyPr wrap="none" rtlCol="0">
            <a:spAutoFit/>
          </a:bodyPr>
          <a:lstStyle/>
          <a:p>
            <a:pPr algn="ctr"/>
            <a:r>
              <a:rPr lang="en-US" sz="2600" dirty="0"/>
              <a:t>Financial</a:t>
            </a:r>
          </a:p>
          <a:p>
            <a:pPr algn="ctr"/>
            <a:r>
              <a:rPr lang="en-US" sz="2600" dirty="0"/>
              <a:t>Calculator</a:t>
            </a:r>
          </a:p>
          <a:p>
            <a:pPr algn="ctr"/>
            <a:r>
              <a:rPr lang="en-US" sz="2600" dirty="0"/>
              <a:t>Solution</a:t>
            </a:r>
          </a:p>
        </p:txBody>
      </p:sp>
      <p:grpSp>
        <p:nvGrpSpPr>
          <p:cNvPr id="86" name="Group 4"/>
          <p:cNvGrpSpPr>
            <a:grpSpLocks/>
          </p:cNvGrpSpPr>
          <p:nvPr/>
        </p:nvGrpSpPr>
        <p:grpSpPr bwMode="auto">
          <a:xfrm>
            <a:off x="2674979" y="5118200"/>
            <a:ext cx="5638800" cy="762000"/>
            <a:chOff x="1104" y="1488"/>
            <a:chExt cx="3552" cy="480"/>
          </a:xfrm>
        </p:grpSpPr>
        <p:grpSp>
          <p:nvGrpSpPr>
            <p:cNvPr id="87" name="Group 5"/>
            <p:cNvGrpSpPr>
              <a:grpSpLocks noChangeAspect="1"/>
            </p:cNvGrpSpPr>
            <p:nvPr/>
          </p:nvGrpSpPr>
          <p:grpSpPr bwMode="auto">
            <a:xfrm>
              <a:off x="1152" y="1749"/>
              <a:ext cx="3501" cy="219"/>
              <a:chOff x="577" y="2448"/>
              <a:chExt cx="4607" cy="288"/>
            </a:xfrm>
          </p:grpSpPr>
          <p:grpSp>
            <p:nvGrpSpPr>
              <p:cNvPr id="89" name="Group 6"/>
              <p:cNvGrpSpPr>
                <a:grpSpLocks noChangeAspect="1"/>
              </p:cNvGrpSpPr>
              <p:nvPr/>
            </p:nvGrpSpPr>
            <p:grpSpPr bwMode="auto">
              <a:xfrm>
                <a:off x="577" y="2448"/>
                <a:ext cx="549" cy="288"/>
                <a:chOff x="0" y="0"/>
                <a:chExt cx="305" cy="748"/>
              </a:xfrm>
            </p:grpSpPr>
            <p:sp>
              <p:nvSpPr>
                <p:cNvPr id="106" name="Rectangle 7"/>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07" name="Rectangle 8"/>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90" name="Group 89"/>
              <p:cNvGrpSpPr>
                <a:grpSpLocks noChangeAspect="1"/>
              </p:cNvGrpSpPr>
              <p:nvPr/>
            </p:nvGrpSpPr>
            <p:grpSpPr bwMode="auto">
              <a:xfrm>
                <a:off x="1592" y="2448"/>
                <a:ext cx="548" cy="288"/>
                <a:chOff x="564" y="0"/>
                <a:chExt cx="305" cy="748"/>
              </a:xfrm>
            </p:grpSpPr>
            <p:sp>
              <p:nvSpPr>
                <p:cNvPr id="104" name="Rectangle 10"/>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05" name="Rectangle 11"/>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I/Y</a:t>
                  </a:r>
                  <a:endParaRPr lang="en-US" altLang="en-US" sz="1400">
                    <a:cs typeface="Times New Roman" panose="02020603050405020304" pitchFamily="18" charset="0"/>
                  </a:endParaRPr>
                </a:p>
                <a:p>
                  <a:endParaRPr lang="en-US" altLang="en-US" sz="1400">
                    <a:latin typeface="Times New Roman" panose="02020603050405020304" pitchFamily="18" charset="0"/>
                  </a:endParaRPr>
                </a:p>
              </p:txBody>
            </p:sp>
          </p:grpSp>
          <p:grpSp>
            <p:nvGrpSpPr>
              <p:cNvPr id="91" name="Group 12"/>
              <p:cNvGrpSpPr>
                <a:grpSpLocks noChangeAspect="1"/>
              </p:cNvGrpSpPr>
              <p:nvPr/>
            </p:nvGrpSpPr>
            <p:grpSpPr bwMode="auto">
              <a:xfrm>
                <a:off x="2606" y="2448"/>
                <a:ext cx="549" cy="288"/>
                <a:chOff x="1128" y="0"/>
                <a:chExt cx="305" cy="748"/>
              </a:xfrm>
            </p:grpSpPr>
            <p:sp>
              <p:nvSpPr>
                <p:cNvPr id="102" name="Rectangle 13"/>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03" name="Rectangle 14"/>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96" name="Group 15"/>
              <p:cNvGrpSpPr>
                <a:grpSpLocks noChangeAspect="1"/>
              </p:cNvGrpSpPr>
              <p:nvPr/>
            </p:nvGrpSpPr>
            <p:grpSpPr bwMode="auto">
              <a:xfrm>
                <a:off x="3621" y="2448"/>
                <a:ext cx="548" cy="288"/>
                <a:chOff x="1692" y="0"/>
                <a:chExt cx="305" cy="748"/>
              </a:xfrm>
            </p:grpSpPr>
            <p:sp>
              <p:nvSpPr>
                <p:cNvPr id="100" name="Rectangle 16"/>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01" name="Rectangle 17"/>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97" name="Group 18"/>
              <p:cNvGrpSpPr>
                <a:grpSpLocks noChangeAspect="1"/>
              </p:cNvGrpSpPr>
              <p:nvPr/>
            </p:nvGrpSpPr>
            <p:grpSpPr bwMode="auto">
              <a:xfrm>
                <a:off x="4635" y="2448"/>
                <a:ext cx="549" cy="288"/>
                <a:chOff x="2256" y="0"/>
                <a:chExt cx="305" cy="748"/>
              </a:xfrm>
            </p:grpSpPr>
            <p:sp>
              <p:nvSpPr>
                <p:cNvPr id="98" name="Rectangle 19"/>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9" name="Rectangle 20"/>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dirty="0">
                      <a:solidFill>
                        <a:srgbClr val="FFFFFF"/>
                      </a:solidFill>
                      <a:cs typeface="Times New Roman" panose="02020603050405020304" pitchFamily="18" charset="0"/>
                    </a:rPr>
                    <a:t>FV</a:t>
                  </a:r>
                  <a:endParaRPr lang="en-US" altLang="en-US" sz="1400" dirty="0">
                    <a:cs typeface="Times New Roman" panose="02020603050405020304" pitchFamily="18" charset="0"/>
                  </a:endParaRPr>
                </a:p>
                <a:p>
                  <a:endParaRPr lang="en-US" altLang="en-US" sz="2200" dirty="0"/>
                </a:p>
              </p:txBody>
            </p:sp>
          </p:grpSp>
        </p:grpSp>
        <p:sp>
          <p:nvSpPr>
            <p:cNvPr id="88" name="Text Box 21"/>
            <p:cNvSpPr txBox="1">
              <a:spLocks noChangeArrowheads="1"/>
            </p:cNvSpPr>
            <p:nvPr/>
          </p:nvSpPr>
          <p:spPr bwMode="auto">
            <a:xfrm>
              <a:off x="1104" y="1488"/>
              <a:ext cx="355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395288" algn="dec"/>
                  <a:tab pos="1541463" algn="dec"/>
                  <a:tab pos="2855913" algn="dec"/>
                  <a:tab pos="4232275" algn="dec"/>
                  <a:tab pos="5253038" algn="dec"/>
                </a:tabLst>
              </a:pPr>
              <a:r>
                <a:rPr lang="en-US" altLang="en-US" sz="2200" dirty="0">
                  <a:latin typeface="Tahoma" panose="020B0604030504040204" pitchFamily="34" charset="0"/>
                </a:rPr>
                <a:t>	3	5.0	0	-400	</a:t>
              </a:r>
              <a:r>
                <a:rPr lang="en-US" altLang="en-US" sz="2200" dirty="0">
                  <a:solidFill>
                    <a:srgbClr val="C00000"/>
                  </a:solidFill>
                  <a:latin typeface="Tahoma" panose="020B0604030504040204" pitchFamily="34" charset="0"/>
                </a:rPr>
                <a:t>?</a:t>
              </a:r>
            </a:p>
          </p:txBody>
        </p:sp>
      </p:grpSp>
      <p:sp>
        <p:nvSpPr>
          <p:cNvPr id="112" name="Text Box 22"/>
          <p:cNvSpPr txBox="1">
            <a:spLocks noChangeArrowheads="1"/>
          </p:cNvSpPr>
          <p:nvPr/>
        </p:nvSpPr>
        <p:spPr bwMode="auto">
          <a:xfrm>
            <a:off x="8333821" y="5130835"/>
            <a:ext cx="564257" cy="307777"/>
          </a:xfrm>
          <a:prstGeom prst="rect">
            <a:avLst/>
          </a:prstGeom>
          <a:solidFill>
            <a:srgbClr val="0000FF"/>
          </a:solidFill>
          <a:ln>
            <a:noFill/>
          </a:ln>
        </p:spPr>
        <p:txBody>
          <a:bodyPr wrap="none" lIns="0" tIns="0" rIns="0" b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000" b="1" dirty="0">
                <a:solidFill>
                  <a:schemeClr val="bg1"/>
                </a:solidFill>
                <a:latin typeface="Tahoma" panose="020B0604030504040204" pitchFamily="34" charset="0"/>
              </a:rPr>
              <a:t>BGN</a:t>
            </a:r>
          </a:p>
        </p:txBody>
      </p:sp>
      <p:sp>
        <p:nvSpPr>
          <p:cNvPr id="113" name="Text Box 22"/>
          <p:cNvSpPr txBox="1">
            <a:spLocks noChangeArrowheads="1"/>
          </p:cNvSpPr>
          <p:nvPr/>
        </p:nvSpPr>
        <p:spPr bwMode="auto">
          <a:xfrm>
            <a:off x="7572999" y="4378832"/>
            <a:ext cx="8851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C00000"/>
                </a:solidFill>
                <a:latin typeface="Tahoma" panose="020B0604030504040204" pitchFamily="34" charset="0"/>
              </a:rPr>
              <a:t>1,261</a:t>
            </a:r>
          </a:p>
        </p:txBody>
      </p:sp>
      <p:sp>
        <p:nvSpPr>
          <p:cNvPr id="115" name="Text Box 22"/>
          <p:cNvSpPr txBox="1">
            <a:spLocks noChangeArrowheads="1"/>
          </p:cNvSpPr>
          <p:nvPr/>
        </p:nvSpPr>
        <p:spPr bwMode="auto">
          <a:xfrm>
            <a:off x="2647061" y="4793095"/>
            <a:ext cx="170854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200" u="sng" dirty="0">
                <a:solidFill>
                  <a:srgbClr val="0000FF"/>
                </a:solidFill>
                <a:latin typeface="Tahoma" panose="020B0604030504040204" pitchFamily="34" charset="0"/>
              </a:rPr>
              <a:t>Annuity Due</a:t>
            </a:r>
          </a:p>
        </p:txBody>
      </p:sp>
      <p:sp>
        <p:nvSpPr>
          <p:cNvPr id="92" name="Rectangle 3"/>
          <p:cNvSpPr txBox="1">
            <a:spLocks noChangeArrowheads="1"/>
          </p:cNvSpPr>
          <p:nvPr/>
        </p:nvSpPr>
        <p:spPr bwMode="auto">
          <a:xfrm>
            <a:off x="677069" y="262446"/>
            <a:ext cx="7772400" cy="60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Future Value of an Annuity (FVA)</a:t>
            </a:r>
          </a:p>
        </p:txBody>
      </p:sp>
    </p:spTree>
    <p:custDataLst>
      <p:tags r:id="rId1"/>
    </p:custDataLst>
    <p:extLst>
      <p:ext uri="{BB962C8B-B14F-4D97-AF65-F5344CB8AC3E}">
        <p14:creationId xmlns:p14="http://schemas.microsoft.com/office/powerpoint/2010/main" val="236121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6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37" fill="hold" nodeType="click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barn(outVertical)">
                                      <p:cBhvr>
                                        <p:cTn id="29" dur="500"/>
                                        <p:tgtEl>
                                          <p:spTgt spid="62"/>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8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499"/>
                                          </p:stCondLst>
                                        </p:cTn>
                                        <p:tgtEl>
                                          <p:spTgt spid="6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499"/>
                                          </p:stCondLst>
                                        </p:cTn>
                                        <p:tgtEl>
                                          <p:spTgt spid="11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499"/>
                                          </p:stCondLst>
                                        </p:cTn>
                                        <p:tgtEl>
                                          <p:spTgt spid="115"/>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499"/>
                                          </p:stCondLst>
                                        </p:cTn>
                                        <p:tgtEl>
                                          <p:spTgt spid="86"/>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499"/>
                                          </p:stCondLst>
                                        </p:cTn>
                                        <p:tgtEl>
                                          <p:spTgt spid="11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499"/>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utoUpdateAnimBg="0"/>
      <p:bldP spid="10" grpId="0" animBg="1"/>
      <p:bldP spid="83" grpId="0" animBg="1"/>
      <p:bldP spid="84" grpId="0" animBg="1"/>
      <p:bldP spid="112" grpId="0" animBg="1" autoUpdateAnimBg="0"/>
      <p:bldP spid="113" grpId="0" autoUpdateAnimBg="0"/>
      <p:bldP spid="11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Group 91"/>
          <p:cNvGrpSpPr/>
          <p:nvPr/>
        </p:nvGrpSpPr>
        <p:grpSpPr>
          <a:xfrm>
            <a:off x="469997" y="1609437"/>
            <a:ext cx="5588025" cy="1140713"/>
            <a:chOff x="2927539" y="2475459"/>
            <a:chExt cx="5588025" cy="1140713"/>
          </a:xfrm>
        </p:grpSpPr>
        <p:sp>
          <p:nvSpPr>
            <p:cNvPr id="42" name="TextBox 41"/>
            <p:cNvSpPr txBox="1"/>
            <p:nvPr/>
          </p:nvSpPr>
          <p:spPr>
            <a:xfrm>
              <a:off x="4341487" y="3123728"/>
              <a:ext cx="719650"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grpSp>
          <p:nvGrpSpPr>
            <p:cNvPr id="16" name="Group 15"/>
            <p:cNvGrpSpPr/>
            <p:nvPr/>
          </p:nvGrpSpPr>
          <p:grpSpPr>
            <a:xfrm>
              <a:off x="2927539" y="2475459"/>
              <a:ext cx="5588025" cy="674133"/>
              <a:chOff x="863605" y="2475459"/>
              <a:chExt cx="5588025" cy="674133"/>
            </a:xfrm>
          </p:grpSpPr>
          <p:grpSp>
            <p:nvGrpSpPr>
              <p:cNvPr id="32" name="Group 31"/>
              <p:cNvGrpSpPr/>
              <p:nvPr/>
            </p:nvGrpSpPr>
            <p:grpSpPr>
              <a:xfrm>
                <a:off x="1007541" y="2920995"/>
                <a:ext cx="5029200" cy="228597"/>
                <a:chOff x="1566338" y="3327400"/>
                <a:chExt cx="5184648" cy="228597"/>
              </a:xfrm>
            </p:grpSpPr>
            <p:cxnSp>
              <p:nvCxnSpPr>
                <p:cNvPr id="33" name="Straight Connector 32"/>
                <p:cNvCxnSpPr/>
                <p:nvPr/>
              </p:nvCxnSpPr>
              <p:spPr>
                <a:xfrm>
                  <a:off x="1566338" y="3445933"/>
                  <a:ext cx="51846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574801" y="332740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259671"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995354"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747950" y="334433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TextBox 38"/>
              <p:cNvSpPr txBox="1"/>
              <p:nvPr/>
            </p:nvSpPr>
            <p:spPr>
              <a:xfrm>
                <a:off x="863605" y="2475459"/>
                <a:ext cx="5588025" cy="492443"/>
              </a:xfrm>
              <a:prstGeom prst="rect">
                <a:avLst/>
              </a:prstGeom>
              <a:noFill/>
            </p:spPr>
            <p:txBody>
              <a:bodyPr wrap="square" rtlCol="0">
                <a:spAutoFit/>
              </a:bodyPr>
              <a:lstStyle/>
              <a:p>
                <a:pPr>
                  <a:tabLst>
                    <a:tab pos="1719263" algn="ctr"/>
                    <a:tab pos="3370263" algn="ctr"/>
                    <a:tab pos="5087938" algn="ctr"/>
                  </a:tabLst>
                </a:pPr>
                <a:r>
                  <a:rPr lang="en-US" sz="2600" dirty="0"/>
                  <a:t>0	1	2	3</a:t>
                </a:r>
              </a:p>
            </p:txBody>
          </p:sp>
          <p:sp>
            <p:nvSpPr>
              <p:cNvPr id="43" name="TextBox 42"/>
              <p:cNvSpPr txBox="1"/>
              <p:nvPr/>
            </p:nvSpPr>
            <p:spPr>
              <a:xfrm>
                <a:off x="1253069" y="2573803"/>
                <a:ext cx="1143021" cy="461665"/>
              </a:xfrm>
              <a:prstGeom prst="rect">
                <a:avLst/>
              </a:prstGeom>
              <a:noFill/>
            </p:spPr>
            <p:txBody>
              <a:bodyPr wrap="square" rtlCol="0">
                <a:spAutoFit/>
              </a:bodyPr>
              <a:lstStyle/>
              <a:p>
                <a:pPr>
                  <a:tabLst>
                    <a:tab pos="1719263" algn="ctr"/>
                    <a:tab pos="3487738" algn="ctr"/>
                    <a:tab pos="5199063" algn="ctr"/>
                  </a:tabLst>
                </a:pPr>
                <a:r>
                  <a:rPr lang="en-US" sz="2400" dirty="0"/>
                  <a:t>r = 5%	</a:t>
                </a:r>
              </a:p>
            </p:txBody>
          </p:sp>
        </p:grpSp>
        <p:sp>
          <p:nvSpPr>
            <p:cNvPr id="78" name="TextBox 77"/>
            <p:cNvSpPr txBox="1"/>
            <p:nvPr/>
          </p:nvSpPr>
          <p:spPr>
            <a:xfrm>
              <a:off x="6043274" y="3123729"/>
              <a:ext cx="71118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sp>
          <p:nvSpPr>
            <p:cNvPr id="85" name="TextBox 84"/>
            <p:cNvSpPr txBox="1"/>
            <p:nvPr/>
          </p:nvSpPr>
          <p:spPr>
            <a:xfrm>
              <a:off x="7753561" y="3123727"/>
              <a:ext cx="69432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grpSp>
      <p:sp>
        <p:nvSpPr>
          <p:cNvPr id="123" name="TextBox 122"/>
          <p:cNvSpPr txBox="1"/>
          <p:nvPr/>
        </p:nvSpPr>
        <p:spPr>
          <a:xfrm>
            <a:off x="6221319" y="2272752"/>
            <a:ext cx="1815221"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1,261 = FVA</a:t>
            </a:r>
          </a:p>
        </p:txBody>
      </p:sp>
      <p:sp>
        <p:nvSpPr>
          <p:cNvPr id="126" name="Rectangle 3"/>
          <p:cNvSpPr txBox="1">
            <a:spLocks noChangeArrowheads="1"/>
          </p:cNvSpPr>
          <p:nvPr/>
        </p:nvSpPr>
        <p:spPr bwMode="auto">
          <a:xfrm>
            <a:off x="677069" y="262446"/>
            <a:ext cx="7772400" cy="60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Future Value of an Annuity</a:t>
            </a:r>
          </a:p>
        </p:txBody>
      </p:sp>
      <p:sp>
        <p:nvSpPr>
          <p:cNvPr id="2" name="TextBox 1">
            <a:extLst>
              <a:ext uri="{FF2B5EF4-FFF2-40B4-BE49-F238E27FC236}">
                <a16:creationId xmlns:a16="http://schemas.microsoft.com/office/drawing/2014/main" id="{5988B11F-6E3C-4FFF-B77A-F4FD2596D087}"/>
              </a:ext>
            </a:extLst>
          </p:cNvPr>
          <p:cNvSpPr txBox="1"/>
          <p:nvPr/>
        </p:nvSpPr>
        <p:spPr>
          <a:xfrm>
            <a:off x="6012469" y="3156829"/>
            <a:ext cx="1740932" cy="892552"/>
          </a:xfrm>
          <a:prstGeom prst="rect">
            <a:avLst/>
          </a:prstGeom>
          <a:noFill/>
        </p:spPr>
        <p:txBody>
          <a:bodyPr wrap="square" rtlCol="0">
            <a:spAutoFit/>
          </a:bodyPr>
          <a:lstStyle/>
          <a:p>
            <a:pPr algn="ctr"/>
            <a:r>
              <a:rPr lang="en-US" sz="2600" dirty="0"/>
              <a:t>FV @ End </a:t>
            </a:r>
            <a:r>
              <a:rPr lang="en-US" sz="2600" u="sng" dirty="0"/>
              <a:t>of Year 3</a:t>
            </a:r>
          </a:p>
        </p:txBody>
      </p:sp>
      <p:grpSp>
        <p:nvGrpSpPr>
          <p:cNvPr id="69" name="Group 68">
            <a:extLst>
              <a:ext uri="{FF2B5EF4-FFF2-40B4-BE49-F238E27FC236}">
                <a16:creationId xmlns:a16="http://schemas.microsoft.com/office/drawing/2014/main" id="{B1618442-78AD-4579-A366-90E18F545060}"/>
              </a:ext>
            </a:extLst>
          </p:cNvPr>
          <p:cNvGrpSpPr/>
          <p:nvPr/>
        </p:nvGrpSpPr>
        <p:grpSpPr>
          <a:xfrm>
            <a:off x="292924" y="3581939"/>
            <a:ext cx="5778158" cy="1140713"/>
            <a:chOff x="2737406" y="2475459"/>
            <a:chExt cx="5778158" cy="1140713"/>
          </a:xfrm>
        </p:grpSpPr>
        <p:sp>
          <p:nvSpPr>
            <p:cNvPr id="70" name="TextBox 69">
              <a:extLst>
                <a:ext uri="{FF2B5EF4-FFF2-40B4-BE49-F238E27FC236}">
                  <a16:creationId xmlns:a16="http://schemas.microsoft.com/office/drawing/2014/main" id="{F248A9B8-9EBE-462E-942D-F62DE8F759DD}"/>
                </a:ext>
              </a:extLst>
            </p:cNvPr>
            <p:cNvSpPr txBox="1"/>
            <p:nvPr/>
          </p:nvSpPr>
          <p:spPr>
            <a:xfrm>
              <a:off x="4341487" y="3123728"/>
              <a:ext cx="719650" cy="492443"/>
            </a:xfrm>
            <a:prstGeom prst="rect">
              <a:avLst/>
            </a:prstGeom>
            <a:noFill/>
          </p:spPr>
          <p:txBody>
            <a:bodyPr wrap="square" rtlCol="0">
              <a:spAutoFit/>
            </a:bodyPr>
            <a:lstStyle/>
            <a:p>
              <a:pPr>
                <a:tabLst>
                  <a:tab pos="1719263" algn="ctr"/>
                  <a:tab pos="3487738" algn="ctr"/>
                  <a:tab pos="5199063" algn="ctr"/>
                </a:tabLst>
              </a:pPr>
              <a:r>
                <a:rPr lang="en-US" sz="2600" dirty="0">
                  <a:solidFill>
                    <a:srgbClr val="0000FF"/>
                  </a:solidFill>
                </a:rPr>
                <a:t>400	</a:t>
              </a:r>
            </a:p>
          </p:txBody>
        </p:sp>
        <p:grpSp>
          <p:nvGrpSpPr>
            <p:cNvPr id="71" name="Group 70">
              <a:extLst>
                <a:ext uri="{FF2B5EF4-FFF2-40B4-BE49-F238E27FC236}">
                  <a16:creationId xmlns:a16="http://schemas.microsoft.com/office/drawing/2014/main" id="{13C5D51D-07E7-4661-86A4-43BC00F4E87C}"/>
                </a:ext>
              </a:extLst>
            </p:cNvPr>
            <p:cNvGrpSpPr/>
            <p:nvPr/>
          </p:nvGrpSpPr>
          <p:grpSpPr>
            <a:xfrm>
              <a:off x="2927539" y="2475459"/>
              <a:ext cx="5588025" cy="674133"/>
              <a:chOff x="863605" y="2475459"/>
              <a:chExt cx="5588025" cy="674133"/>
            </a:xfrm>
          </p:grpSpPr>
          <p:grpSp>
            <p:nvGrpSpPr>
              <p:cNvPr id="74" name="Group 73">
                <a:extLst>
                  <a:ext uri="{FF2B5EF4-FFF2-40B4-BE49-F238E27FC236}">
                    <a16:creationId xmlns:a16="http://schemas.microsoft.com/office/drawing/2014/main" id="{220E3A3B-ED12-491E-93E8-3C2973222EF7}"/>
                  </a:ext>
                </a:extLst>
              </p:cNvPr>
              <p:cNvGrpSpPr/>
              <p:nvPr/>
            </p:nvGrpSpPr>
            <p:grpSpPr>
              <a:xfrm>
                <a:off x="1007541" y="2920995"/>
                <a:ext cx="5029200" cy="228597"/>
                <a:chOff x="1566338" y="3327400"/>
                <a:chExt cx="5184648" cy="228597"/>
              </a:xfrm>
            </p:grpSpPr>
            <p:cxnSp>
              <p:nvCxnSpPr>
                <p:cNvPr id="77" name="Straight Connector 76">
                  <a:extLst>
                    <a:ext uri="{FF2B5EF4-FFF2-40B4-BE49-F238E27FC236}">
                      <a16:creationId xmlns:a16="http://schemas.microsoft.com/office/drawing/2014/main" id="{09E5F254-FB59-4F4E-9554-AA3E7A974433}"/>
                    </a:ext>
                  </a:extLst>
                </p:cNvPr>
                <p:cNvCxnSpPr/>
                <p:nvPr/>
              </p:nvCxnSpPr>
              <p:spPr>
                <a:xfrm>
                  <a:off x="1566338" y="3445933"/>
                  <a:ext cx="51846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4203572-6C26-44EA-AF01-B900609D1A44}"/>
                    </a:ext>
                  </a:extLst>
                </p:cNvPr>
                <p:cNvCxnSpPr/>
                <p:nvPr/>
              </p:nvCxnSpPr>
              <p:spPr>
                <a:xfrm>
                  <a:off x="1574801" y="332740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BB299A73-185E-41C1-BC0C-61443A44978C}"/>
                    </a:ext>
                  </a:extLst>
                </p:cNvPr>
                <p:cNvCxnSpPr/>
                <p:nvPr/>
              </p:nvCxnSpPr>
              <p:spPr>
                <a:xfrm>
                  <a:off x="3259671"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62F91C1-9077-49C1-9C34-A27222BDC9AA}"/>
                    </a:ext>
                  </a:extLst>
                </p:cNvPr>
                <p:cNvCxnSpPr/>
                <p:nvPr/>
              </p:nvCxnSpPr>
              <p:spPr>
                <a:xfrm>
                  <a:off x="4995354"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007515FC-0E73-447B-B783-AA362A8A414C}"/>
                    </a:ext>
                  </a:extLst>
                </p:cNvPr>
                <p:cNvCxnSpPr/>
                <p:nvPr/>
              </p:nvCxnSpPr>
              <p:spPr>
                <a:xfrm>
                  <a:off x="6747950" y="334433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5" name="TextBox 74">
                <a:extLst>
                  <a:ext uri="{FF2B5EF4-FFF2-40B4-BE49-F238E27FC236}">
                    <a16:creationId xmlns:a16="http://schemas.microsoft.com/office/drawing/2014/main" id="{67989005-577A-4BD1-BA82-804423885767}"/>
                  </a:ext>
                </a:extLst>
              </p:cNvPr>
              <p:cNvSpPr txBox="1"/>
              <p:nvPr/>
            </p:nvSpPr>
            <p:spPr>
              <a:xfrm>
                <a:off x="863605" y="2475459"/>
                <a:ext cx="5588025" cy="492443"/>
              </a:xfrm>
              <a:prstGeom prst="rect">
                <a:avLst/>
              </a:prstGeom>
              <a:noFill/>
            </p:spPr>
            <p:txBody>
              <a:bodyPr wrap="square" rtlCol="0">
                <a:spAutoFit/>
              </a:bodyPr>
              <a:lstStyle/>
              <a:p>
                <a:pPr>
                  <a:tabLst>
                    <a:tab pos="1719263" algn="ctr"/>
                    <a:tab pos="3370263" algn="ctr"/>
                    <a:tab pos="5087938" algn="ctr"/>
                  </a:tabLst>
                </a:pPr>
                <a:r>
                  <a:rPr lang="en-US" sz="2600" dirty="0"/>
                  <a:t>0	1	2	3</a:t>
                </a:r>
              </a:p>
            </p:txBody>
          </p:sp>
          <p:sp>
            <p:nvSpPr>
              <p:cNvPr id="76" name="TextBox 75">
                <a:extLst>
                  <a:ext uri="{FF2B5EF4-FFF2-40B4-BE49-F238E27FC236}">
                    <a16:creationId xmlns:a16="http://schemas.microsoft.com/office/drawing/2014/main" id="{C3F62E45-EB42-4BF8-AF8F-1662387F765D}"/>
                  </a:ext>
                </a:extLst>
              </p:cNvPr>
              <p:cNvSpPr txBox="1"/>
              <p:nvPr/>
            </p:nvSpPr>
            <p:spPr>
              <a:xfrm>
                <a:off x="1253069" y="2573803"/>
                <a:ext cx="1143021" cy="461665"/>
              </a:xfrm>
              <a:prstGeom prst="rect">
                <a:avLst/>
              </a:prstGeom>
              <a:noFill/>
            </p:spPr>
            <p:txBody>
              <a:bodyPr wrap="square" rtlCol="0">
                <a:spAutoFit/>
              </a:bodyPr>
              <a:lstStyle/>
              <a:p>
                <a:pPr>
                  <a:tabLst>
                    <a:tab pos="1719263" algn="ctr"/>
                    <a:tab pos="3487738" algn="ctr"/>
                    <a:tab pos="5199063" algn="ctr"/>
                  </a:tabLst>
                </a:pPr>
                <a:r>
                  <a:rPr lang="en-US" sz="2400" dirty="0"/>
                  <a:t>r = 5%	</a:t>
                </a:r>
              </a:p>
            </p:txBody>
          </p:sp>
        </p:grpSp>
        <p:sp>
          <p:nvSpPr>
            <p:cNvPr id="72" name="TextBox 71">
              <a:extLst>
                <a:ext uri="{FF2B5EF4-FFF2-40B4-BE49-F238E27FC236}">
                  <a16:creationId xmlns:a16="http://schemas.microsoft.com/office/drawing/2014/main" id="{56A98CF5-A87A-4F72-B1C6-AB53FA521F1B}"/>
                </a:ext>
              </a:extLst>
            </p:cNvPr>
            <p:cNvSpPr txBox="1"/>
            <p:nvPr/>
          </p:nvSpPr>
          <p:spPr>
            <a:xfrm>
              <a:off x="6043274" y="3123729"/>
              <a:ext cx="711185" cy="492443"/>
            </a:xfrm>
            <a:prstGeom prst="rect">
              <a:avLst/>
            </a:prstGeom>
            <a:noFill/>
          </p:spPr>
          <p:txBody>
            <a:bodyPr wrap="square" rtlCol="0">
              <a:spAutoFit/>
            </a:bodyPr>
            <a:lstStyle/>
            <a:p>
              <a:pPr>
                <a:tabLst>
                  <a:tab pos="1719263" algn="ctr"/>
                  <a:tab pos="3487738" algn="ctr"/>
                  <a:tab pos="5199063" algn="ctr"/>
                </a:tabLst>
              </a:pPr>
              <a:r>
                <a:rPr lang="en-US" sz="2600" dirty="0">
                  <a:solidFill>
                    <a:srgbClr val="0000FF"/>
                  </a:solidFill>
                </a:rPr>
                <a:t>400	</a:t>
              </a:r>
            </a:p>
          </p:txBody>
        </p:sp>
        <p:sp>
          <p:nvSpPr>
            <p:cNvPr id="73" name="TextBox 72">
              <a:extLst>
                <a:ext uri="{FF2B5EF4-FFF2-40B4-BE49-F238E27FC236}">
                  <a16:creationId xmlns:a16="http://schemas.microsoft.com/office/drawing/2014/main" id="{3574B40E-8D29-4EDE-8B3C-145DF9AF02E2}"/>
                </a:ext>
              </a:extLst>
            </p:cNvPr>
            <p:cNvSpPr txBox="1"/>
            <p:nvPr/>
          </p:nvSpPr>
          <p:spPr>
            <a:xfrm>
              <a:off x="2737406" y="3123727"/>
              <a:ext cx="694325" cy="492443"/>
            </a:xfrm>
            <a:prstGeom prst="rect">
              <a:avLst/>
            </a:prstGeom>
            <a:noFill/>
          </p:spPr>
          <p:txBody>
            <a:bodyPr wrap="square" rtlCol="0">
              <a:spAutoFit/>
            </a:bodyPr>
            <a:lstStyle/>
            <a:p>
              <a:pPr>
                <a:tabLst>
                  <a:tab pos="1719263" algn="ctr"/>
                  <a:tab pos="3487738" algn="ctr"/>
                  <a:tab pos="5199063" algn="ctr"/>
                </a:tabLst>
              </a:pPr>
              <a:r>
                <a:rPr lang="en-US" sz="2600" dirty="0">
                  <a:solidFill>
                    <a:srgbClr val="0000FF"/>
                  </a:solidFill>
                </a:rPr>
                <a:t>400	</a:t>
              </a:r>
            </a:p>
          </p:txBody>
        </p:sp>
      </p:grpSp>
      <p:sp>
        <p:nvSpPr>
          <p:cNvPr id="83" name="TextBox 82">
            <a:extLst>
              <a:ext uri="{FF2B5EF4-FFF2-40B4-BE49-F238E27FC236}">
                <a16:creationId xmlns:a16="http://schemas.microsoft.com/office/drawing/2014/main" id="{B8ECA358-C942-4CF2-B163-BD2856826E22}"/>
              </a:ext>
            </a:extLst>
          </p:cNvPr>
          <p:cNvSpPr txBox="1"/>
          <p:nvPr/>
        </p:nvSpPr>
        <p:spPr>
          <a:xfrm>
            <a:off x="6249130" y="4258586"/>
            <a:ext cx="2868750"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1,324.05 </a:t>
            </a:r>
            <a:r>
              <a:rPr lang="en-US" sz="2400" dirty="0"/>
              <a:t>= FVA(DUE)</a:t>
            </a:r>
          </a:p>
        </p:txBody>
      </p:sp>
      <p:sp>
        <p:nvSpPr>
          <p:cNvPr id="84" name="TextBox 83">
            <a:extLst>
              <a:ext uri="{FF2B5EF4-FFF2-40B4-BE49-F238E27FC236}">
                <a16:creationId xmlns:a16="http://schemas.microsoft.com/office/drawing/2014/main" id="{C9AB29A6-C2A3-4DDF-ABF7-7555ABC24777}"/>
              </a:ext>
            </a:extLst>
          </p:cNvPr>
          <p:cNvSpPr txBox="1"/>
          <p:nvPr/>
        </p:nvSpPr>
        <p:spPr>
          <a:xfrm>
            <a:off x="6015358" y="1182355"/>
            <a:ext cx="1735155" cy="892552"/>
          </a:xfrm>
          <a:prstGeom prst="rect">
            <a:avLst/>
          </a:prstGeom>
          <a:noFill/>
        </p:spPr>
        <p:txBody>
          <a:bodyPr wrap="square" rtlCol="0">
            <a:spAutoFit/>
          </a:bodyPr>
          <a:lstStyle/>
          <a:p>
            <a:pPr algn="ctr"/>
            <a:r>
              <a:rPr lang="en-US" sz="2600" dirty="0"/>
              <a:t>FV @ End </a:t>
            </a:r>
            <a:r>
              <a:rPr lang="en-US" sz="2600" u="sng" dirty="0"/>
              <a:t>of Year 3</a:t>
            </a:r>
          </a:p>
        </p:txBody>
      </p:sp>
      <p:sp>
        <p:nvSpPr>
          <p:cNvPr id="86" name="TextBox 85">
            <a:extLst>
              <a:ext uri="{FF2B5EF4-FFF2-40B4-BE49-F238E27FC236}">
                <a16:creationId xmlns:a16="http://schemas.microsoft.com/office/drawing/2014/main" id="{23677D18-FB8D-4455-9DB7-DDAFFA33EEB6}"/>
              </a:ext>
            </a:extLst>
          </p:cNvPr>
          <p:cNvSpPr txBox="1"/>
          <p:nvPr/>
        </p:nvSpPr>
        <p:spPr>
          <a:xfrm>
            <a:off x="428458" y="5168986"/>
            <a:ext cx="8149483" cy="1020792"/>
          </a:xfrm>
          <a:prstGeom prst="rect">
            <a:avLst/>
          </a:prstGeom>
          <a:noFill/>
        </p:spPr>
        <p:txBody>
          <a:bodyPr wrap="square" rtlCol="0">
            <a:spAutoFit/>
          </a:bodyPr>
          <a:lstStyle/>
          <a:p>
            <a:pPr algn="ctr">
              <a:spcAft>
                <a:spcPts val="1000"/>
              </a:spcAft>
              <a:tabLst>
                <a:tab pos="1719263" algn="ctr"/>
                <a:tab pos="3487738" algn="ctr"/>
                <a:tab pos="5199063" algn="ctr"/>
              </a:tabLst>
            </a:pPr>
            <a:r>
              <a:rPr lang="en-US" sz="2600" b="1" dirty="0">
                <a:solidFill>
                  <a:srgbClr val="FF0000"/>
                </a:solidFill>
              </a:rPr>
              <a:t>FVA(DUE) &gt; FVA</a:t>
            </a:r>
          </a:p>
          <a:p>
            <a:pPr algn="ctr">
              <a:spcAft>
                <a:spcPts val="1000"/>
              </a:spcAft>
              <a:tabLst>
                <a:tab pos="1719263" algn="ctr"/>
                <a:tab pos="3487738" algn="ctr"/>
                <a:tab pos="5199063" algn="ctr"/>
              </a:tabLst>
            </a:pPr>
            <a:r>
              <a:rPr lang="en-US" sz="2600" b="1" dirty="0">
                <a:solidFill>
                  <a:srgbClr val="006600"/>
                </a:solidFill>
              </a:rPr>
              <a:t>Greater interest is earned on the annuity due payments. </a:t>
            </a:r>
          </a:p>
        </p:txBody>
      </p:sp>
      <p:sp>
        <p:nvSpPr>
          <p:cNvPr id="4" name="TextBox 3">
            <a:extLst>
              <a:ext uri="{FF2B5EF4-FFF2-40B4-BE49-F238E27FC236}">
                <a16:creationId xmlns:a16="http://schemas.microsoft.com/office/drawing/2014/main" id="{AC28B765-F272-3526-0867-D50304AF06DA}"/>
              </a:ext>
            </a:extLst>
          </p:cNvPr>
          <p:cNvSpPr txBox="1"/>
          <p:nvPr/>
        </p:nvSpPr>
        <p:spPr>
          <a:xfrm>
            <a:off x="432817" y="1054807"/>
            <a:ext cx="2506071" cy="492443"/>
          </a:xfrm>
          <a:prstGeom prst="rect">
            <a:avLst/>
          </a:prstGeom>
          <a:noFill/>
        </p:spPr>
        <p:txBody>
          <a:bodyPr wrap="none" rtlCol="0">
            <a:spAutoFit/>
          </a:bodyPr>
          <a:lstStyle/>
          <a:p>
            <a:r>
              <a:rPr lang="en-US" sz="2600" u="sng" dirty="0"/>
              <a:t>Ordinary Annuity</a:t>
            </a:r>
          </a:p>
        </p:txBody>
      </p:sp>
      <p:sp>
        <p:nvSpPr>
          <p:cNvPr id="5" name="TextBox 4">
            <a:extLst>
              <a:ext uri="{FF2B5EF4-FFF2-40B4-BE49-F238E27FC236}">
                <a16:creationId xmlns:a16="http://schemas.microsoft.com/office/drawing/2014/main" id="{5A23FA1B-029E-5D5B-8D0A-1B9C4578FCCF}"/>
              </a:ext>
            </a:extLst>
          </p:cNvPr>
          <p:cNvSpPr txBox="1"/>
          <p:nvPr/>
        </p:nvSpPr>
        <p:spPr>
          <a:xfrm>
            <a:off x="428458" y="3088291"/>
            <a:ext cx="1861407" cy="492443"/>
          </a:xfrm>
          <a:prstGeom prst="rect">
            <a:avLst/>
          </a:prstGeom>
          <a:noFill/>
        </p:spPr>
        <p:txBody>
          <a:bodyPr wrap="none" rtlCol="0">
            <a:spAutoFit/>
          </a:bodyPr>
          <a:lstStyle/>
          <a:p>
            <a:r>
              <a:rPr lang="en-US" sz="2600" u="sng" dirty="0"/>
              <a:t>Annuity Due</a:t>
            </a:r>
          </a:p>
        </p:txBody>
      </p:sp>
    </p:spTree>
    <p:custDataLst>
      <p:tags r:id="rId1"/>
    </p:custDataLst>
    <p:extLst>
      <p:ext uri="{BB962C8B-B14F-4D97-AF65-F5344CB8AC3E}">
        <p14:creationId xmlns:p14="http://schemas.microsoft.com/office/powerpoint/2010/main" val="3146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wipe(left)">
                                      <p:cBhvr>
                                        <p:cTn id="10" dur="500"/>
                                        <p:tgtEl>
                                          <p:spTgt spid="92"/>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par>
                          <p:cTn id="21" fill="hold">
                            <p:stCondLst>
                              <p:cond delay="0"/>
                            </p:stCondLst>
                            <p:childTnLst>
                              <p:par>
                                <p:cTn id="22" presetID="22" presetClass="entr" presetSubtype="8"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wipe(left)">
                                      <p:cBhvr>
                                        <p:cTn id="24" dur="500"/>
                                        <p:tgtEl>
                                          <p:spTgt spid="69"/>
                                        </p:tgtEl>
                                      </p:cBhvr>
                                    </p:animEffec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6">
                                            <p:txEl>
                                              <p:pRg st="0" end="0"/>
                                            </p:txEl>
                                          </p:spTgt>
                                        </p:tgtEl>
                                        <p:attrNameLst>
                                          <p:attrName>style.visibility</p:attrName>
                                        </p:attrNameLst>
                                      </p:cBhvr>
                                      <p:to>
                                        <p:strVal val="visible"/>
                                      </p:to>
                                    </p:set>
                                    <p:animEffect transition="in" filter="wipe(left)">
                                      <p:cBhvr>
                                        <p:cTn id="35" dur="500"/>
                                        <p:tgtEl>
                                          <p:spTgt spid="8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86">
                                            <p:txEl>
                                              <p:pRg st="1" end="1"/>
                                            </p:txEl>
                                          </p:spTgt>
                                        </p:tgtEl>
                                        <p:attrNameLst>
                                          <p:attrName>style.visibility</p:attrName>
                                        </p:attrNameLst>
                                      </p:cBhvr>
                                      <p:to>
                                        <p:strVal val="visible"/>
                                      </p:to>
                                    </p:set>
                                    <p:animEffect transition="in" filter="wipe(left)">
                                      <p:cBhvr>
                                        <p:cTn id="40" dur="500"/>
                                        <p:tgtEl>
                                          <p:spTgt spid="8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2" grpId="0"/>
      <p:bldP spid="83" grpId="0"/>
      <p:bldP spid="84" grpId="0"/>
      <p:bldP spid="86" grpId="0" build="p" bldLvl="2"/>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
          <p:cNvSpPr txBox="1">
            <a:spLocks noChangeArrowheads="1"/>
          </p:cNvSpPr>
          <p:nvPr/>
        </p:nvSpPr>
        <p:spPr bwMode="auto">
          <a:xfrm>
            <a:off x="452846" y="990584"/>
            <a:ext cx="8342811" cy="139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algn="l" eaLnBrk="1" hangingPunct="1">
              <a:lnSpc>
                <a:spcPct val="100000"/>
              </a:lnSpc>
            </a:pPr>
            <a:r>
              <a:rPr lang="en-US" altLang="en-US" sz="2700" dirty="0"/>
              <a:t>Example: What is the current (present) value of an invest-</a:t>
            </a:r>
            <a:r>
              <a:rPr lang="en-US" altLang="en-US" sz="2700" dirty="0" err="1"/>
              <a:t>ment</a:t>
            </a:r>
            <a:r>
              <a:rPr lang="en-US" altLang="en-US" sz="2700" dirty="0"/>
              <a:t> that pays $400 per year at the end of each of the next three years if the opportunity cost rate is 5 percent?</a:t>
            </a:r>
          </a:p>
        </p:txBody>
      </p:sp>
      <p:grpSp>
        <p:nvGrpSpPr>
          <p:cNvPr id="92" name="Group 91"/>
          <p:cNvGrpSpPr/>
          <p:nvPr/>
        </p:nvGrpSpPr>
        <p:grpSpPr>
          <a:xfrm>
            <a:off x="2927539" y="2475459"/>
            <a:ext cx="5588025" cy="1140713"/>
            <a:chOff x="2927539" y="2475459"/>
            <a:chExt cx="5588025" cy="1140713"/>
          </a:xfrm>
        </p:grpSpPr>
        <p:sp>
          <p:nvSpPr>
            <p:cNvPr id="42" name="TextBox 41"/>
            <p:cNvSpPr txBox="1"/>
            <p:nvPr/>
          </p:nvSpPr>
          <p:spPr>
            <a:xfrm>
              <a:off x="4341487" y="3123728"/>
              <a:ext cx="719650"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grpSp>
          <p:nvGrpSpPr>
            <p:cNvPr id="16" name="Group 15"/>
            <p:cNvGrpSpPr/>
            <p:nvPr/>
          </p:nvGrpSpPr>
          <p:grpSpPr>
            <a:xfrm>
              <a:off x="2927539" y="2475459"/>
              <a:ext cx="5588025" cy="674133"/>
              <a:chOff x="863605" y="2475459"/>
              <a:chExt cx="5588025" cy="674133"/>
            </a:xfrm>
          </p:grpSpPr>
          <p:grpSp>
            <p:nvGrpSpPr>
              <p:cNvPr id="32" name="Group 31"/>
              <p:cNvGrpSpPr/>
              <p:nvPr/>
            </p:nvGrpSpPr>
            <p:grpSpPr>
              <a:xfrm>
                <a:off x="1007541" y="2920995"/>
                <a:ext cx="5029200" cy="228597"/>
                <a:chOff x="1566338" y="3327400"/>
                <a:chExt cx="5184648" cy="228597"/>
              </a:xfrm>
            </p:grpSpPr>
            <p:cxnSp>
              <p:nvCxnSpPr>
                <p:cNvPr id="33" name="Straight Connector 32"/>
                <p:cNvCxnSpPr/>
                <p:nvPr/>
              </p:nvCxnSpPr>
              <p:spPr>
                <a:xfrm>
                  <a:off x="1566338" y="3445933"/>
                  <a:ext cx="51846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574801" y="332740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259671"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995354"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747950" y="334433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TextBox 38"/>
              <p:cNvSpPr txBox="1"/>
              <p:nvPr/>
            </p:nvSpPr>
            <p:spPr>
              <a:xfrm>
                <a:off x="863605" y="2475459"/>
                <a:ext cx="5588025" cy="492443"/>
              </a:xfrm>
              <a:prstGeom prst="rect">
                <a:avLst/>
              </a:prstGeom>
              <a:noFill/>
            </p:spPr>
            <p:txBody>
              <a:bodyPr wrap="square" rtlCol="0">
                <a:spAutoFit/>
              </a:bodyPr>
              <a:lstStyle/>
              <a:p>
                <a:pPr>
                  <a:tabLst>
                    <a:tab pos="1719263" algn="ctr"/>
                    <a:tab pos="3370263" algn="ctr"/>
                    <a:tab pos="5087938" algn="ctr"/>
                  </a:tabLst>
                </a:pPr>
                <a:r>
                  <a:rPr lang="en-US" sz="2600" dirty="0"/>
                  <a:t>0	1	2	3</a:t>
                </a:r>
              </a:p>
            </p:txBody>
          </p:sp>
          <p:sp>
            <p:nvSpPr>
              <p:cNvPr id="43" name="TextBox 42"/>
              <p:cNvSpPr txBox="1"/>
              <p:nvPr/>
            </p:nvSpPr>
            <p:spPr>
              <a:xfrm>
                <a:off x="1253069" y="2573803"/>
                <a:ext cx="1143021" cy="461665"/>
              </a:xfrm>
              <a:prstGeom prst="rect">
                <a:avLst/>
              </a:prstGeom>
              <a:noFill/>
            </p:spPr>
            <p:txBody>
              <a:bodyPr wrap="square" rtlCol="0">
                <a:spAutoFit/>
              </a:bodyPr>
              <a:lstStyle/>
              <a:p>
                <a:pPr>
                  <a:tabLst>
                    <a:tab pos="1719263" algn="ctr"/>
                    <a:tab pos="3487738" algn="ctr"/>
                    <a:tab pos="5199063" algn="ctr"/>
                  </a:tabLst>
                </a:pPr>
                <a:r>
                  <a:rPr lang="en-US" sz="2400" dirty="0"/>
                  <a:t>r = 5%	</a:t>
                </a:r>
              </a:p>
            </p:txBody>
          </p:sp>
        </p:grpSp>
        <p:sp>
          <p:nvSpPr>
            <p:cNvPr id="78" name="TextBox 77"/>
            <p:cNvSpPr txBox="1"/>
            <p:nvPr/>
          </p:nvSpPr>
          <p:spPr>
            <a:xfrm>
              <a:off x="6043274" y="3123729"/>
              <a:ext cx="71118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sp>
          <p:nvSpPr>
            <p:cNvPr id="85" name="TextBox 84"/>
            <p:cNvSpPr txBox="1"/>
            <p:nvPr/>
          </p:nvSpPr>
          <p:spPr>
            <a:xfrm>
              <a:off x="7753561" y="3123727"/>
              <a:ext cx="69432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grpSp>
      <p:cxnSp>
        <p:nvCxnSpPr>
          <p:cNvPr id="93" name="Straight Arrow Connector 92"/>
          <p:cNvCxnSpPr/>
          <p:nvPr/>
        </p:nvCxnSpPr>
        <p:spPr>
          <a:xfrm>
            <a:off x="2883649" y="4432404"/>
            <a:ext cx="5212080"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8100147" y="3521189"/>
            <a:ext cx="0" cy="914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1550132" y="4194795"/>
            <a:ext cx="1322245" cy="472437"/>
          </a:xfrm>
          <a:prstGeom prst="rect">
            <a:avLst/>
          </a:prstGeom>
          <a:noFill/>
        </p:spPr>
        <p:txBody>
          <a:bodyPr wrap="square" rtlCol="0">
            <a:spAutoFit/>
          </a:bodyPr>
          <a:lstStyle/>
          <a:p>
            <a:pPr algn="r">
              <a:lnSpc>
                <a:spcPct val="95000"/>
              </a:lnSpc>
              <a:tabLst>
                <a:tab pos="1719263" algn="ctr"/>
                <a:tab pos="3487738" algn="ctr"/>
                <a:tab pos="5199063" algn="ctr"/>
              </a:tabLst>
            </a:pPr>
            <a:r>
              <a:rPr lang="en-US" sz="2600" dirty="0"/>
              <a:t>  345.54</a:t>
            </a:r>
          </a:p>
        </p:txBody>
      </p:sp>
      <p:cxnSp>
        <p:nvCxnSpPr>
          <p:cNvPr id="97" name="Straight Arrow Connector 96"/>
          <p:cNvCxnSpPr/>
          <p:nvPr/>
        </p:nvCxnSpPr>
        <p:spPr>
          <a:xfrm>
            <a:off x="2888120" y="4064432"/>
            <a:ext cx="3511296"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6397126" y="3504014"/>
            <a:ext cx="0" cy="5486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1537067" y="3824671"/>
            <a:ext cx="1322245" cy="472437"/>
          </a:xfrm>
          <a:prstGeom prst="rect">
            <a:avLst/>
          </a:prstGeom>
          <a:noFill/>
        </p:spPr>
        <p:txBody>
          <a:bodyPr wrap="square" rtlCol="0">
            <a:spAutoFit/>
          </a:bodyPr>
          <a:lstStyle/>
          <a:p>
            <a:pPr algn="r">
              <a:lnSpc>
                <a:spcPct val="95000"/>
              </a:lnSpc>
              <a:tabLst>
                <a:tab pos="1719263" algn="ctr"/>
                <a:tab pos="3487738" algn="ctr"/>
                <a:tab pos="5199063" algn="ctr"/>
              </a:tabLst>
            </a:pPr>
            <a:r>
              <a:rPr lang="en-US" sz="2600" dirty="0"/>
              <a:t>  362.81</a:t>
            </a:r>
          </a:p>
        </p:txBody>
      </p:sp>
      <p:cxnSp>
        <p:nvCxnSpPr>
          <p:cNvPr id="101" name="Straight Arrow Connector 100"/>
          <p:cNvCxnSpPr/>
          <p:nvPr/>
        </p:nvCxnSpPr>
        <p:spPr>
          <a:xfrm>
            <a:off x="2900216" y="3717058"/>
            <a:ext cx="1810512"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050" y="3512721"/>
            <a:ext cx="0" cy="2011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1541414" y="3480670"/>
            <a:ext cx="1322245" cy="472437"/>
          </a:xfrm>
          <a:prstGeom prst="rect">
            <a:avLst/>
          </a:prstGeom>
          <a:noFill/>
        </p:spPr>
        <p:txBody>
          <a:bodyPr wrap="square" rtlCol="0">
            <a:spAutoFit/>
          </a:bodyPr>
          <a:lstStyle/>
          <a:p>
            <a:pPr algn="r">
              <a:lnSpc>
                <a:spcPct val="95000"/>
              </a:lnSpc>
              <a:tabLst>
                <a:tab pos="1719263" algn="ctr"/>
                <a:tab pos="3487738" algn="ctr"/>
                <a:tab pos="5199063" algn="ctr"/>
              </a:tabLst>
            </a:pPr>
            <a:r>
              <a:rPr lang="en-US" sz="2600" dirty="0"/>
              <a:t>  380.95</a:t>
            </a:r>
          </a:p>
        </p:txBody>
      </p:sp>
      <p:sp>
        <p:nvSpPr>
          <p:cNvPr id="105" name="TextBox 104"/>
          <p:cNvSpPr txBox="1"/>
          <p:nvPr/>
        </p:nvSpPr>
        <p:spPr>
          <a:xfrm>
            <a:off x="741701" y="4611491"/>
            <a:ext cx="2226960"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PVA =1,089.30</a:t>
            </a:r>
          </a:p>
        </p:txBody>
      </p:sp>
      <p:cxnSp>
        <p:nvCxnSpPr>
          <p:cNvPr id="106" name="Straight Connector 105"/>
          <p:cNvCxnSpPr/>
          <p:nvPr/>
        </p:nvCxnSpPr>
        <p:spPr>
          <a:xfrm>
            <a:off x="1911072" y="4593404"/>
            <a:ext cx="8325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07" name="Object 3"/>
          <p:cNvGraphicFramePr>
            <a:graphicFrameLocks noChangeAspect="1"/>
          </p:cNvGraphicFramePr>
          <p:nvPr>
            <p:extLst>
              <p:ext uri="{D42A27DB-BD31-4B8C-83A1-F6EECF244321}">
                <p14:modId xmlns:p14="http://schemas.microsoft.com/office/powerpoint/2010/main" val="3184012325"/>
              </p:ext>
            </p:extLst>
          </p:nvPr>
        </p:nvGraphicFramePr>
        <p:xfrm>
          <a:off x="3547675" y="4977975"/>
          <a:ext cx="2895600" cy="1168400"/>
        </p:xfrm>
        <a:graphic>
          <a:graphicData uri="http://schemas.openxmlformats.org/presentationml/2006/ole">
            <mc:AlternateContent xmlns:mc="http://schemas.openxmlformats.org/markup-compatibility/2006">
              <mc:Choice xmlns:v="urn:schemas-microsoft-com:vml" Requires="v">
                <p:oleObj name="Equation" r:id="rId4" imgW="1447560" imgH="583920" progId="Equation.DSMT4">
                  <p:embed/>
                </p:oleObj>
              </mc:Choice>
              <mc:Fallback>
                <p:oleObj name="Equation" r:id="rId4" imgW="1447560" imgH="583920" progId="Equation.DSMT4">
                  <p:embed/>
                  <p:pic>
                    <p:nvPicPr>
                      <p:cNvPr id="0" name=""/>
                      <p:cNvPicPr>
                        <a:picLocks noChangeAspect="1" noChangeArrowheads="1"/>
                      </p:cNvPicPr>
                      <p:nvPr/>
                    </p:nvPicPr>
                    <p:blipFill>
                      <a:blip r:embed="rId5"/>
                      <a:srcRect/>
                      <a:stretch>
                        <a:fillRect/>
                      </a:stretch>
                    </p:blipFill>
                    <p:spPr bwMode="auto">
                      <a:xfrm>
                        <a:off x="3547675" y="4977975"/>
                        <a:ext cx="2895600" cy="116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 name="Rectangle 3"/>
          <p:cNvSpPr txBox="1">
            <a:spLocks noChangeArrowheads="1"/>
          </p:cNvSpPr>
          <p:nvPr/>
        </p:nvSpPr>
        <p:spPr bwMode="auto">
          <a:xfrm>
            <a:off x="677069" y="262446"/>
            <a:ext cx="7772400" cy="60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Present Value of an Annuity (PVA)</a:t>
            </a:r>
          </a:p>
        </p:txBody>
      </p:sp>
      <p:sp>
        <p:nvSpPr>
          <p:cNvPr id="40" name="TextBox 39">
            <a:extLst>
              <a:ext uri="{FF2B5EF4-FFF2-40B4-BE49-F238E27FC236}">
                <a16:creationId xmlns:a16="http://schemas.microsoft.com/office/drawing/2014/main" id="{1BB7D141-8C39-48E5-9C5B-6D5B3322D453}"/>
              </a:ext>
            </a:extLst>
          </p:cNvPr>
          <p:cNvSpPr txBox="1"/>
          <p:nvPr/>
        </p:nvSpPr>
        <p:spPr>
          <a:xfrm>
            <a:off x="1399715" y="2346221"/>
            <a:ext cx="1740932" cy="812530"/>
          </a:xfrm>
          <a:prstGeom prst="rect">
            <a:avLst/>
          </a:prstGeom>
          <a:noFill/>
        </p:spPr>
        <p:txBody>
          <a:bodyPr wrap="square" rtlCol="0">
            <a:spAutoFit/>
          </a:bodyPr>
          <a:lstStyle/>
          <a:p>
            <a:pPr algn="ctr">
              <a:lnSpc>
                <a:spcPct val="90000"/>
              </a:lnSpc>
            </a:pPr>
            <a:r>
              <a:rPr lang="en-US" sz="2600" kern="1000" dirty="0"/>
              <a:t>Present </a:t>
            </a:r>
            <a:r>
              <a:rPr lang="en-US" sz="2600" u="sng" kern="1000" dirty="0"/>
              <a:t>Value</a:t>
            </a:r>
          </a:p>
        </p:txBody>
      </p:sp>
      <p:graphicFrame>
        <p:nvGraphicFramePr>
          <p:cNvPr id="2" name="Object 1">
            <a:extLst>
              <a:ext uri="{FF2B5EF4-FFF2-40B4-BE49-F238E27FC236}">
                <a16:creationId xmlns:a16="http://schemas.microsoft.com/office/drawing/2014/main" id="{C1BB8C82-4E47-8A91-FD7B-E5E462A2C0D8}"/>
              </a:ext>
            </a:extLst>
          </p:cNvPr>
          <p:cNvGraphicFramePr>
            <a:graphicFrameLocks noChangeAspect="1"/>
          </p:cNvGraphicFramePr>
          <p:nvPr>
            <p:extLst>
              <p:ext uri="{D42A27DB-BD31-4B8C-83A1-F6EECF244321}">
                <p14:modId xmlns:p14="http://schemas.microsoft.com/office/powerpoint/2010/main" val="3330908673"/>
              </p:ext>
            </p:extLst>
          </p:nvPr>
        </p:nvGraphicFramePr>
        <p:xfrm>
          <a:off x="6906152" y="3747431"/>
          <a:ext cx="995328" cy="649728"/>
        </p:xfrm>
        <a:graphic>
          <a:graphicData uri="http://schemas.openxmlformats.org/presentationml/2006/ole">
            <mc:AlternateContent xmlns:mc="http://schemas.openxmlformats.org/markup-compatibility/2006">
              <mc:Choice xmlns:v="urn:schemas-microsoft-com:vml" Requires="v">
                <p:oleObj name="Equation" r:id="rId6" imgW="622080" imgH="406080" progId="Equation.DSMT4">
                  <p:embed/>
                </p:oleObj>
              </mc:Choice>
              <mc:Fallback>
                <p:oleObj name="Equation" r:id="rId6" imgW="622080" imgH="406080" progId="Equation.DSMT4">
                  <p:embed/>
                  <p:pic>
                    <p:nvPicPr>
                      <p:cNvPr id="0" name=""/>
                      <p:cNvPicPr/>
                      <p:nvPr/>
                    </p:nvPicPr>
                    <p:blipFill>
                      <a:blip r:embed="rId7"/>
                      <a:stretch>
                        <a:fillRect/>
                      </a:stretch>
                    </p:blipFill>
                    <p:spPr>
                      <a:xfrm>
                        <a:off x="6906152" y="3747431"/>
                        <a:ext cx="995328" cy="649728"/>
                      </a:xfrm>
                      <a:prstGeom prst="rect">
                        <a:avLst/>
                      </a:prstGeom>
                    </p:spPr>
                  </p:pic>
                </p:oleObj>
              </mc:Fallback>
            </mc:AlternateContent>
          </a:graphicData>
        </a:graphic>
      </p:graphicFrame>
      <p:graphicFrame>
        <p:nvGraphicFramePr>
          <p:cNvPr id="3" name="Object 2">
            <a:extLst>
              <a:ext uri="{FF2B5EF4-FFF2-40B4-BE49-F238E27FC236}">
                <a16:creationId xmlns:a16="http://schemas.microsoft.com/office/drawing/2014/main" id="{B107DDCF-0BA8-AAAC-392D-2035FAD6981F}"/>
              </a:ext>
            </a:extLst>
          </p:cNvPr>
          <p:cNvGraphicFramePr>
            <a:graphicFrameLocks noChangeAspect="1"/>
          </p:cNvGraphicFramePr>
          <p:nvPr>
            <p:extLst>
              <p:ext uri="{D42A27DB-BD31-4B8C-83A1-F6EECF244321}">
                <p14:modId xmlns:p14="http://schemas.microsoft.com/office/powerpoint/2010/main" val="1600459706"/>
              </p:ext>
            </p:extLst>
          </p:nvPr>
        </p:nvGraphicFramePr>
        <p:xfrm>
          <a:off x="5174330" y="3410306"/>
          <a:ext cx="995328" cy="649728"/>
        </p:xfrm>
        <a:graphic>
          <a:graphicData uri="http://schemas.openxmlformats.org/presentationml/2006/ole">
            <mc:AlternateContent xmlns:mc="http://schemas.openxmlformats.org/markup-compatibility/2006">
              <mc:Choice xmlns:v="urn:schemas-microsoft-com:vml" Requires="v">
                <p:oleObj name="Equation" r:id="rId8" imgW="622080" imgH="406080" progId="Equation.DSMT4">
                  <p:embed/>
                </p:oleObj>
              </mc:Choice>
              <mc:Fallback>
                <p:oleObj name="Equation" r:id="rId8" imgW="622080" imgH="406080" progId="Equation.DSMT4">
                  <p:embed/>
                  <p:pic>
                    <p:nvPicPr>
                      <p:cNvPr id="0" name=""/>
                      <p:cNvPicPr/>
                      <p:nvPr/>
                    </p:nvPicPr>
                    <p:blipFill>
                      <a:blip r:embed="rId9"/>
                      <a:stretch>
                        <a:fillRect/>
                      </a:stretch>
                    </p:blipFill>
                    <p:spPr>
                      <a:xfrm>
                        <a:off x="5174330" y="3410306"/>
                        <a:ext cx="995328" cy="649728"/>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CBC3F14A-4856-6AA7-3DB5-FF564136F5F2}"/>
              </a:ext>
            </a:extLst>
          </p:cNvPr>
          <p:cNvGraphicFramePr>
            <a:graphicFrameLocks noChangeAspect="1"/>
          </p:cNvGraphicFramePr>
          <p:nvPr>
            <p:extLst>
              <p:ext uri="{D42A27DB-BD31-4B8C-83A1-F6EECF244321}">
                <p14:modId xmlns:p14="http://schemas.microsoft.com/office/powerpoint/2010/main" val="2999673722"/>
              </p:ext>
            </p:extLst>
          </p:nvPr>
        </p:nvGraphicFramePr>
        <p:xfrm>
          <a:off x="3420603" y="3074483"/>
          <a:ext cx="975168" cy="649728"/>
        </p:xfrm>
        <a:graphic>
          <a:graphicData uri="http://schemas.openxmlformats.org/presentationml/2006/ole">
            <mc:AlternateContent xmlns:mc="http://schemas.openxmlformats.org/markup-compatibility/2006">
              <mc:Choice xmlns:v="urn:schemas-microsoft-com:vml" Requires="v">
                <p:oleObj name="Equation" r:id="rId10" imgW="609480" imgH="406080" progId="Equation.DSMT4">
                  <p:embed/>
                </p:oleObj>
              </mc:Choice>
              <mc:Fallback>
                <p:oleObj name="Equation" r:id="rId10" imgW="609480" imgH="406080" progId="Equation.DSMT4">
                  <p:embed/>
                  <p:pic>
                    <p:nvPicPr>
                      <p:cNvPr id="0" name=""/>
                      <p:cNvPicPr/>
                      <p:nvPr/>
                    </p:nvPicPr>
                    <p:blipFill>
                      <a:blip r:embed="rId11"/>
                      <a:stretch>
                        <a:fillRect/>
                      </a:stretch>
                    </p:blipFill>
                    <p:spPr>
                      <a:xfrm>
                        <a:off x="3420603" y="3074483"/>
                        <a:ext cx="975168" cy="649728"/>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408224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wipe(up)">
                                      <p:cBhvr>
                                        <p:cTn id="7" dur="500"/>
                                        <p:tgtEl>
                                          <p:spTgt spid="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wipe(left)">
                                      <p:cBhvr>
                                        <p:cTn id="12" dur="500"/>
                                        <p:tgtEl>
                                          <p:spTgt spid="9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par>
                                <p:cTn id="22" presetID="1"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childTnLst>
                                </p:cTn>
                              </p:par>
                              <p:par>
                                <p:cTn id="24" presetID="22" presetClass="entr" presetSubtype="8" fill="hold" nodeType="withEffect">
                                  <p:stCondLst>
                                    <p:cond delay="0"/>
                                  </p:stCondLst>
                                  <p:childTnLst>
                                    <p:set>
                                      <p:cBhvr>
                                        <p:cTn id="25" dur="1" fill="hold">
                                          <p:stCondLst>
                                            <p:cond delay="0"/>
                                          </p:stCondLst>
                                        </p:cTn>
                                        <p:tgtEl>
                                          <p:spTgt spid="94"/>
                                        </p:tgtEl>
                                        <p:attrNameLst>
                                          <p:attrName>style.visibility</p:attrName>
                                        </p:attrNameLst>
                                      </p:cBhvr>
                                      <p:to>
                                        <p:strVal val="visible"/>
                                      </p:to>
                                    </p:set>
                                    <p:animEffect transition="in" filter="wipe(left)">
                                      <p:cBhvr>
                                        <p:cTn id="26" dur="500"/>
                                        <p:tgtEl>
                                          <p:spTgt spid="94"/>
                                        </p:tgtEl>
                                      </p:cBhvr>
                                    </p:animEffect>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9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97"/>
                                        </p:tgtEl>
                                        <p:attrNameLst>
                                          <p:attrName>style.visibility</p:attrName>
                                        </p:attrNameLst>
                                      </p:cBhvr>
                                      <p:to>
                                        <p:strVal val="visible"/>
                                      </p:to>
                                    </p:set>
                                    <p:animEffect transition="in" filter="wipe(right)">
                                      <p:cBhvr>
                                        <p:cTn id="34" dur="500"/>
                                        <p:tgtEl>
                                          <p:spTgt spid="97"/>
                                        </p:tgtEl>
                                      </p:cBhvr>
                                    </p:animEffec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par>
                                <p:cTn id="37" presetID="22" presetClass="entr" presetSubtype="2"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wipe(right)">
                                      <p:cBhvr>
                                        <p:cTn id="39" dur="500"/>
                                        <p:tgtEl>
                                          <p:spTgt spid="98"/>
                                        </p:tgtEl>
                                      </p:cBhvr>
                                    </p:animEffec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10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childTnLst>
                                </p:cTn>
                              </p:par>
                              <p:par>
                                <p:cTn id="49" presetID="22" presetClass="entr" presetSubtype="2" fill="hold" nodeType="withEffect">
                                  <p:stCondLst>
                                    <p:cond delay="0"/>
                                  </p:stCondLst>
                                  <p:childTnLst>
                                    <p:set>
                                      <p:cBhvr>
                                        <p:cTn id="50" dur="1" fill="hold">
                                          <p:stCondLst>
                                            <p:cond delay="0"/>
                                          </p:stCondLst>
                                        </p:cTn>
                                        <p:tgtEl>
                                          <p:spTgt spid="101"/>
                                        </p:tgtEl>
                                        <p:attrNameLst>
                                          <p:attrName>style.visibility</p:attrName>
                                        </p:attrNameLst>
                                      </p:cBhvr>
                                      <p:to>
                                        <p:strVal val="visible"/>
                                      </p:to>
                                    </p:set>
                                    <p:animEffect transition="in" filter="wipe(right)">
                                      <p:cBhvr>
                                        <p:cTn id="51" dur="500"/>
                                        <p:tgtEl>
                                          <p:spTgt spid="101"/>
                                        </p:tgtEl>
                                      </p:cBhvr>
                                    </p:animEffect>
                                  </p:childTnLst>
                                </p:cTn>
                              </p:par>
                            </p:childTnLst>
                          </p:cTn>
                        </p:par>
                        <p:par>
                          <p:cTn id="52" fill="hold">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10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499"/>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p" bldLvl="3"/>
      <p:bldP spid="96" grpId="0"/>
      <p:bldP spid="100" grpId="0"/>
      <p:bldP spid="104" grpId="0"/>
      <p:bldP spid="105"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 name="Object 3"/>
          <p:cNvGraphicFramePr>
            <a:graphicFrameLocks noChangeAspect="1"/>
          </p:cNvGraphicFramePr>
          <p:nvPr>
            <p:extLst>
              <p:ext uri="{D42A27DB-BD31-4B8C-83A1-F6EECF244321}">
                <p14:modId xmlns:p14="http://schemas.microsoft.com/office/powerpoint/2010/main" val="3750010709"/>
              </p:ext>
            </p:extLst>
          </p:nvPr>
        </p:nvGraphicFramePr>
        <p:xfrm>
          <a:off x="2114553" y="2219784"/>
          <a:ext cx="6781800" cy="1168400"/>
        </p:xfrm>
        <a:graphic>
          <a:graphicData uri="http://schemas.openxmlformats.org/presentationml/2006/ole">
            <mc:AlternateContent xmlns:mc="http://schemas.openxmlformats.org/markup-compatibility/2006">
              <mc:Choice xmlns:v="urn:schemas-microsoft-com:vml" Requires="v">
                <p:oleObj name="Equation" r:id="rId4" imgW="3390840" imgH="583920" progId="Equation.DSMT4">
                  <p:embed/>
                </p:oleObj>
              </mc:Choice>
              <mc:Fallback>
                <p:oleObj name="Equation" r:id="rId4" imgW="3390840" imgH="583920" progId="Equation.DSMT4">
                  <p:embed/>
                  <p:pic>
                    <p:nvPicPr>
                      <p:cNvPr id="0" name=""/>
                      <p:cNvPicPr>
                        <a:picLocks noChangeAspect="1" noChangeArrowheads="1"/>
                      </p:cNvPicPr>
                      <p:nvPr/>
                    </p:nvPicPr>
                    <p:blipFill>
                      <a:blip r:embed="rId5"/>
                      <a:srcRect/>
                      <a:stretch>
                        <a:fillRect/>
                      </a:stretch>
                    </p:blipFill>
                    <p:spPr bwMode="auto">
                      <a:xfrm>
                        <a:off x="2114553" y="2219784"/>
                        <a:ext cx="6781800" cy="116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5" name="Straight Connector 4"/>
          <p:cNvCxnSpPr/>
          <p:nvPr/>
        </p:nvCxnSpPr>
        <p:spPr>
          <a:xfrm flipV="1">
            <a:off x="435429" y="2158760"/>
            <a:ext cx="8168640" cy="2387"/>
          </a:xfrm>
          <a:prstGeom prst="line">
            <a:avLst/>
          </a:prstGeom>
          <a:ln w="25400" cmpd="dbl">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439781" y="3408445"/>
            <a:ext cx="8168640" cy="2387"/>
          </a:xfrm>
          <a:prstGeom prst="line">
            <a:avLst/>
          </a:prstGeom>
          <a:ln w="25400" cmpd="dbl">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63" name="Group 4"/>
          <p:cNvGrpSpPr>
            <a:grpSpLocks/>
          </p:cNvGrpSpPr>
          <p:nvPr/>
        </p:nvGrpSpPr>
        <p:grpSpPr bwMode="auto">
          <a:xfrm>
            <a:off x="2679340" y="3537590"/>
            <a:ext cx="5638800" cy="762000"/>
            <a:chOff x="1104" y="1488"/>
            <a:chExt cx="3552" cy="480"/>
          </a:xfrm>
        </p:grpSpPr>
        <p:grpSp>
          <p:nvGrpSpPr>
            <p:cNvPr id="64" name="Group 5"/>
            <p:cNvGrpSpPr>
              <a:grpSpLocks noChangeAspect="1"/>
            </p:cNvGrpSpPr>
            <p:nvPr/>
          </p:nvGrpSpPr>
          <p:grpSpPr bwMode="auto">
            <a:xfrm>
              <a:off x="1152" y="1749"/>
              <a:ext cx="3501" cy="219"/>
              <a:chOff x="577" y="2448"/>
              <a:chExt cx="4607" cy="288"/>
            </a:xfrm>
          </p:grpSpPr>
          <p:grpSp>
            <p:nvGrpSpPr>
              <p:cNvPr id="66" name="Group 6"/>
              <p:cNvGrpSpPr>
                <a:grpSpLocks noChangeAspect="1"/>
              </p:cNvGrpSpPr>
              <p:nvPr/>
            </p:nvGrpSpPr>
            <p:grpSpPr bwMode="auto">
              <a:xfrm>
                <a:off x="577" y="2448"/>
                <a:ext cx="549" cy="288"/>
                <a:chOff x="0" y="0"/>
                <a:chExt cx="305" cy="748"/>
              </a:xfrm>
            </p:grpSpPr>
            <p:sp>
              <p:nvSpPr>
                <p:cNvPr id="80" name="Rectangle 7"/>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1" name="Rectangle 8"/>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67" name="Group 66"/>
              <p:cNvGrpSpPr>
                <a:grpSpLocks noChangeAspect="1"/>
              </p:cNvGrpSpPr>
              <p:nvPr/>
            </p:nvGrpSpPr>
            <p:grpSpPr bwMode="auto">
              <a:xfrm>
                <a:off x="1592" y="2448"/>
                <a:ext cx="548" cy="288"/>
                <a:chOff x="564" y="0"/>
                <a:chExt cx="305" cy="748"/>
              </a:xfrm>
            </p:grpSpPr>
            <p:sp>
              <p:nvSpPr>
                <p:cNvPr id="77" name="Rectangle 10"/>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9" name="Rectangle 11"/>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I/Y</a:t>
                  </a:r>
                  <a:endParaRPr lang="en-US" altLang="en-US" sz="1400">
                    <a:cs typeface="Times New Roman" panose="02020603050405020304" pitchFamily="18" charset="0"/>
                  </a:endParaRPr>
                </a:p>
                <a:p>
                  <a:endParaRPr lang="en-US" altLang="en-US" sz="1400">
                    <a:latin typeface="Times New Roman" panose="02020603050405020304" pitchFamily="18" charset="0"/>
                  </a:endParaRPr>
                </a:p>
              </p:txBody>
            </p:sp>
          </p:grpSp>
          <p:grpSp>
            <p:nvGrpSpPr>
              <p:cNvPr id="68" name="Group 12"/>
              <p:cNvGrpSpPr>
                <a:grpSpLocks noChangeAspect="1"/>
              </p:cNvGrpSpPr>
              <p:nvPr/>
            </p:nvGrpSpPr>
            <p:grpSpPr bwMode="auto">
              <a:xfrm>
                <a:off x="2606" y="2448"/>
                <a:ext cx="549" cy="288"/>
                <a:chOff x="1128" y="0"/>
                <a:chExt cx="305" cy="748"/>
              </a:xfrm>
            </p:grpSpPr>
            <p:sp>
              <p:nvSpPr>
                <p:cNvPr id="75" name="Rectangle 13"/>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 name="Rectangle 14"/>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69" name="Group 15"/>
              <p:cNvGrpSpPr>
                <a:grpSpLocks noChangeAspect="1"/>
              </p:cNvGrpSpPr>
              <p:nvPr/>
            </p:nvGrpSpPr>
            <p:grpSpPr bwMode="auto">
              <a:xfrm>
                <a:off x="3621" y="2448"/>
                <a:ext cx="548" cy="288"/>
                <a:chOff x="1692" y="0"/>
                <a:chExt cx="305" cy="748"/>
              </a:xfrm>
            </p:grpSpPr>
            <p:sp>
              <p:nvSpPr>
                <p:cNvPr id="73" name="Rectangle 16"/>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 name="Rectangle 17"/>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70" name="Group 18"/>
              <p:cNvGrpSpPr>
                <a:grpSpLocks noChangeAspect="1"/>
              </p:cNvGrpSpPr>
              <p:nvPr/>
            </p:nvGrpSpPr>
            <p:grpSpPr bwMode="auto">
              <a:xfrm>
                <a:off x="4635" y="2448"/>
                <a:ext cx="549" cy="288"/>
                <a:chOff x="2256" y="0"/>
                <a:chExt cx="305" cy="748"/>
              </a:xfrm>
            </p:grpSpPr>
            <p:sp>
              <p:nvSpPr>
                <p:cNvPr id="71" name="Rectangle 19"/>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2" name="Rectangle 20"/>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FV</a:t>
                  </a:r>
                  <a:endParaRPr lang="en-US" altLang="en-US" sz="1400">
                    <a:cs typeface="Times New Roman" panose="02020603050405020304" pitchFamily="18" charset="0"/>
                  </a:endParaRPr>
                </a:p>
                <a:p>
                  <a:endParaRPr lang="en-US" altLang="en-US" sz="2200"/>
                </a:p>
              </p:txBody>
            </p:sp>
          </p:grpSp>
        </p:grpSp>
        <p:sp>
          <p:nvSpPr>
            <p:cNvPr id="65" name="Text Box 21"/>
            <p:cNvSpPr txBox="1">
              <a:spLocks noChangeArrowheads="1"/>
            </p:cNvSpPr>
            <p:nvPr/>
          </p:nvSpPr>
          <p:spPr bwMode="auto">
            <a:xfrm>
              <a:off x="1104" y="1488"/>
              <a:ext cx="355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395288" algn="dec"/>
                  <a:tab pos="1541463" algn="dec"/>
                  <a:tab pos="2855913" algn="dec"/>
                  <a:tab pos="4232275" algn="dec"/>
                  <a:tab pos="5253038" algn="dec"/>
                </a:tabLst>
              </a:pPr>
              <a:r>
                <a:rPr lang="en-US" altLang="en-US" sz="2200" dirty="0">
                  <a:latin typeface="Tahoma" panose="020B0604030504040204" pitchFamily="34" charset="0"/>
                </a:rPr>
                <a:t>	3	5.0	</a:t>
              </a:r>
              <a:r>
                <a:rPr lang="en-US" altLang="en-US" sz="2200" dirty="0">
                  <a:solidFill>
                    <a:srgbClr val="C00000"/>
                  </a:solidFill>
                  <a:latin typeface="Tahoma" panose="020B0604030504040204" pitchFamily="34" charset="0"/>
                </a:rPr>
                <a:t>?</a:t>
              </a:r>
              <a:r>
                <a:rPr lang="en-US" altLang="en-US" sz="2200" dirty="0">
                  <a:latin typeface="Tahoma" panose="020B0604030504040204" pitchFamily="34" charset="0"/>
                </a:rPr>
                <a:t>	-400	0</a:t>
              </a:r>
            </a:p>
          </p:txBody>
        </p:sp>
      </p:grpSp>
      <p:sp>
        <p:nvSpPr>
          <p:cNvPr id="82" name="Text Box 22"/>
          <p:cNvSpPr txBox="1">
            <a:spLocks noChangeArrowheads="1"/>
          </p:cNvSpPr>
          <p:nvPr/>
        </p:nvSpPr>
        <p:spPr bwMode="auto">
          <a:xfrm>
            <a:off x="4947207" y="5776111"/>
            <a:ext cx="12711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C00000"/>
                </a:solidFill>
                <a:latin typeface="Tahoma" panose="020B0604030504040204" pitchFamily="34" charset="0"/>
              </a:rPr>
              <a:t>1,143.76</a:t>
            </a:r>
          </a:p>
        </p:txBody>
      </p:sp>
      <p:sp>
        <p:nvSpPr>
          <p:cNvPr id="10" name="TextBox 9"/>
          <p:cNvSpPr txBox="1"/>
          <p:nvPr/>
        </p:nvSpPr>
        <p:spPr>
          <a:xfrm>
            <a:off x="337897" y="1088010"/>
            <a:ext cx="1705916" cy="892552"/>
          </a:xfrm>
          <a:prstGeom prst="rect">
            <a:avLst/>
          </a:prstGeom>
          <a:noFill/>
          <a:ln w="19050">
            <a:solidFill>
              <a:schemeClr val="tx1"/>
            </a:solidFill>
          </a:ln>
        </p:spPr>
        <p:txBody>
          <a:bodyPr wrap="none" rtlCol="0">
            <a:spAutoFit/>
          </a:bodyPr>
          <a:lstStyle/>
          <a:p>
            <a:pPr algn="ctr"/>
            <a:r>
              <a:rPr lang="en-US" sz="2600" dirty="0"/>
              <a:t>CF timeline</a:t>
            </a:r>
          </a:p>
          <a:p>
            <a:pPr algn="ctr"/>
            <a:r>
              <a:rPr lang="en-US" sz="2600" dirty="0"/>
              <a:t>Solution</a:t>
            </a:r>
          </a:p>
        </p:txBody>
      </p:sp>
      <p:sp>
        <p:nvSpPr>
          <p:cNvPr id="83" name="TextBox 82"/>
          <p:cNvSpPr txBox="1"/>
          <p:nvPr/>
        </p:nvSpPr>
        <p:spPr>
          <a:xfrm>
            <a:off x="495763" y="2324148"/>
            <a:ext cx="1390188" cy="892552"/>
          </a:xfrm>
          <a:prstGeom prst="rect">
            <a:avLst/>
          </a:prstGeom>
          <a:noFill/>
          <a:ln w="19050">
            <a:solidFill>
              <a:schemeClr val="tx1"/>
            </a:solidFill>
          </a:ln>
        </p:spPr>
        <p:txBody>
          <a:bodyPr wrap="none" rtlCol="0">
            <a:spAutoFit/>
          </a:bodyPr>
          <a:lstStyle/>
          <a:p>
            <a:pPr algn="ctr"/>
            <a:r>
              <a:rPr lang="en-US" sz="2600" dirty="0"/>
              <a:t>Equation</a:t>
            </a:r>
          </a:p>
          <a:p>
            <a:pPr algn="ctr"/>
            <a:r>
              <a:rPr lang="en-US" sz="2600" dirty="0"/>
              <a:t>Solution</a:t>
            </a:r>
          </a:p>
        </p:txBody>
      </p:sp>
      <p:sp>
        <p:nvSpPr>
          <p:cNvPr id="84" name="TextBox 83"/>
          <p:cNvSpPr txBox="1"/>
          <p:nvPr/>
        </p:nvSpPr>
        <p:spPr>
          <a:xfrm>
            <a:off x="427869" y="3661399"/>
            <a:ext cx="1552093" cy="1292662"/>
          </a:xfrm>
          <a:prstGeom prst="rect">
            <a:avLst/>
          </a:prstGeom>
          <a:noFill/>
          <a:ln w="19050">
            <a:solidFill>
              <a:schemeClr val="tx1"/>
            </a:solidFill>
          </a:ln>
        </p:spPr>
        <p:txBody>
          <a:bodyPr wrap="none" rtlCol="0">
            <a:spAutoFit/>
          </a:bodyPr>
          <a:lstStyle/>
          <a:p>
            <a:pPr algn="ctr"/>
            <a:r>
              <a:rPr lang="en-US" sz="2600" dirty="0"/>
              <a:t>Financial</a:t>
            </a:r>
          </a:p>
          <a:p>
            <a:pPr algn="ctr"/>
            <a:r>
              <a:rPr lang="en-US" sz="2600" dirty="0"/>
              <a:t>Calculator</a:t>
            </a:r>
          </a:p>
          <a:p>
            <a:pPr algn="ctr"/>
            <a:r>
              <a:rPr lang="en-US" sz="2600" dirty="0"/>
              <a:t>Solution</a:t>
            </a:r>
          </a:p>
        </p:txBody>
      </p:sp>
      <p:grpSp>
        <p:nvGrpSpPr>
          <p:cNvPr id="86" name="Group 4"/>
          <p:cNvGrpSpPr>
            <a:grpSpLocks/>
          </p:cNvGrpSpPr>
          <p:nvPr/>
        </p:nvGrpSpPr>
        <p:grpSpPr bwMode="auto">
          <a:xfrm>
            <a:off x="2674979" y="5065955"/>
            <a:ext cx="5638800" cy="762000"/>
            <a:chOff x="1104" y="1488"/>
            <a:chExt cx="3552" cy="480"/>
          </a:xfrm>
        </p:grpSpPr>
        <p:grpSp>
          <p:nvGrpSpPr>
            <p:cNvPr id="87" name="Group 5"/>
            <p:cNvGrpSpPr>
              <a:grpSpLocks noChangeAspect="1"/>
            </p:cNvGrpSpPr>
            <p:nvPr/>
          </p:nvGrpSpPr>
          <p:grpSpPr bwMode="auto">
            <a:xfrm>
              <a:off x="1152" y="1749"/>
              <a:ext cx="3501" cy="219"/>
              <a:chOff x="577" y="2448"/>
              <a:chExt cx="4607" cy="288"/>
            </a:xfrm>
          </p:grpSpPr>
          <p:grpSp>
            <p:nvGrpSpPr>
              <p:cNvPr id="89" name="Group 6"/>
              <p:cNvGrpSpPr>
                <a:grpSpLocks noChangeAspect="1"/>
              </p:cNvGrpSpPr>
              <p:nvPr/>
            </p:nvGrpSpPr>
            <p:grpSpPr bwMode="auto">
              <a:xfrm>
                <a:off x="577" y="2448"/>
                <a:ext cx="549" cy="288"/>
                <a:chOff x="0" y="0"/>
                <a:chExt cx="305" cy="748"/>
              </a:xfrm>
            </p:grpSpPr>
            <p:sp>
              <p:nvSpPr>
                <p:cNvPr id="106" name="Rectangle 7"/>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07" name="Rectangle 8"/>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90" name="Group 89"/>
              <p:cNvGrpSpPr>
                <a:grpSpLocks noChangeAspect="1"/>
              </p:cNvGrpSpPr>
              <p:nvPr/>
            </p:nvGrpSpPr>
            <p:grpSpPr bwMode="auto">
              <a:xfrm>
                <a:off x="1592" y="2448"/>
                <a:ext cx="548" cy="288"/>
                <a:chOff x="564" y="0"/>
                <a:chExt cx="305" cy="748"/>
              </a:xfrm>
            </p:grpSpPr>
            <p:sp>
              <p:nvSpPr>
                <p:cNvPr id="104" name="Rectangle 10"/>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05" name="Rectangle 11"/>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I/Y</a:t>
                  </a:r>
                  <a:endParaRPr lang="en-US" altLang="en-US" sz="1400">
                    <a:cs typeface="Times New Roman" panose="02020603050405020304" pitchFamily="18" charset="0"/>
                  </a:endParaRPr>
                </a:p>
                <a:p>
                  <a:endParaRPr lang="en-US" altLang="en-US" sz="1400">
                    <a:latin typeface="Times New Roman" panose="02020603050405020304" pitchFamily="18" charset="0"/>
                  </a:endParaRPr>
                </a:p>
              </p:txBody>
            </p:sp>
          </p:grpSp>
          <p:grpSp>
            <p:nvGrpSpPr>
              <p:cNvPr id="91" name="Group 12"/>
              <p:cNvGrpSpPr>
                <a:grpSpLocks noChangeAspect="1"/>
              </p:cNvGrpSpPr>
              <p:nvPr/>
            </p:nvGrpSpPr>
            <p:grpSpPr bwMode="auto">
              <a:xfrm>
                <a:off x="2606" y="2448"/>
                <a:ext cx="549" cy="288"/>
                <a:chOff x="1128" y="0"/>
                <a:chExt cx="305" cy="748"/>
              </a:xfrm>
            </p:grpSpPr>
            <p:sp>
              <p:nvSpPr>
                <p:cNvPr id="102" name="Rectangle 13"/>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03" name="Rectangle 14"/>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96" name="Group 15"/>
              <p:cNvGrpSpPr>
                <a:grpSpLocks noChangeAspect="1"/>
              </p:cNvGrpSpPr>
              <p:nvPr/>
            </p:nvGrpSpPr>
            <p:grpSpPr bwMode="auto">
              <a:xfrm>
                <a:off x="3621" y="2448"/>
                <a:ext cx="548" cy="288"/>
                <a:chOff x="1692" y="0"/>
                <a:chExt cx="305" cy="748"/>
              </a:xfrm>
            </p:grpSpPr>
            <p:sp>
              <p:nvSpPr>
                <p:cNvPr id="100" name="Rectangle 16"/>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01" name="Rectangle 17"/>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97" name="Group 18"/>
              <p:cNvGrpSpPr>
                <a:grpSpLocks noChangeAspect="1"/>
              </p:cNvGrpSpPr>
              <p:nvPr/>
            </p:nvGrpSpPr>
            <p:grpSpPr bwMode="auto">
              <a:xfrm>
                <a:off x="4635" y="2448"/>
                <a:ext cx="549" cy="288"/>
                <a:chOff x="2256" y="0"/>
                <a:chExt cx="305" cy="748"/>
              </a:xfrm>
            </p:grpSpPr>
            <p:sp>
              <p:nvSpPr>
                <p:cNvPr id="98" name="Rectangle 19"/>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9" name="Rectangle 20"/>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dirty="0">
                      <a:solidFill>
                        <a:srgbClr val="FFFFFF"/>
                      </a:solidFill>
                      <a:cs typeface="Times New Roman" panose="02020603050405020304" pitchFamily="18" charset="0"/>
                    </a:rPr>
                    <a:t>FV</a:t>
                  </a:r>
                  <a:endParaRPr lang="en-US" altLang="en-US" sz="1400" dirty="0">
                    <a:cs typeface="Times New Roman" panose="02020603050405020304" pitchFamily="18" charset="0"/>
                  </a:endParaRPr>
                </a:p>
                <a:p>
                  <a:endParaRPr lang="en-US" altLang="en-US" sz="2200" dirty="0"/>
                </a:p>
              </p:txBody>
            </p:sp>
          </p:grpSp>
        </p:grpSp>
        <p:sp>
          <p:nvSpPr>
            <p:cNvPr id="88" name="Text Box 21"/>
            <p:cNvSpPr txBox="1">
              <a:spLocks noChangeArrowheads="1"/>
            </p:cNvSpPr>
            <p:nvPr/>
          </p:nvSpPr>
          <p:spPr bwMode="auto">
            <a:xfrm>
              <a:off x="1104" y="1488"/>
              <a:ext cx="355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395288" algn="dec"/>
                  <a:tab pos="1541463" algn="dec"/>
                  <a:tab pos="2855913" algn="dec"/>
                  <a:tab pos="4232275" algn="dec"/>
                  <a:tab pos="5253038" algn="dec"/>
                </a:tabLst>
              </a:pPr>
              <a:r>
                <a:rPr lang="en-US" altLang="en-US" sz="2200" dirty="0">
                  <a:latin typeface="Tahoma" panose="020B0604030504040204" pitchFamily="34" charset="0"/>
                </a:rPr>
                <a:t>	3	5.0	</a:t>
              </a:r>
              <a:r>
                <a:rPr lang="en-US" altLang="en-US" sz="2200" dirty="0">
                  <a:solidFill>
                    <a:srgbClr val="C00000"/>
                  </a:solidFill>
                  <a:latin typeface="Tahoma" panose="020B0604030504040204" pitchFamily="34" charset="0"/>
                </a:rPr>
                <a:t>?</a:t>
              </a:r>
              <a:r>
                <a:rPr lang="en-US" altLang="en-US" sz="2200" dirty="0">
                  <a:latin typeface="Tahoma" panose="020B0604030504040204" pitchFamily="34" charset="0"/>
                </a:rPr>
                <a:t>	-400	0</a:t>
              </a:r>
            </a:p>
          </p:txBody>
        </p:sp>
      </p:grpSp>
      <p:sp>
        <p:nvSpPr>
          <p:cNvPr id="112" name="Text Box 22"/>
          <p:cNvSpPr txBox="1">
            <a:spLocks noChangeArrowheads="1"/>
          </p:cNvSpPr>
          <p:nvPr/>
        </p:nvSpPr>
        <p:spPr bwMode="auto">
          <a:xfrm>
            <a:off x="8377798" y="5099458"/>
            <a:ext cx="564257" cy="307777"/>
          </a:xfrm>
          <a:prstGeom prst="rect">
            <a:avLst/>
          </a:prstGeom>
          <a:solidFill>
            <a:srgbClr val="0000FF"/>
          </a:solidFill>
          <a:ln>
            <a:noFill/>
          </a:ln>
        </p:spPr>
        <p:txBody>
          <a:bodyPr wrap="none" lIns="0" tIns="0" rIns="0" b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000" b="1" dirty="0">
                <a:solidFill>
                  <a:schemeClr val="bg1"/>
                </a:solidFill>
                <a:latin typeface="Tahoma" panose="020B0604030504040204" pitchFamily="34" charset="0"/>
              </a:rPr>
              <a:t>BGN</a:t>
            </a:r>
          </a:p>
        </p:txBody>
      </p:sp>
      <p:sp>
        <p:nvSpPr>
          <p:cNvPr id="113" name="Text Box 22"/>
          <p:cNvSpPr txBox="1">
            <a:spLocks noChangeArrowheads="1"/>
          </p:cNvSpPr>
          <p:nvPr/>
        </p:nvSpPr>
        <p:spPr bwMode="auto">
          <a:xfrm>
            <a:off x="4928117" y="4283042"/>
            <a:ext cx="127791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C00000"/>
                </a:solidFill>
                <a:latin typeface="Tahoma" panose="020B0604030504040204" pitchFamily="34" charset="0"/>
              </a:rPr>
              <a:t>1,089.30</a:t>
            </a:r>
          </a:p>
        </p:txBody>
      </p:sp>
      <p:sp>
        <p:nvSpPr>
          <p:cNvPr id="115" name="Text Box 22"/>
          <p:cNvSpPr txBox="1">
            <a:spLocks noChangeArrowheads="1"/>
          </p:cNvSpPr>
          <p:nvPr/>
        </p:nvSpPr>
        <p:spPr bwMode="auto">
          <a:xfrm>
            <a:off x="2647061" y="4740850"/>
            <a:ext cx="170854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200" u="sng" dirty="0">
                <a:solidFill>
                  <a:srgbClr val="0000FF"/>
                </a:solidFill>
                <a:latin typeface="Tahoma" panose="020B0604030504040204" pitchFamily="34" charset="0"/>
              </a:rPr>
              <a:t>Annuity Due</a:t>
            </a:r>
          </a:p>
        </p:txBody>
      </p:sp>
      <p:grpSp>
        <p:nvGrpSpPr>
          <p:cNvPr id="4" name="Group 3"/>
          <p:cNvGrpSpPr/>
          <p:nvPr/>
        </p:nvGrpSpPr>
        <p:grpSpPr>
          <a:xfrm>
            <a:off x="2329593" y="1000100"/>
            <a:ext cx="6065623" cy="1131245"/>
            <a:chOff x="2329593" y="1383285"/>
            <a:chExt cx="6065623" cy="1131245"/>
          </a:xfrm>
        </p:grpSpPr>
        <p:sp>
          <p:nvSpPr>
            <p:cNvPr id="42" name="TextBox 41"/>
            <p:cNvSpPr txBox="1"/>
            <p:nvPr/>
          </p:nvSpPr>
          <p:spPr>
            <a:xfrm>
              <a:off x="5552216" y="2022086"/>
              <a:ext cx="719650"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grpSp>
          <p:nvGrpSpPr>
            <p:cNvPr id="32" name="Group 31"/>
            <p:cNvGrpSpPr/>
            <p:nvPr/>
          </p:nvGrpSpPr>
          <p:grpSpPr>
            <a:xfrm>
              <a:off x="4859604" y="1811638"/>
              <a:ext cx="3200400" cy="228597"/>
              <a:chOff x="1566338" y="3327400"/>
              <a:chExt cx="5184648" cy="228597"/>
            </a:xfrm>
          </p:grpSpPr>
          <p:cxnSp>
            <p:nvCxnSpPr>
              <p:cNvPr id="33" name="Straight Connector 32"/>
              <p:cNvCxnSpPr/>
              <p:nvPr/>
            </p:nvCxnSpPr>
            <p:spPr>
              <a:xfrm>
                <a:off x="1566338" y="3445933"/>
                <a:ext cx="51846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574801" y="332740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259671"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995354"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747950" y="334433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TextBox 38"/>
            <p:cNvSpPr txBox="1"/>
            <p:nvPr/>
          </p:nvSpPr>
          <p:spPr>
            <a:xfrm>
              <a:off x="4684074" y="1383285"/>
              <a:ext cx="3711142" cy="492443"/>
            </a:xfrm>
            <a:prstGeom prst="rect">
              <a:avLst/>
            </a:prstGeom>
            <a:noFill/>
          </p:spPr>
          <p:txBody>
            <a:bodyPr wrap="square" rtlCol="0">
              <a:spAutoFit/>
            </a:bodyPr>
            <a:lstStyle/>
            <a:p>
              <a:pPr>
                <a:tabLst>
                  <a:tab pos="1143000" algn="ctr"/>
                  <a:tab pos="2227263" algn="ctr"/>
                  <a:tab pos="3259138" algn="ctr"/>
                </a:tabLst>
              </a:pPr>
              <a:r>
                <a:rPr lang="en-US" sz="2600" dirty="0"/>
                <a:t>0	1	2	3</a:t>
              </a:r>
            </a:p>
          </p:txBody>
        </p:sp>
        <p:sp>
          <p:nvSpPr>
            <p:cNvPr id="43" name="TextBox 42"/>
            <p:cNvSpPr txBox="1"/>
            <p:nvPr/>
          </p:nvSpPr>
          <p:spPr>
            <a:xfrm>
              <a:off x="4925061" y="1516339"/>
              <a:ext cx="1143021" cy="461665"/>
            </a:xfrm>
            <a:prstGeom prst="rect">
              <a:avLst/>
            </a:prstGeom>
            <a:noFill/>
          </p:spPr>
          <p:txBody>
            <a:bodyPr wrap="square" rtlCol="0">
              <a:spAutoFit/>
            </a:bodyPr>
            <a:lstStyle/>
            <a:p>
              <a:pPr>
                <a:tabLst>
                  <a:tab pos="1719263" algn="ctr"/>
                  <a:tab pos="3487738" algn="ctr"/>
                  <a:tab pos="5199063" algn="ctr"/>
                </a:tabLst>
              </a:pPr>
              <a:r>
                <a:rPr lang="en-US" sz="2400" dirty="0"/>
                <a:t>r = 5%	</a:t>
              </a:r>
            </a:p>
          </p:txBody>
        </p:sp>
        <p:sp>
          <p:nvSpPr>
            <p:cNvPr id="78" name="TextBox 77"/>
            <p:cNvSpPr txBox="1"/>
            <p:nvPr/>
          </p:nvSpPr>
          <p:spPr>
            <a:xfrm>
              <a:off x="6619002" y="2022087"/>
              <a:ext cx="71118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sp>
          <p:nvSpPr>
            <p:cNvPr id="85" name="TextBox 84"/>
            <p:cNvSpPr txBox="1"/>
            <p:nvPr/>
          </p:nvSpPr>
          <p:spPr>
            <a:xfrm>
              <a:off x="7575756" y="2022085"/>
              <a:ext cx="69432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sp>
          <p:nvSpPr>
            <p:cNvPr id="123" name="TextBox 122"/>
            <p:cNvSpPr txBox="1"/>
            <p:nvPr/>
          </p:nvSpPr>
          <p:spPr>
            <a:xfrm>
              <a:off x="2329593" y="1671176"/>
              <a:ext cx="2234132"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PVA = 1,089.30</a:t>
              </a:r>
            </a:p>
          </p:txBody>
        </p:sp>
        <p:sp>
          <p:nvSpPr>
            <p:cNvPr id="3" name="Left Brace 2"/>
            <p:cNvSpPr/>
            <p:nvPr/>
          </p:nvSpPr>
          <p:spPr>
            <a:xfrm>
              <a:off x="4580523" y="1455347"/>
              <a:ext cx="155448" cy="91440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92" name="Rectangle 3"/>
          <p:cNvSpPr txBox="1">
            <a:spLocks noChangeArrowheads="1"/>
          </p:cNvSpPr>
          <p:nvPr/>
        </p:nvSpPr>
        <p:spPr bwMode="auto">
          <a:xfrm>
            <a:off x="677069" y="262446"/>
            <a:ext cx="7772400" cy="60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Present Value of an Annuity</a:t>
            </a:r>
          </a:p>
        </p:txBody>
      </p:sp>
    </p:spTree>
    <p:custDataLst>
      <p:tags r:id="rId1"/>
    </p:custDataLst>
    <p:extLst>
      <p:ext uri="{BB962C8B-B14F-4D97-AF65-F5344CB8AC3E}">
        <p14:creationId xmlns:p14="http://schemas.microsoft.com/office/powerpoint/2010/main" val="378529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6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37" fill="hold" nodeType="click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barn(outVertical)">
                                      <p:cBhvr>
                                        <p:cTn id="29" dur="500"/>
                                        <p:tgtEl>
                                          <p:spTgt spid="62"/>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8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499"/>
                                          </p:stCondLst>
                                        </p:cTn>
                                        <p:tgtEl>
                                          <p:spTgt spid="6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499"/>
                                          </p:stCondLst>
                                        </p:cTn>
                                        <p:tgtEl>
                                          <p:spTgt spid="11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499"/>
                                          </p:stCondLst>
                                        </p:cTn>
                                        <p:tgtEl>
                                          <p:spTgt spid="115"/>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499"/>
                                          </p:stCondLst>
                                        </p:cTn>
                                        <p:tgtEl>
                                          <p:spTgt spid="86"/>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499"/>
                                          </p:stCondLst>
                                        </p:cTn>
                                        <p:tgtEl>
                                          <p:spTgt spid="11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499"/>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utoUpdateAnimBg="0"/>
      <p:bldP spid="10" grpId="0" animBg="1"/>
      <p:bldP spid="83" grpId="0" animBg="1"/>
      <p:bldP spid="84" grpId="0" animBg="1"/>
      <p:bldP spid="112" grpId="0" animBg="1" autoUpdateAnimBg="0"/>
      <p:bldP spid="113" grpId="0" autoUpdateAnimBg="0"/>
      <p:bldP spid="11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Group 91"/>
          <p:cNvGrpSpPr/>
          <p:nvPr/>
        </p:nvGrpSpPr>
        <p:grpSpPr>
          <a:xfrm>
            <a:off x="3378725" y="1670400"/>
            <a:ext cx="5588025" cy="1140713"/>
            <a:chOff x="2927539" y="2475459"/>
            <a:chExt cx="5588025" cy="1140713"/>
          </a:xfrm>
        </p:grpSpPr>
        <p:sp>
          <p:nvSpPr>
            <p:cNvPr id="42" name="TextBox 41"/>
            <p:cNvSpPr txBox="1"/>
            <p:nvPr/>
          </p:nvSpPr>
          <p:spPr>
            <a:xfrm>
              <a:off x="4341487" y="3123728"/>
              <a:ext cx="719650"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grpSp>
          <p:nvGrpSpPr>
            <p:cNvPr id="16" name="Group 15"/>
            <p:cNvGrpSpPr/>
            <p:nvPr/>
          </p:nvGrpSpPr>
          <p:grpSpPr>
            <a:xfrm>
              <a:off x="2927539" y="2475459"/>
              <a:ext cx="5588025" cy="674133"/>
              <a:chOff x="863605" y="2475459"/>
              <a:chExt cx="5588025" cy="674133"/>
            </a:xfrm>
          </p:grpSpPr>
          <p:grpSp>
            <p:nvGrpSpPr>
              <p:cNvPr id="32" name="Group 31"/>
              <p:cNvGrpSpPr/>
              <p:nvPr/>
            </p:nvGrpSpPr>
            <p:grpSpPr>
              <a:xfrm>
                <a:off x="1007541" y="2920995"/>
                <a:ext cx="5029200" cy="228597"/>
                <a:chOff x="1566338" y="3327400"/>
                <a:chExt cx="5184648" cy="228597"/>
              </a:xfrm>
            </p:grpSpPr>
            <p:cxnSp>
              <p:nvCxnSpPr>
                <p:cNvPr id="33" name="Straight Connector 32"/>
                <p:cNvCxnSpPr/>
                <p:nvPr/>
              </p:nvCxnSpPr>
              <p:spPr>
                <a:xfrm>
                  <a:off x="1566338" y="3445933"/>
                  <a:ext cx="51846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574801" y="332740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259671"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995354"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747950" y="334433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TextBox 38"/>
              <p:cNvSpPr txBox="1"/>
              <p:nvPr/>
            </p:nvSpPr>
            <p:spPr>
              <a:xfrm>
                <a:off x="863605" y="2475459"/>
                <a:ext cx="5588025" cy="492443"/>
              </a:xfrm>
              <a:prstGeom prst="rect">
                <a:avLst/>
              </a:prstGeom>
              <a:noFill/>
            </p:spPr>
            <p:txBody>
              <a:bodyPr wrap="square" rtlCol="0">
                <a:spAutoFit/>
              </a:bodyPr>
              <a:lstStyle/>
              <a:p>
                <a:pPr>
                  <a:tabLst>
                    <a:tab pos="1719263" algn="ctr"/>
                    <a:tab pos="3370263" algn="ctr"/>
                    <a:tab pos="5087938" algn="ctr"/>
                  </a:tabLst>
                </a:pPr>
                <a:r>
                  <a:rPr lang="en-US" sz="2600" dirty="0"/>
                  <a:t>0	1	2	3</a:t>
                </a:r>
              </a:p>
            </p:txBody>
          </p:sp>
          <p:sp>
            <p:nvSpPr>
              <p:cNvPr id="43" name="TextBox 42"/>
              <p:cNvSpPr txBox="1"/>
              <p:nvPr/>
            </p:nvSpPr>
            <p:spPr>
              <a:xfrm>
                <a:off x="1253069" y="2573803"/>
                <a:ext cx="1143021" cy="461665"/>
              </a:xfrm>
              <a:prstGeom prst="rect">
                <a:avLst/>
              </a:prstGeom>
              <a:noFill/>
            </p:spPr>
            <p:txBody>
              <a:bodyPr wrap="square" rtlCol="0">
                <a:spAutoFit/>
              </a:bodyPr>
              <a:lstStyle/>
              <a:p>
                <a:pPr>
                  <a:tabLst>
                    <a:tab pos="1719263" algn="ctr"/>
                    <a:tab pos="3487738" algn="ctr"/>
                    <a:tab pos="5199063" algn="ctr"/>
                  </a:tabLst>
                </a:pPr>
                <a:r>
                  <a:rPr lang="en-US" sz="2400" dirty="0"/>
                  <a:t>r = 5%	</a:t>
                </a:r>
              </a:p>
            </p:txBody>
          </p:sp>
        </p:grpSp>
        <p:sp>
          <p:nvSpPr>
            <p:cNvPr id="78" name="TextBox 77"/>
            <p:cNvSpPr txBox="1"/>
            <p:nvPr/>
          </p:nvSpPr>
          <p:spPr>
            <a:xfrm>
              <a:off x="6043274" y="3123729"/>
              <a:ext cx="71118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sp>
          <p:nvSpPr>
            <p:cNvPr id="85" name="TextBox 84"/>
            <p:cNvSpPr txBox="1"/>
            <p:nvPr/>
          </p:nvSpPr>
          <p:spPr>
            <a:xfrm>
              <a:off x="7753561" y="3123727"/>
              <a:ext cx="69432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grpSp>
      <p:sp>
        <p:nvSpPr>
          <p:cNvPr id="126" name="Rectangle 3"/>
          <p:cNvSpPr txBox="1">
            <a:spLocks noChangeArrowheads="1"/>
          </p:cNvSpPr>
          <p:nvPr/>
        </p:nvSpPr>
        <p:spPr bwMode="auto">
          <a:xfrm>
            <a:off x="677069" y="262446"/>
            <a:ext cx="7772400" cy="60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Present Value of an Annuity</a:t>
            </a:r>
          </a:p>
        </p:txBody>
      </p:sp>
      <p:grpSp>
        <p:nvGrpSpPr>
          <p:cNvPr id="69" name="Group 68">
            <a:extLst>
              <a:ext uri="{FF2B5EF4-FFF2-40B4-BE49-F238E27FC236}">
                <a16:creationId xmlns:a16="http://schemas.microsoft.com/office/drawing/2014/main" id="{B1618442-78AD-4579-A366-90E18F545060}"/>
              </a:ext>
            </a:extLst>
          </p:cNvPr>
          <p:cNvGrpSpPr/>
          <p:nvPr/>
        </p:nvGrpSpPr>
        <p:grpSpPr>
          <a:xfrm>
            <a:off x="3201641" y="3529685"/>
            <a:ext cx="5778158" cy="1140713"/>
            <a:chOff x="2737406" y="2475459"/>
            <a:chExt cx="5778158" cy="1140713"/>
          </a:xfrm>
        </p:grpSpPr>
        <p:sp>
          <p:nvSpPr>
            <p:cNvPr id="70" name="TextBox 69">
              <a:extLst>
                <a:ext uri="{FF2B5EF4-FFF2-40B4-BE49-F238E27FC236}">
                  <a16:creationId xmlns:a16="http://schemas.microsoft.com/office/drawing/2014/main" id="{F248A9B8-9EBE-462E-942D-F62DE8F759DD}"/>
                </a:ext>
              </a:extLst>
            </p:cNvPr>
            <p:cNvSpPr txBox="1"/>
            <p:nvPr/>
          </p:nvSpPr>
          <p:spPr>
            <a:xfrm>
              <a:off x="4341487" y="3123728"/>
              <a:ext cx="719650" cy="492443"/>
            </a:xfrm>
            <a:prstGeom prst="rect">
              <a:avLst/>
            </a:prstGeom>
            <a:noFill/>
          </p:spPr>
          <p:txBody>
            <a:bodyPr wrap="square" rtlCol="0">
              <a:spAutoFit/>
            </a:bodyPr>
            <a:lstStyle/>
            <a:p>
              <a:pPr>
                <a:tabLst>
                  <a:tab pos="1719263" algn="ctr"/>
                  <a:tab pos="3487738" algn="ctr"/>
                  <a:tab pos="5199063" algn="ctr"/>
                </a:tabLst>
              </a:pPr>
              <a:r>
                <a:rPr lang="en-US" sz="2600" dirty="0">
                  <a:solidFill>
                    <a:srgbClr val="0000FF"/>
                  </a:solidFill>
                </a:rPr>
                <a:t>400	</a:t>
              </a:r>
            </a:p>
          </p:txBody>
        </p:sp>
        <p:grpSp>
          <p:nvGrpSpPr>
            <p:cNvPr id="71" name="Group 70">
              <a:extLst>
                <a:ext uri="{FF2B5EF4-FFF2-40B4-BE49-F238E27FC236}">
                  <a16:creationId xmlns:a16="http://schemas.microsoft.com/office/drawing/2014/main" id="{13C5D51D-07E7-4661-86A4-43BC00F4E87C}"/>
                </a:ext>
              </a:extLst>
            </p:cNvPr>
            <p:cNvGrpSpPr/>
            <p:nvPr/>
          </p:nvGrpSpPr>
          <p:grpSpPr>
            <a:xfrm>
              <a:off x="2927539" y="2475459"/>
              <a:ext cx="5588025" cy="674133"/>
              <a:chOff x="863605" y="2475459"/>
              <a:chExt cx="5588025" cy="674133"/>
            </a:xfrm>
          </p:grpSpPr>
          <p:grpSp>
            <p:nvGrpSpPr>
              <p:cNvPr id="74" name="Group 73">
                <a:extLst>
                  <a:ext uri="{FF2B5EF4-FFF2-40B4-BE49-F238E27FC236}">
                    <a16:creationId xmlns:a16="http://schemas.microsoft.com/office/drawing/2014/main" id="{220E3A3B-ED12-491E-93E8-3C2973222EF7}"/>
                  </a:ext>
                </a:extLst>
              </p:cNvPr>
              <p:cNvGrpSpPr/>
              <p:nvPr/>
            </p:nvGrpSpPr>
            <p:grpSpPr>
              <a:xfrm>
                <a:off x="1007541" y="2920995"/>
                <a:ext cx="5029200" cy="228597"/>
                <a:chOff x="1566338" y="3327400"/>
                <a:chExt cx="5184648" cy="228597"/>
              </a:xfrm>
            </p:grpSpPr>
            <p:cxnSp>
              <p:nvCxnSpPr>
                <p:cNvPr id="77" name="Straight Connector 76">
                  <a:extLst>
                    <a:ext uri="{FF2B5EF4-FFF2-40B4-BE49-F238E27FC236}">
                      <a16:creationId xmlns:a16="http://schemas.microsoft.com/office/drawing/2014/main" id="{09E5F254-FB59-4F4E-9554-AA3E7A974433}"/>
                    </a:ext>
                  </a:extLst>
                </p:cNvPr>
                <p:cNvCxnSpPr/>
                <p:nvPr/>
              </p:nvCxnSpPr>
              <p:spPr>
                <a:xfrm>
                  <a:off x="1566338" y="3445933"/>
                  <a:ext cx="51846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4203572-6C26-44EA-AF01-B900609D1A44}"/>
                    </a:ext>
                  </a:extLst>
                </p:cNvPr>
                <p:cNvCxnSpPr/>
                <p:nvPr/>
              </p:nvCxnSpPr>
              <p:spPr>
                <a:xfrm>
                  <a:off x="1574801" y="332740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BB299A73-185E-41C1-BC0C-61443A44978C}"/>
                    </a:ext>
                  </a:extLst>
                </p:cNvPr>
                <p:cNvCxnSpPr/>
                <p:nvPr/>
              </p:nvCxnSpPr>
              <p:spPr>
                <a:xfrm>
                  <a:off x="3259671"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62F91C1-9077-49C1-9C34-A27222BDC9AA}"/>
                    </a:ext>
                  </a:extLst>
                </p:cNvPr>
                <p:cNvCxnSpPr/>
                <p:nvPr/>
              </p:nvCxnSpPr>
              <p:spPr>
                <a:xfrm>
                  <a:off x="4995354"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007515FC-0E73-447B-B783-AA362A8A414C}"/>
                    </a:ext>
                  </a:extLst>
                </p:cNvPr>
                <p:cNvCxnSpPr/>
                <p:nvPr/>
              </p:nvCxnSpPr>
              <p:spPr>
                <a:xfrm>
                  <a:off x="6747950" y="334433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5" name="TextBox 74">
                <a:extLst>
                  <a:ext uri="{FF2B5EF4-FFF2-40B4-BE49-F238E27FC236}">
                    <a16:creationId xmlns:a16="http://schemas.microsoft.com/office/drawing/2014/main" id="{67989005-577A-4BD1-BA82-804423885767}"/>
                  </a:ext>
                </a:extLst>
              </p:cNvPr>
              <p:cNvSpPr txBox="1"/>
              <p:nvPr/>
            </p:nvSpPr>
            <p:spPr>
              <a:xfrm>
                <a:off x="863605" y="2475459"/>
                <a:ext cx="5588025" cy="492443"/>
              </a:xfrm>
              <a:prstGeom prst="rect">
                <a:avLst/>
              </a:prstGeom>
              <a:noFill/>
            </p:spPr>
            <p:txBody>
              <a:bodyPr wrap="square" rtlCol="0">
                <a:spAutoFit/>
              </a:bodyPr>
              <a:lstStyle/>
              <a:p>
                <a:pPr>
                  <a:tabLst>
                    <a:tab pos="1719263" algn="ctr"/>
                    <a:tab pos="3370263" algn="ctr"/>
                    <a:tab pos="5087938" algn="ctr"/>
                  </a:tabLst>
                </a:pPr>
                <a:r>
                  <a:rPr lang="en-US" sz="2600" dirty="0"/>
                  <a:t>0	1	2	3</a:t>
                </a:r>
              </a:p>
            </p:txBody>
          </p:sp>
          <p:sp>
            <p:nvSpPr>
              <p:cNvPr id="76" name="TextBox 75">
                <a:extLst>
                  <a:ext uri="{FF2B5EF4-FFF2-40B4-BE49-F238E27FC236}">
                    <a16:creationId xmlns:a16="http://schemas.microsoft.com/office/drawing/2014/main" id="{C3F62E45-EB42-4BF8-AF8F-1662387F765D}"/>
                  </a:ext>
                </a:extLst>
              </p:cNvPr>
              <p:cNvSpPr txBox="1"/>
              <p:nvPr/>
            </p:nvSpPr>
            <p:spPr>
              <a:xfrm>
                <a:off x="1253069" y="2573803"/>
                <a:ext cx="1143021" cy="461665"/>
              </a:xfrm>
              <a:prstGeom prst="rect">
                <a:avLst/>
              </a:prstGeom>
              <a:noFill/>
            </p:spPr>
            <p:txBody>
              <a:bodyPr wrap="square" rtlCol="0">
                <a:spAutoFit/>
              </a:bodyPr>
              <a:lstStyle/>
              <a:p>
                <a:pPr>
                  <a:tabLst>
                    <a:tab pos="1719263" algn="ctr"/>
                    <a:tab pos="3487738" algn="ctr"/>
                    <a:tab pos="5199063" algn="ctr"/>
                  </a:tabLst>
                </a:pPr>
                <a:r>
                  <a:rPr lang="en-US" sz="2400" dirty="0"/>
                  <a:t>r = 5%	</a:t>
                </a:r>
              </a:p>
            </p:txBody>
          </p:sp>
        </p:grpSp>
        <p:sp>
          <p:nvSpPr>
            <p:cNvPr id="72" name="TextBox 71">
              <a:extLst>
                <a:ext uri="{FF2B5EF4-FFF2-40B4-BE49-F238E27FC236}">
                  <a16:creationId xmlns:a16="http://schemas.microsoft.com/office/drawing/2014/main" id="{56A98CF5-A87A-4F72-B1C6-AB53FA521F1B}"/>
                </a:ext>
              </a:extLst>
            </p:cNvPr>
            <p:cNvSpPr txBox="1"/>
            <p:nvPr/>
          </p:nvSpPr>
          <p:spPr>
            <a:xfrm>
              <a:off x="6043274" y="3123729"/>
              <a:ext cx="711185" cy="492443"/>
            </a:xfrm>
            <a:prstGeom prst="rect">
              <a:avLst/>
            </a:prstGeom>
            <a:noFill/>
          </p:spPr>
          <p:txBody>
            <a:bodyPr wrap="square" rtlCol="0">
              <a:spAutoFit/>
            </a:bodyPr>
            <a:lstStyle/>
            <a:p>
              <a:pPr>
                <a:tabLst>
                  <a:tab pos="1719263" algn="ctr"/>
                  <a:tab pos="3487738" algn="ctr"/>
                  <a:tab pos="5199063" algn="ctr"/>
                </a:tabLst>
              </a:pPr>
              <a:r>
                <a:rPr lang="en-US" sz="2600" dirty="0">
                  <a:solidFill>
                    <a:srgbClr val="0000FF"/>
                  </a:solidFill>
                </a:rPr>
                <a:t>400	</a:t>
              </a:r>
            </a:p>
          </p:txBody>
        </p:sp>
        <p:sp>
          <p:nvSpPr>
            <p:cNvPr id="73" name="TextBox 72">
              <a:extLst>
                <a:ext uri="{FF2B5EF4-FFF2-40B4-BE49-F238E27FC236}">
                  <a16:creationId xmlns:a16="http://schemas.microsoft.com/office/drawing/2014/main" id="{3574B40E-8D29-4EDE-8B3C-145DF9AF02E2}"/>
                </a:ext>
              </a:extLst>
            </p:cNvPr>
            <p:cNvSpPr txBox="1"/>
            <p:nvPr/>
          </p:nvSpPr>
          <p:spPr>
            <a:xfrm>
              <a:off x="2737406" y="3123727"/>
              <a:ext cx="694325" cy="492443"/>
            </a:xfrm>
            <a:prstGeom prst="rect">
              <a:avLst/>
            </a:prstGeom>
            <a:noFill/>
          </p:spPr>
          <p:txBody>
            <a:bodyPr wrap="square" rtlCol="0">
              <a:spAutoFit/>
            </a:bodyPr>
            <a:lstStyle/>
            <a:p>
              <a:pPr>
                <a:tabLst>
                  <a:tab pos="1719263" algn="ctr"/>
                  <a:tab pos="3487738" algn="ctr"/>
                  <a:tab pos="5199063" algn="ctr"/>
                </a:tabLst>
              </a:pPr>
              <a:r>
                <a:rPr lang="en-US" sz="2600" dirty="0">
                  <a:solidFill>
                    <a:srgbClr val="0000FF"/>
                  </a:solidFill>
                </a:rPr>
                <a:t>400	</a:t>
              </a:r>
            </a:p>
          </p:txBody>
        </p:sp>
      </p:grpSp>
      <p:sp>
        <p:nvSpPr>
          <p:cNvPr id="40" name="TextBox 39">
            <a:extLst>
              <a:ext uri="{FF2B5EF4-FFF2-40B4-BE49-F238E27FC236}">
                <a16:creationId xmlns:a16="http://schemas.microsoft.com/office/drawing/2014/main" id="{D58451A0-8E14-43A8-952C-407F54FB9D24}"/>
              </a:ext>
            </a:extLst>
          </p:cNvPr>
          <p:cNvSpPr txBox="1"/>
          <p:nvPr/>
        </p:nvSpPr>
        <p:spPr>
          <a:xfrm>
            <a:off x="865568" y="2333715"/>
            <a:ext cx="2327374"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PVA = 1,089.30</a:t>
            </a:r>
          </a:p>
        </p:txBody>
      </p:sp>
      <p:sp>
        <p:nvSpPr>
          <p:cNvPr id="44" name="TextBox 43">
            <a:extLst>
              <a:ext uri="{FF2B5EF4-FFF2-40B4-BE49-F238E27FC236}">
                <a16:creationId xmlns:a16="http://schemas.microsoft.com/office/drawing/2014/main" id="{44AA6E52-55F3-4AF6-8C7D-F44798F31903}"/>
              </a:ext>
            </a:extLst>
          </p:cNvPr>
          <p:cNvSpPr txBox="1"/>
          <p:nvPr/>
        </p:nvSpPr>
        <p:spPr>
          <a:xfrm>
            <a:off x="201314" y="4184293"/>
            <a:ext cx="3011935"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400" dirty="0"/>
              <a:t>PVA(DUE) = </a:t>
            </a:r>
            <a:r>
              <a:rPr lang="en-US" sz="2600" dirty="0"/>
              <a:t>1,143.76</a:t>
            </a:r>
          </a:p>
        </p:txBody>
      </p:sp>
      <p:sp>
        <p:nvSpPr>
          <p:cNvPr id="2" name="TextBox 1">
            <a:extLst>
              <a:ext uri="{FF2B5EF4-FFF2-40B4-BE49-F238E27FC236}">
                <a16:creationId xmlns:a16="http://schemas.microsoft.com/office/drawing/2014/main" id="{554D5263-30F2-017E-919D-BF2ACBC9D9D1}"/>
              </a:ext>
            </a:extLst>
          </p:cNvPr>
          <p:cNvSpPr txBox="1"/>
          <p:nvPr/>
        </p:nvSpPr>
        <p:spPr>
          <a:xfrm>
            <a:off x="432817" y="1316077"/>
            <a:ext cx="2506071" cy="492443"/>
          </a:xfrm>
          <a:prstGeom prst="rect">
            <a:avLst/>
          </a:prstGeom>
          <a:noFill/>
        </p:spPr>
        <p:txBody>
          <a:bodyPr wrap="none" rtlCol="0">
            <a:spAutoFit/>
          </a:bodyPr>
          <a:lstStyle/>
          <a:p>
            <a:r>
              <a:rPr lang="en-US" sz="2600" u="sng" dirty="0"/>
              <a:t>Ordinary Annuity</a:t>
            </a:r>
          </a:p>
        </p:txBody>
      </p:sp>
      <p:sp>
        <p:nvSpPr>
          <p:cNvPr id="4" name="TextBox 3">
            <a:extLst>
              <a:ext uri="{FF2B5EF4-FFF2-40B4-BE49-F238E27FC236}">
                <a16:creationId xmlns:a16="http://schemas.microsoft.com/office/drawing/2014/main" id="{B2F02AC6-20F7-1173-D4CC-C5103297599E}"/>
              </a:ext>
            </a:extLst>
          </p:cNvPr>
          <p:cNvSpPr txBox="1"/>
          <p:nvPr/>
        </p:nvSpPr>
        <p:spPr>
          <a:xfrm>
            <a:off x="567802" y="3218926"/>
            <a:ext cx="1861407" cy="492443"/>
          </a:xfrm>
          <a:prstGeom prst="rect">
            <a:avLst/>
          </a:prstGeom>
          <a:noFill/>
        </p:spPr>
        <p:txBody>
          <a:bodyPr wrap="none" rtlCol="0">
            <a:spAutoFit/>
          </a:bodyPr>
          <a:lstStyle/>
          <a:p>
            <a:r>
              <a:rPr lang="en-US" sz="2600" u="sng" dirty="0"/>
              <a:t>Annuity Due</a:t>
            </a:r>
          </a:p>
        </p:txBody>
      </p:sp>
      <p:sp>
        <p:nvSpPr>
          <p:cNvPr id="5" name="TextBox 4">
            <a:extLst>
              <a:ext uri="{FF2B5EF4-FFF2-40B4-BE49-F238E27FC236}">
                <a16:creationId xmlns:a16="http://schemas.microsoft.com/office/drawing/2014/main" id="{71EE76CE-2C97-D399-448D-0443F7987917}"/>
              </a:ext>
            </a:extLst>
          </p:cNvPr>
          <p:cNvSpPr txBox="1"/>
          <p:nvPr/>
        </p:nvSpPr>
        <p:spPr>
          <a:xfrm>
            <a:off x="666187" y="5090605"/>
            <a:ext cx="7835536" cy="1020792"/>
          </a:xfrm>
          <a:prstGeom prst="rect">
            <a:avLst/>
          </a:prstGeom>
          <a:noFill/>
        </p:spPr>
        <p:txBody>
          <a:bodyPr wrap="square" rtlCol="0">
            <a:spAutoFit/>
          </a:bodyPr>
          <a:lstStyle/>
          <a:p>
            <a:pPr algn="ctr">
              <a:spcAft>
                <a:spcPts val="1000"/>
              </a:spcAft>
              <a:tabLst>
                <a:tab pos="1719263" algn="ctr"/>
                <a:tab pos="3487738" algn="ctr"/>
                <a:tab pos="5199063" algn="ctr"/>
              </a:tabLst>
            </a:pPr>
            <a:r>
              <a:rPr lang="en-US" sz="2600" b="1" dirty="0">
                <a:solidFill>
                  <a:srgbClr val="FF0000"/>
                </a:solidFill>
              </a:rPr>
              <a:t>FVA(DUE) &gt; FVA</a:t>
            </a:r>
          </a:p>
          <a:p>
            <a:pPr algn="ctr">
              <a:spcAft>
                <a:spcPts val="1000"/>
              </a:spcAft>
              <a:tabLst>
                <a:tab pos="1719263" algn="ctr"/>
                <a:tab pos="3487738" algn="ctr"/>
                <a:tab pos="5199063" algn="ctr"/>
              </a:tabLst>
            </a:pPr>
            <a:r>
              <a:rPr lang="en-US" sz="2600" b="1" dirty="0">
                <a:solidFill>
                  <a:srgbClr val="006600"/>
                </a:solidFill>
              </a:rPr>
              <a:t>Less interest is earned on the annuity due payments. </a:t>
            </a:r>
          </a:p>
        </p:txBody>
      </p:sp>
    </p:spTree>
    <p:custDataLst>
      <p:tags r:id="rId1"/>
    </p:custDataLst>
    <p:extLst>
      <p:ext uri="{BB962C8B-B14F-4D97-AF65-F5344CB8AC3E}">
        <p14:creationId xmlns:p14="http://schemas.microsoft.com/office/powerpoint/2010/main" val="184709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wipe(left)">
                                      <p:cBhvr>
                                        <p:cTn id="10" dur="500"/>
                                        <p:tgtEl>
                                          <p:spTgt spid="92"/>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4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par>
                          <p:cTn id="18" fill="hold">
                            <p:stCondLst>
                              <p:cond delay="0"/>
                            </p:stCondLst>
                            <p:childTnLst>
                              <p:par>
                                <p:cTn id="19" presetID="22" presetClass="entr" presetSubtype="8" fill="hold" nodeType="afterEffect">
                                  <p:stCondLst>
                                    <p:cond delay="0"/>
                                  </p:stCondLst>
                                  <p:childTnLst>
                                    <p:set>
                                      <p:cBhvr>
                                        <p:cTn id="20" dur="1" fill="hold">
                                          <p:stCondLst>
                                            <p:cond delay="0"/>
                                          </p:stCondLst>
                                        </p:cTn>
                                        <p:tgtEl>
                                          <p:spTgt spid="69"/>
                                        </p:tgtEl>
                                        <p:attrNameLst>
                                          <p:attrName>style.visibility</p:attrName>
                                        </p:attrNameLst>
                                      </p:cBhvr>
                                      <p:to>
                                        <p:strVal val="visible"/>
                                      </p:to>
                                    </p:set>
                                    <p:animEffect transition="in" filter="wipe(left)">
                                      <p:cBhvr>
                                        <p:cTn id="21" dur="500"/>
                                        <p:tgtEl>
                                          <p:spTgt spid="69"/>
                                        </p:tgtEl>
                                      </p:cBhvr>
                                    </p:animEffec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wipe(left)">
                                      <p:cBhvr>
                                        <p:cTn id="29" dur="500"/>
                                        <p:tgtEl>
                                          <p:spTgt spid="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5">
                                            <p:txEl>
                                              <p:pRg st="1" end="1"/>
                                            </p:txEl>
                                          </p:spTgt>
                                        </p:tgtEl>
                                        <p:attrNameLst>
                                          <p:attrName>style.visibility</p:attrName>
                                        </p:attrNameLst>
                                      </p:cBhvr>
                                      <p:to>
                                        <p:strVal val="visible"/>
                                      </p:to>
                                    </p:set>
                                    <p:animEffect transition="in" filter="wipe(left)">
                                      <p:cBhvr>
                                        <p:cTn id="34"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p:bldP spid="2" grpId="0"/>
      <p:bldP spid="4" grpId="0"/>
      <p:bldP spid="5"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TextBox 122"/>
          <p:cNvSpPr txBox="1"/>
          <p:nvPr/>
        </p:nvSpPr>
        <p:spPr>
          <a:xfrm>
            <a:off x="495225" y="2570632"/>
            <a:ext cx="2234132"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PVA = 1,089.30</a:t>
            </a:r>
          </a:p>
        </p:txBody>
      </p:sp>
      <p:sp>
        <p:nvSpPr>
          <p:cNvPr id="92" name="Rectangle 3"/>
          <p:cNvSpPr txBox="1">
            <a:spLocks noChangeArrowheads="1"/>
          </p:cNvSpPr>
          <p:nvPr/>
        </p:nvSpPr>
        <p:spPr bwMode="auto">
          <a:xfrm>
            <a:off x="677069" y="262446"/>
            <a:ext cx="7772400" cy="60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Time Value of Money—Interpretation</a:t>
            </a:r>
          </a:p>
        </p:txBody>
      </p:sp>
      <p:sp>
        <p:nvSpPr>
          <p:cNvPr id="93" name="TextBox 92">
            <a:extLst>
              <a:ext uri="{FF2B5EF4-FFF2-40B4-BE49-F238E27FC236}">
                <a16:creationId xmlns:a16="http://schemas.microsoft.com/office/drawing/2014/main" id="{F96599C0-BCA9-4856-A5B0-92A24806AB1D}"/>
              </a:ext>
            </a:extLst>
          </p:cNvPr>
          <p:cNvSpPr txBox="1"/>
          <p:nvPr/>
        </p:nvSpPr>
        <p:spPr>
          <a:xfrm>
            <a:off x="6468283" y="2564212"/>
            <a:ext cx="1815221"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1,261 = FVA</a:t>
            </a:r>
          </a:p>
        </p:txBody>
      </p:sp>
      <p:grpSp>
        <p:nvGrpSpPr>
          <p:cNvPr id="94" name="Group 93">
            <a:extLst>
              <a:ext uri="{FF2B5EF4-FFF2-40B4-BE49-F238E27FC236}">
                <a16:creationId xmlns:a16="http://schemas.microsoft.com/office/drawing/2014/main" id="{56258A6A-84AC-4C97-8E23-36958F9B8C93}"/>
              </a:ext>
            </a:extLst>
          </p:cNvPr>
          <p:cNvGrpSpPr/>
          <p:nvPr/>
        </p:nvGrpSpPr>
        <p:grpSpPr>
          <a:xfrm>
            <a:off x="1852948" y="1373774"/>
            <a:ext cx="5588025" cy="1140713"/>
            <a:chOff x="2927539" y="2475459"/>
            <a:chExt cx="5588025" cy="1140713"/>
          </a:xfrm>
        </p:grpSpPr>
        <p:sp>
          <p:nvSpPr>
            <p:cNvPr id="95" name="TextBox 94">
              <a:extLst>
                <a:ext uri="{FF2B5EF4-FFF2-40B4-BE49-F238E27FC236}">
                  <a16:creationId xmlns:a16="http://schemas.microsoft.com/office/drawing/2014/main" id="{6C5CCAD0-56C8-444D-99A3-7888673F1E98}"/>
                </a:ext>
              </a:extLst>
            </p:cNvPr>
            <p:cNvSpPr txBox="1"/>
            <p:nvPr/>
          </p:nvSpPr>
          <p:spPr>
            <a:xfrm>
              <a:off x="4341487" y="3123728"/>
              <a:ext cx="719650"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grpSp>
          <p:nvGrpSpPr>
            <p:cNvPr id="108" name="Group 107">
              <a:extLst>
                <a:ext uri="{FF2B5EF4-FFF2-40B4-BE49-F238E27FC236}">
                  <a16:creationId xmlns:a16="http://schemas.microsoft.com/office/drawing/2014/main" id="{83240DC9-7CDF-4EB3-BA66-032E5C4EF1A4}"/>
                </a:ext>
              </a:extLst>
            </p:cNvPr>
            <p:cNvGrpSpPr/>
            <p:nvPr/>
          </p:nvGrpSpPr>
          <p:grpSpPr>
            <a:xfrm>
              <a:off x="2927539" y="2475459"/>
              <a:ext cx="5588025" cy="674133"/>
              <a:chOff x="863605" y="2475459"/>
              <a:chExt cx="5588025" cy="674133"/>
            </a:xfrm>
          </p:grpSpPr>
          <p:grpSp>
            <p:nvGrpSpPr>
              <p:cNvPr id="111" name="Group 110">
                <a:extLst>
                  <a:ext uri="{FF2B5EF4-FFF2-40B4-BE49-F238E27FC236}">
                    <a16:creationId xmlns:a16="http://schemas.microsoft.com/office/drawing/2014/main" id="{EC0C3CB8-6F5F-4D67-A2DE-9C6387C34BA5}"/>
                  </a:ext>
                </a:extLst>
              </p:cNvPr>
              <p:cNvGrpSpPr/>
              <p:nvPr/>
            </p:nvGrpSpPr>
            <p:grpSpPr>
              <a:xfrm>
                <a:off x="1007541" y="2920995"/>
                <a:ext cx="5029200" cy="228597"/>
                <a:chOff x="1566338" y="3327400"/>
                <a:chExt cx="5184648" cy="228597"/>
              </a:xfrm>
            </p:grpSpPr>
            <p:cxnSp>
              <p:nvCxnSpPr>
                <p:cNvPr id="117" name="Straight Connector 116">
                  <a:extLst>
                    <a:ext uri="{FF2B5EF4-FFF2-40B4-BE49-F238E27FC236}">
                      <a16:creationId xmlns:a16="http://schemas.microsoft.com/office/drawing/2014/main" id="{20718D8C-3F8C-45D5-B30C-EA320C469B5C}"/>
                    </a:ext>
                  </a:extLst>
                </p:cNvPr>
                <p:cNvCxnSpPr/>
                <p:nvPr/>
              </p:nvCxnSpPr>
              <p:spPr>
                <a:xfrm>
                  <a:off x="1566338" y="3445933"/>
                  <a:ext cx="51846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6225F801-0015-4930-833D-D98257FEE20E}"/>
                    </a:ext>
                  </a:extLst>
                </p:cNvPr>
                <p:cNvCxnSpPr/>
                <p:nvPr/>
              </p:nvCxnSpPr>
              <p:spPr>
                <a:xfrm>
                  <a:off x="1574801" y="332740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2124517D-40C4-4C8B-9391-5C6791E938D7}"/>
                    </a:ext>
                  </a:extLst>
                </p:cNvPr>
                <p:cNvCxnSpPr/>
                <p:nvPr/>
              </p:nvCxnSpPr>
              <p:spPr>
                <a:xfrm>
                  <a:off x="3259671"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D020B2F-9C72-4906-8B7F-A1BCE8310BEC}"/>
                    </a:ext>
                  </a:extLst>
                </p:cNvPr>
                <p:cNvCxnSpPr/>
                <p:nvPr/>
              </p:nvCxnSpPr>
              <p:spPr>
                <a:xfrm>
                  <a:off x="4995354"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310809D2-5357-4414-AB0E-E6581B5105A8}"/>
                    </a:ext>
                  </a:extLst>
                </p:cNvPr>
                <p:cNvCxnSpPr/>
                <p:nvPr/>
              </p:nvCxnSpPr>
              <p:spPr>
                <a:xfrm>
                  <a:off x="6747950" y="334433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4" name="TextBox 113">
                <a:extLst>
                  <a:ext uri="{FF2B5EF4-FFF2-40B4-BE49-F238E27FC236}">
                    <a16:creationId xmlns:a16="http://schemas.microsoft.com/office/drawing/2014/main" id="{1862187C-1820-483C-8B0C-32C4E41C5BD5}"/>
                  </a:ext>
                </a:extLst>
              </p:cNvPr>
              <p:cNvSpPr txBox="1"/>
              <p:nvPr/>
            </p:nvSpPr>
            <p:spPr>
              <a:xfrm>
                <a:off x="863605" y="2475459"/>
                <a:ext cx="5588025" cy="492443"/>
              </a:xfrm>
              <a:prstGeom prst="rect">
                <a:avLst/>
              </a:prstGeom>
              <a:noFill/>
            </p:spPr>
            <p:txBody>
              <a:bodyPr wrap="square" rtlCol="0">
                <a:spAutoFit/>
              </a:bodyPr>
              <a:lstStyle/>
              <a:p>
                <a:pPr>
                  <a:tabLst>
                    <a:tab pos="1719263" algn="ctr"/>
                    <a:tab pos="3370263" algn="ctr"/>
                    <a:tab pos="5087938" algn="ctr"/>
                  </a:tabLst>
                </a:pPr>
                <a:r>
                  <a:rPr lang="en-US" sz="2600" dirty="0"/>
                  <a:t>0	1	2	3</a:t>
                </a:r>
              </a:p>
            </p:txBody>
          </p:sp>
          <p:sp>
            <p:nvSpPr>
              <p:cNvPr id="116" name="TextBox 115">
                <a:extLst>
                  <a:ext uri="{FF2B5EF4-FFF2-40B4-BE49-F238E27FC236}">
                    <a16:creationId xmlns:a16="http://schemas.microsoft.com/office/drawing/2014/main" id="{6E1E3D08-1DDA-45E3-B7FF-E1F5FDECDB39}"/>
                  </a:ext>
                </a:extLst>
              </p:cNvPr>
              <p:cNvSpPr txBox="1"/>
              <p:nvPr/>
            </p:nvSpPr>
            <p:spPr>
              <a:xfrm>
                <a:off x="1253069" y="2573803"/>
                <a:ext cx="1143021" cy="461665"/>
              </a:xfrm>
              <a:prstGeom prst="rect">
                <a:avLst/>
              </a:prstGeom>
              <a:noFill/>
            </p:spPr>
            <p:txBody>
              <a:bodyPr wrap="square" rtlCol="0">
                <a:spAutoFit/>
              </a:bodyPr>
              <a:lstStyle/>
              <a:p>
                <a:pPr>
                  <a:tabLst>
                    <a:tab pos="1719263" algn="ctr"/>
                    <a:tab pos="3487738" algn="ctr"/>
                    <a:tab pos="5199063" algn="ctr"/>
                  </a:tabLst>
                </a:pPr>
                <a:r>
                  <a:rPr lang="en-US" sz="2400" dirty="0"/>
                  <a:t>r = 5%	</a:t>
                </a:r>
              </a:p>
            </p:txBody>
          </p:sp>
        </p:grpSp>
        <p:sp>
          <p:nvSpPr>
            <p:cNvPr id="109" name="TextBox 108">
              <a:extLst>
                <a:ext uri="{FF2B5EF4-FFF2-40B4-BE49-F238E27FC236}">
                  <a16:creationId xmlns:a16="http://schemas.microsoft.com/office/drawing/2014/main" id="{DACEDE53-30E2-40B0-9DF1-012FCE8C6525}"/>
                </a:ext>
              </a:extLst>
            </p:cNvPr>
            <p:cNvSpPr txBox="1"/>
            <p:nvPr/>
          </p:nvSpPr>
          <p:spPr>
            <a:xfrm>
              <a:off x="6043274" y="3123729"/>
              <a:ext cx="71118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sp>
          <p:nvSpPr>
            <p:cNvPr id="110" name="TextBox 109">
              <a:extLst>
                <a:ext uri="{FF2B5EF4-FFF2-40B4-BE49-F238E27FC236}">
                  <a16:creationId xmlns:a16="http://schemas.microsoft.com/office/drawing/2014/main" id="{2D7F9F97-6F10-48DD-B6D2-D4EA54E9E3BE}"/>
                </a:ext>
              </a:extLst>
            </p:cNvPr>
            <p:cNvSpPr txBox="1"/>
            <p:nvPr/>
          </p:nvSpPr>
          <p:spPr>
            <a:xfrm>
              <a:off x="7753561" y="3123727"/>
              <a:ext cx="694325" cy="492443"/>
            </a:xfrm>
            <a:prstGeom prst="rect">
              <a:avLst/>
            </a:prstGeom>
            <a:noFill/>
          </p:spPr>
          <p:txBody>
            <a:bodyPr wrap="square" rtlCol="0">
              <a:spAutoFit/>
            </a:bodyPr>
            <a:lstStyle/>
            <a:p>
              <a:pPr>
                <a:tabLst>
                  <a:tab pos="1719263" algn="ctr"/>
                  <a:tab pos="3487738" algn="ctr"/>
                  <a:tab pos="5199063" algn="ctr"/>
                </a:tabLst>
              </a:pPr>
              <a:r>
                <a:rPr lang="en-US" sz="2600" dirty="0"/>
                <a:t>400	</a:t>
              </a:r>
            </a:p>
          </p:txBody>
        </p:sp>
      </p:grpSp>
      <p:sp>
        <p:nvSpPr>
          <p:cNvPr id="2" name="TextBox 1">
            <a:extLst>
              <a:ext uri="{FF2B5EF4-FFF2-40B4-BE49-F238E27FC236}">
                <a16:creationId xmlns:a16="http://schemas.microsoft.com/office/drawing/2014/main" id="{72F0B72A-B587-402E-AEF8-A09EBAF959F5}"/>
              </a:ext>
            </a:extLst>
          </p:cNvPr>
          <p:cNvSpPr txBox="1"/>
          <p:nvPr/>
        </p:nvSpPr>
        <p:spPr>
          <a:xfrm>
            <a:off x="1342543" y="3076139"/>
            <a:ext cx="539496" cy="553998"/>
          </a:xfrm>
          <a:prstGeom prst="rect">
            <a:avLst/>
          </a:prstGeom>
          <a:solidFill>
            <a:srgbClr val="FF0000"/>
          </a:solidFill>
        </p:spPr>
        <p:txBody>
          <a:bodyPr wrap="square" rtlCol="0">
            <a:spAutoFit/>
          </a:bodyPr>
          <a:lstStyle/>
          <a:p>
            <a:pPr algn="ctr"/>
            <a:r>
              <a:rPr lang="en-US" sz="3000" b="1" dirty="0">
                <a:solidFill>
                  <a:srgbClr val="FEF8CE"/>
                </a:solidFill>
              </a:rPr>
              <a:t>C</a:t>
            </a:r>
          </a:p>
        </p:txBody>
      </p:sp>
      <p:sp>
        <p:nvSpPr>
          <p:cNvPr id="122" name="TextBox 121">
            <a:extLst>
              <a:ext uri="{FF2B5EF4-FFF2-40B4-BE49-F238E27FC236}">
                <a16:creationId xmlns:a16="http://schemas.microsoft.com/office/drawing/2014/main" id="{6A7584C2-7032-450F-B9B1-8771ACF9585A}"/>
              </a:ext>
            </a:extLst>
          </p:cNvPr>
          <p:cNvSpPr txBox="1"/>
          <p:nvPr/>
        </p:nvSpPr>
        <p:spPr>
          <a:xfrm>
            <a:off x="6977869" y="3073091"/>
            <a:ext cx="539496" cy="553998"/>
          </a:xfrm>
          <a:prstGeom prst="rect">
            <a:avLst/>
          </a:prstGeom>
          <a:solidFill>
            <a:srgbClr val="FF0000"/>
          </a:solidFill>
        </p:spPr>
        <p:txBody>
          <a:bodyPr wrap="square" rtlCol="0">
            <a:spAutoFit/>
          </a:bodyPr>
          <a:lstStyle/>
          <a:p>
            <a:pPr algn="ctr"/>
            <a:r>
              <a:rPr lang="en-US" sz="3000" b="1" dirty="0">
                <a:solidFill>
                  <a:srgbClr val="FEF8CE"/>
                </a:solidFill>
              </a:rPr>
              <a:t>B</a:t>
            </a:r>
          </a:p>
        </p:txBody>
      </p:sp>
      <p:sp>
        <p:nvSpPr>
          <p:cNvPr id="124" name="TextBox 123">
            <a:extLst>
              <a:ext uri="{FF2B5EF4-FFF2-40B4-BE49-F238E27FC236}">
                <a16:creationId xmlns:a16="http://schemas.microsoft.com/office/drawing/2014/main" id="{A15D7609-919F-4713-8A5A-D01A171F3D94}"/>
              </a:ext>
            </a:extLst>
          </p:cNvPr>
          <p:cNvSpPr txBox="1"/>
          <p:nvPr/>
        </p:nvSpPr>
        <p:spPr>
          <a:xfrm>
            <a:off x="5053342" y="2575448"/>
            <a:ext cx="539496" cy="553998"/>
          </a:xfrm>
          <a:prstGeom prst="rect">
            <a:avLst/>
          </a:prstGeom>
          <a:solidFill>
            <a:srgbClr val="FF0000"/>
          </a:solidFill>
        </p:spPr>
        <p:txBody>
          <a:bodyPr wrap="square" rtlCol="0">
            <a:spAutoFit/>
          </a:bodyPr>
          <a:lstStyle/>
          <a:p>
            <a:pPr algn="ctr"/>
            <a:r>
              <a:rPr lang="en-US" sz="3000" b="1" dirty="0">
                <a:solidFill>
                  <a:srgbClr val="FEF8CE"/>
                </a:solidFill>
              </a:rPr>
              <a:t>A</a:t>
            </a:r>
          </a:p>
        </p:txBody>
      </p:sp>
      <p:sp>
        <p:nvSpPr>
          <p:cNvPr id="127" name="TextBox 126">
            <a:extLst>
              <a:ext uri="{FF2B5EF4-FFF2-40B4-BE49-F238E27FC236}">
                <a16:creationId xmlns:a16="http://schemas.microsoft.com/office/drawing/2014/main" id="{99DC3016-7768-4B2C-A970-E4DB7E3B0259}"/>
              </a:ext>
            </a:extLst>
          </p:cNvPr>
          <p:cNvSpPr txBox="1"/>
          <p:nvPr/>
        </p:nvSpPr>
        <p:spPr>
          <a:xfrm>
            <a:off x="3098309" y="4647512"/>
            <a:ext cx="1082276" cy="523220"/>
          </a:xfrm>
          <a:prstGeom prst="rect">
            <a:avLst/>
          </a:prstGeom>
          <a:solidFill>
            <a:srgbClr val="FF0000"/>
          </a:solidFill>
        </p:spPr>
        <p:txBody>
          <a:bodyPr wrap="square" rtlCol="0">
            <a:spAutoFit/>
          </a:bodyPr>
          <a:lstStyle/>
          <a:p>
            <a:pPr algn="ctr"/>
            <a:r>
              <a:rPr lang="en-US" sz="2800" b="1" dirty="0">
                <a:solidFill>
                  <a:srgbClr val="FEF8CE"/>
                </a:solidFill>
              </a:rPr>
              <a:t>A = C</a:t>
            </a:r>
          </a:p>
        </p:txBody>
      </p:sp>
      <p:sp>
        <p:nvSpPr>
          <p:cNvPr id="128" name="TextBox 127">
            <a:extLst>
              <a:ext uri="{FF2B5EF4-FFF2-40B4-BE49-F238E27FC236}">
                <a16:creationId xmlns:a16="http://schemas.microsoft.com/office/drawing/2014/main" id="{16DE6CD5-EEA0-442D-8B6D-0D98AC2C6A03}"/>
              </a:ext>
            </a:extLst>
          </p:cNvPr>
          <p:cNvSpPr txBox="1"/>
          <p:nvPr/>
        </p:nvSpPr>
        <p:spPr>
          <a:xfrm>
            <a:off x="1371600" y="4657595"/>
            <a:ext cx="1082276" cy="523220"/>
          </a:xfrm>
          <a:prstGeom prst="rect">
            <a:avLst/>
          </a:prstGeom>
          <a:solidFill>
            <a:srgbClr val="FF0000"/>
          </a:solidFill>
        </p:spPr>
        <p:txBody>
          <a:bodyPr wrap="square" rtlCol="0">
            <a:spAutoFit/>
          </a:bodyPr>
          <a:lstStyle/>
          <a:p>
            <a:pPr algn="ctr"/>
            <a:r>
              <a:rPr lang="en-US" sz="2800" b="1" dirty="0">
                <a:solidFill>
                  <a:srgbClr val="FEF8CE"/>
                </a:solidFill>
              </a:rPr>
              <a:t>A = B</a:t>
            </a:r>
          </a:p>
        </p:txBody>
      </p:sp>
      <p:sp>
        <p:nvSpPr>
          <p:cNvPr id="129" name="TextBox 128">
            <a:extLst>
              <a:ext uri="{FF2B5EF4-FFF2-40B4-BE49-F238E27FC236}">
                <a16:creationId xmlns:a16="http://schemas.microsoft.com/office/drawing/2014/main" id="{64C061CC-D753-4289-ADCB-AA9367C9A398}"/>
              </a:ext>
            </a:extLst>
          </p:cNvPr>
          <p:cNvSpPr txBox="1"/>
          <p:nvPr/>
        </p:nvSpPr>
        <p:spPr>
          <a:xfrm>
            <a:off x="6544968" y="4647512"/>
            <a:ext cx="1082276" cy="523220"/>
          </a:xfrm>
          <a:prstGeom prst="rect">
            <a:avLst/>
          </a:prstGeom>
          <a:solidFill>
            <a:srgbClr val="FF0000"/>
          </a:solidFill>
        </p:spPr>
        <p:txBody>
          <a:bodyPr wrap="square" rtlCol="0">
            <a:spAutoFit/>
          </a:bodyPr>
          <a:lstStyle/>
          <a:p>
            <a:pPr algn="ctr"/>
            <a:r>
              <a:rPr lang="en-US" sz="2800" b="1" dirty="0">
                <a:solidFill>
                  <a:srgbClr val="FEF8CE"/>
                </a:solidFill>
              </a:rPr>
              <a:t>B = C</a:t>
            </a:r>
          </a:p>
        </p:txBody>
      </p:sp>
      <p:sp>
        <p:nvSpPr>
          <p:cNvPr id="130" name="TextBox 129">
            <a:extLst>
              <a:ext uri="{FF2B5EF4-FFF2-40B4-BE49-F238E27FC236}">
                <a16:creationId xmlns:a16="http://schemas.microsoft.com/office/drawing/2014/main" id="{05E85DD9-76D4-40A9-B498-08935DAE1ED9}"/>
              </a:ext>
            </a:extLst>
          </p:cNvPr>
          <p:cNvSpPr txBox="1"/>
          <p:nvPr/>
        </p:nvSpPr>
        <p:spPr>
          <a:xfrm>
            <a:off x="1126405" y="5370919"/>
            <a:ext cx="7516368" cy="955133"/>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FV = 1,089.30(1.05)</a:t>
            </a:r>
            <a:r>
              <a:rPr lang="en-US" sz="2600" baseline="30000" dirty="0"/>
              <a:t>3</a:t>
            </a:r>
            <a:r>
              <a:rPr lang="en-US" sz="2600" dirty="0"/>
              <a:t> = 1,089.30(1.157625) = 1,261.00</a:t>
            </a:r>
          </a:p>
          <a:p>
            <a:pPr>
              <a:lnSpc>
                <a:spcPct val="95000"/>
              </a:lnSpc>
              <a:spcBef>
                <a:spcPts val="800"/>
              </a:spcBef>
              <a:tabLst>
                <a:tab pos="1719263" algn="ctr"/>
                <a:tab pos="3487738" algn="ctr"/>
                <a:tab pos="5199063" algn="ctr"/>
              </a:tabLst>
            </a:pPr>
            <a:r>
              <a:rPr lang="en-US" sz="2600" dirty="0"/>
              <a:t>PV = 1,261/(1.05)</a:t>
            </a:r>
            <a:r>
              <a:rPr lang="en-US" sz="2600" baseline="30000" dirty="0"/>
              <a:t>3</a:t>
            </a:r>
            <a:r>
              <a:rPr lang="en-US" sz="2600" dirty="0"/>
              <a:t> = 1,261(0.863838) = 1,089.30</a:t>
            </a:r>
          </a:p>
        </p:txBody>
      </p:sp>
      <p:sp>
        <p:nvSpPr>
          <p:cNvPr id="3" name="TextBox 2"/>
          <p:cNvSpPr txBox="1"/>
          <p:nvPr/>
        </p:nvSpPr>
        <p:spPr>
          <a:xfrm>
            <a:off x="1909453" y="3830240"/>
            <a:ext cx="4846263" cy="523220"/>
          </a:xfrm>
          <a:prstGeom prst="rect">
            <a:avLst/>
          </a:prstGeom>
          <a:noFill/>
        </p:spPr>
        <p:txBody>
          <a:bodyPr wrap="none" rtlCol="0">
            <a:spAutoFit/>
          </a:bodyPr>
          <a:lstStyle/>
          <a:p>
            <a:r>
              <a:rPr lang="en-US" sz="2800" dirty="0"/>
              <a:t>Which option is best/preferred?</a:t>
            </a:r>
          </a:p>
        </p:txBody>
      </p:sp>
      <p:sp>
        <p:nvSpPr>
          <p:cNvPr id="26" name="TextBox 25"/>
          <p:cNvSpPr txBox="1"/>
          <p:nvPr/>
        </p:nvSpPr>
        <p:spPr>
          <a:xfrm>
            <a:off x="4389797" y="4642802"/>
            <a:ext cx="2101857" cy="523220"/>
          </a:xfrm>
          <a:prstGeom prst="rect">
            <a:avLst/>
          </a:prstGeom>
          <a:noFill/>
        </p:spPr>
        <p:txBody>
          <a:bodyPr wrap="none" rtlCol="0">
            <a:spAutoFit/>
          </a:bodyPr>
          <a:lstStyle/>
          <a:p>
            <a:r>
              <a:rPr lang="en-US" sz="2800" dirty="0"/>
              <a:t>which means</a:t>
            </a:r>
          </a:p>
        </p:txBody>
      </p:sp>
      <p:sp>
        <p:nvSpPr>
          <p:cNvPr id="27" name="TextBox 26">
            <a:extLst>
              <a:ext uri="{FF2B5EF4-FFF2-40B4-BE49-F238E27FC236}">
                <a16:creationId xmlns:a16="http://schemas.microsoft.com/office/drawing/2014/main" id="{05E85DD9-76D4-40A9-B498-08935DAE1ED9}"/>
              </a:ext>
            </a:extLst>
          </p:cNvPr>
          <p:cNvSpPr txBox="1"/>
          <p:nvPr/>
        </p:nvSpPr>
        <p:spPr>
          <a:xfrm>
            <a:off x="1257038" y="5605572"/>
            <a:ext cx="7516368"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Which option is best if you need money TODAY?</a:t>
            </a:r>
          </a:p>
        </p:txBody>
      </p:sp>
      <p:sp>
        <p:nvSpPr>
          <p:cNvPr id="4" name="Right Brace 3">
            <a:extLst>
              <a:ext uri="{FF2B5EF4-FFF2-40B4-BE49-F238E27FC236}">
                <a16:creationId xmlns:a16="http://schemas.microsoft.com/office/drawing/2014/main" id="{8AB26C85-CD45-4CFD-D3DD-08CC1CD6B687}"/>
              </a:ext>
            </a:extLst>
          </p:cNvPr>
          <p:cNvSpPr/>
          <p:nvPr/>
        </p:nvSpPr>
        <p:spPr>
          <a:xfrm rot="5400000">
            <a:off x="5237749" y="488925"/>
            <a:ext cx="176893" cy="3933781"/>
          </a:xfrm>
          <a:prstGeom prst="rightBrace">
            <a:avLst/>
          </a:prstGeom>
          <a:ln w="317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674902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12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30"/>
                                        </p:tgtEl>
                                        <p:attrNameLst>
                                          <p:attrName>style.visibility</p:attrName>
                                        </p:attrNameLst>
                                      </p:cBhvr>
                                      <p:to>
                                        <p:strVal val="visible"/>
                                      </p:to>
                                    </p:set>
                                  </p:childTnLst>
                                  <p:subTnLst>
                                    <p:set>
                                      <p:cBhvr override="childStyle">
                                        <p:cTn dur="1" fill="hold" display="0" masterRel="nextClick" afterEffect="1"/>
                                        <p:tgtEl>
                                          <p:spTgt spid="130"/>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93" grpId="0"/>
      <p:bldP spid="2" grpId="0" animBg="1"/>
      <p:bldP spid="122" grpId="0" animBg="1"/>
      <p:bldP spid="124" grpId="0" animBg="1"/>
      <p:bldP spid="127" grpId="0" animBg="1"/>
      <p:bldP spid="128" grpId="0" animBg="1"/>
      <p:bldP spid="129" grpId="0" animBg="1"/>
      <p:bldP spid="130" grpId="0" bldLvl="3"/>
      <p:bldP spid="3" grpId="0"/>
      <p:bldP spid="26" grpId="0"/>
      <p:bldP spid="27"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7858" name="Rectangle 2">
            <a:extLst>
              <a:ext uri="{FF2B5EF4-FFF2-40B4-BE49-F238E27FC236}">
                <a16:creationId xmlns:a16="http://schemas.microsoft.com/office/drawing/2014/main" id="{BF8BAA17-738C-413C-A621-D0EDA6BE73BE}"/>
              </a:ext>
            </a:extLst>
          </p:cNvPr>
          <p:cNvSpPr>
            <a:spLocks noGrp="1" noChangeArrowheads="1"/>
          </p:cNvSpPr>
          <p:nvPr>
            <p:ph type="ctrTitle"/>
          </p:nvPr>
        </p:nvSpPr>
        <p:spPr>
          <a:xfrm>
            <a:off x="685800" y="260214"/>
            <a:ext cx="7772400" cy="654186"/>
          </a:xfrm>
        </p:spPr>
        <p:txBody>
          <a:bodyPr/>
          <a:lstStyle/>
          <a:p>
            <a:pPr algn="ctr" eaLnBrk="1" hangingPunct="1"/>
            <a:r>
              <a:rPr lang="en-US" altLang="en-US" sz="3200" b="1" cap="small" dirty="0">
                <a:latin typeface="+mn-lt"/>
                <a:cs typeface="Times New Roman" panose="02020603050405020304" pitchFamily="18" charset="0"/>
              </a:rPr>
              <a:t>PVA, FVA, and Lump-Sum Amount</a:t>
            </a:r>
          </a:p>
        </p:txBody>
      </p:sp>
      <p:sp>
        <p:nvSpPr>
          <p:cNvPr id="377860" name="Text Box 4">
            <a:extLst>
              <a:ext uri="{FF2B5EF4-FFF2-40B4-BE49-F238E27FC236}">
                <a16:creationId xmlns:a16="http://schemas.microsoft.com/office/drawing/2014/main" id="{BB878115-5B94-4C0D-95A0-654D0D9F55F9}"/>
              </a:ext>
            </a:extLst>
          </p:cNvPr>
          <p:cNvSpPr txBox="1">
            <a:spLocks noChangeArrowheads="1"/>
          </p:cNvSpPr>
          <p:nvPr/>
        </p:nvSpPr>
        <p:spPr bwMode="auto">
          <a:xfrm>
            <a:off x="503238" y="2798304"/>
            <a:ext cx="78025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517525" algn="dec"/>
                <a:tab pos="1946275" algn="dec"/>
                <a:tab pos="3538538" algn="dec"/>
                <a:tab pos="5253038" algn="dec"/>
                <a:tab pos="6967538"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517525" algn="dec"/>
                <a:tab pos="1946275" algn="dec"/>
                <a:tab pos="3538538" algn="dec"/>
                <a:tab pos="5253038" algn="dec"/>
                <a:tab pos="6967538"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517525" algn="dec"/>
                <a:tab pos="1946275" algn="dec"/>
                <a:tab pos="3538538" algn="dec"/>
                <a:tab pos="5253038" algn="dec"/>
                <a:tab pos="6967538"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517525" algn="dec"/>
                <a:tab pos="1946275" algn="dec"/>
                <a:tab pos="3538538" algn="dec"/>
                <a:tab pos="5253038" algn="dec"/>
                <a:tab pos="6967538"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517525" algn="dec"/>
                <a:tab pos="1946275" algn="dec"/>
                <a:tab pos="3538538" algn="dec"/>
                <a:tab pos="5253038" algn="dec"/>
                <a:tab pos="6967538"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517525" algn="dec"/>
                <a:tab pos="1946275" algn="dec"/>
                <a:tab pos="3538538" algn="dec"/>
                <a:tab pos="5253038" algn="dec"/>
                <a:tab pos="6967538"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517525" algn="dec"/>
                <a:tab pos="1946275" algn="dec"/>
                <a:tab pos="3538538" algn="dec"/>
                <a:tab pos="5253038" algn="dec"/>
                <a:tab pos="6967538"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517525" algn="dec"/>
                <a:tab pos="1946275" algn="dec"/>
                <a:tab pos="3538538" algn="dec"/>
                <a:tab pos="5253038" algn="dec"/>
                <a:tab pos="6967538"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517525" algn="dec"/>
                <a:tab pos="1946275" algn="dec"/>
                <a:tab pos="3538538" algn="dec"/>
                <a:tab pos="5253038" algn="dec"/>
                <a:tab pos="6967538"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400" dirty="0">
                <a:solidFill>
                  <a:srgbClr val="7F7F7F"/>
                </a:solidFill>
              </a:rPr>
              <a:t>	</a:t>
            </a:r>
            <a:r>
              <a:rPr lang="en-US" altLang="en-US" sz="2400" dirty="0"/>
              <a:t>1	$1,089.30	$54.46	$1,143.76	$400.00</a:t>
            </a:r>
          </a:p>
          <a:p>
            <a:pPr eaLnBrk="1" hangingPunct="1">
              <a:lnSpc>
                <a:spcPct val="100000"/>
              </a:lnSpc>
              <a:spcBef>
                <a:spcPct val="0"/>
              </a:spcBef>
              <a:buSzTx/>
              <a:buFontTx/>
              <a:buNone/>
            </a:pPr>
            <a:r>
              <a:rPr lang="en-US" altLang="en-US" sz="2400" dirty="0"/>
              <a:t>	2	743.76	37.19	780.95	400.00</a:t>
            </a:r>
          </a:p>
          <a:p>
            <a:pPr eaLnBrk="1" hangingPunct="1">
              <a:lnSpc>
                <a:spcPct val="100000"/>
              </a:lnSpc>
              <a:spcBef>
                <a:spcPct val="0"/>
              </a:spcBef>
              <a:buSzTx/>
              <a:buFontTx/>
              <a:buNone/>
            </a:pPr>
            <a:r>
              <a:rPr lang="en-US" altLang="en-US" sz="2400" dirty="0"/>
              <a:t>	3	380.95	19.05	400.00	400.00</a:t>
            </a:r>
          </a:p>
        </p:txBody>
      </p:sp>
      <p:sp>
        <p:nvSpPr>
          <p:cNvPr id="53256" name="Text Box 7">
            <a:extLst>
              <a:ext uri="{FF2B5EF4-FFF2-40B4-BE49-F238E27FC236}">
                <a16:creationId xmlns:a16="http://schemas.microsoft.com/office/drawing/2014/main" id="{46822CD5-29C4-4F63-8229-157C9F634ADF}"/>
              </a:ext>
            </a:extLst>
          </p:cNvPr>
          <p:cNvSpPr txBox="1">
            <a:spLocks noChangeArrowheads="1"/>
          </p:cNvSpPr>
          <p:nvPr/>
        </p:nvSpPr>
        <p:spPr bwMode="auto">
          <a:xfrm>
            <a:off x="384175" y="6129338"/>
            <a:ext cx="469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r" eaLnBrk="1" hangingPunct="1">
              <a:lnSpc>
                <a:spcPct val="100000"/>
              </a:lnSpc>
              <a:spcBef>
                <a:spcPct val="0"/>
              </a:spcBef>
              <a:buSzTx/>
              <a:buFontTx/>
              <a:buNone/>
            </a:pPr>
            <a:r>
              <a:rPr lang="en-US" altLang="en-US" sz="2400"/>
              <a:t>   </a:t>
            </a:r>
          </a:p>
        </p:txBody>
      </p:sp>
      <p:sp>
        <p:nvSpPr>
          <p:cNvPr id="10" name="Text Box 5">
            <a:extLst>
              <a:ext uri="{FF2B5EF4-FFF2-40B4-BE49-F238E27FC236}">
                <a16:creationId xmlns:a16="http://schemas.microsoft.com/office/drawing/2014/main" id="{80EBBF00-45CA-453F-848D-87D54CA4F129}"/>
              </a:ext>
            </a:extLst>
          </p:cNvPr>
          <p:cNvSpPr txBox="1">
            <a:spLocks noChangeArrowheads="1"/>
          </p:cNvSpPr>
          <p:nvPr/>
        </p:nvSpPr>
        <p:spPr bwMode="auto">
          <a:xfrm>
            <a:off x="609600" y="1164766"/>
            <a:ext cx="809625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1033463" algn="l"/>
                <a:tab pos="2803525" algn="l"/>
                <a:tab pos="4462463" algn="l"/>
                <a:tab pos="5946775"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1033463" algn="l"/>
                <a:tab pos="2803525" algn="l"/>
                <a:tab pos="4462463" algn="l"/>
                <a:tab pos="5946775"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1033463" algn="l"/>
                <a:tab pos="2803525" algn="l"/>
                <a:tab pos="4462463" algn="l"/>
                <a:tab pos="5946775"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1033463" algn="l"/>
                <a:tab pos="2803525" algn="l"/>
                <a:tab pos="4462463" algn="l"/>
                <a:tab pos="5946775"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1033463" algn="l"/>
                <a:tab pos="2803525" algn="l"/>
                <a:tab pos="4462463" algn="l"/>
                <a:tab pos="5946775"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1033463" algn="l"/>
                <a:tab pos="2803525" algn="l"/>
                <a:tab pos="4462463" algn="l"/>
                <a:tab pos="5946775"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1033463" algn="l"/>
                <a:tab pos="2803525" algn="l"/>
                <a:tab pos="4462463" algn="l"/>
                <a:tab pos="5946775"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1033463" algn="l"/>
                <a:tab pos="2803525" algn="l"/>
                <a:tab pos="4462463" algn="l"/>
                <a:tab pos="5946775"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1033463" algn="l"/>
                <a:tab pos="2803525" algn="l"/>
                <a:tab pos="4462463" algn="l"/>
                <a:tab pos="5946775"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Clr>
                <a:schemeClr val="folHlink"/>
              </a:buClr>
              <a:buSzTx/>
              <a:buFont typeface="Wingdings" panose="05000000000000000000" pitchFamily="2" charset="2"/>
              <a:buNone/>
            </a:pPr>
            <a:r>
              <a:rPr lang="en-US" altLang="en-US" sz="2600" dirty="0"/>
              <a:t>PMT = $400; r = 5%; n = 3; PVA = $1,089.30</a:t>
            </a:r>
          </a:p>
          <a:p>
            <a:pPr eaLnBrk="1" hangingPunct="1">
              <a:lnSpc>
                <a:spcPct val="100000"/>
              </a:lnSpc>
              <a:spcBef>
                <a:spcPct val="0"/>
              </a:spcBef>
              <a:buClr>
                <a:schemeClr val="folHlink"/>
              </a:buClr>
              <a:buSzTx/>
              <a:buFont typeface="Wingdings" panose="05000000000000000000" pitchFamily="2" charset="2"/>
              <a:buNone/>
            </a:pPr>
            <a:endParaRPr lang="en-US" altLang="en-US" sz="2600" dirty="0"/>
          </a:p>
          <a:p>
            <a:pPr eaLnBrk="1" hangingPunct="1">
              <a:lnSpc>
                <a:spcPct val="100000"/>
              </a:lnSpc>
              <a:spcBef>
                <a:spcPct val="0"/>
              </a:spcBef>
              <a:buClr>
                <a:schemeClr val="folHlink"/>
              </a:buClr>
              <a:buSzTx/>
              <a:buFont typeface="Wingdings" panose="05000000000000000000" pitchFamily="2" charset="2"/>
              <a:buNone/>
            </a:pPr>
            <a:r>
              <a:rPr lang="en-US" altLang="en-US" sz="2600" dirty="0">
                <a:solidFill>
                  <a:srgbClr val="7F7F7F"/>
                </a:solidFill>
              </a:rPr>
              <a:t>	</a:t>
            </a:r>
            <a:r>
              <a:rPr lang="en-US" altLang="en-US" sz="2600" dirty="0"/>
              <a:t>Beginning</a:t>
            </a:r>
            <a:r>
              <a:rPr lang="en-US" altLang="en-US" sz="2600" dirty="0">
                <a:solidFill>
                  <a:srgbClr val="7F7F7F"/>
                </a:solidFill>
              </a:rPr>
              <a:t>	</a:t>
            </a:r>
            <a:r>
              <a:rPr lang="en-US" altLang="en-US" sz="2600" dirty="0"/>
              <a:t>Interest</a:t>
            </a:r>
            <a:r>
              <a:rPr lang="en-US" altLang="en-US" sz="2600" dirty="0">
                <a:solidFill>
                  <a:srgbClr val="7F7F7F"/>
                </a:solidFill>
              </a:rPr>
              <a:t>	</a:t>
            </a:r>
            <a:r>
              <a:rPr lang="en-US" altLang="en-US" sz="2600" dirty="0"/>
              <a:t> Ending</a:t>
            </a:r>
            <a:r>
              <a:rPr lang="en-US" altLang="en-US" sz="2600" dirty="0">
                <a:solidFill>
                  <a:srgbClr val="7F7F7F"/>
                </a:solidFill>
              </a:rPr>
              <a:t>	</a:t>
            </a:r>
            <a:r>
              <a:rPr lang="en-US" altLang="en-US" sz="2600" dirty="0"/>
              <a:t> Payment/</a:t>
            </a:r>
          </a:p>
          <a:p>
            <a:pPr eaLnBrk="1" hangingPunct="1">
              <a:lnSpc>
                <a:spcPct val="100000"/>
              </a:lnSpc>
              <a:spcBef>
                <a:spcPct val="0"/>
              </a:spcBef>
              <a:buClr>
                <a:schemeClr val="folHlink"/>
              </a:buClr>
              <a:buSzTx/>
              <a:buFont typeface="Wingdings" panose="05000000000000000000" pitchFamily="2" charset="2"/>
              <a:buNone/>
            </a:pPr>
            <a:r>
              <a:rPr lang="en-US" altLang="en-US" sz="2600" u="sng" dirty="0"/>
              <a:t>Year	 Balance	 @ 5%	Balance	Withdrawal</a:t>
            </a:r>
            <a:endParaRPr lang="en-US" altLang="en-US" sz="2400" dirty="0"/>
          </a:p>
        </p:txBody>
      </p:sp>
      <p:sp>
        <p:nvSpPr>
          <p:cNvPr id="8" name="TextBox 7">
            <a:extLst>
              <a:ext uri="{FF2B5EF4-FFF2-40B4-BE49-F238E27FC236}">
                <a16:creationId xmlns:a16="http://schemas.microsoft.com/office/drawing/2014/main" id="{5538465E-92E1-4879-8773-6200DA3DA013}"/>
              </a:ext>
            </a:extLst>
          </p:cNvPr>
          <p:cNvSpPr txBox="1"/>
          <p:nvPr/>
        </p:nvSpPr>
        <p:spPr>
          <a:xfrm>
            <a:off x="1191097" y="4399267"/>
            <a:ext cx="7516368"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FV = 1,089.30(1.05)</a:t>
            </a:r>
            <a:r>
              <a:rPr lang="en-US" sz="2600" baseline="30000" dirty="0"/>
              <a:t>3</a:t>
            </a:r>
            <a:r>
              <a:rPr lang="en-US" sz="2600" dirty="0"/>
              <a:t> = 1,089.30(1.157625) = 1,261.00</a:t>
            </a:r>
          </a:p>
        </p:txBody>
      </p:sp>
      <p:sp>
        <p:nvSpPr>
          <p:cNvPr id="9" name="TextBox 8">
            <a:extLst>
              <a:ext uri="{FF2B5EF4-FFF2-40B4-BE49-F238E27FC236}">
                <a16:creationId xmlns:a16="http://schemas.microsoft.com/office/drawing/2014/main" id="{403FD6FA-DB01-41F2-88CC-4C5B5F6DA2B1}"/>
              </a:ext>
            </a:extLst>
          </p:cNvPr>
          <p:cNvSpPr txBox="1"/>
          <p:nvPr/>
        </p:nvSpPr>
        <p:spPr>
          <a:xfrm>
            <a:off x="1195454" y="4943554"/>
            <a:ext cx="7516368" cy="472437"/>
          </a:xfrm>
          <a:prstGeom prst="rect">
            <a:avLst/>
          </a:prstGeom>
          <a:noFill/>
        </p:spPr>
        <p:txBody>
          <a:bodyPr wrap="square" rtlCol="0">
            <a:spAutoFit/>
          </a:bodyPr>
          <a:lstStyle/>
          <a:p>
            <a:pPr>
              <a:lnSpc>
                <a:spcPct val="95000"/>
              </a:lnSpc>
              <a:tabLst>
                <a:tab pos="1719263" algn="ctr"/>
                <a:tab pos="3487738" algn="ctr"/>
                <a:tab pos="5199063" algn="ctr"/>
              </a:tabLst>
            </a:pPr>
            <a:r>
              <a:rPr lang="en-US" sz="2600" dirty="0"/>
              <a:t>PV = 1,261.00/(1.05)</a:t>
            </a:r>
            <a:r>
              <a:rPr lang="en-US" sz="2600" baseline="30000" dirty="0"/>
              <a:t>3</a:t>
            </a:r>
            <a:r>
              <a:rPr lang="en-US" sz="2600" dirty="0"/>
              <a:t> = 1,261(0.8638376) = 1,089.30</a:t>
            </a:r>
          </a:p>
        </p:txBody>
      </p:sp>
      <p:sp>
        <p:nvSpPr>
          <p:cNvPr id="12" name="TextBox 11">
            <a:extLst>
              <a:ext uri="{FF2B5EF4-FFF2-40B4-BE49-F238E27FC236}">
                <a16:creationId xmlns:a16="http://schemas.microsoft.com/office/drawing/2014/main" id="{4D0E6B85-EE43-40F3-A0DC-15F07EFA855D}"/>
              </a:ext>
            </a:extLst>
          </p:cNvPr>
          <p:cNvSpPr txBox="1"/>
          <p:nvPr/>
        </p:nvSpPr>
        <p:spPr>
          <a:xfrm>
            <a:off x="685800" y="4354546"/>
            <a:ext cx="457200" cy="467820"/>
          </a:xfrm>
          <a:prstGeom prst="rect">
            <a:avLst/>
          </a:prstGeom>
          <a:solidFill>
            <a:srgbClr val="FF0000"/>
          </a:solidFill>
        </p:spPr>
        <p:txBody>
          <a:bodyPr wrap="square" tIns="18288" bIns="18288" rtlCol="0">
            <a:spAutoFit/>
          </a:bodyPr>
          <a:lstStyle/>
          <a:p>
            <a:pPr algn="ctr"/>
            <a:r>
              <a:rPr lang="en-US" sz="2800" b="1" dirty="0">
                <a:solidFill>
                  <a:srgbClr val="FEF8CE"/>
                </a:solidFill>
              </a:rPr>
              <a:t>B</a:t>
            </a:r>
          </a:p>
        </p:txBody>
      </p:sp>
      <p:sp>
        <p:nvSpPr>
          <p:cNvPr id="13" name="TextBox 12">
            <a:extLst>
              <a:ext uri="{FF2B5EF4-FFF2-40B4-BE49-F238E27FC236}">
                <a16:creationId xmlns:a16="http://schemas.microsoft.com/office/drawing/2014/main" id="{8BF1D324-1294-46CE-A13E-BF7E7C09F9E9}"/>
              </a:ext>
            </a:extLst>
          </p:cNvPr>
          <p:cNvSpPr txBox="1"/>
          <p:nvPr/>
        </p:nvSpPr>
        <p:spPr>
          <a:xfrm>
            <a:off x="681441" y="4933663"/>
            <a:ext cx="457200" cy="467820"/>
          </a:xfrm>
          <a:prstGeom prst="rect">
            <a:avLst/>
          </a:prstGeom>
          <a:solidFill>
            <a:srgbClr val="FF0000"/>
          </a:solidFill>
        </p:spPr>
        <p:txBody>
          <a:bodyPr wrap="square" tIns="18288" bIns="18288" rtlCol="0">
            <a:spAutoFit/>
          </a:bodyPr>
          <a:lstStyle/>
          <a:p>
            <a:pPr algn="ctr"/>
            <a:r>
              <a:rPr lang="en-US" sz="2800" b="1" dirty="0">
                <a:solidFill>
                  <a:srgbClr val="FEF8CE"/>
                </a:solidFill>
              </a:rPr>
              <a:t>C</a:t>
            </a:r>
          </a:p>
        </p:txBody>
      </p:sp>
      <p:sp>
        <p:nvSpPr>
          <p:cNvPr id="14" name="TextBox 13">
            <a:extLst>
              <a:ext uri="{FF2B5EF4-FFF2-40B4-BE49-F238E27FC236}">
                <a16:creationId xmlns:a16="http://schemas.microsoft.com/office/drawing/2014/main" id="{245D82F7-F711-49CA-95BF-1CAD077DBE3F}"/>
              </a:ext>
            </a:extLst>
          </p:cNvPr>
          <p:cNvSpPr txBox="1"/>
          <p:nvPr/>
        </p:nvSpPr>
        <p:spPr>
          <a:xfrm>
            <a:off x="764695" y="1929850"/>
            <a:ext cx="457200" cy="467820"/>
          </a:xfrm>
          <a:prstGeom prst="rect">
            <a:avLst/>
          </a:prstGeom>
          <a:solidFill>
            <a:srgbClr val="FF0000"/>
          </a:solidFill>
        </p:spPr>
        <p:txBody>
          <a:bodyPr wrap="square" tIns="18288" bIns="18288" rtlCol="0">
            <a:spAutoFit/>
          </a:bodyPr>
          <a:lstStyle/>
          <a:p>
            <a:pPr algn="ctr"/>
            <a:r>
              <a:rPr lang="en-US" sz="2800" b="1" dirty="0">
                <a:solidFill>
                  <a:srgbClr val="FEF8CE"/>
                </a:solidFill>
              </a:rPr>
              <a:t>A</a:t>
            </a:r>
          </a:p>
        </p:txBody>
      </p:sp>
      <p:sp>
        <p:nvSpPr>
          <p:cNvPr id="15" name="TextBox 14">
            <a:extLst>
              <a:ext uri="{FF2B5EF4-FFF2-40B4-BE49-F238E27FC236}">
                <a16:creationId xmlns:a16="http://schemas.microsoft.com/office/drawing/2014/main" id="{3D7D5DD5-A2EA-4DEB-B99F-E0D847D289D4}"/>
              </a:ext>
            </a:extLst>
          </p:cNvPr>
          <p:cNvSpPr txBox="1"/>
          <p:nvPr/>
        </p:nvSpPr>
        <p:spPr>
          <a:xfrm>
            <a:off x="3503539" y="5563051"/>
            <a:ext cx="1564849" cy="467820"/>
          </a:xfrm>
          <a:prstGeom prst="rect">
            <a:avLst/>
          </a:prstGeom>
          <a:solidFill>
            <a:srgbClr val="FF0000"/>
          </a:solidFill>
        </p:spPr>
        <p:txBody>
          <a:bodyPr wrap="square" tIns="18288" bIns="18288" rtlCol="0">
            <a:spAutoFit/>
          </a:bodyPr>
          <a:lstStyle/>
          <a:p>
            <a:pPr algn="ctr"/>
            <a:r>
              <a:rPr lang="en-US" sz="2800" b="1" dirty="0">
                <a:solidFill>
                  <a:srgbClr val="FEF8CE"/>
                </a:solidFill>
              </a:rPr>
              <a:t>A = B = C</a:t>
            </a:r>
          </a:p>
        </p:txBody>
      </p:sp>
    </p:spTree>
    <p:custDataLst>
      <p:tags r:id="rId1"/>
    </p:custDataLst>
  </p:cSld>
  <p:clrMapOvr>
    <a:masterClrMapping/>
  </p:clrMapOvr>
  <p:transition advTm="16221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786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786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786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60" grpId="0" build="p" bldLvl="3"/>
      <p:bldP spid="10" grpId="0"/>
      <p:bldP spid="8" grpId="0"/>
      <p:bldP spid="9" grpId="0"/>
      <p:bldP spid="12" grpId="0" animBg="1"/>
      <p:bldP spid="13" grpId="0" animBg="1"/>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2932" y="939788"/>
            <a:ext cx="8040673" cy="2008242"/>
          </a:xfrm>
          <a:prstGeom prst="rect">
            <a:avLst/>
          </a:prstGeom>
        </p:spPr>
        <p:txBody>
          <a:bodyPr wrap="square">
            <a:spAutoFit/>
          </a:bodyPr>
          <a:lstStyle/>
          <a:p>
            <a:pPr marL="514350" indent="-514350">
              <a:spcBef>
                <a:spcPts val="1500"/>
              </a:spcBef>
              <a:buFont typeface="Arial" panose="020B0604020202020204" pitchFamily="34" charset="0"/>
              <a:buChar char="•"/>
              <a:defRPr/>
            </a:pPr>
            <a:r>
              <a:rPr lang="en-US" sz="2800" dirty="0"/>
              <a:t>Compounding occurs when interest earns interest.</a:t>
            </a:r>
          </a:p>
          <a:p>
            <a:pPr marL="514350" indent="-514350">
              <a:spcBef>
                <a:spcPts val="1500"/>
              </a:spcBef>
              <a:buFont typeface="Arial" panose="020B0604020202020204" pitchFamily="34" charset="0"/>
              <a:buChar char="•"/>
              <a:defRPr/>
            </a:pPr>
            <a:r>
              <a:rPr lang="en-US" sz="2800" dirty="0"/>
              <a:t>When interest compounding occurs, the interest payment </a:t>
            </a:r>
            <a:r>
              <a:rPr lang="en-US" sz="2800" dirty="0">
                <a:solidFill>
                  <a:srgbClr val="FF0000"/>
                </a:solidFill>
              </a:rPr>
              <a:t>increases</a:t>
            </a:r>
            <a:r>
              <a:rPr lang="en-US" sz="2800" dirty="0"/>
              <a:t> year over year, because interest earns additional interest each year.</a:t>
            </a:r>
          </a:p>
        </p:txBody>
      </p:sp>
      <p:sp>
        <p:nvSpPr>
          <p:cNvPr id="5" name="Rectangle 3"/>
          <p:cNvSpPr txBox="1">
            <a:spLocks noChangeArrowheads="1"/>
          </p:cNvSpPr>
          <p:nvPr/>
        </p:nvSpPr>
        <p:spPr bwMode="auto">
          <a:xfrm>
            <a:off x="677069" y="262446"/>
            <a:ext cx="7772400" cy="60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Interest Compounding</a:t>
            </a:r>
          </a:p>
        </p:txBody>
      </p:sp>
      <p:grpSp>
        <p:nvGrpSpPr>
          <p:cNvPr id="4" name="Group 3"/>
          <p:cNvGrpSpPr/>
          <p:nvPr/>
        </p:nvGrpSpPr>
        <p:grpSpPr>
          <a:xfrm>
            <a:off x="1896551" y="3471320"/>
            <a:ext cx="5943600" cy="228597"/>
            <a:chOff x="1566338" y="3327400"/>
            <a:chExt cx="5184648" cy="228597"/>
          </a:xfrm>
        </p:grpSpPr>
        <p:cxnSp>
          <p:nvCxnSpPr>
            <p:cNvPr id="6" name="Straight Connector 5"/>
            <p:cNvCxnSpPr/>
            <p:nvPr/>
          </p:nvCxnSpPr>
          <p:spPr>
            <a:xfrm>
              <a:off x="1566338" y="3445933"/>
              <a:ext cx="51846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574801" y="332740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259671"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995354" y="3335866"/>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747950" y="3344330"/>
              <a:ext cx="0" cy="2116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1752615" y="3025784"/>
            <a:ext cx="6476997" cy="492443"/>
          </a:xfrm>
          <a:prstGeom prst="rect">
            <a:avLst/>
          </a:prstGeom>
          <a:noFill/>
        </p:spPr>
        <p:txBody>
          <a:bodyPr wrap="square" rtlCol="0">
            <a:spAutoFit/>
          </a:bodyPr>
          <a:lstStyle/>
          <a:p>
            <a:pPr>
              <a:tabLst>
                <a:tab pos="1998663" algn="ctr"/>
                <a:tab pos="3944938" algn="ctr"/>
                <a:tab pos="6002338" algn="ctr"/>
              </a:tabLst>
            </a:pPr>
            <a:r>
              <a:rPr lang="en-US" sz="2600" dirty="0"/>
              <a:t>0	1	2	3</a:t>
            </a:r>
          </a:p>
        </p:txBody>
      </p:sp>
      <p:sp>
        <p:nvSpPr>
          <p:cNvPr id="12" name="TextBox 11"/>
          <p:cNvSpPr txBox="1"/>
          <p:nvPr/>
        </p:nvSpPr>
        <p:spPr>
          <a:xfrm>
            <a:off x="1436237" y="3669257"/>
            <a:ext cx="934443" cy="492443"/>
          </a:xfrm>
          <a:prstGeom prst="rect">
            <a:avLst/>
          </a:prstGeom>
          <a:noFill/>
        </p:spPr>
        <p:txBody>
          <a:bodyPr wrap="square" rtlCol="0">
            <a:spAutoFit/>
          </a:bodyPr>
          <a:lstStyle/>
          <a:p>
            <a:pPr>
              <a:tabLst>
                <a:tab pos="1719263" algn="ctr"/>
                <a:tab pos="3487738" algn="ctr"/>
                <a:tab pos="5199063" algn="ctr"/>
              </a:tabLst>
            </a:pPr>
            <a:r>
              <a:rPr lang="en-US" sz="2600" dirty="0"/>
              <a:t>2,000	</a:t>
            </a:r>
          </a:p>
        </p:txBody>
      </p:sp>
      <p:sp>
        <p:nvSpPr>
          <p:cNvPr id="13" name="TextBox 12"/>
          <p:cNvSpPr txBox="1"/>
          <p:nvPr/>
        </p:nvSpPr>
        <p:spPr>
          <a:xfrm>
            <a:off x="2419930" y="3543281"/>
            <a:ext cx="966771" cy="430887"/>
          </a:xfrm>
          <a:prstGeom prst="rect">
            <a:avLst/>
          </a:prstGeom>
          <a:noFill/>
        </p:spPr>
        <p:txBody>
          <a:bodyPr wrap="square" rtlCol="0">
            <a:spAutoFit/>
          </a:bodyPr>
          <a:lstStyle/>
          <a:p>
            <a:pPr algn="ctr">
              <a:tabLst>
                <a:tab pos="1719263" algn="ctr"/>
                <a:tab pos="3487738" algn="ctr"/>
                <a:tab pos="5199063" algn="ctr"/>
              </a:tabLst>
            </a:pPr>
            <a:r>
              <a:rPr lang="en-US" sz="2200" dirty="0"/>
              <a:t>x 1.10	</a:t>
            </a:r>
          </a:p>
        </p:txBody>
      </p:sp>
      <p:sp>
        <p:nvSpPr>
          <p:cNvPr id="14" name="TextBox 13"/>
          <p:cNvSpPr txBox="1"/>
          <p:nvPr/>
        </p:nvSpPr>
        <p:spPr>
          <a:xfrm>
            <a:off x="3335890" y="3674053"/>
            <a:ext cx="990582" cy="492443"/>
          </a:xfrm>
          <a:prstGeom prst="rect">
            <a:avLst/>
          </a:prstGeom>
          <a:noFill/>
        </p:spPr>
        <p:txBody>
          <a:bodyPr wrap="square" rtlCol="0">
            <a:spAutoFit/>
          </a:bodyPr>
          <a:lstStyle/>
          <a:p>
            <a:pPr>
              <a:tabLst>
                <a:tab pos="1719263" algn="ctr"/>
                <a:tab pos="3487738" algn="ctr"/>
                <a:tab pos="5199063" algn="ctr"/>
              </a:tabLst>
            </a:pPr>
            <a:r>
              <a:rPr lang="en-US" sz="2600" dirty="0"/>
              <a:t>2,200	</a:t>
            </a:r>
          </a:p>
        </p:txBody>
      </p:sp>
      <p:sp>
        <p:nvSpPr>
          <p:cNvPr id="15" name="TextBox 14"/>
          <p:cNvSpPr txBox="1"/>
          <p:nvPr/>
        </p:nvSpPr>
        <p:spPr>
          <a:xfrm>
            <a:off x="2142079" y="3124128"/>
            <a:ext cx="1143021" cy="461665"/>
          </a:xfrm>
          <a:prstGeom prst="rect">
            <a:avLst/>
          </a:prstGeom>
          <a:noFill/>
        </p:spPr>
        <p:txBody>
          <a:bodyPr wrap="square" rtlCol="0">
            <a:spAutoFit/>
          </a:bodyPr>
          <a:lstStyle/>
          <a:p>
            <a:pPr>
              <a:tabLst>
                <a:tab pos="1719263" algn="ctr"/>
                <a:tab pos="3487738" algn="ctr"/>
                <a:tab pos="5199063" algn="ctr"/>
              </a:tabLst>
            </a:pPr>
            <a:r>
              <a:rPr lang="en-US" sz="2400" dirty="0"/>
              <a:t>r = 10%	</a:t>
            </a:r>
          </a:p>
        </p:txBody>
      </p:sp>
      <p:cxnSp>
        <p:nvCxnSpPr>
          <p:cNvPr id="16" name="Straight Arrow Connector 15"/>
          <p:cNvCxnSpPr/>
          <p:nvPr/>
        </p:nvCxnSpPr>
        <p:spPr>
          <a:xfrm>
            <a:off x="2318330" y="3933096"/>
            <a:ext cx="105156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418061" y="3543282"/>
            <a:ext cx="966771" cy="430887"/>
          </a:xfrm>
          <a:prstGeom prst="rect">
            <a:avLst/>
          </a:prstGeom>
          <a:noFill/>
        </p:spPr>
        <p:txBody>
          <a:bodyPr wrap="square" rtlCol="0">
            <a:spAutoFit/>
          </a:bodyPr>
          <a:lstStyle/>
          <a:p>
            <a:pPr algn="ctr">
              <a:tabLst>
                <a:tab pos="1719263" algn="ctr"/>
                <a:tab pos="3487738" algn="ctr"/>
                <a:tab pos="5199063" algn="ctr"/>
              </a:tabLst>
            </a:pPr>
            <a:r>
              <a:rPr lang="en-US" sz="2200" dirty="0"/>
              <a:t>x 1.10	</a:t>
            </a:r>
          </a:p>
        </p:txBody>
      </p:sp>
      <p:sp>
        <p:nvSpPr>
          <p:cNvPr id="18" name="TextBox 17"/>
          <p:cNvSpPr txBox="1"/>
          <p:nvPr/>
        </p:nvSpPr>
        <p:spPr>
          <a:xfrm>
            <a:off x="5334021" y="3674054"/>
            <a:ext cx="990582" cy="492443"/>
          </a:xfrm>
          <a:prstGeom prst="rect">
            <a:avLst/>
          </a:prstGeom>
          <a:noFill/>
        </p:spPr>
        <p:txBody>
          <a:bodyPr wrap="square" rtlCol="0">
            <a:spAutoFit/>
          </a:bodyPr>
          <a:lstStyle/>
          <a:p>
            <a:pPr>
              <a:tabLst>
                <a:tab pos="1719263" algn="ctr"/>
                <a:tab pos="3487738" algn="ctr"/>
                <a:tab pos="5199063" algn="ctr"/>
              </a:tabLst>
            </a:pPr>
            <a:r>
              <a:rPr lang="en-US" sz="2600" dirty="0"/>
              <a:t>2,420	</a:t>
            </a:r>
          </a:p>
        </p:txBody>
      </p:sp>
      <p:cxnSp>
        <p:nvCxnSpPr>
          <p:cNvPr id="19" name="Straight Arrow Connector 18"/>
          <p:cNvCxnSpPr/>
          <p:nvPr/>
        </p:nvCxnSpPr>
        <p:spPr>
          <a:xfrm>
            <a:off x="4316461" y="3933097"/>
            <a:ext cx="105156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424680" y="3543280"/>
            <a:ext cx="966771" cy="430887"/>
          </a:xfrm>
          <a:prstGeom prst="rect">
            <a:avLst/>
          </a:prstGeom>
          <a:noFill/>
        </p:spPr>
        <p:txBody>
          <a:bodyPr wrap="square" rtlCol="0">
            <a:spAutoFit/>
          </a:bodyPr>
          <a:lstStyle/>
          <a:p>
            <a:pPr algn="ctr">
              <a:tabLst>
                <a:tab pos="1719263" algn="ctr"/>
                <a:tab pos="3487738" algn="ctr"/>
                <a:tab pos="5199063" algn="ctr"/>
              </a:tabLst>
            </a:pPr>
            <a:r>
              <a:rPr lang="en-US" sz="2200" dirty="0"/>
              <a:t>x 1.10	</a:t>
            </a:r>
          </a:p>
        </p:txBody>
      </p:sp>
      <p:sp>
        <p:nvSpPr>
          <p:cNvPr id="21" name="TextBox 20"/>
          <p:cNvSpPr txBox="1"/>
          <p:nvPr/>
        </p:nvSpPr>
        <p:spPr>
          <a:xfrm>
            <a:off x="7340640" y="3674052"/>
            <a:ext cx="990582" cy="492443"/>
          </a:xfrm>
          <a:prstGeom prst="rect">
            <a:avLst/>
          </a:prstGeom>
          <a:noFill/>
        </p:spPr>
        <p:txBody>
          <a:bodyPr wrap="square" rtlCol="0">
            <a:spAutoFit/>
          </a:bodyPr>
          <a:lstStyle/>
          <a:p>
            <a:pPr>
              <a:tabLst>
                <a:tab pos="1719263" algn="ctr"/>
                <a:tab pos="3487738" algn="ctr"/>
                <a:tab pos="5199063" algn="ctr"/>
              </a:tabLst>
            </a:pPr>
            <a:r>
              <a:rPr lang="en-US" sz="2600" dirty="0"/>
              <a:t>2,662	</a:t>
            </a:r>
          </a:p>
        </p:txBody>
      </p:sp>
      <p:cxnSp>
        <p:nvCxnSpPr>
          <p:cNvPr id="22" name="Straight Arrow Connector 21"/>
          <p:cNvCxnSpPr/>
          <p:nvPr/>
        </p:nvCxnSpPr>
        <p:spPr>
          <a:xfrm>
            <a:off x="6323080" y="3933095"/>
            <a:ext cx="105156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41968" y="3022692"/>
            <a:ext cx="854850" cy="1149033"/>
          </a:xfrm>
          <a:prstGeom prst="rect">
            <a:avLst/>
          </a:prstGeom>
          <a:noFill/>
        </p:spPr>
        <p:txBody>
          <a:bodyPr wrap="none" rtlCol="0">
            <a:spAutoFit/>
          </a:bodyPr>
          <a:lstStyle/>
          <a:p>
            <a:pPr algn="r"/>
            <a:r>
              <a:rPr lang="en-US" sz="2600" dirty="0"/>
              <a:t>Year:</a:t>
            </a:r>
          </a:p>
          <a:p>
            <a:pPr algn="r">
              <a:spcBef>
                <a:spcPts val="2000"/>
              </a:spcBef>
            </a:pPr>
            <a:r>
              <a:rPr lang="en-US" sz="2600" dirty="0"/>
              <a:t>CF:</a:t>
            </a:r>
          </a:p>
        </p:txBody>
      </p:sp>
      <p:sp>
        <p:nvSpPr>
          <p:cNvPr id="24" name="TextBox 23"/>
          <p:cNvSpPr txBox="1"/>
          <p:nvPr/>
        </p:nvSpPr>
        <p:spPr>
          <a:xfrm>
            <a:off x="194734" y="4270376"/>
            <a:ext cx="8348138" cy="492443"/>
          </a:xfrm>
          <a:prstGeom prst="rect">
            <a:avLst/>
          </a:prstGeom>
          <a:noFill/>
        </p:spPr>
        <p:txBody>
          <a:bodyPr wrap="square" rtlCol="0">
            <a:spAutoFit/>
          </a:bodyPr>
          <a:lstStyle/>
          <a:p>
            <a:pPr>
              <a:tabLst>
                <a:tab pos="3886200" algn="r"/>
                <a:tab pos="5884863" algn="r"/>
                <a:tab pos="7891463" algn="r"/>
              </a:tabLst>
            </a:pPr>
            <a:r>
              <a:rPr lang="en-US" sz="2600" dirty="0"/>
              <a:t>Interest:	200	220	242</a:t>
            </a:r>
          </a:p>
        </p:txBody>
      </p:sp>
      <p:sp>
        <p:nvSpPr>
          <p:cNvPr id="25" name="TextBox 24"/>
          <p:cNvSpPr txBox="1"/>
          <p:nvPr/>
        </p:nvSpPr>
        <p:spPr>
          <a:xfrm>
            <a:off x="8168898" y="3682987"/>
            <a:ext cx="881973" cy="492443"/>
          </a:xfrm>
          <a:prstGeom prst="rect">
            <a:avLst/>
          </a:prstGeom>
          <a:noFill/>
        </p:spPr>
        <p:txBody>
          <a:bodyPr wrap="none" rtlCol="0">
            <a:spAutoFit/>
          </a:bodyPr>
          <a:lstStyle/>
          <a:p>
            <a:r>
              <a:rPr lang="en-US" sz="2600" dirty="0"/>
              <a:t>= FV</a:t>
            </a:r>
            <a:r>
              <a:rPr lang="en-US" sz="2600" baseline="-25000" dirty="0"/>
              <a:t>3</a:t>
            </a:r>
          </a:p>
        </p:txBody>
      </p:sp>
      <p:sp>
        <p:nvSpPr>
          <p:cNvPr id="26" name="Rectangle 25"/>
          <p:cNvSpPr/>
          <p:nvPr/>
        </p:nvSpPr>
        <p:spPr>
          <a:xfrm>
            <a:off x="544534" y="4933134"/>
            <a:ext cx="8040673" cy="954107"/>
          </a:xfrm>
          <a:prstGeom prst="rect">
            <a:avLst/>
          </a:prstGeom>
        </p:spPr>
        <p:txBody>
          <a:bodyPr wrap="square">
            <a:spAutoFit/>
          </a:bodyPr>
          <a:lstStyle/>
          <a:p>
            <a:pPr marL="514350" indent="-514350">
              <a:spcBef>
                <a:spcPts val="1500"/>
              </a:spcBef>
              <a:buFont typeface="Arial" panose="020B0604020202020204" pitchFamily="34" charset="0"/>
              <a:buChar char="•"/>
              <a:defRPr/>
            </a:pPr>
            <a:r>
              <a:rPr lang="en-US" sz="2800" dirty="0"/>
              <a:t>When saving (investing), more compounding during the year is better than less compounding.</a:t>
            </a:r>
          </a:p>
        </p:txBody>
      </p:sp>
    </p:spTree>
    <p:custDataLst>
      <p:tags r:id="rId1"/>
    </p:custDataLst>
    <p:extLst>
      <p:ext uri="{BB962C8B-B14F-4D97-AF65-F5344CB8AC3E}">
        <p14:creationId xmlns:p14="http://schemas.microsoft.com/office/powerpoint/2010/main" val="261689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1" grpId="0"/>
      <p:bldP spid="12" grpId="0"/>
      <p:bldP spid="13" grpId="0"/>
      <p:bldP spid="14" grpId="0"/>
      <p:bldP spid="15" grpId="0"/>
      <p:bldP spid="17" grpId="0"/>
      <p:bldP spid="18" grpId="0"/>
      <p:bldP spid="20" grpId="0"/>
      <p:bldP spid="21" grpId="0"/>
      <p:bldP spid="23" grpId="0"/>
      <p:bldP spid="24" grpId="0"/>
      <p:bldP spid="25" grpId="0"/>
      <p:bldP spid="26"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787401"/>
            <a:ext cx="8669338" cy="1083733"/>
          </a:xfrm>
        </p:spPr>
        <p:txBody>
          <a:bodyPr>
            <a:noAutofit/>
          </a:bodyPr>
          <a:lstStyle/>
          <a:p>
            <a:pPr algn="l">
              <a:defRPr/>
            </a:pPr>
            <a:r>
              <a:rPr lang="en-US" sz="2800" dirty="0"/>
              <a:t>If your investment grew from $1,000 to $2,000 over a 5-year period, what was the annual growth rate?</a:t>
            </a:r>
          </a:p>
        </p:txBody>
      </p:sp>
      <p:sp>
        <p:nvSpPr>
          <p:cNvPr id="3" name="Rectangle 2"/>
          <p:cNvSpPr/>
          <p:nvPr/>
        </p:nvSpPr>
        <p:spPr>
          <a:xfrm>
            <a:off x="441333" y="1871126"/>
            <a:ext cx="4146428" cy="1641475"/>
          </a:xfrm>
          <a:prstGeom prst="rect">
            <a:avLst/>
          </a:prstGeom>
        </p:spPr>
        <p:txBody>
          <a:bodyPr wrap="square">
            <a:spAutoFit/>
          </a:bodyPr>
          <a:lstStyle/>
          <a:p>
            <a:pPr marL="514350" indent="-514350">
              <a:spcBef>
                <a:spcPts val="1500"/>
              </a:spcBef>
              <a:buFont typeface="Arial" panose="020B0604020202020204" pitchFamily="34" charset="0"/>
              <a:buChar char="•"/>
              <a:defRPr/>
            </a:pPr>
            <a:r>
              <a:rPr lang="en-US" sz="2800" dirty="0"/>
              <a:t>Equation set up:</a:t>
            </a:r>
          </a:p>
          <a:p>
            <a:pPr>
              <a:spcBef>
                <a:spcPts val="1500"/>
              </a:spcBef>
              <a:tabLst>
                <a:tab pos="1262063" algn="r"/>
                <a:tab pos="1600200" algn="r"/>
                <a:tab pos="1828800" algn="l"/>
              </a:tabLst>
              <a:defRPr/>
            </a:pPr>
            <a:r>
              <a:rPr lang="en-US" sz="2800" dirty="0"/>
              <a:t>	FV 	= 	PV(1 + r)</a:t>
            </a:r>
            <a:r>
              <a:rPr lang="en-US" sz="2800" baseline="30000" dirty="0"/>
              <a:t>n</a:t>
            </a:r>
          </a:p>
          <a:p>
            <a:pPr>
              <a:spcBef>
                <a:spcPts val="500"/>
              </a:spcBef>
              <a:tabLst>
                <a:tab pos="1262063" algn="r"/>
                <a:tab pos="1600200" algn="r"/>
                <a:tab pos="1828800" algn="l"/>
              </a:tabLst>
              <a:defRPr/>
            </a:pPr>
            <a:r>
              <a:rPr lang="en-US" sz="2800" dirty="0"/>
              <a:t>	2,000	=	1,000(1 + r)</a:t>
            </a:r>
            <a:r>
              <a:rPr lang="en-US" sz="2800" baseline="30000" dirty="0"/>
              <a:t>5</a:t>
            </a:r>
          </a:p>
        </p:txBody>
      </p:sp>
      <p:graphicFrame>
        <p:nvGraphicFramePr>
          <p:cNvPr id="2" name="Object 1"/>
          <p:cNvGraphicFramePr>
            <a:graphicFrameLocks noChangeAspect="1"/>
          </p:cNvGraphicFramePr>
          <p:nvPr>
            <p:extLst>
              <p:ext uri="{D42A27DB-BD31-4B8C-83A1-F6EECF244321}">
                <p14:modId xmlns:p14="http://schemas.microsoft.com/office/powerpoint/2010/main" val="385067250"/>
              </p:ext>
            </p:extLst>
          </p:nvPr>
        </p:nvGraphicFramePr>
        <p:xfrm>
          <a:off x="1749791" y="3452768"/>
          <a:ext cx="6578600" cy="1041400"/>
        </p:xfrm>
        <a:graphic>
          <a:graphicData uri="http://schemas.openxmlformats.org/presentationml/2006/ole">
            <mc:AlternateContent xmlns:mc="http://schemas.openxmlformats.org/markup-compatibility/2006">
              <mc:Choice xmlns:v="urn:schemas-microsoft-com:vml" Requires="v">
                <p:oleObj name="Equation" r:id="rId4" imgW="3288960" imgH="520560" progId="Equation.DSMT4">
                  <p:embed/>
                </p:oleObj>
              </mc:Choice>
              <mc:Fallback>
                <p:oleObj name="Equation" r:id="rId4" imgW="3288960" imgH="520560" progId="Equation.DSMT4">
                  <p:embed/>
                  <p:pic>
                    <p:nvPicPr>
                      <p:cNvPr id="0" name=""/>
                      <p:cNvPicPr/>
                      <p:nvPr/>
                    </p:nvPicPr>
                    <p:blipFill>
                      <a:blip r:embed="rId5"/>
                      <a:stretch>
                        <a:fillRect/>
                      </a:stretch>
                    </p:blipFill>
                    <p:spPr>
                      <a:xfrm>
                        <a:off x="1749791" y="3452768"/>
                        <a:ext cx="6578600" cy="1041400"/>
                      </a:xfrm>
                      <a:prstGeom prst="rect">
                        <a:avLst/>
                      </a:prstGeom>
                    </p:spPr>
                  </p:pic>
                </p:oleObj>
              </mc:Fallback>
            </mc:AlternateContent>
          </a:graphicData>
        </a:graphic>
      </p:graphicFrame>
      <p:sp>
        <p:nvSpPr>
          <p:cNvPr id="7" name="Rectangle 6"/>
          <p:cNvSpPr/>
          <p:nvPr/>
        </p:nvSpPr>
        <p:spPr>
          <a:xfrm>
            <a:off x="436975" y="4561109"/>
            <a:ext cx="5362933" cy="523220"/>
          </a:xfrm>
          <a:prstGeom prst="rect">
            <a:avLst/>
          </a:prstGeom>
        </p:spPr>
        <p:txBody>
          <a:bodyPr wrap="square">
            <a:spAutoFit/>
          </a:bodyPr>
          <a:lstStyle/>
          <a:p>
            <a:pPr marL="514350" indent="-514350">
              <a:spcBef>
                <a:spcPts val="1500"/>
              </a:spcBef>
              <a:buFont typeface="Arial" panose="020B0604020202020204" pitchFamily="34" charset="0"/>
              <a:buChar char="•"/>
              <a:defRPr/>
            </a:pPr>
            <a:r>
              <a:rPr lang="en-US" sz="2800" dirty="0"/>
              <a:t>Financial calculator solution:</a:t>
            </a:r>
          </a:p>
        </p:txBody>
      </p:sp>
      <p:grpSp>
        <p:nvGrpSpPr>
          <p:cNvPr id="8" name="Group 4"/>
          <p:cNvGrpSpPr>
            <a:grpSpLocks/>
          </p:cNvGrpSpPr>
          <p:nvPr/>
        </p:nvGrpSpPr>
        <p:grpSpPr bwMode="auto">
          <a:xfrm>
            <a:off x="1451432" y="5178199"/>
            <a:ext cx="5728606" cy="762000"/>
            <a:chOff x="1104" y="1488"/>
            <a:chExt cx="3628" cy="480"/>
          </a:xfrm>
        </p:grpSpPr>
        <p:grpSp>
          <p:nvGrpSpPr>
            <p:cNvPr id="9" name="Group 5"/>
            <p:cNvGrpSpPr>
              <a:grpSpLocks noChangeAspect="1"/>
            </p:cNvGrpSpPr>
            <p:nvPr/>
          </p:nvGrpSpPr>
          <p:grpSpPr bwMode="auto">
            <a:xfrm>
              <a:off x="1152" y="1749"/>
              <a:ext cx="3501" cy="219"/>
              <a:chOff x="577" y="2448"/>
              <a:chExt cx="4607" cy="288"/>
            </a:xfrm>
          </p:grpSpPr>
          <p:grpSp>
            <p:nvGrpSpPr>
              <p:cNvPr id="11" name="Group 6"/>
              <p:cNvGrpSpPr>
                <a:grpSpLocks noChangeAspect="1"/>
              </p:cNvGrpSpPr>
              <p:nvPr/>
            </p:nvGrpSpPr>
            <p:grpSpPr bwMode="auto">
              <a:xfrm>
                <a:off x="577" y="2448"/>
                <a:ext cx="549" cy="288"/>
                <a:chOff x="0" y="0"/>
                <a:chExt cx="305" cy="748"/>
              </a:xfrm>
            </p:grpSpPr>
            <p:sp>
              <p:nvSpPr>
                <p:cNvPr id="24" name="Rectangle 7"/>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5" name="Rectangle 8"/>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12" name="Group 11"/>
              <p:cNvGrpSpPr>
                <a:grpSpLocks noChangeAspect="1"/>
              </p:cNvGrpSpPr>
              <p:nvPr/>
            </p:nvGrpSpPr>
            <p:grpSpPr bwMode="auto">
              <a:xfrm>
                <a:off x="1592" y="2448"/>
                <a:ext cx="548" cy="288"/>
                <a:chOff x="564" y="0"/>
                <a:chExt cx="305" cy="748"/>
              </a:xfrm>
            </p:grpSpPr>
            <p:sp>
              <p:nvSpPr>
                <p:cNvPr id="22" name="Rectangle 10"/>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3" name="Rectangle 11"/>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I/Y</a:t>
                  </a:r>
                  <a:endParaRPr lang="en-US" altLang="en-US" sz="1400">
                    <a:cs typeface="Times New Roman" panose="02020603050405020304" pitchFamily="18" charset="0"/>
                  </a:endParaRPr>
                </a:p>
                <a:p>
                  <a:endParaRPr lang="en-US" altLang="en-US" sz="1400">
                    <a:latin typeface="Times New Roman" panose="02020603050405020304" pitchFamily="18" charset="0"/>
                  </a:endParaRPr>
                </a:p>
              </p:txBody>
            </p:sp>
          </p:grpSp>
          <p:grpSp>
            <p:nvGrpSpPr>
              <p:cNvPr id="13" name="Group 12"/>
              <p:cNvGrpSpPr>
                <a:grpSpLocks noChangeAspect="1"/>
              </p:cNvGrpSpPr>
              <p:nvPr/>
            </p:nvGrpSpPr>
            <p:grpSpPr bwMode="auto">
              <a:xfrm>
                <a:off x="2606" y="2448"/>
                <a:ext cx="549" cy="288"/>
                <a:chOff x="1128" y="0"/>
                <a:chExt cx="305" cy="748"/>
              </a:xfrm>
            </p:grpSpPr>
            <p:sp>
              <p:nvSpPr>
                <p:cNvPr id="20" name="Rectangle 13"/>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1" name="Rectangle 14"/>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14" name="Group 15"/>
              <p:cNvGrpSpPr>
                <a:grpSpLocks noChangeAspect="1"/>
              </p:cNvGrpSpPr>
              <p:nvPr/>
            </p:nvGrpSpPr>
            <p:grpSpPr bwMode="auto">
              <a:xfrm>
                <a:off x="3621" y="2448"/>
                <a:ext cx="548" cy="288"/>
                <a:chOff x="1692" y="0"/>
                <a:chExt cx="305" cy="748"/>
              </a:xfrm>
            </p:grpSpPr>
            <p:sp>
              <p:nvSpPr>
                <p:cNvPr id="18" name="Rectangle 16"/>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9" name="Rectangle 17"/>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15" name="Group 18"/>
              <p:cNvGrpSpPr>
                <a:grpSpLocks noChangeAspect="1"/>
              </p:cNvGrpSpPr>
              <p:nvPr/>
            </p:nvGrpSpPr>
            <p:grpSpPr bwMode="auto">
              <a:xfrm>
                <a:off x="4635" y="2448"/>
                <a:ext cx="549" cy="288"/>
                <a:chOff x="2256" y="0"/>
                <a:chExt cx="305" cy="748"/>
              </a:xfrm>
            </p:grpSpPr>
            <p:sp>
              <p:nvSpPr>
                <p:cNvPr id="16" name="Rectangle 19"/>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 name="Rectangle 20"/>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FV</a:t>
                  </a:r>
                  <a:endParaRPr lang="en-US" altLang="en-US" sz="1400">
                    <a:cs typeface="Times New Roman" panose="02020603050405020304" pitchFamily="18" charset="0"/>
                  </a:endParaRPr>
                </a:p>
                <a:p>
                  <a:endParaRPr lang="en-US" altLang="en-US" sz="2200"/>
                </a:p>
              </p:txBody>
            </p:sp>
          </p:grpSp>
        </p:grpSp>
        <p:sp>
          <p:nvSpPr>
            <p:cNvPr id="10" name="Text Box 21"/>
            <p:cNvSpPr txBox="1">
              <a:spLocks noChangeArrowheads="1"/>
            </p:cNvSpPr>
            <p:nvPr/>
          </p:nvSpPr>
          <p:spPr bwMode="auto">
            <a:xfrm>
              <a:off x="1104" y="1488"/>
              <a:ext cx="362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395288" algn="dec"/>
                  <a:tab pos="1601788" algn="dec"/>
                  <a:tab pos="3090863" algn="dec"/>
                  <a:tab pos="4119563" algn="dec"/>
                  <a:tab pos="5546725" algn="dec"/>
                </a:tabLst>
              </a:pPr>
              <a:r>
                <a:rPr lang="en-US" altLang="en-US" sz="2200" dirty="0">
                  <a:latin typeface="Tahoma" panose="020B0604030504040204" pitchFamily="34" charset="0"/>
                </a:rPr>
                <a:t>	5	</a:t>
              </a:r>
              <a:r>
                <a:rPr lang="en-US" altLang="en-US" sz="2200" dirty="0">
                  <a:solidFill>
                    <a:srgbClr val="C00000"/>
                  </a:solidFill>
                  <a:latin typeface="Tahoma" panose="020B0604030504040204" pitchFamily="34" charset="0"/>
                </a:rPr>
                <a:t>?</a:t>
              </a:r>
              <a:r>
                <a:rPr lang="en-US" altLang="en-US" sz="2200" dirty="0">
                  <a:latin typeface="Tahoma" panose="020B0604030504040204" pitchFamily="34" charset="0"/>
                </a:rPr>
                <a:t>	-1,000	0	 2,000</a:t>
              </a:r>
            </a:p>
          </p:txBody>
        </p:sp>
      </p:grpSp>
      <p:sp>
        <p:nvSpPr>
          <p:cNvPr id="26" name="Text Box 22"/>
          <p:cNvSpPr txBox="1">
            <a:spLocks noChangeArrowheads="1"/>
          </p:cNvSpPr>
          <p:nvPr/>
        </p:nvSpPr>
        <p:spPr bwMode="auto">
          <a:xfrm>
            <a:off x="2638702" y="5923651"/>
            <a:ext cx="8824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C00000"/>
                </a:solidFill>
                <a:latin typeface="Tahoma" panose="020B0604030504040204" pitchFamily="34" charset="0"/>
              </a:rPr>
              <a:t>14.87</a:t>
            </a:r>
          </a:p>
        </p:txBody>
      </p:sp>
      <p:sp>
        <p:nvSpPr>
          <p:cNvPr id="5" name="Oval 4"/>
          <p:cNvSpPr/>
          <p:nvPr/>
        </p:nvSpPr>
        <p:spPr>
          <a:xfrm>
            <a:off x="3784605" y="5178199"/>
            <a:ext cx="930161" cy="42703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6224700" y="5169977"/>
            <a:ext cx="989434" cy="427038"/>
          </a:xfrm>
          <a:prstGeom prst="ellipse">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3"/>
          <p:cNvSpPr txBox="1">
            <a:spLocks noChangeArrowheads="1"/>
          </p:cNvSpPr>
          <p:nvPr/>
        </p:nvSpPr>
        <p:spPr bwMode="auto">
          <a:xfrm>
            <a:off x="677069" y="262446"/>
            <a:ext cx="7772400" cy="60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eaLnBrk="1" hangingPunct="1">
              <a:lnSpc>
                <a:spcPct val="100000"/>
              </a:lnSpc>
            </a:pPr>
            <a:r>
              <a:rPr lang="en-US" altLang="en-US" sz="3000" b="1" cap="small" dirty="0"/>
              <a:t>Interest Compounding</a:t>
            </a:r>
          </a:p>
        </p:txBody>
      </p:sp>
    </p:spTree>
    <p:custDataLst>
      <p:tags r:id="rId1"/>
    </p:custDataLst>
    <p:extLst>
      <p:ext uri="{BB962C8B-B14F-4D97-AF65-F5344CB8AC3E}">
        <p14:creationId xmlns:p14="http://schemas.microsoft.com/office/powerpoint/2010/main" val="2384759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499"/>
                                          </p:stCondLst>
                                        </p:cTn>
                                        <p:tgtEl>
                                          <p:spTgt spid="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2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arn(inVertical)">
                                      <p:cBhvr>
                                        <p:cTn id="36" dur="500"/>
                                        <p:tgtEl>
                                          <p:spTgt spid="5"/>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barn(inVertical)">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7" grpId="0" build="p" bldLvl="3"/>
      <p:bldP spid="26" grpId="0" autoUpdateAnimBg="0"/>
      <p:bldP spid="5"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795867"/>
          </a:xfrm>
        </p:spPr>
        <p:txBody>
          <a:bodyPr>
            <a:noAutofit/>
          </a:bodyPr>
          <a:lstStyle/>
          <a:p>
            <a:pPr>
              <a:lnSpc>
                <a:spcPct val="100000"/>
              </a:lnSpc>
              <a:spcAft>
                <a:spcPts val="1000"/>
              </a:spcAft>
              <a:defRPr/>
            </a:pPr>
            <a:r>
              <a:rPr lang="en-US" sz="2800" b="1" cap="small" dirty="0"/>
              <a:t>APR versus </a:t>
            </a:r>
            <a:r>
              <a:rPr lang="en-US" sz="2800" b="1" dirty="0" err="1"/>
              <a:t>r</a:t>
            </a:r>
            <a:r>
              <a:rPr lang="en-US" sz="2800" b="1" baseline="-25000" dirty="0" err="1"/>
              <a:t>EAR</a:t>
            </a:r>
            <a:endParaRPr lang="en-US" sz="2800" b="1" baseline="-25000" dirty="0"/>
          </a:p>
        </p:txBody>
      </p:sp>
      <p:sp>
        <p:nvSpPr>
          <p:cNvPr id="3" name="Rectangle 2"/>
          <p:cNvSpPr/>
          <p:nvPr/>
        </p:nvSpPr>
        <p:spPr>
          <a:xfrm>
            <a:off x="689768" y="1354658"/>
            <a:ext cx="7774963" cy="4365298"/>
          </a:xfrm>
          <a:prstGeom prst="rect">
            <a:avLst/>
          </a:prstGeom>
        </p:spPr>
        <p:txBody>
          <a:bodyPr wrap="square">
            <a:spAutoFit/>
          </a:bodyPr>
          <a:lstStyle/>
          <a:p>
            <a:pPr marL="514350" indent="-514350">
              <a:spcBef>
                <a:spcPts val="1500"/>
              </a:spcBef>
              <a:buFont typeface="Arial" panose="020B0604020202020204" pitchFamily="34" charset="0"/>
              <a:buChar char="•"/>
              <a:defRPr/>
            </a:pPr>
            <a:r>
              <a:rPr lang="en-US" sz="2800" dirty="0"/>
              <a:t>Annual percentage rate = APR = simple interest </a:t>
            </a:r>
          </a:p>
          <a:p>
            <a:pPr marL="971550" lvl="1" indent="-514350">
              <a:spcBef>
                <a:spcPts val="500"/>
              </a:spcBef>
              <a:buClr>
                <a:schemeClr val="tx1"/>
              </a:buClr>
              <a:buFont typeface="Courier New" panose="02070309020205020404" pitchFamily="49" charset="0"/>
              <a:buChar char="o"/>
              <a:defRPr/>
            </a:pPr>
            <a:r>
              <a:rPr lang="en-US" sz="2600" dirty="0">
                <a:solidFill>
                  <a:srgbClr val="0000FF"/>
                </a:solidFill>
              </a:rPr>
              <a:t>Used to compute the interest rate per period</a:t>
            </a:r>
            <a:r>
              <a:rPr lang="en-US" sz="2600" dirty="0"/>
              <a:t>:   </a:t>
            </a:r>
            <a:r>
              <a:rPr lang="en-US" sz="2600" dirty="0" err="1"/>
              <a:t>r</a:t>
            </a:r>
            <a:r>
              <a:rPr lang="en-US" sz="2600" baseline="-25000" dirty="0" err="1"/>
              <a:t>PER</a:t>
            </a:r>
            <a:r>
              <a:rPr lang="en-US" sz="2600" dirty="0"/>
              <a:t> = APR/m, where m is the number of compounding periods (times interest is paid)  per year.</a:t>
            </a:r>
          </a:p>
          <a:p>
            <a:pPr marL="971550" lvl="1" indent="-514350">
              <a:spcBef>
                <a:spcPts val="2000"/>
              </a:spcBef>
              <a:buFont typeface="Courier New" panose="02070309020205020404" pitchFamily="49" charset="0"/>
              <a:buChar char="o"/>
              <a:defRPr/>
            </a:pPr>
            <a:r>
              <a:rPr lang="en-US" sz="2600" dirty="0"/>
              <a:t>APR does </a:t>
            </a:r>
            <a:r>
              <a:rPr lang="en-US" sz="2600" b="1" i="1" dirty="0">
                <a:solidFill>
                  <a:srgbClr val="FF0000"/>
                </a:solidFill>
              </a:rPr>
              <a:t>NOT</a:t>
            </a:r>
            <a:r>
              <a:rPr lang="en-US" sz="2600" dirty="0"/>
              <a:t> consider the effect of compounding</a:t>
            </a:r>
          </a:p>
          <a:p>
            <a:pPr marL="514350" indent="-514350">
              <a:spcBef>
                <a:spcPts val="2500"/>
              </a:spcBef>
              <a:buFont typeface="Arial" panose="020B0604020202020204" pitchFamily="34" charset="0"/>
              <a:buChar char="•"/>
              <a:defRPr/>
            </a:pPr>
            <a:r>
              <a:rPr lang="en-US" sz="2600" dirty="0"/>
              <a:t>Effective annual return = </a:t>
            </a:r>
            <a:r>
              <a:rPr lang="en-US" sz="2600" dirty="0" err="1"/>
              <a:t>r</a:t>
            </a:r>
            <a:r>
              <a:rPr lang="en-US" sz="2600" baseline="-25000" dirty="0" err="1"/>
              <a:t>EAR</a:t>
            </a:r>
            <a:r>
              <a:rPr lang="en-US" sz="2600" dirty="0"/>
              <a:t> = </a:t>
            </a:r>
            <a:r>
              <a:rPr lang="en-US" sz="2600" i="1" dirty="0">
                <a:solidFill>
                  <a:srgbClr val="0000FF"/>
                </a:solidFill>
              </a:rPr>
              <a:t>actual rate earned each year</a:t>
            </a:r>
            <a:r>
              <a:rPr lang="en-US" sz="2600" dirty="0"/>
              <a:t>, </a:t>
            </a:r>
            <a:r>
              <a:rPr lang="en-US" sz="2600" dirty="0">
                <a:solidFill>
                  <a:srgbClr val="FF0000"/>
                </a:solidFill>
              </a:rPr>
              <a:t>considering the effects of compounding</a:t>
            </a:r>
            <a:r>
              <a:rPr lang="en-US" sz="2600" dirty="0"/>
              <a:t>.</a:t>
            </a:r>
          </a:p>
        </p:txBody>
      </p:sp>
    </p:spTree>
    <p:custDataLst>
      <p:tags r:id="rId1"/>
    </p:custDataLst>
    <p:extLst>
      <p:ext uri="{BB962C8B-B14F-4D97-AF65-F5344CB8AC3E}">
        <p14:creationId xmlns:p14="http://schemas.microsoft.com/office/powerpoint/2010/main" val="3308784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6393" y="1083724"/>
            <a:ext cx="8212183" cy="1384995"/>
          </a:xfrm>
          <a:prstGeom prst="rect">
            <a:avLst/>
          </a:prstGeom>
        </p:spPr>
        <p:txBody>
          <a:bodyPr wrap="square">
            <a:spAutoFit/>
          </a:bodyPr>
          <a:lstStyle/>
          <a:p>
            <a:pPr>
              <a:spcBef>
                <a:spcPts val="1500"/>
              </a:spcBef>
              <a:defRPr/>
            </a:pPr>
            <a:r>
              <a:rPr lang="en-US" sz="2800" dirty="0"/>
              <a:t>Example: An investment pays 9 percent interest, </a:t>
            </a:r>
            <a:r>
              <a:rPr lang="en-US" sz="2800" b="1" i="1" dirty="0">
                <a:solidFill>
                  <a:srgbClr val="0000FF"/>
                </a:solidFill>
              </a:rPr>
              <a:t>compounded monthly</a:t>
            </a:r>
            <a:r>
              <a:rPr lang="en-US" sz="2800" dirty="0"/>
              <a:t>. If you invest $10,000, how much will you have at the end of </a:t>
            </a:r>
            <a:r>
              <a:rPr lang="en-US" sz="2800" b="1" i="1" dirty="0"/>
              <a:t>one year</a:t>
            </a:r>
            <a:r>
              <a:rPr lang="en-US" sz="2800" dirty="0"/>
              <a:t>?</a:t>
            </a:r>
            <a:endParaRPr lang="en-US" sz="2600" dirty="0"/>
          </a:p>
        </p:txBody>
      </p:sp>
      <p:sp>
        <p:nvSpPr>
          <p:cNvPr id="25" name="Rectangle 24"/>
          <p:cNvSpPr/>
          <p:nvPr/>
        </p:nvSpPr>
        <p:spPr>
          <a:xfrm>
            <a:off x="496392" y="2558011"/>
            <a:ext cx="8464728" cy="3662541"/>
          </a:xfrm>
          <a:prstGeom prst="rect">
            <a:avLst/>
          </a:prstGeom>
        </p:spPr>
        <p:txBody>
          <a:bodyPr wrap="square">
            <a:spAutoFit/>
          </a:bodyPr>
          <a:lstStyle/>
          <a:p>
            <a:pPr>
              <a:spcBef>
                <a:spcPts val="1500"/>
              </a:spcBef>
              <a:buClr>
                <a:srgbClr val="006600"/>
              </a:buClr>
              <a:defRPr/>
            </a:pPr>
            <a:r>
              <a:rPr lang="en-US" sz="2800" dirty="0"/>
              <a:t>When interest is compounded more than once per year, </a:t>
            </a:r>
            <a:r>
              <a:rPr lang="en-US" sz="2800" dirty="0">
                <a:solidFill>
                  <a:srgbClr val="FF0000"/>
                </a:solidFill>
              </a:rPr>
              <a:t>two adjustments </a:t>
            </a:r>
            <a:r>
              <a:rPr lang="en-US" sz="2800" dirty="0"/>
              <a:t>must be made to compute FV or PV:</a:t>
            </a:r>
          </a:p>
          <a:p>
            <a:pPr marL="461963" lvl="1" indent="-461963">
              <a:spcBef>
                <a:spcPts val="1200"/>
              </a:spcBef>
              <a:buFont typeface="+mj-lt"/>
              <a:buAutoNum type="arabicPeriod"/>
              <a:defRPr/>
            </a:pPr>
            <a:r>
              <a:rPr lang="en-US" sz="2600" dirty="0"/>
              <a:t>Use the annual rate (</a:t>
            </a:r>
            <a:r>
              <a:rPr lang="en-US" sz="2600" dirty="0">
                <a:solidFill>
                  <a:srgbClr val="0000FF"/>
                </a:solidFill>
              </a:rPr>
              <a:t>APR</a:t>
            </a:r>
            <a:r>
              <a:rPr lang="en-US" sz="2600" dirty="0"/>
              <a:t>) to compute the </a:t>
            </a:r>
            <a:r>
              <a:rPr lang="en-US" sz="2600" dirty="0">
                <a:solidFill>
                  <a:srgbClr val="FF0000"/>
                </a:solidFill>
              </a:rPr>
              <a:t>rate per interest period, </a:t>
            </a:r>
            <a:r>
              <a:rPr lang="en-US" sz="2600" dirty="0" err="1">
                <a:solidFill>
                  <a:srgbClr val="FF0000"/>
                </a:solidFill>
              </a:rPr>
              <a:t>r</a:t>
            </a:r>
            <a:r>
              <a:rPr lang="en-US" sz="2600" baseline="-25000" dirty="0" err="1">
                <a:solidFill>
                  <a:srgbClr val="FF0000"/>
                </a:solidFill>
              </a:rPr>
              <a:t>PER</a:t>
            </a:r>
            <a:r>
              <a:rPr lang="en-US" sz="2600" dirty="0"/>
              <a:t>. In our example, </a:t>
            </a:r>
            <a:r>
              <a:rPr lang="en-US" sz="2600" dirty="0" err="1"/>
              <a:t>r</a:t>
            </a:r>
            <a:r>
              <a:rPr lang="en-US" sz="2600" baseline="-25000" dirty="0" err="1"/>
              <a:t>PER</a:t>
            </a:r>
            <a:r>
              <a:rPr lang="en-US" sz="2600" dirty="0"/>
              <a:t> = 9%/12 = 0.75%, which is the interest rate paid each month.</a:t>
            </a:r>
          </a:p>
          <a:p>
            <a:pPr marL="461963" lvl="1" indent="-461963">
              <a:spcBef>
                <a:spcPts val="1200"/>
              </a:spcBef>
              <a:buFont typeface="+mj-lt"/>
              <a:buAutoNum type="arabicPeriod"/>
              <a:defRPr/>
            </a:pPr>
            <a:r>
              <a:rPr lang="en-US" sz="2600" dirty="0"/>
              <a:t>Compute the </a:t>
            </a:r>
            <a:r>
              <a:rPr lang="en-US" sz="2600" dirty="0">
                <a:solidFill>
                  <a:srgbClr val="FF0000"/>
                </a:solidFill>
              </a:rPr>
              <a:t>number of interest periods </a:t>
            </a:r>
            <a:r>
              <a:rPr lang="en-US" sz="2600" dirty="0"/>
              <a:t>(payments), </a:t>
            </a:r>
            <a:r>
              <a:rPr lang="en-US" sz="2600" dirty="0" err="1">
                <a:solidFill>
                  <a:srgbClr val="FF0000"/>
                </a:solidFill>
              </a:rPr>
              <a:t>n</a:t>
            </a:r>
            <a:r>
              <a:rPr lang="en-US" sz="2600" baseline="-25000" dirty="0" err="1">
                <a:solidFill>
                  <a:srgbClr val="FF0000"/>
                </a:solidFill>
              </a:rPr>
              <a:t>PER</a:t>
            </a:r>
            <a:r>
              <a:rPr lang="en-US" sz="2600" dirty="0"/>
              <a:t>. In our example, </a:t>
            </a:r>
            <a:r>
              <a:rPr lang="en-US" sz="2600" dirty="0" err="1"/>
              <a:t>n</a:t>
            </a:r>
            <a:r>
              <a:rPr lang="en-US" sz="2600" baseline="-25000" dirty="0" err="1"/>
              <a:t>PER</a:t>
            </a:r>
            <a:r>
              <a:rPr lang="en-US" sz="2600" dirty="0"/>
              <a:t> = 1 x 12 =12, which is the number of times interest is paid during the one-year period.</a:t>
            </a:r>
          </a:p>
        </p:txBody>
      </p:sp>
      <p:sp>
        <p:nvSpPr>
          <p:cNvPr id="6" name="Subtitle 2"/>
          <p:cNvSpPr>
            <a:spLocks noGrp="1"/>
          </p:cNvSpPr>
          <p:nvPr>
            <p:ph type="subTitle" idx="1"/>
          </p:nvPr>
        </p:nvSpPr>
        <p:spPr>
          <a:xfrm>
            <a:off x="228600" y="279400"/>
            <a:ext cx="8669338" cy="795867"/>
          </a:xfrm>
        </p:spPr>
        <p:txBody>
          <a:bodyPr>
            <a:noAutofit/>
          </a:bodyPr>
          <a:lstStyle/>
          <a:p>
            <a:pPr>
              <a:lnSpc>
                <a:spcPct val="100000"/>
              </a:lnSpc>
              <a:spcAft>
                <a:spcPts val="1000"/>
              </a:spcAft>
              <a:defRPr/>
            </a:pPr>
            <a:r>
              <a:rPr lang="en-US" sz="2800" b="1" cap="small" dirty="0"/>
              <a:t>APR versus </a:t>
            </a:r>
            <a:r>
              <a:rPr lang="en-US" sz="2800" b="1" dirty="0" err="1"/>
              <a:t>r</a:t>
            </a:r>
            <a:r>
              <a:rPr lang="en-US" sz="2800" b="1" baseline="-25000" dirty="0" err="1"/>
              <a:t>EAR</a:t>
            </a:r>
            <a:endParaRPr lang="en-US" sz="2800" b="1" baseline="-25000" dirty="0"/>
          </a:p>
        </p:txBody>
      </p:sp>
    </p:spTree>
    <p:custDataLst>
      <p:tags r:id="rId1"/>
    </p:custDataLst>
    <p:extLst>
      <p:ext uri="{BB962C8B-B14F-4D97-AF65-F5344CB8AC3E}">
        <p14:creationId xmlns:p14="http://schemas.microsoft.com/office/powerpoint/2010/main" val="311962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5" grpId="0" build="p" bldLvl="4"/>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8798" y="1083724"/>
            <a:ext cx="8040673" cy="1815882"/>
          </a:xfrm>
          <a:prstGeom prst="rect">
            <a:avLst/>
          </a:prstGeom>
        </p:spPr>
        <p:txBody>
          <a:bodyPr wrap="square">
            <a:spAutoFit/>
          </a:bodyPr>
          <a:lstStyle/>
          <a:p>
            <a:pPr>
              <a:spcBef>
                <a:spcPts val="1500"/>
              </a:spcBef>
              <a:defRPr/>
            </a:pPr>
            <a:r>
              <a:rPr lang="en-US" sz="2800" dirty="0"/>
              <a:t>Example: An investment pays 9 percent interest, compounded monthly. If you invest $10,000 in this investment, how much will you have at the end of one year?</a:t>
            </a:r>
            <a:endParaRPr lang="en-US" sz="2600" dirty="0"/>
          </a:p>
        </p:txBody>
      </p:sp>
      <p:grpSp>
        <p:nvGrpSpPr>
          <p:cNvPr id="6" name="Group 4"/>
          <p:cNvGrpSpPr>
            <a:grpSpLocks/>
          </p:cNvGrpSpPr>
          <p:nvPr/>
        </p:nvGrpSpPr>
        <p:grpSpPr bwMode="auto">
          <a:xfrm>
            <a:off x="1862668" y="4292599"/>
            <a:ext cx="5638800" cy="762000"/>
            <a:chOff x="1104" y="1488"/>
            <a:chExt cx="3552" cy="480"/>
          </a:xfrm>
        </p:grpSpPr>
        <p:grpSp>
          <p:nvGrpSpPr>
            <p:cNvPr id="7" name="Group 5"/>
            <p:cNvGrpSpPr>
              <a:grpSpLocks noChangeAspect="1"/>
            </p:cNvGrpSpPr>
            <p:nvPr/>
          </p:nvGrpSpPr>
          <p:grpSpPr bwMode="auto">
            <a:xfrm>
              <a:off x="1152" y="1749"/>
              <a:ext cx="3501" cy="219"/>
              <a:chOff x="577" y="2448"/>
              <a:chExt cx="4607" cy="288"/>
            </a:xfrm>
          </p:grpSpPr>
          <p:grpSp>
            <p:nvGrpSpPr>
              <p:cNvPr id="9" name="Group 6"/>
              <p:cNvGrpSpPr>
                <a:grpSpLocks noChangeAspect="1"/>
              </p:cNvGrpSpPr>
              <p:nvPr/>
            </p:nvGrpSpPr>
            <p:grpSpPr bwMode="auto">
              <a:xfrm>
                <a:off x="577" y="2448"/>
                <a:ext cx="549" cy="288"/>
                <a:chOff x="0" y="0"/>
                <a:chExt cx="305" cy="748"/>
              </a:xfrm>
            </p:grpSpPr>
            <p:sp>
              <p:nvSpPr>
                <p:cNvPr id="22" name="Rectangle 7"/>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3" name="Rectangle 8"/>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10" name="Group 9"/>
              <p:cNvGrpSpPr>
                <a:grpSpLocks noChangeAspect="1"/>
              </p:cNvGrpSpPr>
              <p:nvPr/>
            </p:nvGrpSpPr>
            <p:grpSpPr bwMode="auto">
              <a:xfrm>
                <a:off x="1592" y="2448"/>
                <a:ext cx="548" cy="288"/>
                <a:chOff x="564" y="0"/>
                <a:chExt cx="305" cy="748"/>
              </a:xfrm>
            </p:grpSpPr>
            <p:sp>
              <p:nvSpPr>
                <p:cNvPr id="20" name="Rectangle 10"/>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1" name="Rectangle 11"/>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I/Y</a:t>
                  </a:r>
                  <a:endParaRPr lang="en-US" altLang="en-US" sz="1400">
                    <a:cs typeface="Times New Roman" panose="02020603050405020304" pitchFamily="18" charset="0"/>
                  </a:endParaRPr>
                </a:p>
                <a:p>
                  <a:endParaRPr lang="en-US" altLang="en-US" sz="1400">
                    <a:latin typeface="Times New Roman" panose="02020603050405020304" pitchFamily="18" charset="0"/>
                  </a:endParaRPr>
                </a:p>
              </p:txBody>
            </p:sp>
          </p:grpSp>
          <p:grpSp>
            <p:nvGrpSpPr>
              <p:cNvPr id="11" name="Group 12"/>
              <p:cNvGrpSpPr>
                <a:grpSpLocks noChangeAspect="1"/>
              </p:cNvGrpSpPr>
              <p:nvPr/>
            </p:nvGrpSpPr>
            <p:grpSpPr bwMode="auto">
              <a:xfrm>
                <a:off x="2606" y="2448"/>
                <a:ext cx="549" cy="288"/>
                <a:chOff x="1128" y="0"/>
                <a:chExt cx="305" cy="748"/>
              </a:xfrm>
            </p:grpSpPr>
            <p:sp>
              <p:nvSpPr>
                <p:cNvPr id="18" name="Rectangle 13"/>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9" name="Rectangle 14"/>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12" name="Group 15"/>
              <p:cNvGrpSpPr>
                <a:grpSpLocks noChangeAspect="1"/>
              </p:cNvGrpSpPr>
              <p:nvPr/>
            </p:nvGrpSpPr>
            <p:grpSpPr bwMode="auto">
              <a:xfrm>
                <a:off x="3621" y="2448"/>
                <a:ext cx="548" cy="288"/>
                <a:chOff x="1692" y="0"/>
                <a:chExt cx="305" cy="748"/>
              </a:xfrm>
            </p:grpSpPr>
            <p:sp>
              <p:nvSpPr>
                <p:cNvPr id="16" name="Rectangle 16"/>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 name="Rectangle 17"/>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13" name="Group 18"/>
              <p:cNvGrpSpPr>
                <a:grpSpLocks noChangeAspect="1"/>
              </p:cNvGrpSpPr>
              <p:nvPr/>
            </p:nvGrpSpPr>
            <p:grpSpPr bwMode="auto">
              <a:xfrm>
                <a:off x="4635" y="2448"/>
                <a:ext cx="549" cy="288"/>
                <a:chOff x="2256" y="0"/>
                <a:chExt cx="305" cy="748"/>
              </a:xfrm>
            </p:grpSpPr>
            <p:sp>
              <p:nvSpPr>
                <p:cNvPr id="14" name="Rectangle 19"/>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 name="Rectangle 20"/>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FV</a:t>
                  </a:r>
                  <a:endParaRPr lang="en-US" altLang="en-US" sz="1400">
                    <a:cs typeface="Times New Roman" panose="02020603050405020304" pitchFamily="18" charset="0"/>
                  </a:endParaRPr>
                </a:p>
                <a:p>
                  <a:endParaRPr lang="en-US" altLang="en-US" sz="2200"/>
                </a:p>
              </p:txBody>
            </p:sp>
          </p:grpSp>
        </p:grpSp>
        <p:sp>
          <p:nvSpPr>
            <p:cNvPr id="8" name="Text Box 21"/>
            <p:cNvSpPr txBox="1">
              <a:spLocks noChangeArrowheads="1"/>
            </p:cNvSpPr>
            <p:nvPr/>
          </p:nvSpPr>
          <p:spPr bwMode="auto">
            <a:xfrm>
              <a:off x="1104" y="1488"/>
              <a:ext cx="355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339725" algn="ctr"/>
                  <a:tab pos="1541463" algn="ctr"/>
                  <a:tab pos="3141663" algn="dec"/>
                  <a:tab pos="4110038" algn="dec"/>
                  <a:tab pos="5253038" algn="dec"/>
                </a:tabLst>
              </a:pPr>
              <a:r>
                <a:rPr lang="en-US" altLang="en-US" sz="2200" dirty="0">
                  <a:latin typeface="Tahoma" panose="020B0604030504040204" pitchFamily="34" charset="0"/>
                </a:rPr>
                <a:t>	1 x 12	9/12	-10,000	0	</a:t>
              </a:r>
              <a:r>
                <a:rPr lang="en-US" altLang="en-US" sz="2200" dirty="0">
                  <a:solidFill>
                    <a:srgbClr val="C00000"/>
                  </a:solidFill>
                  <a:latin typeface="Tahoma" panose="020B0604030504040204" pitchFamily="34" charset="0"/>
                </a:rPr>
                <a:t>?</a:t>
              </a:r>
            </a:p>
          </p:txBody>
        </p:sp>
      </p:grpSp>
      <p:sp>
        <p:nvSpPr>
          <p:cNvPr id="24" name="Text Box 22"/>
          <p:cNvSpPr txBox="1">
            <a:spLocks noChangeArrowheads="1"/>
          </p:cNvSpPr>
          <p:nvPr/>
        </p:nvSpPr>
        <p:spPr bwMode="auto">
          <a:xfrm>
            <a:off x="6457194" y="5008562"/>
            <a:ext cx="143180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C00000"/>
                </a:solidFill>
                <a:latin typeface="Tahoma" panose="020B0604030504040204" pitchFamily="34" charset="0"/>
              </a:rPr>
              <a:t>10,938.07</a:t>
            </a:r>
          </a:p>
        </p:txBody>
      </p:sp>
      <p:graphicFrame>
        <p:nvGraphicFramePr>
          <p:cNvPr id="27" name="Object 26"/>
          <p:cNvGraphicFramePr>
            <a:graphicFrameLocks noChangeAspect="1"/>
          </p:cNvGraphicFramePr>
          <p:nvPr>
            <p:extLst>
              <p:ext uri="{D42A27DB-BD31-4B8C-83A1-F6EECF244321}">
                <p14:modId xmlns:p14="http://schemas.microsoft.com/office/powerpoint/2010/main" val="1038904275"/>
              </p:ext>
            </p:extLst>
          </p:nvPr>
        </p:nvGraphicFramePr>
        <p:xfrm>
          <a:off x="977900" y="2940050"/>
          <a:ext cx="7823200" cy="939800"/>
        </p:xfrm>
        <a:graphic>
          <a:graphicData uri="http://schemas.openxmlformats.org/presentationml/2006/ole">
            <mc:AlternateContent xmlns:mc="http://schemas.openxmlformats.org/markup-compatibility/2006">
              <mc:Choice xmlns:v="urn:schemas-microsoft-com:vml" Requires="v">
                <p:oleObj name="Equation" r:id="rId4" imgW="3911400" imgH="469800" progId="Equation.DSMT4">
                  <p:embed/>
                </p:oleObj>
              </mc:Choice>
              <mc:Fallback>
                <p:oleObj name="Equation" r:id="rId4" imgW="3911400" imgH="469800" progId="Equation.DSMT4">
                  <p:embed/>
                  <p:pic>
                    <p:nvPicPr>
                      <p:cNvPr id="0" name=""/>
                      <p:cNvPicPr/>
                      <p:nvPr/>
                    </p:nvPicPr>
                    <p:blipFill>
                      <a:blip r:embed="rId5"/>
                      <a:stretch>
                        <a:fillRect/>
                      </a:stretch>
                    </p:blipFill>
                    <p:spPr>
                      <a:xfrm>
                        <a:off x="977900" y="2940050"/>
                        <a:ext cx="7823200" cy="939800"/>
                      </a:xfrm>
                      <a:prstGeom prst="rect">
                        <a:avLst/>
                      </a:prstGeom>
                    </p:spPr>
                  </p:pic>
                </p:oleObj>
              </mc:Fallback>
            </mc:AlternateContent>
          </a:graphicData>
        </a:graphic>
      </p:graphicFrame>
      <p:sp>
        <p:nvSpPr>
          <p:cNvPr id="25" name="Subtitle 2"/>
          <p:cNvSpPr>
            <a:spLocks noGrp="1"/>
          </p:cNvSpPr>
          <p:nvPr>
            <p:ph type="subTitle" idx="1"/>
          </p:nvPr>
        </p:nvSpPr>
        <p:spPr>
          <a:xfrm>
            <a:off x="228600" y="279400"/>
            <a:ext cx="8669338" cy="795867"/>
          </a:xfrm>
        </p:spPr>
        <p:txBody>
          <a:bodyPr>
            <a:noAutofit/>
          </a:bodyPr>
          <a:lstStyle/>
          <a:p>
            <a:pPr>
              <a:lnSpc>
                <a:spcPct val="100000"/>
              </a:lnSpc>
              <a:spcAft>
                <a:spcPts val="1000"/>
              </a:spcAft>
              <a:defRPr/>
            </a:pPr>
            <a:r>
              <a:rPr lang="en-US" sz="2800" b="1" cap="small" dirty="0"/>
              <a:t>APR versus </a:t>
            </a:r>
            <a:r>
              <a:rPr lang="en-US" sz="2800" b="1" dirty="0" err="1"/>
              <a:t>r</a:t>
            </a:r>
            <a:r>
              <a:rPr lang="en-US" sz="2800" b="1" baseline="-25000" dirty="0" err="1"/>
              <a:t>EAR</a:t>
            </a:r>
            <a:endParaRPr lang="en-US" sz="2800" b="1" baseline="-25000" dirty="0"/>
          </a:p>
        </p:txBody>
      </p:sp>
    </p:spTree>
    <p:custDataLst>
      <p:tags r:id="rId1"/>
    </p:custDataLst>
    <p:extLst>
      <p:ext uri="{BB962C8B-B14F-4D97-AF65-F5344CB8AC3E}">
        <p14:creationId xmlns:p14="http://schemas.microsoft.com/office/powerpoint/2010/main" val="200857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8798" y="1083724"/>
            <a:ext cx="8040673" cy="954107"/>
          </a:xfrm>
          <a:prstGeom prst="rect">
            <a:avLst/>
          </a:prstGeom>
        </p:spPr>
        <p:txBody>
          <a:bodyPr wrap="square">
            <a:spAutoFit/>
          </a:bodyPr>
          <a:lstStyle/>
          <a:p>
            <a:pPr>
              <a:spcBef>
                <a:spcPts val="1500"/>
              </a:spcBef>
              <a:defRPr/>
            </a:pPr>
            <a:r>
              <a:rPr lang="en-US" sz="2800" dirty="0"/>
              <a:t>What effective rate of return would you earn on the investment?</a:t>
            </a:r>
            <a:endParaRPr lang="en-US" sz="2600" dirty="0"/>
          </a:p>
        </p:txBody>
      </p:sp>
      <p:grpSp>
        <p:nvGrpSpPr>
          <p:cNvPr id="4" name="Group 3"/>
          <p:cNvGrpSpPr/>
          <p:nvPr/>
        </p:nvGrpSpPr>
        <p:grpSpPr>
          <a:xfrm>
            <a:off x="1862668" y="5218624"/>
            <a:ext cx="6417732" cy="762001"/>
            <a:chOff x="1862668" y="4800600"/>
            <a:chExt cx="6417732" cy="762001"/>
          </a:xfrm>
        </p:grpSpPr>
        <p:grpSp>
          <p:nvGrpSpPr>
            <p:cNvPr id="7" name="Group 5"/>
            <p:cNvGrpSpPr>
              <a:grpSpLocks noChangeAspect="1"/>
            </p:cNvGrpSpPr>
            <p:nvPr/>
          </p:nvGrpSpPr>
          <p:grpSpPr bwMode="auto">
            <a:xfrm>
              <a:off x="1938868" y="5214938"/>
              <a:ext cx="5557838" cy="347663"/>
              <a:chOff x="577" y="2448"/>
              <a:chExt cx="4607" cy="288"/>
            </a:xfrm>
          </p:grpSpPr>
          <p:grpSp>
            <p:nvGrpSpPr>
              <p:cNvPr id="9" name="Group 6"/>
              <p:cNvGrpSpPr>
                <a:grpSpLocks noChangeAspect="1"/>
              </p:cNvGrpSpPr>
              <p:nvPr/>
            </p:nvGrpSpPr>
            <p:grpSpPr bwMode="auto">
              <a:xfrm>
                <a:off x="577" y="2448"/>
                <a:ext cx="549" cy="288"/>
                <a:chOff x="0" y="0"/>
                <a:chExt cx="305" cy="748"/>
              </a:xfrm>
            </p:grpSpPr>
            <p:sp>
              <p:nvSpPr>
                <p:cNvPr id="22" name="Rectangle 7"/>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3" name="Rectangle 8"/>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10" name="Group 9"/>
              <p:cNvGrpSpPr>
                <a:grpSpLocks noChangeAspect="1"/>
              </p:cNvGrpSpPr>
              <p:nvPr/>
            </p:nvGrpSpPr>
            <p:grpSpPr bwMode="auto">
              <a:xfrm>
                <a:off x="1592" y="2448"/>
                <a:ext cx="548" cy="288"/>
                <a:chOff x="564" y="0"/>
                <a:chExt cx="305" cy="748"/>
              </a:xfrm>
            </p:grpSpPr>
            <p:sp>
              <p:nvSpPr>
                <p:cNvPr id="20" name="Rectangle 10"/>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1" name="Rectangle 11"/>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dirty="0">
                      <a:solidFill>
                        <a:srgbClr val="FFFFFF"/>
                      </a:solidFill>
                      <a:latin typeface="Times New Roman" panose="02020603050405020304" pitchFamily="18" charset="0"/>
                      <a:cs typeface="Times New Roman" panose="02020603050405020304" pitchFamily="18" charset="0"/>
                    </a:rPr>
                    <a:t> </a:t>
                  </a:r>
                  <a:r>
                    <a:rPr lang="en-US" altLang="en-US" sz="1400" b="1" dirty="0">
                      <a:solidFill>
                        <a:srgbClr val="FFFFFF"/>
                      </a:solidFill>
                      <a:cs typeface="Times New Roman" panose="02020603050405020304" pitchFamily="18" charset="0"/>
                    </a:rPr>
                    <a:t>I/Y</a:t>
                  </a:r>
                  <a:endParaRPr lang="en-US" altLang="en-US" sz="1400" dirty="0">
                    <a:cs typeface="Times New Roman" panose="02020603050405020304" pitchFamily="18" charset="0"/>
                  </a:endParaRPr>
                </a:p>
                <a:p>
                  <a:endParaRPr lang="en-US" altLang="en-US" sz="1400" dirty="0">
                    <a:latin typeface="Times New Roman" panose="02020603050405020304" pitchFamily="18" charset="0"/>
                  </a:endParaRPr>
                </a:p>
              </p:txBody>
            </p:sp>
          </p:grpSp>
          <p:grpSp>
            <p:nvGrpSpPr>
              <p:cNvPr id="11" name="Group 12"/>
              <p:cNvGrpSpPr>
                <a:grpSpLocks noChangeAspect="1"/>
              </p:cNvGrpSpPr>
              <p:nvPr/>
            </p:nvGrpSpPr>
            <p:grpSpPr bwMode="auto">
              <a:xfrm>
                <a:off x="2606" y="2448"/>
                <a:ext cx="549" cy="288"/>
                <a:chOff x="1128" y="0"/>
                <a:chExt cx="305" cy="748"/>
              </a:xfrm>
            </p:grpSpPr>
            <p:sp>
              <p:nvSpPr>
                <p:cNvPr id="18" name="Rectangle 13"/>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9" name="Rectangle 14"/>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12" name="Group 15"/>
              <p:cNvGrpSpPr>
                <a:grpSpLocks noChangeAspect="1"/>
              </p:cNvGrpSpPr>
              <p:nvPr/>
            </p:nvGrpSpPr>
            <p:grpSpPr bwMode="auto">
              <a:xfrm>
                <a:off x="3621" y="2448"/>
                <a:ext cx="548" cy="288"/>
                <a:chOff x="1692" y="0"/>
                <a:chExt cx="305" cy="748"/>
              </a:xfrm>
            </p:grpSpPr>
            <p:sp>
              <p:nvSpPr>
                <p:cNvPr id="16" name="Rectangle 16"/>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 name="Rectangle 17"/>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13" name="Group 18"/>
              <p:cNvGrpSpPr>
                <a:grpSpLocks noChangeAspect="1"/>
              </p:cNvGrpSpPr>
              <p:nvPr/>
            </p:nvGrpSpPr>
            <p:grpSpPr bwMode="auto">
              <a:xfrm>
                <a:off x="4635" y="2448"/>
                <a:ext cx="549" cy="288"/>
                <a:chOff x="2256" y="0"/>
                <a:chExt cx="305" cy="748"/>
              </a:xfrm>
            </p:grpSpPr>
            <p:sp>
              <p:nvSpPr>
                <p:cNvPr id="14" name="Rectangle 19"/>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 name="Rectangle 20"/>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FV</a:t>
                  </a:r>
                  <a:endParaRPr lang="en-US" altLang="en-US" sz="1400">
                    <a:cs typeface="Times New Roman" panose="02020603050405020304" pitchFamily="18" charset="0"/>
                  </a:endParaRPr>
                </a:p>
                <a:p>
                  <a:endParaRPr lang="en-US" altLang="en-US" sz="2200"/>
                </a:p>
              </p:txBody>
            </p:sp>
          </p:grpSp>
        </p:grpSp>
        <p:sp>
          <p:nvSpPr>
            <p:cNvPr id="8" name="Text Box 21"/>
            <p:cNvSpPr txBox="1">
              <a:spLocks noChangeArrowheads="1"/>
            </p:cNvSpPr>
            <p:nvPr/>
          </p:nvSpPr>
          <p:spPr bwMode="auto">
            <a:xfrm>
              <a:off x="1862668" y="4800600"/>
              <a:ext cx="641773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395288" algn="dec"/>
                  <a:tab pos="1600200" algn="dec"/>
                  <a:tab pos="3141663" algn="dec"/>
                  <a:tab pos="4110038" algn="dec"/>
                  <a:tab pos="5486400" algn="dec"/>
                </a:tabLst>
              </a:pPr>
              <a:r>
                <a:rPr lang="en-US" altLang="en-US" sz="2200" dirty="0">
                  <a:latin typeface="Tahoma" panose="020B0604030504040204" pitchFamily="34" charset="0"/>
                </a:rPr>
                <a:t>	1	</a:t>
              </a:r>
              <a:r>
                <a:rPr lang="en-US" altLang="en-US" sz="2200" dirty="0">
                  <a:solidFill>
                    <a:srgbClr val="C00000"/>
                  </a:solidFill>
                  <a:latin typeface="Tahoma" panose="020B0604030504040204" pitchFamily="34" charset="0"/>
                </a:rPr>
                <a:t>?</a:t>
              </a:r>
              <a:r>
                <a:rPr lang="en-US" altLang="en-US" sz="2200" dirty="0">
                  <a:latin typeface="Tahoma" panose="020B0604030504040204" pitchFamily="34" charset="0"/>
                </a:rPr>
                <a:t>	-10,000	0	10,938.07</a:t>
              </a:r>
              <a:endParaRPr lang="en-US" altLang="en-US" sz="2200" dirty="0">
                <a:solidFill>
                  <a:srgbClr val="C00000"/>
                </a:solidFill>
                <a:latin typeface="Tahoma" panose="020B0604030504040204" pitchFamily="34" charset="0"/>
              </a:endParaRPr>
            </a:p>
          </p:txBody>
        </p:sp>
      </p:grpSp>
      <p:sp>
        <p:nvSpPr>
          <p:cNvPr id="24" name="Text Box 22"/>
          <p:cNvSpPr txBox="1">
            <a:spLocks noChangeArrowheads="1"/>
          </p:cNvSpPr>
          <p:nvPr/>
        </p:nvSpPr>
        <p:spPr bwMode="auto">
          <a:xfrm>
            <a:off x="2935179" y="5934587"/>
            <a:ext cx="103906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C00000"/>
                </a:solidFill>
                <a:latin typeface="Tahoma" panose="020B0604030504040204" pitchFamily="34" charset="0"/>
              </a:rPr>
              <a:t>9.3807</a:t>
            </a:r>
          </a:p>
        </p:txBody>
      </p:sp>
      <p:sp>
        <p:nvSpPr>
          <p:cNvPr id="25" name="Rectangle 24"/>
          <p:cNvSpPr/>
          <p:nvPr/>
        </p:nvSpPr>
        <p:spPr>
          <a:xfrm>
            <a:off x="948271" y="2120975"/>
            <a:ext cx="4868329" cy="523220"/>
          </a:xfrm>
          <a:prstGeom prst="rect">
            <a:avLst/>
          </a:prstGeom>
        </p:spPr>
        <p:txBody>
          <a:bodyPr wrap="square">
            <a:spAutoFit/>
          </a:bodyPr>
          <a:lstStyle/>
          <a:p>
            <a:pPr>
              <a:spcBef>
                <a:spcPts val="1500"/>
              </a:spcBef>
              <a:tabLst>
                <a:tab pos="1770063" algn="dec"/>
              </a:tabLst>
              <a:defRPr/>
            </a:pPr>
            <a:r>
              <a:rPr lang="en-US" sz="2800" dirty="0"/>
              <a:t>PV = 10,000		       FV = 10,938.07</a:t>
            </a:r>
            <a:endParaRPr lang="en-US" sz="2600" dirty="0"/>
          </a:p>
        </p:txBody>
      </p:sp>
      <p:graphicFrame>
        <p:nvGraphicFramePr>
          <p:cNvPr id="28" name="Object 27"/>
          <p:cNvGraphicFramePr>
            <a:graphicFrameLocks noChangeAspect="1"/>
          </p:cNvGraphicFramePr>
          <p:nvPr>
            <p:extLst>
              <p:ext uri="{D42A27DB-BD31-4B8C-83A1-F6EECF244321}">
                <p14:modId xmlns:p14="http://schemas.microsoft.com/office/powerpoint/2010/main" val="3653034400"/>
              </p:ext>
            </p:extLst>
          </p:nvPr>
        </p:nvGraphicFramePr>
        <p:xfrm>
          <a:off x="833438" y="2733675"/>
          <a:ext cx="7239000" cy="2133600"/>
        </p:xfrm>
        <a:graphic>
          <a:graphicData uri="http://schemas.openxmlformats.org/presentationml/2006/ole">
            <mc:AlternateContent xmlns:mc="http://schemas.openxmlformats.org/markup-compatibility/2006">
              <mc:Choice xmlns:v="urn:schemas-microsoft-com:vml" Requires="v">
                <p:oleObj name="Equation" r:id="rId4" imgW="3619440" imgH="1066680" progId="Equation.DSMT4">
                  <p:embed/>
                </p:oleObj>
              </mc:Choice>
              <mc:Fallback>
                <p:oleObj name="Equation" r:id="rId4" imgW="3619440" imgH="1066680" progId="Equation.DSMT4">
                  <p:embed/>
                  <p:pic>
                    <p:nvPicPr>
                      <p:cNvPr id="0" name=""/>
                      <p:cNvPicPr/>
                      <p:nvPr/>
                    </p:nvPicPr>
                    <p:blipFill>
                      <a:blip r:embed="rId5"/>
                      <a:stretch>
                        <a:fillRect/>
                      </a:stretch>
                    </p:blipFill>
                    <p:spPr>
                      <a:xfrm>
                        <a:off x="833438" y="2733675"/>
                        <a:ext cx="7239000" cy="2133600"/>
                      </a:xfrm>
                      <a:prstGeom prst="rect">
                        <a:avLst/>
                      </a:prstGeom>
                    </p:spPr>
                  </p:pic>
                </p:oleObj>
              </mc:Fallback>
            </mc:AlternateContent>
          </a:graphicData>
        </a:graphic>
      </p:graphicFrame>
      <p:sp>
        <p:nvSpPr>
          <p:cNvPr id="26" name="Subtitle 2"/>
          <p:cNvSpPr>
            <a:spLocks noGrp="1"/>
          </p:cNvSpPr>
          <p:nvPr>
            <p:ph type="subTitle" idx="1"/>
          </p:nvPr>
        </p:nvSpPr>
        <p:spPr>
          <a:xfrm>
            <a:off x="228600" y="279400"/>
            <a:ext cx="8669338" cy="795867"/>
          </a:xfrm>
        </p:spPr>
        <p:txBody>
          <a:bodyPr>
            <a:noAutofit/>
          </a:bodyPr>
          <a:lstStyle/>
          <a:p>
            <a:pPr>
              <a:lnSpc>
                <a:spcPct val="100000"/>
              </a:lnSpc>
              <a:spcAft>
                <a:spcPts val="1000"/>
              </a:spcAft>
              <a:defRPr/>
            </a:pPr>
            <a:r>
              <a:rPr lang="en-US" sz="2800" b="1" cap="small" dirty="0"/>
              <a:t>APR versus </a:t>
            </a:r>
            <a:r>
              <a:rPr lang="en-US" sz="2800" b="1" dirty="0" err="1"/>
              <a:t>r</a:t>
            </a:r>
            <a:r>
              <a:rPr lang="en-US" sz="2800" b="1" baseline="-25000" dirty="0" err="1"/>
              <a:t>EAR</a:t>
            </a:r>
            <a:endParaRPr lang="en-US" sz="2800" b="1" baseline="-25000" dirty="0"/>
          </a:p>
        </p:txBody>
      </p:sp>
    </p:spTree>
    <p:custDataLst>
      <p:tags r:id="rId1"/>
    </p:custDataLst>
    <p:extLst>
      <p:ext uri="{BB962C8B-B14F-4D97-AF65-F5344CB8AC3E}">
        <p14:creationId xmlns:p14="http://schemas.microsoft.com/office/powerpoint/2010/main" val="434510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P spid="25" grpId="0" build="p" bldLvl="4"/>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8798" y="1083724"/>
            <a:ext cx="8178802" cy="2092881"/>
          </a:xfrm>
          <a:prstGeom prst="rect">
            <a:avLst/>
          </a:prstGeom>
        </p:spPr>
        <p:txBody>
          <a:bodyPr wrap="square">
            <a:spAutoFit/>
          </a:bodyPr>
          <a:lstStyle/>
          <a:p>
            <a:pPr>
              <a:spcBef>
                <a:spcPts val="1500"/>
              </a:spcBef>
              <a:defRPr/>
            </a:pPr>
            <a:r>
              <a:rPr lang="en-US" sz="2600" dirty="0"/>
              <a:t>Example: </a:t>
            </a:r>
            <a:r>
              <a:rPr lang="en-US" sz="2600" dirty="0">
                <a:solidFill>
                  <a:srgbClr val="FF0000"/>
                </a:solidFill>
              </a:rPr>
              <a:t>Investment X pays 9 percent interest, compounded monthly </a:t>
            </a:r>
            <a:r>
              <a:rPr lang="en-US" sz="2600" dirty="0"/>
              <a:t>and </a:t>
            </a:r>
            <a:r>
              <a:rPr lang="en-US" sz="2600" dirty="0">
                <a:solidFill>
                  <a:srgbClr val="0000FF"/>
                </a:solidFill>
              </a:rPr>
              <a:t>Investment Y pays 9.3807 percent, compounded annually</a:t>
            </a:r>
            <a:r>
              <a:rPr lang="en-US" sz="2600" dirty="0"/>
              <a:t>. If you invest $6,000 in each investment, how much will each be worth at the end of </a:t>
            </a:r>
            <a:r>
              <a:rPr lang="en-US" sz="2600" b="1" i="1" dirty="0"/>
              <a:t>10 years</a:t>
            </a:r>
            <a:r>
              <a:rPr lang="en-US" sz="2600" dirty="0"/>
              <a:t>?</a:t>
            </a:r>
          </a:p>
        </p:txBody>
      </p:sp>
      <p:grpSp>
        <p:nvGrpSpPr>
          <p:cNvPr id="24" name="Group 4"/>
          <p:cNvGrpSpPr>
            <a:grpSpLocks/>
          </p:cNvGrpSpPr>
          <p:nvPr/>
        </p:nvGrpSpPr>
        <p:grpSpPr bwMode="auto">
          <a:xfrm>
            <a:off x="1456269" y="3706710"/>
            <a:ext cx="5638800" cy="762000"/>
            <a:chOff x="1104" y="1488"/>
            <a:chExt cx="3552" cy="480"/>
          </a:xfrm>
        </p:grpSpPr>
        <p:grpSp>
          <p:nvGrpSpPr>
            <p:cNvPr id="25" name="Group 5"/>
            <p:cNvGrpSpPr>
              <a:grpSpLocks noChangeAspect="1"/>
            </p:cNvGrpSpPr>
            <p:nvPr/>
          </p:nvGrpSpPr>
          <p:grpSpPr bwMode="auto">
            <a:xfrm>
              <a:off x="1152" y="1749"/>
              <a:ext cx="3501" cy="219"/>
              <a:chOff x="577" y="2448"/>
              <a:chExt cx="4607" cy="288"/>
            </a:xfrm>
          </p:grpSpPr>
          <p:grpSp>
            <p:nvGrpSpPr>
              <p:cNvPr id="47" name="Group 6"/>
              <p:cNvGrpSpPr>
                <a:grpSpLocks noChangeAspect="1"/>
              </p:cNvGrpSpPr>
              <p:nvPr/>
            </p:nvGrpSpPr>
            <p:grpSpPr bwMode="auto">
              <a:xfrm>
                <a:off x="577" y="2448"/>
                <a:ext cx="549" cy="288"/>
                <a:chOff x="0" y="0"/>
                <a:chExt cx="305" cy="748"/>
              </a:xfrm>
            </p:grpSpPr>
            <p:sp>
              <p:nvSpPr>
                <p:cNvPr id="60" name="Rectangle 7"/>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61" name="Rectangle 8"/>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48" name="Group 47"/>
              <p:cNvGrpSpPr>
                <a:grpSpLocks noChangeAspect="1"/>
              </p:cNvGrpSpPr>
              <p:nvPr/>
            </p:nvGrpSpPr>
            <p:grpSpPr bwMode="auto">
              <a:xfrm>
                <a:off x="1592" y="2448"/>
                <a:ext cx="548" cy="288"/>
                <a:chOff x="564" y="0"/>
                <a:chExt cx="305" cy="748"/>
              </a:xfrm>
            </p:grpSpPr>
            <p:sp>
              <p:nvSpPr>
                <p:cNvPr id="58" name="Rectangle 10"/>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59" name="Rectangle 11"/>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I/Y</a:t>
                  </a:r>
                  <a:endParaRPr lang="en-US" altLang="en-US" sz="1400">
                    <a:cs typeface="Times New Roman" panose="02020603050405020304" pitchFamily="18" charset="0"/>
                  </a:endParaRPr>
                </a:p>
                <a:p>
                  <a:endParaRPr lang="en-US" altLang="en-US" sz="1400">
                    <a:latin typeface="Times New Roman" panose="02020603050405020304" pitchFamily="18" charset="0"/>
                  </a:endParaRPr>
                </a:p>
              </p:txBody>
            </p:sp>
          </p:grpSp>
          <p:grpSp>
            <p:nvGrpSpPr>
              <p:cNvPr id="49" name="Group 12"/>
              <p:cNvGrpSpPr>
                <a:grpSpLocks noChangeAspect="1"/>
              </p:cNvGrpSpPr>
              <p:nvPr/>
            </p:nvGrpSpPr>
            <p:grpSpPr bwMode="auto">
              <a:xfrm>
                <a:off x="2606" y="2448"/>
                <a:ext cx="549" cy="288"/>
                <a:chOff x="1128" y="0"/>
                <a:chExt cx="305" cy="748"/>
              </a:xfrm>
            </p:grpSpPr>
            <p:sp>
              <p:nvSpPr>
                <p:cNvPr id="56" name="Rectangle 13"/>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57" name="Rectangle 14"/>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50" name="Group 15"/>
              <p:cNvGrpSpPr>
                <a:grpSpLocks noChangeAspect="1"/>
              </p:cNvGrpSpPr>
              <p:nvPr/>
            </p:nvGrpSpPr>
            <p:grpSpPr bwMode="auto">
              <a:xfrm>
                <a:off x="3621" y="2448"/>
                <a:ext cx="548" cy="288"/>
                <a:chOff x="1692" y="0"/>
                <a:chExt cx="305" cy="748"/>
              </a:xfrm>
            </p:grpSpPr>
            <p:sp>
              <p:nvSpPr>
                <p:cNvPr id="54" name="Rectangle 16"/>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55" name="Rectangle 17"/>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51" name="Group 18"/>
              <p:cNvGrpSpPr>
                <a:grpSpLocks noChangeAspect="1"/>
              </p:cNvGrpSpPr>
              <p:nvPr/>
            </p:nvGrpSpPr>
            <p:grpSpPr bwMode="auto">
              <a:xfrm>
                <a:off x="4635" y="2448"/>
                <a:ext cx="549" cy="288"/>
                <a:chOff x="2256" y="0"/>
                <a:chExt cx="305" cy="748"/>
              </a:xfrm>
            </p:grpSpPr>
            <p:sp>
              <p:nvSpPr>
                <p:cNvPr id="52" name="Rectangle 19"/>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53" name="Rectangle 20"/>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FV</a:t>
                  </a:r>
                  <a:endParaRPr lang="en-US" altLang="en-US" sz="1400">
                    <a:cs typeface="Times New Roman" panose="02020603050405020304" pitchFamily="18" charset="0"/>
                  </a:endParaRPr>
                </a:p>
                <a:p>
                  <a:endParaRPr lang="en-US" altLang="en-US" sz="2200"/>
                </a:p>
              </p:txBody>
            </p:sp>
          </p:grpSp>
        </p:grpSp>
        <p:sp>
          <p:nvSpPr>
            <p:cNvPr id="28" name="Text Box 21"/>
            <p:cNvSpPr txBox="1">
              <a:spLocks noChangeArrowheads="1"/>
            </p:cNvSpPr>
            <p:nvPr/>
          </p:nvSpPr>
          <p:spPr bwMode="auto">
            <a:xfrm>
              <a:off x="1104" y="1488"/>
              <a:ext cx="355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339725" algn="ctr"/>
                  <a:tab pos="1376363" algn="dec"/>
                  <a:tab pos="3200400" algn="dec"/>
                  <a:tab pos="4110038" algn="dec"/>
                  <a:tab pos="5253038" algn="dec"/>
                </a:tabLst>
              </a:pPr>
              <a:r>
                <a:rPr lang="en-US" altLang="en-US" sz="2200" dirty="0">
                  <a:solidFill>
                    <a:srgbClr val="FF0000"/>
                  </a:solidFill>
                  <a:latin typeface="Tahoma" panose="020B0604030504040204" pitchFamily="34" charset="0"/>
                </a:rPr>
                <a:t>	10x12</a:t>
              </a:r>
              <a:r>
                <a:rPr lang="en-US" altLang="en-US" sz="2200" dirty="0">
                  <a:latin typeface="Tahoma" panose="020B0604030504040204" pitchFamily="34" charset="0"/>
                </a:rPr>
                <a:t>	</a:t>
              </a:r>
              <a:r>
                <a:rPr lang="en-US" altLang="en-US" sz="2200" dirty="0">
                  <a:solidFill>
                    <a:srgbClr val="FF0000"/>
                  </a:solidFill>
                  <a:latin typeface="Tahoma" panose="020B0604030504040204" pitchFamily="34" charset="0"/>
                </a:rPr>
                <a:t>9/12</a:t>
              </a:r>
              <a:r>
                <a:rPr lang="en-US" altLang="en-US" sz="2200" dirty="0">
                  <a:latin typeface="Tahoma" panose="020B0604030504040204" pitchFamily="34" charset="0"/>
                </a:rPr>
                <a:t>	-6,000	0	</a:t>
              </a:r>
              <a:r>
                <a:rPr lang="en-US" altLang="en-US" sz="2200" dirty="0">
                  <a:solidFill>
                    <a:srgbClr val="FF0000"/>
                  </a:solidFill>
                  <a:latin typeface="Tahoma" panose="020B0604030504040204" pitchFamily="34" charset="0"/>
                </a:rPr>
                <a:t>?</a:t>
              </a:r>
            </a:p>
          </p:txBody>
        </p:sp>
      </p:grpSp>
      <p:sp>
        <p:nvSpPr>
          <p:cNvPr id="2" name="TextBox 1"/>
          <p:cNvSpPr txBox="1"/>
          <p:nvPr/>
        </p:nvSpPr>
        <p:spPr>
          <a:xfrm>
            <a:off x="567265" y="3223629"/>
            <a:ext cx="1951625" cy="492443"/>
          </a:xfrm>
          <a:prstGeom prst="rect">
            <a:avLst/>
          </a:prstGeom>
          <a:noFill/>
        </p:spPr>
        <p:txBody>
          <a:bodyPr wrap="none" rtlCol="0">
            <a:spAutoFit/>
          </a:bodyPr>
          <a:lstStyle/>
          <a:p>
            <a:r>
              <a:rPr lang="en-US" sz="2600" u="sng" dirty="0">
                <a:solidFill>
                  <a:srgbClr val="FF0000"/>
                </a:solidFill>
              </a:rPr>
              <a:t>Investment X</a:t>
            </a:r>
          </a:p>
        </p:txBody>
      </p:sp>
      <p:sp>
        <p:nvSpPr>
          <p:cNvPr id="63" name="Text Box 22"/>
          <p:cNvSpPr txBox="1">
            <a:spLocks noChangeArrowheads="1"/>
          </p:cNvSpPr>
          <p:nvPr/>
        </p:nvSpPr>
        <p:spPr bwMode="auto">
          <a:xfrm>
            <a:off x="6068040" y="4428017"/>
            <a:ext cx="14223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FF0000"/>
                </a:solidFill>
                <a:latin typeface="Tahoma" panose="020B0604030504040204" pitchFamily="34" charset="0"/>
              </a:rPr>
              <a:t>14,708.14</a:t>
            </a:r>
          </a:p>
        </p:txBody>
      </p:sp>
      <p:grpSp>
        <p:nvGrpSpPr>
          <p:cNvPr id="65" name="Group 4"/>
          <p:cNvGrpSpPr>
            <a:grpSpLocks/>
          </p:cNvGrpSpPr>
          <p:nvPr/>
        </p:nvGrpSpPr>
        <p:grpSpPr bwMode="auto">
          <a:xfrm>
            <a:off x="1456264" y="5105401"/>
            <a:ext cx="5638800" cy="762000"/>
            <a:chOff x="1104" y="1488"/>
            <a:chExt cx="3552" cy="480"/>
          </a:xfrm>
        </p:grpSpPr>
        <p:grpSp>
          <p:nvGrpSpPr>
            <p:cNvPr id="66" name="Group 5"/>
            <p:cNvGrpSpPr>
              <a:grpSpLocks noChangeAspect="1"/>
            </p:cNvGrpSpPr>
            <p:nvPr/>
          </p:nvGrpSpPr>
          <p:grpSpPr bwMode="auto">
            <a:xfrm>
              <a:off x="1152" y="1749"/>
              <a:ext cx="3501" cy="219"/>
              <a:chOff x="577" y="2448"/>
              <a:chExt cx="4607" cy="288"/>
            </a:xfrm>
          </p:grpSpPr>
          <p:grpSp>
            <p:nvGrpSpPr>
              <p:cNvPr id="68" name="Group 6"/>
              <p:cNvGrpSpPr>
                <a:grpSpLocks noChangeAspect="1"/>
              </p:cNvGrpSpPr>
              <p:nvPr/>
            </p:nvGrpSpPr>
            <p:grpSpPr bwMode="auto">
              <a:xfrm>
                <a:off x="577" y="2448"/>
                <a:ext cx="549" cy="288"/>
                <a:chOff x="0" y="0"/>
                <a:chExt cx="305" cy="748"/>
              </a:xfrm>
            </p:grpSpPr>
            <p:sp>
              <p:nvSpPr>
                <p:cNvPr id="81" name="Rectangle 7"/>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 name="Rectangle 8"/>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69" name="Group 68"/>
              <p:cNvGrpSpPr>
                <a:grpSpLocks noChangeAspect="1"/>
              </p:cNvGrpSpPr>
              <p:nvPr/>
            </p:nvGrpSpPr>
            <p:grpSpPr bwMode="auto">
              <a:xfrm>
                <a:off x="1592" y="2448"/>
                <a:ext cx="548" cy="288"/>
                <a:chOff x="564" y="0"/>
                <a:chExt cx="305" cy="748"/>
              </a:xfrm>
            </p:grpSpPr>
            <p:sp>
              <p:nvSpPr>
                <p:cNvPr id="79" name="Rectangle 10"/>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 name="Rectangle 11"/>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I/Y</a:t>
                  </a:r>
                  <a:endParaRPr lang="en-US" altLang="en-US" sz="1400">
                    <a:cs typeface="Times New Roman" panose="02020603050405020304" pitchFamily="18" charset="0"/>
                  </a:endParaRPr>
                </a:p>
                <a:p>
                  <a:endParaRPr lang="en-US" altLang="en-US" sz="1400">
                    <a:latin typeface="Times New Roman" panose="02020603050405020304" pitchFamily="18" charset="0"/>
                  </a:endParaRPr>
                </a:p>
              </p:txBody>
            </p:sp>
          </p:grpSp>
          <p:grpSp>
            <p:nvGrpSpPr>
              <p:cNvPr id="70" name="Group 12"/>
              <p:cNvGrpSpPr>
                <a:grpSpLocks noChangeAspect="1"/>
              </p:cNvGrpSpPr>
              <p:nvPr/>
            </p:nvGrpSpPr>
            <p:grpSpPr bwMode="auto">
              <a:xfrm>
                <a:off x="2606" y="2448"/>
                <a:ext cx="549" cy="288"/>
                <a:chOff x="1128" y="0"/>
                <a:chExt cx="305" cy="748"/>
              </a:xfrm>
            </p:grpSpPr>
            <p:sp>
              <p:nvSpPr>
                <p:cNvPr id="77" name="Rectangle 13"/>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8" name="Rectangle 14"/>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71" name="Group 15"/>
              <p:cNvGrpSpPr>
                <a:grpSpLocks noChangeAspect="1"/>
              </p:cNvGrpSpPr>
              <p:nvPr/>
            </p:nvGrpSpPr>
            <p:grpSpPr bwMode="auto">
              <a:xfrm>
                <a:off x="3621" y="2448"/>
                <a:ext cx="548" cy="288"/>
                <a:chOff x="1692" y="0"/>
                <a:chExt cx="305" cy="748"/>
              </a:xfrm>
            </p:grpSpPr>
            <p:sp>
              <p:nvSpPr>
                <p:cNvPr id="75" name="Rectangle 16"/>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 name="Rectangle 17"/>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72" name="Group 18"/>
              <p:cNvGrpSpPr>
                <a:grpSpLocks noChangeAspect="1"/>
              </p:cNvGrpSpPr>
              <p:nvPr/>
            </p:nvGrpSpPr>
            <p:grpSpPr bwMode="auto">
              <a:xfrm>
                <a:off x="4635" y="2448"/>
                <a:ext cx="549" cy="288"/>
                <a:chOff x="2256" y="0"/>
                <a:chExt cx="305" cy="748"/>
              </a:xfrm>
            </p:grpSpPr>
            <p:sp>
              <p:nvSpPr>
                <p:cNvPr id="73" name="Rectangle 19"/>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 name="Rectangle 20"/>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FV</a:t>
                  </a:r>
                  <a:endParaRPr lang="en-US" altLang="en-US" sz="1400">
                    <a:cs typeface="Times New Roman" panose="02020603050405020304" pitchFamily="18" charset="0"/>
                  </a:endParaRPr>
                </a:p>
                <a:p>
                  <a:endParaRPr lang="en-US" altLang="en-US" sz="2200"/>
                </a:p>
              </p:txBody>
            </p:sp>
          </p:grpSp>
        </p:grpSp>
        <p:sp>
          <p:nvSpPr>
            <p:cNvPr id="67" name="Text Box 21"/>
            <p:cNvSpPr txBox="1">
              <a:spLocks noChangeArrowheads="1"/>
            </p:cNvSpPr>
            <p:nvPr/>
          </p:nvSpPr>
          <p:spPr bwMode="auto">
            <a:xfrm>
              <a:off x="1104" y="1488"/>
              <a:ext cx="355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339725" algn="dec"/>
                  <a:tab pos="1141413" algn="dec"/>
                  <a:tab pos="3141663" algn="dec"/>
                  <a:tab pos="4110038" algn="dec"/>
                  <a:tab pos="5253038" algn="dec"/>
                </a:tabLst>
              </a:pPr>
              <a:r>
                <a:rPr lang="en-US" altLang="en-US" sz="2200" dirty="0">
                  <a:solidFill>
                    <a:srgbClr val="0000FF"/>
                  </a:solidFill>
                  <a:latin typeface="Tahoma" panose="020B0604030504040204" pitchFamily="34" charset="0"/>
                </a:rPr>
                <a:t>	10x1</a:t>
              </a:r>
              <a:r>
                <a:rPr lang="en-US" altLang="en-US" sz="2200" dirty="0">
                  <a:latin typeface="Tahoma" panose="020B0604030504040204" pitchFamily="34" charset="0"/>
                </a:rPr>
                <a:t>	</a:t>
              </a:r>
              <a:r>
                <a:rPr lang="en-US" altLang="en-US" sz="2200" dirty="0">
                  <a:solidFill>
                    <a:srgbClr val="0000FF"/>
                  </a:solidFill>
                  <a:latin typeface="Tahoma" panose="020B0604030504040204" pitchFamily="34" charset="0"/>
                </a:rPr>
                <a:t>9.3807/1</a:t>
              </a:r>
              <a:r>
                <a:rPr lang="en-US" altLang="en-US" sz="2200" dirty="0">
                  <a:latin typeface="Tahoma" panose="020B0604030504040204" pitchFamily="34" charset="0"/>
                </a:rPr>
                <a:t>	-6,000	0	</a:t>
              </a:r>
              <a:r>
                <a:rPr lang="en-US" altLang="en-US" sz="2200" dirty="0">
                  <a:solidFill>
                    <a:srgbClr val="FF0000"/>
                  </a:solidFill>
                  <a:latin typeface="Tahoma" panose="020B0604030504040204" pitchFamily="34" charset="0"/>
                </a:rPr>
                <a:t>?</a:t>
              </a:r>
            </a:p>
          </p:txBody>
        </p:sp>
      </p:grpSp>
      <p:sp>
        <p:nvSpPr>
          <p:cNvPr id="83" name="Text Box 22"/>
          <p:cNvSpPr txBox="1">
            <a:spLocks noChangeArrowheads="1"/>
          </p:cNvSpPr>
          <p:nvPr/>
        </p:nvSpPr>
        <p:spPr bwMode="auto">
          <a:xfrm>
            <a:off x="6079148" y="5812900"/>
            <a:ext cx="14223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0000FF"/>
                </a:solidFill>
                <a:latin typeface="Tahoma" panose="020B0604030504040204" pitchFamily="34" charset="0"/>
              </a:rPr>
              <a:t>14,708.16</a:t>
            </a:r>
          </a:p>
        </p:txBody>
      </p:sp>
      <p:sp>
        <p:nvSpPr>
          <p:cNvPr id="84" name="TextBox 83"/>
          <p:cNvSpPr txBox="1"/>
          <p:nvPr/>
        </p:nvSpPr>
        <p:spPr>
          <a:xfrm>
            <a:off x="567263" y="4639250"/>
            <a:ext cx="1940403" cy="492443"/>
          </a:xfrm>
          <a:prstGeom prst="rect">
            <a:avLst/>
          </a:prstGeom>
          <a:noFill/>
        </p:spPr>
        <p:txBody>
          <a:bodyPr wrap="none" rtlCol="0">
            <a:spAutoFit/>
          </a:bodyPr>
          <a:lstStyle/>
          <a:p>
            <a:r>
              <a:rPr lang="en-US" sz="2600" u="sng" dirty="0">
                <a:solidFill>
                  <a:srgbClr val="0000FF"/>
                </a:solidFill>
              </a:rPr>
              <a:t>Investment Y</a:t>
            </a:r>
          </a:p>
        </p:txBody>
      </p:sp>
      <p:sp>
        <p:nvSpPr>
          <p:cNvPr id="44" name="Subtitle 2"/>
          <p:cNvSpPr>
            <a:spLocks noGrp="1"/>
          </p:cNvSpPr>
          <p:nvPr>
            <p:ph type="subTitle" idx="1"/>
          </p:nvPr>
        </p:nvSpPr>
        <p:spPr>
          <a:xfrm>
            <a:off x="228600" y="279400"/>
            <a:ext cx="8669338" cy="795867"/>
          </a:xfrm>
        </p:spPr>
        <p:txBody>
          <a:bodyPr>
            <a:noAutofit/>
          </a:bodyPr>
          <a:lstStyle/>
          <a:p>
            <a:pPr>
              <a:lnSpc>
                <a:spcPct val="100000"/>
              </a:lnSpc>
              <a:spcAft>
                <a:spcPts val="1000"/>
              </a:spcAft>
              <a:defRPr/>
            </a:pPr>
            <a:r>
              <a:rPr lang="en-US" sz="2800" b="1" cap="small" dirty="0"/>
              <a:t>APR versus </a:t>
            </a:r>
            <a:r>
              <a:rPr lang="en-US" sz="2800" b="1" dirty="0" err="1"/>
              <a:t>r</a:t>
            </a:r>
            <a:r>
              <a:rPr lang="en-US" sz="2800" b="1" baseline="-25000" dirty="0" err="1"/>
              <a:t>EAR</a:t>
            </a:r>
            <a:endParaRPr lang="en-US" sz="2800" b="1" baseline="-25000" dirty="0"/>
          </a:p>
        </p:txBody>
      </p:sp>
    </p:spTree>
    <p:custDataLst>
      <p:tags r:id="rId1"/>
    </p:custDataLst>
    <p:extLst>
      <p:ext uri="{BB962C8B-B14F-4D97-AF65-F5344CB8AC3E}">
        <p14:creationId xmlns:p14="http://schemas.microsoft.com/office/powerpoint/2010/main" val="104879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499"/>
                                          </p:stCondLst>
                                        </p:cTn>
                                        <p:tgtEl>
                                          <p:spTgt spid="2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6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4"/>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499"/>
                                          </p:stCondLst>
                                        </p:cTn>
                                        <p:tgtEl>
                                          <p:spTgt spid="6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3" grpId="0" autoUpdateAnimBg="0"/>
      <p:bldP spid="83" grpId="0" autoUpdateAnimBg="0"/>
      <p:bldP spid="8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8798" y="1083724"/>
            <a:ext cx="8178802" cy="1692771"/>
          </a:xfrm>
          <a:prstGeom prst="rect">
            <a:avLst/>
          </a:prstGeom>
        </p:spPr>
        <p:txBody>
          <a:bodyPr wrap="square">
            <a:spAutoFit/>
          </a:bodyPr>
          <a:lstStyle/>
          <a:p>
            <a:pPr>
              <a:spcBef>
                <a:spcPts val="1500"/>
              </a:spcBef>
              <a:defRPr/>
            </a:pPr>
            <a:r>
              <a:rPr lang="en-US" sz="2600" dirty="0"/>
              <a:t>Example: Investment X pays 9 percent interest, compounded monthly and Investment Y pays 9.3807 percent, compounded annually.  What is the effective annual rate of each investment?</a:t>
            </a:r>
          </a:p>
        </p:txBody>
      </p:sp>
      <p:sp>
        <p:nvSpPr>
          <p:cNvPr id="2" name="TextBox 1"/>
          <p:cNvSpPr txBox="1"/>
          <p:nvPr/>
        </p:nvSpPr>
        <p:spPr>
          <a:xfrm>
            <a:off x="567265" y="3606309"/>
            <a:ext cx="1951625" cy="492443"/>
          </a:xfrm>
          <a:prstGeom prst="rect">
            <a:avLst/>
          </a:prstGeom>
          <a:noFill/>
        </p:spPr>
        <p:txBody>
          <a:bodyPr wrap="none" rtlCol="0">
            <a:spAutoFit/>
          </a:bodyPr>
          <a:lstStyle/>
          <a:p>
            <a:r>
              <a:rPr lang="en-US" sz="2600" u="sng" dirty="0">
                <a:solidFill>
                  <a:srgbClr val="FF0000"/>
                </a:solidFill>
              </a:rPr>
              <a:t>Investment X</a:t>
            </a:r>
          </a:p>
        </p:txBody>
      </p:sp>
      <p:sp>
        <p:nvSpPr>
          <p:cNvPr id="84" name="TextBox 83"/>
          <p:cNvSpPr txBox="1"/>
          <p:nvPr/>
        </p:nvSpPr>
        <p:spPr>
          <a:xfrm>
            <a:off x="567263" y="5079519"/>
            <a:ext cx="1940403" cy="492443"/>
          </a:xfrm>
          <a:prstGeom prst="rect">
            <a:avLst/>
          </a:prstGeom>
          <a:noFill/>
        </p:spPr>
        <p:txBody>
          <a:bodyPr wrap="none" rtlCol="0">
            <a:spAutoFit/>
          </a:bodyPr>
          <a:lstStyle/>
          <a:p>
            <a:r>
              <a:rPr lang="en-US" sz="2600" u="sng" dirty="0">
                <a:solidFill>
                  <a:srgbClr val="0000FF"/>
                </a:solidFill>
              </a:rPr>
              <a:t>Investment Y</a:t>
            </a:r>
          </a:p>
        </p:txBody>
      </p:sp>
      <p:graphicFrame>
        <p:nvGraphicFramePr>
          <p:cNvPr id="4" name="Object 3"/>
          <p:cNvGraphicFramePr>
            <a:graphicFrameLocks noChangeAspect="1"/>
          </p:cNvGraphicFramePr>
          <p:nvPr>
            <p:extLst>
              <p:ext uri="{D42A27DB-BD31-4B8C-83A1-F6EECF244321}">
                <p14:modId xmlns:p14="http://schemas.microsoft.com/office/powerpoint/2010/main" val="3423008588"/>
              </p:ext>
            </p:extLst>
          </p:nvPr>
        </p:nvGraphicFramePr>
        <p:xfrm>
          <a:off x="3030538" y="2720975"/>
          <a:ext cx="2743200" cy="939800"/>
        </p:xfrm>
        <a:graphic>
          <a:graphicData uri="http://schemas.openxmlformats.org/presentationml/2006/ole">
            <mc:AlternateContent xmlns:mc="http://schemas.openxmlformats.org/markup-compatibility/2006">
              <mc:Choice xmlns:v="urn:schemas-microsoft-com:vml" Requires="v">
                <p:oleObj name="Equation" r:id="rId4" imgW="1371600" imgH="469800" progId="Equation.DSMT4">
                  <p:embed/>
                </p:oleObj>
              </mc:Choice>
              <mc:Fallback>
                <p:oleObj name="Equation" r:id="rId4" imgW="1371600" imgH="469800" progId="Equation.DSMT4">
                  <p:embed/>
                  <p:pic>
                    <p:nvPicPr>
                      <p:cNvPr id="0" name=""/>
                      <p:cNvPicPr/>
                      <p:nvPr/>
                    </p:nvPicPr>
                    <p:blipFill>
                      <a:blip r:embed="rId5"/>
                      <a:stretch>
                        <a:fillRect/>
                      </a:stretch>
                    </p:blipFill>
                    <p:spPr>
                      <a:xfrm>
                        <a:off x="3030538" y="2720975"/>
                        <a:ext cx="2743200" cy="939800"/>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4136155700"/>
              </p:ext>
            </p:extLst>
          </p:nvPr>
        </p:nvGraphicFramePr>
        <p:xfrm>
          <a:off x="663673" y="4016420"/>
          <a:ext cx="6070600" cy="939800"/>
        </p:xfrm>
        <a:graphic>
          <a:graphicData uri="http://schemas.openxmlformats.org/presentationml/2006/ole">
            <mc:AlternateContent xmlns:mc="http://schemas.openxmlformats.org/markup-compatibility/2006">
              <mc:Choice xmlns:v="urn:schemas-microsoft-com:vml" Requires="v">
                <p:oleObj name="Equation" r:id="rId6" imgW="3035160" imgH="469800" progId="Equation.DSMT4">
                  <p:embed/>
                </p:oleObj>
              </mc:Choice>
              <mc:Fallback>
                <p:oleObj name="Equation" r:id="rId6" imgW="3035160" imgH="469800" progId="Equation.DSMT4">
                  <p:embed/>
                  <p:pic>
                    <p:nvPicPr>
                      <p:cNvPr id="0" name=""/>
                      <p:cNvPicPr/>
                      <p:nvPr/>
                    </p:nvPicPr>
                    <p:blipFill>
                      <a:blip r:embed="rId7"/>
                      <a:stretch>
                        <a:fillRect/>
                      </a:stretch>
                    </p:blipFill>
                    <p:spPr>
                      <a:xfrm>
                        <a:off x="663673" y="4016420"/>
                        <a:ext cx="6070600" cy="939800"/>
                      </a:xfrm>
                      <a:prstGeom prst="rect">
                        <a:avLst/>
                      </a:prstGeom>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94509381"/>
              </p:ext>
            </p:extLst>
          </p:nvPr>
        </p:nvGraphicFramePr>
        <p:xfrm>
          <a:off x="691606" y="5401167"/>
          <a:ext cx="6553200" cy="939800"/>
        </p:xfrm>
        <a:graphic>
          <a:graphicData uri="http://schemas.openxmlformats.org/presentationml/2006/ole">
            <mc:AlternateContent xmlns:mc="http://schemas.openxmlformats.org/markup-compatibility/2006">
              <mc:Choice xmlns:v="urn:schemas-microsoft-com:vml" Requires="v">
                <p:oleObj name="Equation" r:id="rId8" imgW="3276360" imgH="469800" progId="Equation.DSMT4">
                  <p:embed/>
                </p:oleObj>
              </mc:Choice>
              <mc:Fallback>
                <p:oleObj name="Equation" r:id="rId8" imgW="3276360" imgH="469800" progId="Equation.DSMT4">
                  <p:embed/>
                  <p:pic>
                    <p:nvPicPr>
                      <p:cNvPr id="0" name=""/>
                      <p:cNvPicPr/>
                      <p:nvPr/>
                    </p:nvPicPr>
                    <p:blipFill>
                      <a:blip r:embed="rId9"/>
                      <a:stretch>
                        <a:fillRect/>
                      </a:stretch>
                    </p:blipFill>
                    <p:spPr>
                      <a:xfrm>
                        <a:off x="691606" y="5401167"/>
                        <a:ext cx="6553200" cy="939800"/>
                      </a:xfrm>
                      <a:prstGeom prst="rect">
                        <a:avLst/>
                      </a:prstGeom>
                    </p:spPr>
                  </p:pic>
                </p:oleObj>
              </mc:Fallback>
            </mc:AlternateContent>
          </a:graphicData>
        </a:graphic>
      </p:graphicFrame>
      <p:sp>
        <p:nvSpPr>
          <p:cNvPr id="9" name="Subtitle 2"/>
          <p:cNvSpPr>
            <a:spLocks noGrp="1"/>
          </p:cNvSpPr>
          <p:nvPr>
            <p:ph type="subTitle" idx="1"/>
          </p:nvPr>
        </p:nvSpPr>
        <p:spPr>
          <a:xfrm>
            <a:off x="228600" y="279400"/>
            <a:ext cx="8669338" cy="795867"/>
          </a:xfrm>
        </p:spPr>
        <p:txBody>
          <a:bodyPr>
            <a:noAutofit/>
          </a:bodyPr>
          <a:lstStyle/>
          <a:p>
            <a:pPr>
              <a:lnSpc>
                <a:spcPct val="100000"/>
              </a:lnSpc>
              <a:spcAft>
                <a:spcPts val="1000"/>
              </a:spcAft>
              <a:defRPr/>
            </a:pPr>
            <a:r>
              <a:rPr lang="en-US" sz="2800" b="1" cap="small" dirty="0"/>
              <a:t>APR versus </a:t>
            </a:r>
            <a:r>
              <a:rPr lang="en-US" sz="2800" b="1" dirty="0" err="1"/>
              <a:t>r</a:t>
            </a:r>
            <a:r>
              <a:rPr lang="en-US" sz="2800" b="1" baseline="-25000" dirty="0" err="1"/>
              <a:t>EAR</a:t>
            </a:r>
            <a:endParaRPr lang="en-US" sz="2800" b="1" baseline="-25000" dirty="0"/>
          </a:p>
        </p:txBody>
      </p:sp>
    </p:spTree>
    <p:custDataLst>
      <p:tags r:id="rId1"/>
    </p:custDataLst>
    <p:extLst>
      <p:ext uri="{BB962C8B-B14F-4D97-AF65-F5344CB8AC3E}">
        <p14:creationId xmlns:p14="http://schemas.microsoft.com/office/powerpoint/2010/main" val="143444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par>
                          <p:cTn id="12" fill="hold">
                            <p:stCondLst>
                              <p:cond delay="0"/>
                            </p:stCondLst>
                            <p:childTnLst>
                              <p:par>
                                <p:cTn id="13" presetID="22" presetClass="entr" presetSubtype="8"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500"/>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4"/>
                                        </p:tgtEl>
                                        <p:attrNameLst>
                                          <p:attrName>style.visibility</p:attrName>
                                        </p:attrNameLst>
                                      </p:cBhvr>
                                      <p:to>
                                        <p:strVal val="visible"/>
                                      </p:to>
                                    </p:set>
                                  </p:childTnLst>
                                </p:cTn>
                              </p:par>
                            </p:childTnLst>
                          </p:cTn>
                        </p:par>
                        <p:par>
                          <p:cTn id="20" fill="hold">
                            <p:stCondLst>
                              <p:cond delay="0"/>
                            </p:stCondLst>
                            <p:childTnLst>
                              <p:par>
                                <p:cTn id="21" presetID="22" presetClass="entr" presetSubtype="8"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left)">
                                      <p:cBhvr>
                                        <p:cTn id="2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74131" y="1253061"/>
            <a:ext cx="8040673" cy="3734356"/>
          </a:xfrm>
          <a:prstGeom prst="rect">
            <a:avLst/>
          </a:prstGeom>
        </p:spPr>
        <p:txBody>
          <a:bodyPr wrap="square">
            <a:spAutoFit/>
          </a:bodyPr>
          <a:lstStyle/>
          <a:p>
            <a:pPr marL="457200" indent="-457200">
              <a:spcBef>
                <a:spcPts val="1500"/>
              </a:spcBef>
              <a:buClr>
                <a:schemeClr val="tx1"/>
              </a:buClr>
              <a:buFont typeface="Arial" panose="020B0604020202020204" pitchFamily="34" charset="0"/>
              <a:buChar char="•"/>
              <a:defRPr/>
            </a:pPr>
            <a:r>
              <a:rPr lang="en-US" sz="2800" b="1" dirty="0">
                <a:solidFill>
                  <a:srgbClr val="FF0000"/>
                </a:solidFill>
              </a:rPr>
              <a:t>Always</a:t>
            </a:r>
            <a:r>
              <a:rPr lang="en-US" sz="2800" dirty="0"/>
              <a:t> compare effective annual rates, </a:t>
            </a:r>
            <a:r>
              <a:rPr lang="en-US" sz="2800" dirty="0" err="1"/>
              <a:t>r</a:t>
            </a:r>
            <a:r>
              <a:rPr lang="en-US" sz="2800" baseline="-25000" dirty="0" err="1"/>
              <a:t>EAR</a:t>
            </a:r>
            <a:endParaRPr lang="en-US" sz="2800" baseline="-25000" dirty="0"/>
          </a:p>
          <a:p>
            <a:pPr marL="457200" indent="-457200">
              <a:spcBef>
                <a:spcPts val="1500"/>
              </a:spcBef>
              <a:buFont typeface="Arial" panose="020B0604020202020204" pitchFamily="34" charset="0"/>
              <a:buChar char="•"/>
              <a:defRPr/>
            </a:pPr>
            <a:r>
              <a:rPr lang="en-US" sz="2800" dirty="0" err="1"/>
              <a:t>r</a:t>
            </a:r>
            <a:r>
              <a:rPr lang="en-US" sz="2800" baseline="-25000" dirty="0" err="1"/>
              <a:t>EAR</a:t>
            </a:r>
            <a:r>
              <a:rPr lang="en-US" sz="2800" dirty="0"/>
              <a:t> &gt; APR, except when interest is compounded annually, in which case </a:t>
            </a:r>
            <a:r>
              <a:rPr lang="en-US" sz="2800" dirty="0" err="1"/>
              <a:t>r</a:t>
            </a:r>
            <a:r>
              <a:rPr lang="en-US" sz="2800" baseline="-25000" dirty="0" err="1"/>
              <a:t>EAR</a:t>
            </a:r>
            <a:r>
              <a:rPr lang="en-US" sz="2800" dirty="0"/>
              <a:t> = APR </a:t>
            </a:r>
          </a:p>
          <a:p>
            <a:pPr marL="457200" indent="-457200">
              <a:spcBef>
                <a:spcPts val="1500"/>
              </a:spcBef>
              <a:buFont typeface="Arial" panose="020B0604020202020204" pitchFamily="34" charset="0"/>
              <a:buChar char="•"/>
              <a:defRPr/>
            </a:pPr>
            <a:r>
              <a:rPr lang="en-US" sz="2800" dirty="0"/>
              <a:t>Banks often report a loan’s APR rather than its </a:t>
            </a:r>
            <a:r>
              <a:rPr lang="en-US" sz="2800" dirty="0" err="1"/>
              <a:t>r</a:t>
            </a:r>
            <a:r>
              <a:rPr lang="en-US" sz="2800" baseline="-25000" dirty="0" err="1"/>
              <a:t>EAR</a:t>
            </a:r>
            <a:endParaRPr lang="en-US" sz="2800" baseline="-25000" dirty="0"/>
          </a:p>
          <a:p>
            <a:pPr marL="457200" indent="-457200">
              <a:spcBef>
                <a:spcPts val="1500"/>
              </a:spcBef>
              <a:buFont typeface="Arial" panose="020B0604020202020204" pitchFamily="34" charset="0"/>
              <a:buChar char="•"/>
              <a:defRPr/>
            </a:pPr>
            <a:r>
              <a:rPr lang="en-US" sz="2800" dirty="0"/>
              <a:t>Banks often report a CD’s </a:t>
            </a:r>
            <a:r>
              <a:rPr lang="en-US" sz="2800" dirty="0" err="1"/>
              <a:t>r</a:t>
            </a:r>
            <a:r>
              <a:rPr lang="en-US" sz="2800" baseline="-25000" dirty="0" err="1"/>
              <a:t>EAR</a:t>
            </a:r>
            <a:r>
              <a:rPr lang="en-US" sz="2800" dirty="0"/>
              <a:t> (APY) rather than its APR</a:t>
            </a:r>
          </a:p>
          <a:p>
            <a:pPr>
              <a:spcBef>
                <a:spcPts val="1500"/>
              </a:spcBef>
              <a:defRPr/>
            </a:pPr>
            <a:r>
              <a:rPr lang="en-US" sz="2800" baseline="-25000" dirty="0"/>
              <a:t>      </a:t>
            </a:r>
          </a:p>
        </p:txBody>
      </p:sp>
      <p:sp>
        <p:nvSpPr>
          <p:cNvPr id="5" name="Subtitle 2"/>
          <p:cNvSpPr>
            <a:spLocks noGrp="1"/>
          </p:cNvSpPr>
          <p:nvPr>
            <p:ph type="subTitle" idx="1"/>
          </p:nvPr>
        </p:nvSpPr>
        <p:spPr>
          <a:xfrm>
            <a:off x="228600" y="279400"/>
            <a:ext cx="8669338" cy="795867"/>
          </a:xfrm>
        </p:spPr>
        <p:txBody>
          <a:bodyPr>
            <a:noAutofit/>
          </a:bodyPr>
          <a:lstStyle/>
          <a:p>
            <a:pPr>
              <a:lnSpc>
                <a:spcPct val="100000"/>
              </a:lnSpc>
              <a:spcAft>
                <a:spcPts val="1000"/>
              </a:spcAft>
              <a:defRPr/>
            </a:pPr>
            <a:r>
              <a:rPr lang="en-US" sz="2800" b="1" cap="small" dirty="0"/>
              <a:t>APR versus </a:t>
            </a:r>
            <a:r>
              <a:rPr lang="en-US" sz="2800" b="1" dirty="0" err="1"/>
              <a:t>r</a:t>
            </a:r>
            <a:r>
              <a:rPr lang="en-US" sz="2800" b="1" baseline="-25000" dirty="0" err="1"/>
              <a:t>EAR</a:t>
            </a:r>
            <a:endParaRPr lang="en-US" sz="2800" b="1" baseline="-25000" dirty="0"/>
          </a:p>
        </p:txBody>
      </p:sp>
    </p:spTree>
    <p:custDataLst>
      <p:tags r:id="rId1"/>
    </p:custDataLst>
    <p:extLst>
      <p:ext uri="{BB962C8B-B14F-4D97-AF65-F5344CB8AC3E}">
        <p14:creationId xmlns:p14="http://schemas.microsoft.com/office/powerpoint/2010/main" val="266281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FE3A28-5C49-478C-822E-1099D8D0C9CD}"/>
              </a:ext>
            </a:extLst>
          </p:cNvPr>
          <p:cNvSpPr>
            <a:spLocks noGrp="1"/>
          </p:cNvSpPr>
          <p:nvPr>
            <p:ph type="sldNum" sz="quarter" idx="4294967295"/>
          </p:nvPr>
        </p:nvSpPr>
        <p:spPr>
          <a:xfrm>
            <a:off x="7086600" y="5999293"/>
            <a:ext cx="2057400" cy="365125"/>
          </a:xfrm>
        </p:spPr>
        <p:txBody>
          <a:bodyPr/>
          <a:lstStyle/>
          <a:p>
            <a:pPr>
              <a:defRPr/>
            </a:pPr>
            <a:fld id="{5DCA88F2-5572-49FD-A0C4-DEA12DBFE9C1}" type="slidenum">
              <a:rPr lang="en-US" smtClean="0"/>
              <a:pPr>
                <a:defRPr/>
              </a:pPr>
              <a:t>26</a:t>
            </a:fld>
            <a:endParaRPr lang="en-US"/>
          </a:p>
        </p:txBody>
      </p:sp>
      <p:sp>
        <p:nvSpPr>
          <p:cNvPr id="6" name="Subtitle 2">
            <a:extLst>
              <a:ext uri="{FF2B5EF4-FFF2-40B4-BE49-F238E27FC236}">
                <a16:creationId xmlns:a16="http://schemas.microsoft.com/office/drawing/2014/main" id="{F28402D0-E1F3-4CF2-9A07-0DDFB062A5B0}"/>
              </a:ext>
            </a:extLst>
          </p:cNvPr>
          <p:cNvSpPr>
            <a:spLocks noGrp="1"/>
          </p:cNvSpPr>
          <p:nvPr>
            <p:ph type="subTitle" idx="1"/>
          </p:nvPr>
        </p:nvSpPr>
        <p:spPr>
          <a:xfrm>
            <a:off x="228600" y="279400"/>
            <a:ext cx="8669338" cy="795867"/>
          </a:xfrm>
        </p:spPr>
        <p:txBody>
          <a:bodyPr>
            <a:noAutofit/>
          </a:bodyPr>
          <a:lstStyle/>
          <a:p>
            <a:pPr>
              <a:lnSpc>
                <a:spcPct val="100000"/>
              </a:lnSpc>
              <a:spcAft>
                <a:spcPts val="1000"/>
              </a:spcAft>
              <a:defRPr/>
            </a:pPr>
            <a:r>
              <a:rPr lang="en-US" sz="2800" b="1" cap="small" dirty="0"/>
              <a:t>APR versus </a:t>
            </a:r>
            <a:r>
              <a:rPr lang="en-US" sz="2800" b="1" dirty="0" err="1"/>
              <a:t>r</a:t>
            </a:r>
            <a:r>
              <a:rPr lang="en-US" sz="2800" b="1" baseline="-25000" dirty="0" err="1"/>
              <a:t>EAR</a:t>
            </a:r>
            <a:endParaRPr lang="en-US" sz="2800" b="1" baseline="-25000" dirty="0"/>
          </a:p>
        </p:txBody>
      </p:sp>
      <p:graphicFrame>
        <p:nvGraphicFramePr>
          <p:cNvPr id="7" name="Table 6">
            <a:extLst>
              <a:ext uri="{FF2B5EF4-FFF2-40B4-BE49-F238E27FC236}">
                <a16:creationId xmlns:a16="http://schemas.microsoft.com/office/drawing/2014/main" id="{3A863857-6D8F-487F-A428-3FCE3665F90F}"/>
              </a:ext>
            </a:extLst>
          </p:cNvPr>
          <p:cNvGraphicFramePr>
            <a:graphicFrameLocks noGrp="1"/>
          </p:cNvGraphicFramePr>
          <p:nvPr>
            <p:extLst>
              <p:ext uri="{D42A27DB-BD31-4B8C-83A1-F6EECF244321}">
                <p14:modId xmlns:p14="http://schemas.microsoft.com/office/powerpoint/2010/main" val="1895256169"/>
              </p:ext>
            </p:extLst>
          </p:nvPr>
        </p:nvGraphicFramePr>
        <p:xfrm>
          <a:off x="228600" y="831244"/>
          <a:ext cx="8638904" cy="677704"/>
        </p:xfrm>
        <a:graphic>
          <a:graphicData uri="http://schemas.openxmlformats.org/drawingml/2006/table">
            <a:tbl>
              <a:tblPr/>
              <a:tblGrid>
                <a:gridCol w="8638904">
                  <a:extLst>
                    <a:ext uri="{9D8B030D-6E8A-4147-A177-3AD203B41FA5}">
                      <a16:colId xmlns:a16="http://schemas.microsoft.com/office/drawing/2014/main" val="1030585054"/>
                    </a:ext>
                  </a:extLst>
                </a:gridCol>
              </a:tblGrid>
              <a:tr h="285893">
                <a:tc>
                  <a:txBody>
                    <a:bodyPr/>
                    <a:lstStyle/>
                    <a:p>
                      <a:r>
                        <a:rPr lang="en-US" sz="2200" b="1" dirty="0">
                          <a:solidFill>
                            <a:srgbClr val="007E4C"/>
                          </a:solidFill>
                          <a:effectLst/>
                        </a:rPr>
                        <a:t>Vehicle Loans</a:t>
                      </a:r>
                    </a:p>
                  </a:txBody>
                  <a:tcPr marL="24646" marR="24646" marT="24646" marB="24646" anchor="ctr">
                    <a:lnL>
                      <a:noFill/>
                    </a:lnL>
                    <a:lnR>
                      <a:noFill/>
                    </a:lnR>
                    <a:lnT>
                      <a:noFill/>
                    </a:lnT>
                    <a:lnB>
                      <a:noFill/>
                    </a:lnB>
                    <a:solidFill>
                      <a:schemeClr val="bg1"/>
                    </a:solidFill>
                  </a:tcPr>
                </a:tc>
                <a:extLst>
                  <a:ext uri="{0D108BD9-81ED-4DB2-BD59-A6C34878D82A}">
                    <a16:rowId xmlns:a16="http://schemas.microsoft.com/office/drawing/2014/main" val="3891227419"/>
                  </a:ext>
                </a:extLst>
              </a:tr>
              <a:tr h="28589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212529"/>
                          </a:solidFill>
                          <a:effectLst/>
                          <a:latin typeface="open-sans"/>
                        </a:rPr>
                        <a:t>Effective 01/31/2023</a:t>
                      </a:r>
                      <a:endParaRPr kumimoji="0" lang="en-US" altLang="en-US" sz="700" b="0" i="0" u="none" strike="noStrike" cap="none" normalizeH="0" baseline="0" dirty="0">
                        <a:ln>
                          <a:noFill/>
                        </a:ln>
                        <a:solidFill>
                          <a:schemeClr val="tx1"/>
                        </a:solidFill>
                        <a:effectLst/>
                      </a:endParaRPr>
                    </a:p>
                  </a:txBody>
                  <a:tcPr marL="24646" marR="24646" marT="24646" marB="24646" anchor="ctr">
                    <a:lnL>
                      <a:noFill/>
                    </a:lnL>
                    <a:lnR>
                      <a:noFill/>
                    </a:lnR>
                    <a:lnT>
                      <a:noFill/>
                    </a:lnT>
                    <a:lnB>
                      <a:noFill/>
                    </a:lnB>
                    <a:solidFill>
                      <a:schemeClr val="bg1"/>
                    </a:solidFill>
                  </a:tcPr>
                </a:tc>
                <a:extLst>
                  <a:ext uri="{0D108BD9-81ED-4DB2-BD59-A6C34878D82A}">
                    <a16:rowId xmlns:a16="http://schemas.microsoft.com/office/drawing/2014/main" val="1381816960"/>
                  </a:ext>
                </a:extLst>
              </a:tr>
            </a:tbl>
          </a:graphicData>
        </a:graphic>
      </p:graphicFrame>
      <p:sp>
        <p:nvSpPr>
          <p:cNvPr id="4" name="Rectangle 3">
            <a:extLst>
              <a:ext uri="{FF2B5EF4-FFF2-40B4-BE49-F238E27FC236}">
                <a16:creationId xmlns:a16="http://schemas.microsoft.com/office/drawing/2014/main" id="{7C03D1C5-8195-4C49-8F34-07E7B40AB1F7}"/>
              </a:ext>
            </a:extLst>
          </p:cNvPr>
          <p:cNvSpPr/>
          <p:nvPr/>
        </p:nvSpPr>
        <p:spPr>
          <a:xfrm>
            <a:off x="228600" y="2960909"/>
            <a:ext cx="8758646" cy="1306285"/>
          </a:xfrm>
          <a:prstGeom prst="rect">
            <a:avLst/>
          </a:prstGeom>
          <a:solidFill>
            <a:srgbClr val="FEF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A12BAE17-B1B0-4382-90A0-B5FC45D0AD7D}"/>
              </a:ext>
            </a:extLst>
          </p:cNvPr>
          <p:cNvGraphicFramePr>
            <a:graphicFrameLocks noGrp="1"/>
          </p:cNvGraphicFramePr>
          <p:nvPr>
            <p:extLst>
              <p:ext uri="{D42A27DB-BD31-4B8C-83A1-F6EECF244321}">
                <p14:modId xmlns:p14="http://schemas.microsoft.com/office/powerpoint/2010/main" val="1703721004"/>
              </p:ext>
            </p:extLst>
          </p:nvPr>
        </p:nvGraphicFramePr>
        <p:xfrm>
          <a:off x="228599" y="1508948"/>
          <a:ext cx="8638904" cy="1498856"/>
        </p:xfrm>
        <a:graphic>
          <a:graphicData uri="http://schemas.openxmlformats.org/drawingml/2006/table">
            <a:tbl>
              <a:tblPr/>
              <a:tblGrid>
                <a:gridCol w="4319452">
                  <a:extLst>
                    <a:ext uri="{9D8B030D-6E8A-4147-A177-3AD203B41FA5}">
                      <a16:colId xmlns:a16="http://schemas.microsoft.com/office/drawing/2014/main" val="55093613"/>
                    </a:ext>
                  </a:extLst>
                </a:gridCol>
                <a:gridCol w="4319452">
                  <a:extLst>
                    <a:ext uri="{9D8B030D-6E8A-4147-A177-3AD203B41FA5}">
                      <a16:colId xmlns:a16="http://schemas.microsoft.com/office/drawing/2014/main" val="974820195"/>
                    </a:ext>
                  </a:extLst>
                </a:gridCol>
              </a:tblGrid>
              <a:tr h="228714">
                <a:tc>
                  <a:txBody>
                    <a:bodyPr/>
                    <a:lstStyle/>
                    <a:p>
                      <a:pPr algn="l"/>
                      <a:r>
                        <a:rPr lang="en-US" sz="2200">
                          <a:solidFill>
                            <a:srgbClr val="FFFFFF"/>
                          </a:solidFill>
                          <a:effectLst/>
                        </a:rPr>
                        <a:t>Type</a:t>
                      </a:r>
                    </a:p>
                  </a:txBody>
                  <a:tcPr marL="19717" marR="19717" marT="19717" marB="19717" anchor="ctr">
                    <a:lnL>
                      <a:noFill/>
                    </a:lnL>
                    <a:lnR>
                      <a:noFill/>
                    </a:lnR>
                    <a:lnT>
                      <a:noFill/>
                    </a:lnT>
                    <a:lnB>
                      <a:noFill/>
                    </a:lnB>
                    <a:solidFill>
                      <a:srgbClr val="008000"/>
                    </a:solidFill>
                  </a:tcPr>
                </a:tc>
                <a:tc>
                  <a:txBody>
                    <a:bodyPr/>
                    <a:lstStyle/>
                    <a:p>
                      <a:pPr algn="l"/>
                      <a:r>
                        <a:rPr lang="en-US" sz="2200" dirty="0">
                          <a:solidFill>
                            <a:srgbClr val="FFFFFF"/>
                          </a:solidFill>
                          <a:effectLst/>
                        </a:rPr>
                        <a:t>APR*</a:t>
                      </a:r>
                    </a:p>
                  </a:txBody>
                  <a:tcPr marL="19717" marR="19717" marT="19717" marB="19717" anchor="ctr">
                    <a:lnL>
                      <a:noFill/>
                    </a:lnL>
                    <a:lnR>
                      <a:noFill/>
                    </a:lnR>
                    <a:lnT>
                      <a:noFill/>
                    </a:lnT>
                    <a:lnB>
                      <a:noFill/>
                    </a:lnB>
                    <a:solidFill>
                      <a:srgbClr val="008000"/>
                    </a:solidFill>
                  </a:tcPr>
                </a:tc>
                <a:extLst>
                  <a:ext uri="{0D108BD9-81ED-4DB2-BD59-A6C34878D82A}">
                    <a16:rowId xmlns:a16="http://schemas.microsoft.com/office/drawing/2014/main" val="655768710"/>
                  </a:ext>
                </a:extLst>
              </a:tr>
              <a:tr h="228714">
                <a:tc>
                  <a:txBody>
                    <a:bodyPr/>
                    <a:lstStyle/>
                    <a:p>
                      <a:r>
                        <a:rPr lang="en-US" sz="2200">
                          <a:effectLst/>
                        </a:rPr>
                        <a:t>New Auto</a:t>
                      </a:r>
                    </a:p>
                  </a:txBody>
                  <a:tcPr marL="19717" marR="19717" marT="19717" marB="19717" anchor="ctr">
                    <a:lnL>
                      <a:noFill/>
                    </a:lnL>
                    <a:lnR>
                      <a:noFill/>
                    </a:lnR>
                    <a:lnT>
                      <a:noFill/>
                    </a:lnT>
                    <a:lnB>
                      <a:noFill/>
                    </a:lnB>
                    <a:solidFill>
                      <a:srgbClr val="FFFFFF"/>
                    </a:solidFill>
                  </a:tcPr>
                </a:tc>
                <a:tc>
                  <a:txBody>
                    <a:bodyPr/>
                    <a:lstStyle/>
                    <a:p>
                      <a:r>
                        <a:rPr lang="en-US" sz="2200" dirty="0">
                          <a:effectLst/>
                        </a:rPr>
                        <a:t>as low as 4.99%</a:t>
                      </a:r>
                    </a:p>
                  </a:txBody>
                  <a:tcPr marL="19717" marR="19717" marT="19717" marB="19717" anchor="ctr">
                    <a:lnL>
                      <a:noFill/>
                    </a:lnL>
                    <a:lnR>
                      <a:noFill/>
                    </a:lnR>
                    <a:lnT>
                      <a:noFill/>
                    </a:lnT>
                    <a:lnB>
                      <a:noFill/>
                    </a:lnB>
                    <a:solidFill>
                      <a:srgbClr val="FFFFFF"/>
                    </a:solidFill>
                  </a:tcPr>
                </a:tc>
                <a:extLst>
                  <a:ext uri="{0D108BD9-81ED-4DB2-BD59-A6C34878D82A}">
                    <a16:rowId xmlns:a16="http://schemas.microsoft.com/office/drawing/2014/main" val="2369640913"/>
                  </a:ext>
                </a:extLst>
              </a:tr>
              <a:tr h="228714">
                <a:tc>
                  <a:txBody>
                    <a:bodyPr/>
                    <a:lstStyle/>
                    <a:p>
                      <a:r>
                        <a:rPr lang="en-US" sz="2200">
                          <a:effectLst/>
                        </a:rPr>
                        <a:t>Used Auto</a:t>
                      </a:r>
                    </a:p>
                  </a:txBody>
                  <a:tcPr marL="19717" marR="19717" marT="19717" marB="19717" anchor="ctr">
                    <a:lnL>
                      <a:noFill/>
                    </a:lnL>
                    <a:lnR>
                      <a:noFill/>
                    </a:lnR>
                    <a:lnT>
                      <a:noFill/>
                    </a:lnT>
                    <a:lnB>
                      <a:noFill/>
                    </a:lnB>
                    <a:solidFill>
                      <a:schemeClr val="accent1">
                        <a:lumMod val="20000"/>
                        <a:lumOff val="80000"/>
                      </a:schemeClr>
                    </a:solidFill>
                  </a:tcPr>
                </a:tc>
                <a:tc>
                  <a:txBody>
                    <a:bodyPr/>
                    <a:lstStyle/>
                    <a:p>
                      <a:r>
                        <a:rPr lang="en-US" sz="2200" dirty="0">
                          <a:effectLst/>
                        </a:rPr>
                        <a:t>as low as 4.99%</a:t>
                      </a:r>
                    </a:p>
                  </a:txBody>
                  <a:tcPr marL="19717" marR="19717" marT="19717" marB="19717"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4281931694"/>
                  </a:ext>
                </a:extLst>
              </a:tr>
              <a:tr h="228714">
                <a:tc>
                  <a:txBody>
                    <a:bodyPr/>
                    <a:lstStyle/>
                    <a:p>
                      <a:r>
                        <a:rPr lang="en-US" sz="2200">
                          <a:effectLst/>
                        </a:rPr>
                        <a:t>Motorcycle</a:t>
                      </a:r>
                    </a:p>
                  </a:txBody>
                  <a:tcPr marL="19717" marR="19717" marT="19717" marB="19717" anchor="ctr">
                    <a:lnL>
                      <a:noFill/>
                    </a:lnL>
                    <a:lnR>
                      <a:noFill/>
                    </a:lnR>
                    <a:lnT>
                      <a:noFill/>
                    </a:lnT>
                    <a:lnB>
                      <a:noFill/>
                    </a:lnB>
                    <a:solidFill>
                      <a:srgbClr val="FFFFFF"/>
                    </a:solidFill>
                  </a:tcPr>
                </a:tc>
                <a:tc>
                  <a:txBody>
                    <a:bodyPr/>
                    <a:lstStyle/>
                    <a:p>
                      <a:r>
                        <a:rPr lang="en-US" sz="2200" dirty="0">
                          <a:effectLst/>
                        </a:rPr>
                        <a:t>as low as 7.24%</a:t>
                      </a:r>
                    </a:p>
                  </a:txBody>
                  <a:tcPr marL="19717" marR="19717" marT="19717" marB="19717" anchor="ctr">
                    <a:lnL>
                      <a:noFill/>
                    </a:lnL>
                    <a:lnR>
                      <a:noFill/>
                    </a:lnR>
                    <a:lnT>
                      <a:noFill/>
                    </a:lnT>
                    <a:lnB>
                      <a:noFill/>
                    </a:lnB>
                    <a:solidFill>
                      <a:srgbClr val="FFFFFF"/>
                    </a:solidFill>
                  </a:tcPr>
                </a:tc>
                <a:extLst>
                  <a:ext uri="{0D108BD9-81ED-4DB2-BD59-A6C34878D82A}">
                    <a16:rowId xmlns:a16="http://schemas.microsoft.com/office/drawing/2014/main" val="3201446280"/>
                  </a:ext>
                </a:extLst>
              </a:tr>
            </a:tbl>
          </a:graphicData>
        </a:graphic>
      </p:graphicFrame>
      <p:sp>
        <p:nvSpPr>
          <p:cNvPr id="13" name="Rectangle 12">
            <a:extLst>
              <a:ext uri="{FF2B5EF4-FFF2-40B4-BE49-F238E27FC236}">
                <a16:creationId xmlns:a16="http://schemas.microsoft.com/office/drawing/2014/main" id="{7764EFF2-73F9-43F1-ACC1-67E2CE36C914}"/>
              </a:ext>
            </a:extLst>
          </p:cNvPr>
          <p:cNvSpPr/>
          <p:nvPr/>
        </p:nvSpPr>
        <p:spPr>
          <a:xfrm>
            <a:off x="228600" y="3039290"/>
            <a:ext cx="8758646" cy="1306285"/>
          </a:xfrm>
          <a:prstGeom prst="rect">
            <a:avLst/>
          </a:prstGeom>
          <a:solidFill>
            <a:srgbClr val="FEF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Table 13">
            <a:extLst>
              <a:ext uri="{FF2B5EF4-FFF2-40B4-BE49-F238E27FC236}">
                <a16:creationId xmlns:a16="http://schemas.microsoft.com/office/drawing/2014/main" id="{F1DF24B8-270A-46B3-A81C-777C1B81343E}"/>
              </a:ext>
            </a:extLst>
          </p:cNvPr>
          <p:cNvGraphicFramePr>
            <a:graphicFrameLocks noGrp="1"/>
          </p:cNvGraphicFramePr>
          <p:nvPr>
            <p:extLst>
              <p:ext uri="{D42A27DB-BD31-4B8C-83A1-F6EECF244321}">
                <p14:modId xmlns:p14="http://schemas.microsoft.com/office/powerpoint/2010/main" val="3347845544"/>
              </p:ext>
            </p:extLst>
          </p:nvPr>
        </p:nvGraphicFramePr>
        <p:xfrm>
          <a:off x="261256" y="3072462"/>
          <a:ext cx="8606248" cy="677704"/>
        </p:xfrm>
        <a:graphic>
          <a:graphicData uri="http://schemas.openxmlformats.org/drawingml/2006/table">
            <a:tbl>
              <a:tblPr/>
              <a:tblGrid>
                <a:gridCol w="8606248">
                  <a:extLst>
                    <a:ext uri="{9D8B030D-6E8A-4147-A177-3AD203B41FA5}">
                      <a16:colId xmlns:a16="http://schemas.microsoft.com/office/drawing/2014/main" val="1130758996"/>
                    </a:ext>
                  </a:extLst>
                </a:gridCol>
              </a:tblGrid>
              <a:tr h="285893">
                <a:tc>
                  <a:txBody>
                    <a:bodyPr/>
                    <a:lstStyle/>
                    <a:p>
                      <a:r>
                        <a:rPr lang="en-US" sz="2200" b="1" dirty="0">
                          <a:solidFill>
                            <a:srgbClr val="007E4C"/>
                          </a:solidFill>
                          <a:effectLst/>
                        </a:rPr>
                        <a:t>Share Certificates &amp; IRA Certificates</a:t>
                      </a:r>
                    </a:p>
                  </a:txBody>
                  <a:tcPr marL="24646" marR="24646" marT="24646" marB="24646" anchor="ctr">
                    <a:lnL>
                      <a:noFill/>
                    </a:lnL>
                    <a:lnR>
                      <a:noFill/>
                    </a:lnR>
                    <a:lnT>
                      <a:noFill/>
                    </a:lnT>
                    <a:lnB>
                      <a:noFill/>
                    </a:lnB>
                    <a:solidFill>
                      <a:schemeClr val="bg1"/>
                    </a:solidFill>
                  </a:tcPr>
                </a:tc>
                <a:extLst>
                  <a:ext uri="{0D108BD9-81ED-4DB2-BD59-A6C34878D82A}">
                    <a16:rowId xmlns:a16="http://schemas.microsoft.com/office/drawing/2014/main" val="3338928052"/>
                  </a:ext>
                </a:extLst>
              </a:tr>
              <a:tr h="285893">
                <a:tc>
                  <a:txBody>
                    <a:bodyPr/>
                    <a:lstStyle/>
                    <a:p>
                      <a:r>
                        <a:rPr lang="en-US" sz="1600" dirty="0">
                          <a:effectLst/>
                        </a:rPr>
                        <a:t>Effective 2/4/2020</a:t>
                      </a:r>
                    </a:p>
                  </a:txBody>
                  <a:tcPr marL="24646" marR="24646" marT="24646" marB="24646" anchor="ctr">
                    <a:lnL>
                      <a:noFill/>
                    </a:lnL>
                    <a:lnR>
                      <a:noFill/>
                    </a:lnR>
                    <a:lnT>
                      <a:noFill/>
                    </a:lnT>
                    <a:lnB>
                      <a:noFill/>
                    </a:lnB>
                    <a:solidFill>
                      <a:schemeClr val="bg1"/>
                    </a:solidFill>
                  </a:tcPr>
                </a:tc>
                <a:extLst>
                  <a:ext uri="{0D108BD9-81ED-4DB2-BD59-A6C34878D82A}">
                    <a16:rowId xmlns:a16="http://schemas.microsoft.com/office/drawing/2014/main" val="1795539943"/>
                  </a:ext>
                </a:extLst>
              </a:tr>
            </a:tbl>
          </a:graphicData>
        </a:graphic>
      </p:graphicFrame>
      <p:graphicFrame>
        <p:nvGraphicFramePr>
          <p:cNvPr id="15" name="Table 14">
            <a:extLst>
              <a:ext uri="{FF2B5EF4-FFF2-40B4-BE49-F238E27FC236}">
                <a16:creationId xmlns:a16="http://schemas.microsoft.com/office/drawing/2014/main" id="{886F5A21-F8FD-4F2A-9014-284284E55B55}"/>
              </a:ext>
            </a:extLst>
          </p:cNvPr>
          <p:cNvGraphicFramePr>
            <a:graphicFrameLocks noGrp="1"/>
          </p:cNvGraphicFramePr>
          <p:nvPr>
            <p:extLst>
              <p:ext uri="{D42A27DB-BD31-4B8C-83A1-F6EECF244321}">
                <p14:modId xmlns:p14="http://schemas.microsoft.com/office/powerpoint/2010/main" val="2137776311"/>
              </p:ext>
            </p:extLst>
          </p:nvPr>
        </p:nvGraphicFramePr>
        <p:xfrm>
          <a:off x="261258" y="3739843"/>
          <a:ext cx="8623665" cy="2692004"/>
        </p:xfrm>
        <a:graphic>
          <a:graphicData uri="http://schemas.openxmlformats.org/drawingml/2006/table">
            <a:tbl>
              <a:tblPr/>
              <a:tblGrid>
                <a:gridCol w="2874555">
                  <a:extLst>
                    <a:ext uri="{9D8B030D-6E8A-4147-A177-3AD203B41FA5}">
                      <a16:colId xmlns:a16="http://schemas.microsoft.com/office/drawing/2014/main" val="2160216403"/>
                    </a:ext>
                  </a:extLst>
                </a:gridCol>
                <a:gridCol w="2874555">
                  <a:extLst>
                    <a:ext uri="{9D8B030D-6E8A-4147-A177-3AD203B41FA5}">
                      <a16:colId xmlns:a16="http://schemas.microsoft.com/office/drawing/2014/main" val="2812209625"/>
                    </a:ext>
                  </a:extLst>
                </a:gridCol>
                <a:gridCol w="2874555">
                  <a:extLst>
                    <a:ext uri="{9D8B030D-6E8A-4147-A177-3AD203B41FA5}">
                      <a16:colId xmlns:a16="http://schemas.microsoft.com/office/drawing/2014/main" val="1375587865"/>
                    </a:ext>
                  </a:extLst>
                </a:gridCol>
              </a:tblGrid>
              <a:tr h="341174">
                <a:tc>
                  <a:txBody>
                    <a:bodyPr/>
                    <a:lstStyle/>
                    <a:p>
                      <a:r>
                        <a:rPr lang="en-US" sz="2200" b="1" dirty="0">
                          <a:solidFill>
                            <a:srgbClr val="FFFFFF"/>
                          </a:solidFill>
                          <a:effectLst/>
                        </a:rPr>
                        <a:t>Term</a:t>
                      </a:r>
                    </a:p>
                  </a:txBody>
                  <a:tcPr marL="24646" marR="24646" marT="24646" marB="24646" anchor="ctr">
                    <a:lnL>
                      <a:noFill/>
                    </a:lnL>
                    <a:lnR>
                      <a:noFill/>
                    </a:lnR>
                    <a:lnT>
                      <a:noFill/>
                    </a:lnT>
                    <a:lnB>
                      <a:noFill/>
                    </a:lnB>
                    <a:solidFill>
                      <a:srgbClr val="057D4D"/>
                    </a:solidFill>
                  </a:tcPr>
                </a:tc>
                <a:tc>
                  <a:txBody>
                    <a:bodyPr/>
                    <a:lstStyle/>
                    <a:p>
                      <a:r>
                        <a:rPr lang="en-US" sz="2200" b="1" dirty="0">
                          <a:solidFill>
                            <a:srgbClr val="FFFFFF"/>
                          </a:solidFill>
                          <a:effectLst/>
                        </a:rPr>
                        <a:t>APR</a:t>
                      </a:r>
                    </a:p>
                  </a:txBody>
                  <a:tcPr marL="24646" marR="24646" marT="24646" marB="24646" anchor="ctr">
                    <a:lnL>
                      <a:noFill/>
                    </a:lnL>
                    <a:lnR>
                      <a:noFill/>
                    </a:lnR>
                    <a:lnT>
                      <a:noFill/>
                    </a:lnT>
                    <a:lnB>
                      <a:noFill/>
                    </a:lnB>
                    <a:solidFill>
                      <a:srgbClr val="008000"/>
                    </a:solidFill>
                  </a:tcPr>
                </a:tc>
                <a:tc>
                  <a:txBody>
                    <a:bodyPr/>
                    <a:lstStyle/>
                    <a:p>
                      <a:r>
                        <a:rPr lang="en-US" sz="2200" b="1" dirty="0">
                          <a:solidFill>
                            <a:srgbClr val="FFFFFF"/>
                          </a:solidFill>
                          <a:effectLst/>
                        </a:rPr>
                        <a:t>APY**</a:t>
                      </a:r>
                    </a:p>
                  </a:txBody>
                  <a:tcPr marL="24646" marR="24646" marT="24646" marB="24646" anchor="ctr">
                    <a:lnL>
                      <a:noFill/>
                    </a:lnL>
                    <a:lnR>
                      <a:noFill/>
                    </a:lnR>
                    <a:lnT>
                      <a:noFill/>
                    </a:lnT>
                    <a:lnB>
                      <a:noFill/>
                    </a:lnB>
                    <a:solidFill>
                      <a:srgbClr val="008000"/>
                    </a:solidFill>
                  </a:tcPr>
                </a:tc>
                <a:extLst>
                  <a:ext uri="{0D108BD9-81ED-4DB2-BD59-A6C34878D82A}">
                    <a16:rowId xmlns:a16="http://schemas.microsoft.com/office/drawing/2014/main" val="1536361255"/>
                  </a:ext>
                </a:extLst>
              </a:tr>
              <a:tr h="341174">
                <a:tc>
                  <a:txBody>
                    <a:bodyPr/>
                    <a:lstStyle/>
                    <a:p>
                      <a:r>
                        <a:rPr lang="en-US" sz="2200" dirty="0">
                          <a:effectLst/>
                        </a:rPr>
                        <a:t>6 Month</a:t>
                      </a:r>
                    </a:p>
                  </a:txBody>
                  <a:tcPr marL="24646" marR="24646" marT="24646" marB="24646" anchor="ctr">
                    <a:lnL>
                      <a:noFill/>
                    </a:lnL>
                    <a:lnR>
                      <a:noFill/>
                    </a:lnR>
                    <a:lnT>
                      <a:noFill/>
                    </a:lnT>
                    <a:lnB>
                      <a:noFill/>
                    </a:lnB>
                    <a:solidFill>
                      <a:schemeClr val="bg1"/>
                    </a:solidFill>
                  </a:tcPr>
                </a:tc>
                <a:tc>
                  <a:txBody>
                    <a:bodyPr/>
                    <a:lstStyle/>
                    <a:p>
                      <a:r>
                        <a:rPr lang="en-US" sz="2200" dirty="0">
                          <a:effectLst/>
                        </a:rPr>
                        <a:t>1.74%</a:t>
                      </a:r>
                    </a:p>
                  </a:txBody>
                  <a:tcPr marL="24646" marR="24646" marT="24646" marB="24646" anchor="ctr">
                    <a:lnL>
                      <a:noFill/>
                    </a:lnL>
                    <a:lnR>
                      <a:noFill/>
                    </a:lnR>
                    <a:lnT>
                      <a:noFill/>
                    </a:lnT>
                    <a:lnB>
                      <a:noFill/>
                    </a:lnB>
                    <a:solidFill>
                      <a:schemeClr val="bg1"/>
                    </a:solidFill>
                  </a:tcPr>
                </a:tc>
                <a:tc>
                  <a:txBody>
                    <a:bodyPr/>
                    <a:lstStyle/>
                    <a:p>
                      <a:r>
                        <a:rPr lang="en-US" sz="2200" dirty="0">
                          <a:effectLst/>
                        </a:rPr>
                        <a:t>1.75%</a:t>
                      </a:r>
                    </a:p>
                  </a:txBody>
                  <a:tcPr marL="24646" marR="24646" marT="24646" marB="24646" anchor="ctr">
                    <a:lnL>
                      <a:noFill/>
                    </a:lnL>
                    <a:lnR>
                      <a:noFill/>
                    </a:lnR>
                    <a:lnT>
                      <a:noFill/>
                    </a:lnT>
                    <a:lnB>
                      <a:noFill/>
                    </a:lnB>
                    <a:solidFill>
                      <a:schemeClr val="bg1"/>
                    </a:solidFill>
                  </a:tcPr>
                </a:tc>
                <a:extLst>
                  <a:ext uri="{0D108BD9-81ED-4DB2-BD59-A6C34878D82A}">
                    <a16:rowId xmlns:a16="http://schemas.microsoft.com/office/drawing/2014/main" val="2500027068"/>
                  </a:ext>
                </a:extLst>
              </a:tr>
              <a:tr h="341174">
                <a:tc>
                  <a:txBody>
                    <a:bodyPr/>
                    <a:lstStyle/>
                    <a:p>
                      <a:r>
                        <a:rPr lang="en-US" sz="2200">
                          <a:effectLst/>
                        </a:rPr>
                        <a:t>12 Month</a:t>
                      </a:r>
                    </a:p>
                  </a:txBody>
                  <a:tcPr marL="24646" marR="24646" marT="24646" marB="24646" anchor="ctr">
                    <a:lnL>
                      <a:noFill/>
                    </a:lnL>
                    <a:lnR>
                      <a:noFill/>
                    </a:lnR>
                    <a:lnT>
                      <a:noFill/>
                    </a:lnT>
                    <a:lnB>
                      <a:noFill/>
                    </a:lnB>
                    <a:solidFill>
                      <a:schemeClr val="accent1">
                        <a:lumMod val="20000"/>
                        <a:lumOff val="80000"/>
                      </a:schemeClr>
                    </a:solidFill>
                  </a:tcPr>
                </a:tc>
                <a:tc>
                  <a:txBody>
                    <a:bodyPr/>
                    <a:lstStyle/>
                    <a:p>
                      <a:r>
                        <a:rPr lang="en-US" sz="2200" dirty="0">
                          <a:effectLst/>
                        </a:rPr>
                        <a:t>2.72%</a:t>
                      </a:r>
                    </a:p>
                  </a:txBody>
                  <a:tcPr marL="24646" marR="24646" marT="24646" marB="24646" anchor="ctr">
                    <a:lnL>
                      <a:noFill/>
                    </a:lnL>
                    <a:lnR>
                      <a:noFill/>
                    </a:lnR>
                    <a:lnT>
                      <a:noFill/>
                    </a:lnT>
                    <a:lnB>
                      <a:noFill/>
                    </a:lnB>
                    <a:solidFill>
                      <a:schemeClr val="accent1">
                        <a:lumMod val="20000"/>
                        <a:lumOff val="80000"/>
                      </a:schemeClr>
                    </a:solidFill>
                  </a:tcPr>
                </a:tc>
                <a:tc>
                  <a:txBody>
                    <a:bodyPr/>
                    <a:lstStyle/>
                    <a:p>
                      <a:r>
                        <a:rPr lang="en-US" sz="2200" dirty="0">
                          <a:effectLst/>
                        </a:rPr>
                        <a:t>2.85%</a:t>
                      </a:r>
                    </a:p>
                  </a:txBody>
                  <a:tcPr marL="24646" marR="24646" marT="24646" marB="24646"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127186437"/>
                  </a:ext>
                </a:extLst>
              </a:tr>
              <a:tr h="341174">
                <a:tc>
                  <a:txBody>
                    <a:bodyPr/>
                    <a:lstStyle/>
                    <a:p>
                      <a:r>
                        <a:rPr lang="en-US" sz="2200">
                          <a:effectLst/>
                        </a:rPr>
                        <a:t>24 Month</a:t>
                      </a:r>
                    </a:p>
                  </a:txBody>
                  <a:tcPr marL="24646" marR="24646" marT="24646" marB="24646" anchor="ctr">
                    <a:lnL>
                      <a:noFill/>
                    </a:lnL>
                    <a:lnR>
                      <a:noFill/>
                    </a:lnR>
                    <a:lnT>
                      <a:noFill/>
                    </a:lnT>
                    <a:lnB>
                      <a:noFill/>
                    </a:lnB>
                    <a:solidFill>
                      <a:schemeClr val="bg1"/>
                    </a:solidFill>
                  </a:tcPr>
                </a:tc>
                <a:tc>
                  <a:txBody>
                    <a:bodyPr/>
                    <a:lstStyle/>
                    <a:p>
                      <a:r>
                        <a:rPr lang="en-US" sz="2200" dirty="0">
                          <a:effectLst/>
                        </a:rPr>
                        <a:t>2.96%</a:t>
                      </a:r>
                    </a:p>
                  </a:txBody>
                  <a:tcPr marL="24646" marR="24646" marT="24646" marB="24646" anchor="ctr">
                    <a:lnL>
                      <a:noFill/>
                    </a:lnL>
                    <a:lnR>
                      <a:noFill/>
                    </a:lnR>
                    <a:lnT>
                      <a:noFill/>
                    </a:lnT>
                    <a:lnB>
                      <a:noFill/>
                    </a:lnB>
                    <a:solidFill>
                      <a:schemeClr val="bg1"/>
                    </a:solidFill>
                  </a:tcPr>
                </a:tc>
                <a:tc>
                  <a:txBody>
                    <a:bodyPr/>
                    <a:lstStyle/>
                    <a:p>
                      <a:r>
                        <a:rPr lang="en-US" sz="2200" dirty="0">
                          <a:effectLst/>
                        </a:rPr>
                        <a:t>3.00%</a:t>
                      </a:r>
                    </a:p>
                  </a:txBody>
                  <a:tcPr marL="24646" marR="24646" marT="24646" marB="24646" anchor="ctr">
                    <a:lnL>
                      <a:noFill/>
                    </a:lnL>
                    <a:lnR>
                      <a:noFill/>
                    </a:lnR>
                    <a:lnT>
                      <a:noFill/>
                    </a:lnT>
                    <a:lnB>
                      <a:noFill/>
                    </a:lnB>
                    <a:solidFill>
                      <a:schemeClr val="bg1"/>
                    </a:solidFill>
                  </a:tcPr>
                </a:tc>
                <a:extLst>
                  <a:ext uri="{0D108BD9-81ED-4DB2-BD59-A6C34878D82A}">
                    <a16:rowId xmlns:a16="http://schemas.microsoft.com/office/drawing/2014/main" val="2791448537"/>
                  </a:ext>
                </a:extLst>
              </a:tr>
              <a:tr h="341174">
                <a:tc>
                  <a:txBody>
                    <a:bodyPr/>
                    <a:lstStyle/>
                    <a:p>
                      <a:r>
                        <a:rPr lang="en-US" sz="2200">
                          <a:effectLst/>
                        </a:rPr>
                        <a:t>36 Month</a:t>
                      </a:r>
                    </a:p>
                  </a:txBody>
                  <a:tcPr marL="24646" marR="24646" marT="24646" marB="24646" anchor="ctr">
                    <a:lnL>
                      <a:noFill/>
                    </a:lnL>
                    <a:lnR>
                      <a:noFill/>
                    </a:lnR>
                    <a:lnT>
                      <a:noFill/>
                    </a:lnT>
                    <a:lnB>
                      <a:noFill/>
                    </a:lnB>
                    <a:solidFill>
                      <a:schemeClr val="accent1">
                        <a:lumMod val="20000"/>
                        <a:lumOff val="80000"/>
                      </a:schemeClr>
                    </a:solidFill>
                  </a:tcPr>
                </a:tc>
                <a:tc>
                  <a:txBody>
                    <a:bodyPr/>
                    <a:lstStyle/>
                    <a:p>
                      <a:r>
                        <a:rPr lang="en-US" sz="2200" dirty="0">
                          <a:effectLst/>
                        </a:rPr>
                        <a:t>2.96%</a:t>
                      </a:r>
                    </a:p>
                  </a:txBody>
                  <a:tcPr marL="24646" marR="24646" marT="24646" marB="24646" anchor="ctr">
                    <a:lnL>
                      <a:noFill/>
                    </a:lnL>
                    <a:lnR>
                      <a:noFill/>
                    </a:lnR>
                    <a:lnT>
                      <a:noFill/>
                    </a:lnT>
                    <a:lnB>
                      <a:noFill/>
                    </a:lnB>
                    <a:solidFill>
                      <a:schemeClr val="accent1">
                        <a:lumMod val="20000"/>
                        <a:lumOff val="80000"/>
                      </a:schemeClr>
                    </a:solidFill>
                  </a:tcPr>
                </a:tc>
                <a:tc>
                  <a:txBody>
                    <a:bodyPr/>
                    <a:lstStyle/>
                    <a:p>
                      <a:r>
                        <a:rPr lang="en-US" sz="2200" dirty="0">
                          <a:effectLst/>
                        </a:rPr>
                        <a:t>3.00%</a:t>
                      </a:r>
                    </a:p>
                  </a:txBody>
                  <a:tcPr marL="24646" marR="24646" marT="24646" marB="24646"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518739046"/>
                  </a:ext>
                </a:extLst>
              </a:tr>
              <a:tr h="341174">
                <a:tc>
                  <a:txBody>
                    <a:bodyPr/>
                    <a:lstStyle/>
                    <a:p>
                      <a:r>
                        <a:rPr lang="en-US" sz="2200">
                          <a:effectLst/>
                        </a:rPr>
                        <a:t>48 Month</a:t>
                      </a:r>
                    </a:p>
                  </a:txBody>
                  <a:tcPr marL="24646" marR="24646" marT="24646" marB="24646" anchor="ctr">
                    <a:lnL>
                      <a:noFill/>
                    </a:lnL>
                    <a:lnR>
                      <a:noFill/>
                    </a:lnR>
                    <a:lnT>
                      <a:noFill/>
                    </a:lnT>
                    <a:lnB>
                      <a:noFill/>
                    </a:lnB>
                    <a:solidFill>
                      <a:schemeClr val="bg1"/>
                    </a:solidFill>
                  </a:tcPr>
                </a:tc>
                <a:tc>
                  <a:txBody>
                    <a:bodyPr/>
                    <a:lstStyle/>
                    <a:p>
                      <a:r>
                        <a:rPr lang="en-US" sz="2200" dirty="0">
                          <a:effectLst/>
                        </a:rPr>
                        <a:t>2.76%</a:t>
                      </a:r>
                    </a:p>
                  </a:txBody>
                  <a:tcPr marL="24646" marR="24646" marT="24646" marB="24646" anchor="ctr">
                    <a:lnL>
                      <a:noFill/>
                    </a:lnL>
                    <a:lnR>
                      <a:noFill/>
                    </a:lnR>
                    <a:lnT>
                      <a:noFill/>
                    </a:lnT>
                    <a:lnB>
                      <a:noFill/>
                    </a:lnB>
                    <a:solidFill>
                      <a:schemeClr val="bg1"/>
                    </a:solidFill>
                  </a:tcPr>
                </a:tc>
                <a:tc>
                  <a:txBody>
                    <a:bodyPr/>
                    <a:lstStyle/>
                    <a:p>
                      <a:r>
                        <a:rPr lang="en-US" sz="2200" dirty="0">
                          <a:effectLst/>
                        </a:rPr>
                        <a:t>2.80%</a:t>
                      </a:r>
                    </a:p>
                  </a:txBody>
                  <a:tcPr marL="24646" marR="24646" marT="24646" marB="24646" anchor="ctr">
                    <a:lnL>
                      <a:noFill/>
                    </a:lnL>
                    <a:lnR>
                      <a:noFill/>
                    </a:lnR>
                    <a:lnT>
                      <a:noFill/>
                    </a:lnT>
                    <a:lnB>
                      <a:noFill/>
                    </a:lnB>
                    <a:solidFill>
                      <a:schemeClr val="bg1"/>
                    </a:solidFill>
                  </a:tcPr>
                </a:tc>
                <a:extLst>
                  <a:ext uri="{0D108BD9-81ED-4DB2-BD59-A6C34878D82A}">
                    <a16:rowId xmlns:a16="http://schemas.microsoft.com/office/drawing/2014/main" val="3895220420"/>
                  </a:ext>
                </a:extLst>
              </a:tr>
              <a:tr h="341174">
                <a:tc>
                  <a:txBody>
                    <a:bodyPr/>
                    <a:lstStyle/>
                    <a:p>
                      <a:r>
                        <a:rPr lang="en-US" sz="2200" dirty="0">
                          <a:effectLst/>
                        </a:rPr>
                        <a:t>60 Month</a:t>
                      </a:r>
                    </a:p>
                  </a:txBody>
                  <a:tcPr marL="24646" marR="24646" marT="24646" marB="24646" anchor="ctr">
                    <a:lnL>
                      <a:noFill/>
                    </a:lnL>
                    <a:lnR>
                      <a:noFill/>
                    </a:lnR>
                    <a:lnT>
                      <a:noFill/>
                    </a:lnT>
                    <a:lnB>
                      <a:noFill/>
                    </a:lnB>
                    <a:solidFill>
                      <a:schemeClr val="accent1">
                        <a:lumMod val="20000"/>
                        <a:lumOff val="80000"/>
                      </a:schemeClr>
                    </a:solidFill>
                  </a:tcPr>
                </a:tc>
                <a:tc>
                  <a:txBody>
                    <a:bodyPr/>
                    <a:lstStyle/>
                    <a:p>
                      <a:r>
                        <a:rPr lang="en-US" sz="2200" dirty="0">
                          <a:effectLst/>
                        </a:rPr>
                        <a:t>2.86%</a:t>
                      </a:r>
                    </a:p>
                  </a:txBody>
                  <a:tcPr marL="24646" marR="24646" marT="24646" marB="24646" anchor="ctr">
                    <a:lnL>
                      <a:noFill/>
                    </a:lnL>
                    <a:lnR>
                      <a:noFill/>
                    </a:lnR>
                    <a:lnT>
                      <a:noFill/>
                    </a:lnT>
                    <a:lnB>
                      <a:noFill/>
                    </a:lnB>
                    <a:solidFill>
                      <a:schemeClr val="accent1">
                        <a:lumMod val="20000"/>
                        <a:lumOff val="80000"/>
                      </a:schemeClr>
                    </a:solidFill>
                  </a:tcPr>
                </a:tc>
                <a:tc>
                  <a:txBody>
                    <a:bodyPr/>
                    <a:lstStyle/>
                    <a:p>
                      <a:r>
                        <a:rPr lang="en-US" sz="2200" dirty="0">
                          <a:effectLst/>
                        </a:rPr>
                        <a:t>2.90%</a:t>
                      </a:r>
                    </a:p>
                  </a:txBody>
                  <a:tcPr marL="24646" marR="24646" marT="24646" marB="24646"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2258312930"/>
                  </a:ext>
                </a:extLst>
              </a:tr>
            </a:tbl>
          </a:graphicData>
        </a:graphic>
      </p:graphicFrame>
      <p:sp>
        <p:nvSpPr>
          <p:cNvPr id="3" name="TextBox 2">
            <a:extLst>
              <a:ext uri="{FF2B5EF4-FFF2-40B4-BE49-F238E27FC236}">
                <a16:creationId xmlns:a16="http://schemas.microsoft.com/office/drawing/2014/main" id="{3CD740B0-B1C8-1669-19BF-EA9FA4AEC318}"/>
              </a:ext>
            </a:extLst>
          </p:cNvPr>
          <p:cNvSpPr txBox="1"/>
          <p:nvPr/>
        </p:nvSpPr>
        <p:spPr>
          <a:xfrm>
            <a:off x="261260" y="3432905"/>
            <a:ext cx="1550123" cy="292388"/>
          </a:xfrm>
          <a:prstGeom prst="rect">
            <a:avLst/>
          </a:prstGeom>
          <a:solidFill>
            <a:schemeClr val="bg1"/>
          </a:solidFill>
        </p:spPr>
        <p:txBody>
          <a:bodyPr wrap="square" bIns="0" rtlCol="0" anchor="b" anchorCtr="0">
            <a:spAutoFit/>
          </a:bodyPr>
          <a:lstStyle/>
          <a:p>
            <a:r>
              <a:rPr lang="en-US" sz="1600" dirty="0"/>
              <a:t>01/31/2023</a:t>
            </a:r>
          </a:p>
        </p:txBody>
      </p:sp>
    </p:spTree>
    <p:extLst>
      <p:ext uri="{BB962C8B-B14F-4D97-AF65-F5344CB8AC3E}">
        <p14:creationId xmlns:p14="http://schemas.microsoft.com/office/powerpoint/2010/main" val="392232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22">
            <a:extLst>
              <a:ext uri="{FF2B5EF4-FFF2-40B4-BE49-F238E27FC236}">
                <a16:creationId xmlns:a16="http://schemas.microsoft.com/office/drawing/2014/main" id="{8E8DD05C-77CA-4F19-9072-834D02AEC127}"/>
              </a:ext>
            </a:extLst>
          </p:cNvPr>
          <p:cNvSpPr txBox="1">
            <a:spLocks noChangeArrowheads="1"/>
          </p:cNvSpPr>
          <p:nvPr/>
        </p:nvSpPr>
        <p:spPr bwMode="auto">
          <a:xfrm>
            <a:off x="6158065" y="4659051"/>
            <a:ext cx="126842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C00000"/>
                </a:solidFill>
                <a:latin typeface="Tahoma" panose="020B0604030504040204" pitchFamily="34" charset="0"/>
              </a:rPr>
              <a:t>6,744.25</a:t>
            </a:r>
          </a:p>
        </p:txBody>
      </p:sp>
      <p:sp>
        <p:nvSpPr>
          <p:cNvPr id="4" name="Subtitle 2"/>
          <p:cNvSpPr>
            <a:spLocks noGrp="1"/>
          </p:cNvSpPr>
          <p:nvPr>
            <p:ph type="subTitle" idx="1"/>
          </p:nvPr>
        </p:nvSpPr>
        <p:spPr>
          <a:xfrm>
            <a:off x="228600" y="279400"/>
            <a:ext cx="8669338" cy="592667"/>
          </a:xfrm>
        </p:spPr>
        <p:txBody>
          <a:bodyPr>
            <a:noAutofit/>
          </a:bodyPr>
          <a:lstStyle/>
          <a:p>
            <a:pPr>
              <a:lnSpc>
                <a:spcPct val="100000"/>
              </a:lnSpc>
              <a:spcAft>
                <a:spcPts val="1000"/>
              </a:spcAft>
              <a:defRPr/>
            </a:pPr>
            <a:r>
              <a:rPr lang="en-US" sz="3000" b="1" cap="small" dirty="0"/>
              <a:t>Time Value of Money (TVM)</a:t>
            </a:r>
          </a:p>
        </p:txBody>
      </p:sp>
      <p:sp>
        <p:nvSpPr>
          <p:cNvPr id="3" name="Rectangle 3"/>
          <p:cNvSpPr txBox="1">
            <a:spLocks noChangeArrowheads="1"/>
          </p:cNvSpPr>
          <p:nvPr/>
        </p:nvSpPr>
        <p:spPr bwMode="auto">
          <a:xfrm>
            <a:off x="550069" y="890810"/>
            <a:ext cx="8043598" cy="2669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indent="-457200" algn="l" eaLnBrk="1" hangingPunct="1">
              <a:lnSpc>
                <a:spcPct val="100000"/>
              </a:lnSpc>
              <a:buClr>
                <a:schemeClr val="tx1">
                  <a:lumMod val="95000"/>
                  <a:lumOff val="5000"/>
                </a:schemeClr>
              </a:buClr>
              <a:buFont typeface="Arial" panose="020B0604020202020204" pitchFamily="34" charset="0"/>
              <a:buChar char="•"/>
            </a:pPr>
            <a:r>
              <a:rPr lang="en-US" altLang="en-US" sz="3000" dirty="0"/>
              <a:t>Which of the following is preferrable?</a:t>
            </a:r>
          </a:p>
          <a:p>
            <a:pPr lvl="2" indent="-457200" algn="l" eaLnBrk="1" hangingPunct="1">
              <a:lnSpc>
                <a:spcPct val="100000"/>
              </a:lnSpc>
              <a:buClr>
                <a:schemeClr val="tx1">
                  <a:lumMod val="95000"/>
                  <a:lumOff val="5000"/>
                </a:schemeClr>
              </a:buClr>
              <a:buFont typeface="Courier New" panose="02070309020205020404" pitchFamily="49" charset="0"/>
              <a:buChar char="o"/>
            </a:pPr>
            <a:r>
              <a:rPr lang="en-US" altLang="en-US" sz="3000" dirty="0"/>
              <a:t>Option 1—Receiving $5,000 today.</a:t>
            </a:r>
          </a:p>
          <a:p>
            <a:pPr lvl="2" indent="-457200" algn="l" eaLnBrk="1" hangingPunct="1">
              <a:lnSpc>
                <a:spcPct val="100000"/>
              </a:lnSpc>
              <a:buClr>
                <a:schemeClr val="tx1">
                  <a:lumMod val="95000"/>
                  <a:lumOff val="5000"/>
                </a:schemeClr>
              </a:buClr>
              <a:buFont typeface="Courier New" panose="02070309020205020404" pitchFamily="49" charset="0"/>
              <a:buChar char="o"/>
            </a:pPr>
            <a:r>
              <a:rPr lang="en-US" altLang="en-US" sz="3000" dirty="0"/>
              <a:t>Option 2—Receiving $6,500 in five years.</a:t>
            </a:r>
          </a:p>
          <a:p>
            <a:pPr lvl="1" indent="-457200" algn="l" eaLnBrk="1" hangingPunct="1">
              <a:lnSpc>
                <a:spcPct val="100000"/>
              </a:lnSpc>
              <a:buClr>
                <a:schemeClr val="tx1">
                  <a:lumMod val="95000"/>
                  <a:lumOff val="5000"/>
                </a:schemeClr>
              </a:buClr>
              <a:buFont typeface="Arial" panose="020B0604020202020204" pitchFamily="34" charset="0"/>
              <a:buChar char="•"/>
            </a:pPr>
            <a:r>
              <a:rPr lang="en-US" altLang="en-US" sz="3000" dirty="0"/>
              <a:t>The opportunity cost rate is 6 percent, compounded monthly.</a:t>
            </a:r>
          </a:p>
          <a:p>
            <a:pPr lvl="2" indent="-457200" algn="l" eaLnBrk="1" hangingPunct="1">
              <a:lnSpc>
                <a:spcPct val="100000"/>
              </a:lnSpc>
              <a:buClr>
                <a:schemeClr val="tx1">
                  <a:lumMod val="95000"/>
                  <a:lumOff val="5000"/>
                </a:schemeClr>
              </a:buClr>
              <a:buFont typeface="Courier New" panose="02070309020205020404" pitchFamily="49" charset="0"/>
              <a:buChar char="o"/>
            </a:pPr>
            <a:endParaRPr lang="en-US" altLang="en-US" sz="3000" dirty="0"/>
          </a:p>
        </p:txBody>
      </p:sp>
      <p:grpSp>
        <p:nvGrpSpPr>
          <p:cNvPr id="5" name="Group 4">
            <a:extLst>
              <a:ext uri="{FF2B5EF4-FFF2-40B4-BE49-F238E27FC236}">
                <a16:creationId xmlns:a16="http://schemas.microsoft.com/office/drawing/2014/main" id="{D7BAD484-1340-451F-B8B7-CAB65A893768}"/>
              </a:ext>
            </a:extLst>
          </p:cNvPr>
          <p:cNvGrpSpPr>
            <a:grpSpLocks/>
          </p:cNvGrpSpPr>
          <p:nvPr/>
        </p:nvGrpSpPr>
        <p:grpSpPr bwMode="auto">
          <a:xfrm>
            <a:off x="1456269" y="3937744"/>
            <a:ext cx="5638800" cy="762000"/>
            <a:chOff x="1104" y="1488"/>
            <a:chExt cx="3552" cy="480"/>
          </a:xfrm>
        </p:grpSpPr>
        <p:grpSp>
          <p:nvGrpSpPr>
            <p:cNvPr id="6" name="Group 5">
              <a:extLst>
                <a:ext uri="{FF2B5EF4-FFF2-40B4-BE49-F238E27FC236}">
                  <a16:creationId xmlns:a16="http://schemas.microsoft.com/office/drawing/2014/main" id="{66CF804F-5BDB-4676-90C3-C981C667CDD0}"/>
                </a:ext>
              </a:extLst>
            </p:cNvPr>
            <p:cNvGrpSpPr>
              <a:grpSpLocks noChangeAspect="1"/>
            </p:cNvGrpSpPr>
            <p:nvPr/>
          </p:nvGrpSpPr>
          <p:grpSpPr bwMode="auto">
            <a:xfrm>
              <a:off x="1152" y="1749"/>
              <a:ext cx="3501" cy="219"/>
              <a:chOff x="577" y="2448"/>
              <a:chExt cx="4607" cy="288"/>
            </a:xfrm>
          </p:grpSpPr>
          <p:grpSp>
            <p:nvGrpSpPr>
              <p:cNvPr id="8" name="Group 6">
                <a:extLst>
                  <a:ext uri="{FF2B5EF4-FFF2-40B4-BE49-F238E27FC236}">
                    <a16:creationId xmlns:a16="http://schemas.microsoft.com/office/drawing/2014/main" id="{20CA5B40-65B2-4B77-BCD1-0F7744374024}"/>
                  </a:ext>
                </a:extLst>
              </p:cNvPr>
              <p:cNvGrpSpPr>
                <a:grpSpLocks noChangeAspect="1"/>
              </p:cNvGrpSpPr>
              <p:nvPr/>
            </p:nvGrpSpPr>
            <p:grpSpPr bwMode="auto">
              <a:xfrm>
                <a:off x="577" y="2448"/>
                <a:ext cx="549" cy="288"/>
                <a:chOff x="0" y="0"/>
                <a:chExt cx="305" cy="748"/>
              </a:xfrm>
            </p:grpSpPr>
            <p:sp>
              <p:nvSpPr>
                <p:cNvPr id="21" name="Rectangle 7">
                  <a:extLst>
                    <a:ext uri="{FF2B5EF4-FFF2-40B4-BE49-F238E27FC236}">
                      <a16:creationId xmlns:a16="http://schemas.microsoft.com/office/drawing/2014/main" id="{D1549140-EB76-45E1-8EC2-AA79D368314D}"/>
                    </a:ext>
                  </a:extLst>
                </p:cNvPr>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2" name="Rectangle 8">
                  <a:extLst>
                    <a:ext uri="{FF2B5EF4-FFF2-40B4-BE49-F238E27FC236}">
                      <a16:creationId xmlns:a16="http://schemas.microsoft.com/office/drawing/2014/main" id="{3A1F4849-FB21-42A8-B9D9-3EC6D627968D}"/>
                    </a:ext>
                  </a:extLst>
                </p:cNvPr>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9" name="Group 8">
                <a:extLst>
                  <a:ext uri="{FF2B5EF4-FFF2-40B4-BE49-F238E27FC236}">
                    <a16:creationId xmlns:a16="http://schemas.microsoft.com/office/drawing/2014/main" id="{C8AB6AB2-3EDF-405B-8019-BB1C1A5A5B3A}"/>
                  </a:ext>
                </a:extLst>
              </p:cNvPr>
              <p:cNvGrpSpPr>
                <a:grpSpLocks noChangeAspect="1"/>
              </p:cNvGrpSpPr>
              <p:nvPr/>
            </p:nvGrpSpPr>
            <p:grpSpPr bwMode="auto">
              <a:xfrm>
                <a:off x="1592" y="2448"/>
                <a:ext cx="548" cy="288"/>
                <a:chOff x="564" y="0"/>
                <a:chExt cx="305" cy="748"/>
              </a:xfrm>
            </p:grpSpPr>
            <p:sp>
              <p:nvSpPr>
                <p:cNvPr id="19" name="Rectangle 10">
                  <a:extLst>
                    <a:ext uri="{FF2B5EF4-FFF2-40B4-BE49-F238E27FC236}">
                      <a16:creationId xmlns:a16="http://schemas.microsoft.com/office/drawing/2014/main" id="{5FF46E00-91AA-4CEF-83F5-B020483CD0CC}"/>
                    </a:ext>
                  </a:extLst>
                </p:cNvPr>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0" name="Rectangle 11">
                  <a:extLst>
                    <a:ext uri="{FF2B5EF4-FFF2-40B4-BE49-F238E27FC236}">
                      <a16:creationId xmlns:a16="http://schemas.microsoft.com/office/drawing/2014/main" id="{7131EFC2-1407-422C-85C8-147B57DB0FB8}"/>
                    </a:ext>
                  </a:extLst>
                </p:cNvPr>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I/Y</a:t>
                  </a:r>
                  <a:endParaRPr lang="en-US" altLang="en-US" sz="1400">
                    <a:cs typeface="Times New Roman" panose="02020603050405020304" pitchFamily="18" charset="0"/>
                  </a:endParaRPr>
                </a:p>
                <a:p>
                  <a:endParaRPr lang="en-US" altLang="en-US" sz="1400">
                    <a:latin typeface="Times New Roman" panose="02020603050405020304" pitchFamily="18" charset="0"/>
                  </a:endParaRPr>
                </a:p>
              </p:txBody>
            </p:sp>
          </p:grpSp>
          <p:grpSp>
            <p:nvGrpSpPr>
              <p:cNvPr id="10" name="Group 12">
                <a:extLst>
                  <a:ext uri="{FF2B5EF4-FFF2-40B4-BE49-F238E27FC236}">
                    <a16:creationId xmlns:a16="http://schemas.microsoft.com/office/drawing/2014/main" id="{115360E8-7D65-4B8E-85F4-14A9903D2AE1}"/>
                  </a:ext>
                </a:extLst>
              </p:cNvPr>
              <p:cNvGrpSpPr>
                <a:grpSpLocks noChangeAspect="1"/>
              </p:cNvGrpSpPr>
              <p:nvPr/>
            </p:nvGrpSpPr>
            <p:grpSpPr bwMode="auto">
              <a:xfrm>
                <a:off x="2606" y="2448"/>
                <a:ext cx="549" cy="288"/>
                <a:chOff x="1128" y="0"/>
                <a:chExt cx="305" cy="748"/>
              </a:xfrm>
            </p:grpSpPr>
            <p:sp>
              <p:nvSpPr>
                <p:cNvPr id="17" name="Rectangle 13">
                  <a:extLst>
                    <a:ext uri="{FF2B5EF4-FFF2-40B4-BE49-F238E27FC236}">
                      <a16:creationId xmlns:a16="http://schemas.microsoft.com/office/drawing/2014/main" id="{C8C303EF-04D6-4133-A954-2CA5048B6F9C}"/>
                    </a:ext>
                  </a:extLst>
                </p:cNvPr>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 name="Rectangle 14">
                  <a:extLst>
                    <a:ext uri="{FF2B5EF4-FFF2-40B4-BE49-F238E27FC236}">
                      <a16:creationId xmlns:a16="http://schemas.microsoft.com/office/drawing/2014/main" id="{6BA42DD7-FCF3-4E15-A665-C578617CC4C2}"/>
                    </a:ext>
                  </a:extLst>
                </p:cNvPr>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11" name="Group 15">
                <a:extLst>
                  <a:ext uri="{FF2B5EF4-FFF2-40B4-BE49-F238E27FC236}">
                    <a16:creationId xmlns:a16="http://schemas.microsoft.com/office/drawing/2014/main" id="{227F087D-047D-419E-8F93-9078F3C99AB4}"/>
                  </a:ext>
                </a:extLst>
              </p:cNvPr>
              <p:cNvGrpSpPr>
                <a:grpSpLocks noChangeAspect="1"/>
              </p:cNvGrpSpPr>
              <p:nvPr/>
            </p:nvGrpSpPr>
            <p:grpSpPr bwMode="auto">
              <a:xfrm>
                <a:off x="3621" y="2448"/>
                <a:ext cx="548" cy="288"/>
                <a:chOff x="1692" y="0"/>
                <a:chExt cx="305" cy="748"/>
              </a:xfrm>
            </p:grpSpPr>
            <p:sp>
              <p:nvSpPr>
                <p:cNvPr id="15" name="Rectangle 16">
                  <a:extLst>
                    <a:ext uri="{FF2B5EF4-FFF2-40B4-BE49-F238E27FC236}">
                      <a16:creationId xmlns:a16="http://schemas.microsoft.com/office/drawing/2014/main" id="{84FB7490-C107-4BA9-9A6E-C5B58895FCBA}"/>
                    </a:ext>
                  </a:extLst>
                </p:cNvPr>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 name="Rectangle 17">
                  <a:extLst>
                    <a:ext uri="{FF2B5EF4-FFF2-40B4-BE49-F238E27FC236}">
                      <a16:creationId xmlns:a16="http://schemas.microsoft.com/office/drawing/2014/main" id="{B4332138-76E6-40F1-A6BE-3A723E95210B}"/>
                    </a:ext>
                  </a:extLst>
                </p:cNvPr>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12" name="Group 18">
                <a:extLst>
                  <a:ext uri="{FF2B5EF4-FFF2-40B4-BE49-F238E27FC236}">
                    <a16:creationId xmlns:a16="http://schemas.microsoft.com/office/drawing/2014/main" id="{21F8BC7C-2D83-49DC-A554-A58EA4D099CE}"/>
                  </a:ext>
                </a:extLst>
              </p:cNvPr>
              <p:cNvGrpSpPr>
                <a:grpSpLocks noChangeAspect="1"/>
              </p:cNvGrpSpPr>
              <p:nvPr/>
            </p:nvGrpSpPr>
            <p:grpSpPr bwMode="auto">
              <a:xfrm>
                <a:off x="4635" y="2448"/>
                <a:ext cx="549" cy="288"/>
                <a:chOff x="2256" y="0"/>
                <a:chExt cx="305" cy="748"/>
              </a:xfrm>
            </p:grpSpPr>
            <p:sp>
              <p:nvSpPr>
                <p:cNvPr id="13" name="Rectangle 19">
                  <a:extLst>
                    <a:ext uri="{FF2B5EF4-FFF2-40B4-BE49-F238E27FC236}">
                      <a16:creationId xmlns:a16="http://schemas.microsoft.com/office/drawing/2014/main" id="{5BFC50F1-1C57-4FCC-9660-12281A603D72}"/>
                    </a:ext>
                  </a:extLst>
                </p:cNvPr>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 name="Rectangle 20">
                  <a:extLst>
                    <a:ext uri="{FF2B5EF4-FFF2-40B4-BE49-F238E27FC236}">
                      <a16:creationId xmlns:a16="http://schemas.microsoft.com/office/drawing/2014/main" id="{A0B59885-DC5E-4DB8-B22E-AE800300F70E}"/>
                    </a:ext>
                  </a:extLst>
                </p:cNvPr>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FV</a:t>
                  </a:r>
                  <a:endParaRPr lang="en-US" altLang="en-US" sz="1400">
                    <a:cs typeface="Times New Roman" panose="02020603050405020304" pitchFamily="18" charset="0"/>
                  </a:endParaRPr>
                </a:p>
                <a:p>
                  <a:endParaRPr lang="en-US" altLang="en-US" sz="2200"/>
                </a:p>
              </p:txBody>
            </p:sp>
          </p:grpSp>
        </p:grpSp>
        <p:sp>
          <p:nvSpPr>
            <p:cNvPr id="7" name="Text Box 21">
              <a:extLst>
                <a:ext uri="{FF2B5EF4-FFF2-40B4-BE49-F238E27FC236}">
                  <a16:creationId xmlns:a16="http://schemas.microsoft.com/office/drawing/2014/main" id="{0C529A7B-EF5B-4936-AE0D-D77DEBF731DA}"/>
                </a:ext>
              </a:extLst>
            </p:cNvPr>
            <p:cNvSpPr txBox="1">
              <a:spLocks noChangeArrowheads="1"/>
            </p:cNvSpPr>
            <p:nvPr/>
          </p:nvSpPr>
          <p:spPr bwMode="auto">
            <a:xfrm>
              <a:off x="1104" y="1488"/>
              <a:ext cx="355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287338" algn="dec"/>
                  <a:tab pos="1428750" algn="dec"/>
                  <a:tab pos="3200400" algn="dec"/>
                  <a:tab pos="4110038" algn="dec"/>
                  <a:tab pos="5253038" algn="dec"/>
                </a:tabLst>
              </a:pPr>
              <a:r>
                <a:rPr lang="en-US" altLang="en-US" sz="2200" dirty="0">
                  <a:latin typeface="Tahoma" panose="020B0604030504040204" pitchFamily="34" charset="0"/>
                </a:rPr>
                <a:t>	</a:t>
              </a:r>
              <a:r>
                <a:rPr lang="en-US" altLang="en-US" sz="2200" dirty="0">
                  <a:latin typeface="Tahoma" panose="020B0604030504040204" pitchFamily="34" charset="0"/>
                  <a:ea typeface="Tahoma" panose="020B0604030504040204" pitchFamily="34" charset="0"/>
                  <a:cs typeface="Tahoma" panose="020B0604030504040204" pitchFamily="34" charset="0"/>
                </a:rPr>
                <a:t>12x5</a:t>
              </a:r>
              <a:r>
                <a:rPr lang="en-US" altLang="en-US" sz="2200" dirty="0">
                  <a:latin typeface="Tahoma" panose="020B0604030504040204" pitchFamily="34" charset="0"/>
                </a:rPr>
                <a:t>	6/12	-5,000	0	</a:t>
              </a:r>
              <a:r>
                <a:rPr lang="en-US" altLang="en-US" sz="2200" dirty="0">
                  <a:solidFill>
                    <a:srgbClr val="C00000"/>
                  </a:solidFill>
                  <a:latin typeface="Tahoma" panose="020B0604030504040204" pitchFamily="34" charset="0"/>
                </a:rPr>
                <a:t>?</a:t>
              </a:r>
            </a:p>
          </p:txBody>
        </p:sp>
      </p:grpSp>
      <p:sp>
        <p:nvSpPr>
          <p:cNvPr id="23" name="TextBox 22">
            <a:extLst>
              <a:ext uri="{FF2B5EF4-FFF2-40B4-BE49-F238E27FC236}">
                <a16:creationId xmlns:a16="http://schemas.microsoft.com/office/drawing/2014/main" id="{18B62564-D4CA-4317-9656-28C894B192B2}"/>
              </a:ext>
            </a:extLst>
          </p:cNvPr>
          <p:cNvSpPr txBox="1"/>
          <p:nvPr/>
        </p:nvSpPr>
        <p:spPr>
          <a:xfrm>
            <a:off x="567265" y="3454663"/>
            <a:ext cx="3155672" cy="492443"/>
          </a:xfrm>
          <a:prstGeom prst="rect">
            <a:avLst/>
          </a:prstGeom>
          <a:noFill/>
        </p:spPr>
        <p:txBody>
          <a:bodyPr wrap="none" rtlCol="0">
            <a:spAutoFit/>
          </a:bodyPr>
          <a:lstStyle/>
          <a:p>
            <a:r>
              <a:rPr lang="en-US" sz="2600" u="sng" dirty="0"/>
              <a:t>FV of Current Amount</a:t>
            </a:r>
          </a:p>
        </p:txBody>
      </p:sp>
      <p:grpSp>
        <p:nvGrpSpPr>
          <p:cNvPr id="25" name="Group 4">
            <a:extLst>
              <a:ext uri="{FF2B5EF4-FFF2-40B4-BE49-F238E27FC236}">
                <a16:creationId xmlns:a16="http://schemas.microsoft.com/office/drawing/2014/main" id="{6BB9E6F6-CB91-4C7A-8ED2-57D27238D47D}"/>
              </a:ext>
            </a:extLst>
          </p:cNvPr>
          <p:cNvGrpSpPr>
            <a:grpSpLocks/>
          </p:cNvGrpSpPr>
          <p:nvPr/>
        </p:nvGrpSpPr>
        <p:grpSpPr bwMode="auto">
          <a:xfrm>
            <a:off x="1456264" y="5208811"/>
            <a:ext cx="5953125" cy="762000"/>
            <a:chOff x="1104" y="1488"/>
            <a:chExt cx="3750" cy="480"/>
          </a:xfrm>
        </p:grpSpPr>
        <p:grpSp>
          <p:nvGrpSpPr>
            <p:cNvPr id="26" name="Group 5">
              <a:extLst>
                <a:ext uri="{FF2B5EF4-FFF2-40B4-BE49-F238E27FC236}">
                  <a16:creationId xmlns:a16="http://schemas.microsoft.com/office/drawing/2014/main" id="{DBD11A70-B011-4483-BD67-E71C0ABB1867}"/>
                </a:ext>
              </a:extLst>
            </p:cNvPr>
            <p:cNvGrpSpPr>
              <a:grpSpLocks noChangeAspect="1"/>
            </p:cNvGrpSpPr>
            <p:nvPr/>
          </p:nvGrpSpPr>
          <p:grpSpPr bwMode="auto">
            <a:xfrm>
              <a:off x="1152" y="1749"/>
              <a:ext cx="3501" cy="219"/>
              <a:chOff x="577" y="2448"/>
              <a:chExt cx="4607" cy="288"/>
            </a:xfrm>
          </p:grpSpPr>
          <p:grpSp>
            <p:nvGrpSpPr>
              <p:cNvPr id="28" name="Group 6">
                <a:extLst>
                  <a:ext uri="{FF2B5EF4-FFF2-40B4-BE49-F238E27FC236}">
                    <a16:creationId xmlns:a16="http://schemas.microsoft.com/office/drawing/2014/main" id="{9BA2B9D7-55E1-4A74-B288-D70C6E10BEF2}"/>
                  </a:ext>
                </a:extLst>
              </p:cNvPr>
              <p:cNvGrpSpPr>
                <a:grpSpLocks noChangeAspect="1"/>
              </p:cNvGrpSpPr>
              <p:nvPr/>
            </p:nvGrpSpPr>
            <p:grpSpPr bwMode="auto">
              <a:xfrm>
                <a:off x="577" y="2448"/>
                <a:ext cx="549" cy="288"/>
                <a:chOff x="0" y="0"/>
                <a:chExt cx="305" cy="748"/>
              </a:xfrm>
            </p:grpSpPr>
            <p:sp>
              <p:nvSpPr>
                <p:cNvPr id="41" name="Rectangle 7">
                  <a:extLst>
                    <a:ext uri="{FF2B5EF4-FFF2-40B4-BE49-F238E27FC236}">
                      <a16:creationId xmlns:a16="http://schemas.microsoft.com/office/drawing/2014/main" id="{68D462E0-E8E6-497C-8425-FEABCBF63944}"/>
                    </a:ext>
                  </a:extLst>
                </p:cNvPr>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2" name="Rectangle 8">
                  <a:extLst>
                    <a:ext uri="{FF2B5EF4-FFF2-40B4-BE49-F238E27FC236}">
                      <a16:creationId xmlns:a16="http://schemas.microsoft.com/office/drawing/2014/main" id="{1E60AFBF-2381-4721-A395-A05CC36B08E4}"/>
                    </a:ext>
                  </a:extLst>
                </p:cNvPr>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29" name="Group 28">
                <a:extLst>
                  <a:ext uri="{FF2B5EF4-FFF2-40B4-BE49-F238E27FC236}">
                    <a16:creationId xmlns:a16="http://schemas.microsoft.com/office/drawing/2014/main" id="{55F5F3CB-22AE-4212-9372-6285BC406EF6}"/>
                  </a:ext>
                </a:extLst>
              </p:cNvPr>
              <p:cNvGrpSpPr>
                <a:grpSpLocks noChangeAspect="1"/>
              </p:cNvGrpSpPr>
              <p:nvPr/>
            </p:nvGrpSpPr>
            <p:grpSpPr bwMode="auto">
              <a:xfrm>
                <a:off x="1592" y="2448"/>
                <a:ext cx="548" cy="288"/>
                <a:chOff x="564" y="0"/>
                <a:chExt cx="305" cy="748"/>
              </a:xfrm>
            </p:grpSpPr>
            <p:sp>
              <p:nvSpPr>
                <p:cNvPr id="39" name="Rectangle 10">
                  <a:extLst>
                    <a:ext uri="{FF2B5EF4-FFF2-40B4-BE49-F238E27FC236}">
                      <a16:creationId xmlns:a16="http://schemas.microsoft.com/office/drawing/2014/main" id="{8C4C79C9-430A-40C3-AB14-0BD96F56EC64}"/>
                    </a:ext>
                  </a:extLst>
                </p:cNvPr>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0" name="Rectangle 11">
                  <a:extLst>
                    <a:ext uri="{FF2B5EF4-FFF2-40B4-BE49-F238E27FC236}">
                      <a16:creationId xmlns:a16="http://schemas.microsoft.com/office/drawing/2014/main" id="{A78C58C9-D3EF-4FA7-827C-1E43F2F9B0EC}"/>
                    </a:ext>
                  </a:extLst>
                </p:cNvPr>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I/Y</a:t>
                  </a:r>
                  <a:endParaRPr lang="en-US" altLang="en-US" sz="1400">
                    <a:cs typeface="Times New Roman" panose="02020603050405020304" pitchFamily="18" charset="0"/>
                  </a:endParaRPr>
                </a:p>
                <a:p>
                  <a:endParaRPr lang="en-US" altLang="en-US" sz="1400">
                    <a:latin typeface="Times New Roman" panose="02020603050405020304" pitchFamily="18" charset="0"/>
                  </a:endParaRPr>
                </a:p>
              </p:txBody>
            </p:sp>
          </p:grpSp>
          <p:grpSp>
            <p:nvGrpSpPr>
              <p:cNvPr id="30" name="Group 12">
                <a:extLst>
                  <a:ext uri="{FF2B5EF4-FFF2-40B4-BE49-F238E27FC236}">
                    <a16:creationId xmlns:a16="http://schemas.microsoft.com/office/drawing/2014/main" id="{6CF2D45E-E111-472C-B9A2-64E21409D53C}"/>
                  </a:ext>
                </a:extLst>
              </p:cNvPr>
              <p:cNvGrpSpPr>
                <a:grpSpLocks noChangeAspect="1"/>
              </p:cNvGrpSpPr>
              <p:nvPr/>
            </p:nvGrpSpPr>
            <p:grpSpPr bwMode="auto">
              <a:xfrm>
                <a:off x="2606" y="2448"/>
                <a:ext cx="549" cy="288"/>
                <a:chOff x="1128" y="0"/>
                <a:chExt cx="305" cy="748"/>
              </a:xfrm>
            </p:grpSpPr>
            <p:sp>
              <p:nvSpPr>
                <p:cNvPr id="37" name="Rectangle 13">
                  <a:extLst>
                    <a:ext uri="{FF2B5EF4-FFF2-40B4-BE49-F238E27FC236}">
                      <a16:creationId xmlns:a16="http://schemas.microsoft.com/office/drawing/2014/main" id="{08AB0A29-7296-43B3-B001-CAB6F1D6A17B}"/>
                    </a:ext>
                  </a:extLst>
                </p:cNvPr>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8" name="Rectangle 14">
                  <a:extLst>
                    <a:ext uri="{FF2B5EF4-FFF2-40B4-BE49-F238E27FC236}">
                      <a16:creationId xmlns:a16="http://schemas.microsoft.com/office/drawing/2014/main" id="{0D333901-58F8-4040-A0C6-CFEFDBC1B8B1}"/>
                    </a:ext>
                  </a:extLst>
                </p:cNvPr>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31" name="Group 15">
                <a:extLst>
                  <a:ext uri="{FF2B5EF4-FFF2-40B4-BE49-F238E27FC236}">
                    <a16:creationId xmlns:a16="http://schemas.microsoft.com/office/drawing/2014/main" id="{E17A90C7-8939-438B-B094-411E3E7F7F16}"/>
                  </a:ext>
                </a:extLst>
              </p:cNvPr>
              <p:cNvGrpSpPr>
                <a:grpSpLocks noChangeAspect="1"/>
              </p:cNvGrpSpPr>
              <p:nvPr/>
            </p:nvGrpSpPr>
            <p:grpSpPr bwMode="auto">
              <a:xfrm>
                <a:off x="3621" y="2448"/>
                <a:ext cx="548" cy="288"/>
                <a:chOff x="1692" y="0"/>
                <a:chExt cx="305" cy="748"/>
              </a:xfrm>
            </p:grpSpPr>
            <p:sp>
              <p:nvSpPr>
                <p:cNvPr id="35" name="Rectangle 16">
                  <a:extLst>
                    <a:ext uri="{FF2B5EF4-FFF2-40B4-BE49-F238E27FC236}">
                      <a16:creationId xmlns:a16="http://schemas.microsoft.com/office/drawing/2014/main" id="{9897199B-D33D-46DB-A6EE-04C6306D1E23}"/>
                    </a:ext>
                  </a:extLst>
                </p:cNvPr>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6" name="Rectangle 17">
                  <a:extLst>
                    <a:ext uri="{FF2B5EF4-FFF2-40B4-BE49-F238E27FC236}">
                      <a16:creationId xmlns:a16="http://schemas.microsoft.com/office/drawing/2014/main" id="{5A5116F6-85DC-4926-A3F0-1EB1B22997FF}"/>
                    </a:ext>
                  </a:extLst>
                </p:cNvPr>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32" name="Group 18">
                <a:extLst>
                  <a:ext uri="{FF2B5EF4-FFF2-40B4-BE49-F238E27FC236}">
                    <a16:creationId xmlns:a16="http://schemas.microsoft.com/office/drawing/2014/main" id="{CC5829C2-E594-4189-A3FC-0207661EE590}"/>
                  </a:ext>
                </a:extLst>
              </p:cNvPr>
              <p:cNvGrpSpPr>
                <a:grpSpLocks noChangeAspect="1"/>
              </p:cNvGrpSpPr>
              <p:nvPr/>
            </p:nvGrpSpPr>
            <p:grpSpPr bwMode="auto">
              <a:xfrm>
                <a:off x="4635" y="2448"/>
                <a:ext cx="549" cy="288"/>
                <a:chOff x="2256" y="0"/>
                <a:chExt cx="305" cy="748"/>
              </a:xfrm>
            </p:grpSpPr>
            <p:sp>
              <p:nvSpPr>
                <p:cNvPr id="33" name="Rectangle 19">
                  <a:extLst>
                    <a:ext uri="{FF2B5EF4-FFF2-40B4-BE49-F238E27FC236}">
                      <a16:creationId xmlns:a16="http://schemas.microsoft.com/office/drawing/2014/main" id="{6B715DDE-90C1-4534-8D99-2A5EBC5DF84A}"/>
                    </a:ext>
                  </a:extLst>
                </p:cNvPr>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4" name="Rectangle 20">
                  <a:extLst>
                    <a:ext uri="{FF2B5EF4-FFF2-40B4-BE49-F238E27FC236}">
                      <a16:creationId xmlns:a16="http://schemas.microsoft.com/office/drawing/2014/main" id="{913B8AE5-3E50-4F99-AB19-DFE246D0E1BB}"/>
                    </a:ext>
                  </a:extLst>
                </p:cNvPr>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FV</a:t>
                  </a:r>
                  <a:endParaRPr lang="en-US" altLang="en-US" sz="1400">
                    <a:cs typeface="Times New Roman" panose="02020603050405020304" pitchFamily="18" charset="0"/>
                  </a:endParaRPr>
                </a:p>
                <a:p>
                  <a:endParaRPr lang="en-US" altLang="en-US" sz="2200"/>
                </a:p>
              </p:txBody>
            </p:sp>
          </p:grpSp>
        </p:grpSp>
        <p:sp>
          <p:nvSpPr>
            <p:cNvPr id="27" name="Text Box 21">
              <a:extLst>
                <a:ext uri="{FF2B5EF4-FFF2-40B4-BE49-F238E27FC236}">
                  <a16:creationId xmlns:a16="http://schemas.microsoft.com/office/drawing/2014/main" id="{B138AF0E-B4FB-475D-824A-A3219C0BA5FE}"/>
                </a:ext>
              </a:extLst>
            </p:cNvPr>
            <p:cNvSpPr txBox="1">
              <a:spLocks noChangeArrowheads="1"/>
            </p:cNvSpPr>
            <p:nvPr/>
          </p:nvSpPr>
          <p:spPr bwMode="auto">
            <a:xfrm>
              <a:off x="1104" y="1488"/>
              <a:ext cx="375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395288" algn="dec"/>
                  <a:tab pos="1490663" algn="dec"/>
                  <a:tab pos="2803525" algn="dec"/>
                  <a:tab pos="4110038" algn="dec"/>
                  <a:tab pos="5597525" algn="dec"/>
                </a:tabLst>
              </a:pPr>
              <a:r>
                <a:rPr lang="en-US" altLang="en-US" sz="2200" dirty="0">
                  <a:latin typeface="Tahoma" panose="020B0604030504040204" pitchFamily="34" charset="0"/>
                </a:rPr>
                <a:t>	60	0.5	</a:t>
              </a:r>
              <a:r>
                <a:rPr lang="en-US" altLang="en-US" sz="2200" dirty="0">
                  <a:solidFill>
                    <a:srgbClr val="C00000"/>
                  </a:solidFill>
                  <a:latin typeface="Tahoma" panose="020B0604030504040204" pitchFamily="34" charset="0"/>
                </a:rPr>
                <a:t>?</a:t>
              </a:r>
              <a:r>
                <a:rPr lang="en-US" altLang="en-US" sz="2200" dirty="0">
                  <a:latin typeface="Tahoma" panose="020B0604030504040204" pitchFamily="34" charset="0"/>
                </a:rPr>
                <a:t>	0	6,500</a:t>
              </a:r>
              <a:endParaRPr lang="en-US" altLang="en-US" sz="2200" dirty="0">
                <a:solidFill>
                  <a:srgbClr val="C00000"/>
                </a:solidFill>
                <a:latin typeface="Tahoma" panose="020B0604030504040204" pitchFamily="34" charset="0"/>
              </a:endParaRPr>
            </a:p>
          </p:txBody>
        </p:sp>
      </p:grpSp>
      <p:sp>
        <p:nvSpPr>
          <p:cNvPr id="43" name="Text Box 22">
            <a:extLst>
              <a:ext uri="{FF2B5EF4-FFF2-40B4-BE49-F238E27FC236}">
                <a16:creationId xmlns:a16="http://schemas.microsoft.com/office/drawing/2014/main" id="{36451CEE-3E85-4076-B182-F9E31F7F60A0}"/>
              </a:ext>
            </a:extLst>
          </p:cNvPr>
          <p:cNvSpPr txBox="1">
            <a:spLocks noChangeArrowheads="1"/>
          </p:cNvSpPr>
          <p:nvPr/>
        </p:nvSpPr>
        <p:spPr bwMode="auto">
          <a:xfrm>
            <a:off x="3706623" y="5916310"/>
            <a:ext cx="127515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C00000"/>
                </a:solidFill>
                <a:latin typeface="Tahoma" panose="020B0604030504040204" pitchFamily="34" charset="0"/>
              </a:rPr>
              <a:t>4,818.92</a:t>
            </a:r>
          </a:p>
        </p:txBody>
      </p:sp>
      <p:sp>
        <p:nvSpPr>
          <p:cNvPr id="44" name="TextBox 43">
            <a:extLst>
              <a:ext uri="{FF2B5EF4-FFF2-40B4-BE49-F238E27FC236}">
                <a16:creationId xmlns:a16="http://schemas.microsoft.com/office/drawing/2014/main" id="{365221C2-35FA-4FB7-8415-416F4D25D9E0}"/>
              </a:ext>
            </a:extLst>
          </p:cNvPr>
          <p:cNvSpPr txBox="1"/>
          <p:nvPr/>
        </p:nvSpPr>
        <p:spPr>
          <a:xfrm>
            <a:off x="567263" y="4742660"/>
            <a:ext cx="3033716" cy="492443"/>
          </a:xfrm>
          <a:prstGeom prst="rect">
            <a:avLst/>
          </a:prstGeom>
          <a:noFill/>
        </p:spPr>
        <p:txBody>
          <a:bodyPr wrap="none" rtlCol="0">
            <a:spAutoFit/>
          </a:bodyPr>
          <a:lstStyle/>
          <a:p>
            <a:r>
              <a:rPr lang="en-US" sz="2600" u="sng" dirty="0"/>
              <a:t>PV of Future Amount</a:t>
            </a:r>
          </a:p>
        </p:txBody>
      </p:sp>
      <p:sp>
        <p:nvSpPr>
          <p:cNvPr id="2" name="Rectangle: Rounded Corners 1">
            <a:extLst>
              <a:ext uri="{FF2B5EF4-FFF2-40B4-BE49-F238E27FC236}">
                <a16:creationId xmlns:a16="http://schemas.microsoft.com/office/drawing/2014/main" id="{7C1ED02C-C955-425E-BE74-845B6E742051}"/>
              </a:ext>
            </a:extLst>
          </p:cNvPr>
          <p:cNvSpPr/>
          <p:nvPr/>
        </p:nvSpPr>
        <p:spPr>
          <a:xfrm>
            <a:off x="6190500" y="4693887"/>
            <a:ext cx="1218571" cy="370824"/>
          </a:xfrm>
          <a:prstGeom prst="round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BB57CF2A-D107-46CA-9531-94DE2FC62021}"/>
              </a:ext>
            </a:extLst>
          </p:cNvPr>
          <p:cNvSpPr/>
          <p:nvPr/>
        </p:nvSpPr>
        <p:spPr>
          <a:xfrm>
            <a:off x="4728754" y="2002966"/>
            <a:ext cx="1212054" cy="411399"/>
          </a:xfrm>
          <a:prstGeom prst="round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34656E3D-31F4-4700-AD56-292E8C9F6232}"/>
              </a:ext>
            </a:extLst>
          </p:cNvPr>
          <p:cNvSpPr/>
          <p:nvPr/>
        </p:nvSpPr>
        <p:spPr>
          <a:xfrm>
            <a:off x="5339987" y="2403561"/>
            <a:ext cx="2246336" cy="2290355"/>
          </a:xfrm>
          <a:custGeom>
            <a:avLst/>
            <a:gdLst>
              <a:gd name="connsiteX0" fmla="*/ 102870 w 2246336"/>
              <a:gd name="connsiteY0" fmla="*/ 0 h 2290355"/>
              <a:gd name="connsiteX1" fmla="*/ 207373 w 2246336"/>
              <a:gd name="connsiteY1" fmla="*/ 113212 h 2290355"/>
              <a:gd name="connsiteX2" fmla="*/ 1966504 w 2246336"/>
              <a:gd name="connsiteY2" fmla="*/ 130629 h 2290355"/>
              <a:gd name="connsiteX3" fmla="*/ 2245179 w 2246336"/>
              <a:gd name="connsiteY3" fmla="*/ 783772 h 2290355"/>
              <a:gd name="connsiteX4" fmla="*/ 2010047 w 2246336"/>
              <a:gd name="connsiteY4" fmla="*/ 1349829 h 2290355"/>
              <a:gd name="connsiteX5" fmla="*/ 1896836 w 2246336"/>
              <a:gd name="connsiteY5" fmla="*/ 2290355 h 229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6336" h="2290355">
                <a:moveTo>
                  <a:pt x="102870" y="0"/>
                </a:moveTo>
                <a:cubicBezTo>
                  <a:pt x="-182" y="45720"/>
                  <a:pt x="-103233" y="91441"/>
                  <a:pt x="207373" y="113212"/>
                </a:cubicBezTo>
                <a:cubicBezTo>
                  <a:pt x="517979" y="134983"/>
                  <a:pt x="1626870" y="18869"/>
                  <a:pt x="1966504" y="130629"/>
                </a:cubicBezTo>
                <a:cubicBezTo>
                  <a:pt x="2306138" y="242389"/>
                  <a:pt x="2237922" y="580572"/>
                  <a:pt x="2245179" y="783772"/>
                </a:cubicBezTo>
                <a:cubicBezTo>
                  <a:pt x="2252436" y="986972"/>
                  <a:pt x="2068104" y="1098732"/>
                  <a:pt x="2010047" y="1349829"/>
                </a:cubicBezTo>
                <a:cubicBezTo>
                  <a:pt x="1951990" y="1600926"/>
                  <a:pt x="1924413" y="1945640"/>
                  <a:pt x="1896836" y="2290355"/>
                </a:cubicBezTo>
              </a:path>
            </a:pathLst>
          </a:custGeom>
          <a:noFill/>
          <a:ln w="38100">
            <a:solidFill>
              <a:srgbClr val="0000FF"/>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23039632-B934-45F8-A26B-70A8F4235041}"/>
              </a:ext>
            </a:extLst>
          </p:cNvPr>
          <p:cNvSpPr txBox="1"/>
          <p:nvPr/>
        </p:nvSpPr>
        <p:spPr>
          <a:xfrm>
            <a:off x="7539706" y="2856410"/>
            <a:ext cx="1560757" cy="769441"/>
          </a:xfrm>
          <a:prstGeom prst="rect">
            <a:avLst/>
          </a:prstGeom>
          <a:noFill/>
        </p:spPr>
        <p:txBody>
          <a:bodyPr wrap="square" rtlCol="0">
            <a:spAutoFit/>
          </a:bodyPr>
          <a:lstStyle/>
          <a:p>
            <a:r>
              <a:rPr lang="en-US" sz="2200" b="1" u="sng" dirty="0">
                <a:solidFill>
                  <a:srgbClr val="0000FF"/>
                </a:solidFill>
              </a:rPr>
              <a:t>Option 1</a:t>
            </a:r>
            <a:r>
              <a:rPr lang="en-US" sz="2200" b="1" dirty="0">
                <a:solidFill>
                  <a:srgbClr val="0000FF"/>
                </a:solidFill>
              </a:rPr>
              <a:t> is preferrable</a:t>
            </a:r>
          </a:p>
        </p:txBody>
      </p:sp>
      <p:sp>
        <p:nvSpPr>
          <p:cNvPr id="49" name="Rectangle: Rounded Corners 48">
            <a:extLst>
              <a:ext uri="{FF2B5EF4-FFF2-40B4-BE49-F238E27FC236}">
                <a16:creationId xmlns:a16="http://schemas.microsoft.com/office/drawing/2014/main" id="{E97C5061-C2D3-4D08-8821-93747646E3C5}"/>
              </a:ext>
            </a:extLst>
          </p:cNvPr>
          <p:cNvSpPr/>
          <p:nvPr/>
        </p:nvSpPr>
        <p:spPr>
          <a:xfrm>
            <a:off x="4715683" y="1502221"/>
            <a:ext cx="1212054" cy="411399"/>
          </a:xfrm>
          <a:prstGeom prst="roundRect">
            <a:avLst/>
          </a:prstGeom>
          <a:no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CC437592-B2BE-4B43-8740-53ABBF6F877F}"/>
              </a:ext>
            </a:extLst>
          </p:cNvPr>
          <p:cNvSpPr/>
          <p:nvPr/>
        </p:nvSpPr>
        <p:spPr>
          <a:xfrm>
            <a:off x="223217" y="1459758"/>
            <a:ext cx="4479412" cy="4736212"/>
          </a:xfrm>
          <a:custGeom>
            <a:avLst/>
            <a:gdLst>
              <a:gd name="connsiteX0" fmla="*/ 4479412 w 4479412"/>
              <a:gd name="connsiteY0" fmla="*/ 90363 h 4736212"/>
              <a:gd name="connsiteX1" fmla="*/ 2041012 w 4479412"/>
              <a:gd name="connsiteY1" fmla="*/ 38112 h 4736212"/>
              <a:gd name="connsiteX2" fmla="*/ 743434 w 4479412"/>
              <a:gd name="connsiteY2" fmla="*/ 20695 h 4736212"/>
              <a:gd name="connsiteX3" fmla="*/ 90292 w 4479412"/>
              <a:gd name="connsiteY3" fmla="*/ 38112 h 4736212"/>
              <a:gd name="connsiteX4" fmla="*/ 3206 w 4479412"/>
              <a:gd name="connsiteY4" fmla="*/ 464832 h 4736212"/>
              <a:gd name="connsiteX5" fmla="*/ 20623 w 4479412"/>
              <a:gd name="connsiteY5" fmla="*/ 2598432 h 4736212"/>
              <a:gd name="connsiteX6" fmla="*/ 38040 w 4479412"/>
              <a:gd name="connsiteY6" fmla="*/ 4261769 h 4736212"/>
              <a:gd name="connsiteX7" fmla="*/ 29332 w 4479412"/>
              <a:gd name="connsiteY7" fmla="*/ 4679781 h 4736212"/>
              <a:gd name="connsiteX8" fmla="*/ 38040 w 4479412"/>
              <a:gd name="connsiteY8" fmla="*/ 4732032 h 4736212"/>
              <a:gd name="connsiteX9" fmla="*/ 3408257 w 4479412"/>
              <a:gd name="connsiteY9" fmla="*/ 4714615 h 473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79412" h="4736212">
                <a:moveTo>
                  <a:pt x="4479412" y="90363"/>
                </a:moveTo>
                <a:lnTo>
                  <a:pt x="2041012" y="38112"/>
                </a:lnTo>
                <a:lnTo>
                  <a:pt x="743434" y="20695"/>
                </a:lnTo>
                <a:cubicBezTo>
                  <a:pt x="418314" y="20695"/>
                  <a:pt x="213663" y="-35911"/>
                  <a:pt x="90292" y="38112"/>
                </a:cubicBezTo>
                <a:cubicBezTo>
                  <a:pt x="-33079" y="112135"/>
                  <a:pt x="14817" y="38112"/>
                  <a:pt x="3206" y="464832"/>
                </a:cubicBezTo>
                <a:cubicBezTo>
                  <a:pt x="-8405" y="891552"/>
                  <a:pt x="14817" y="1965609"/>
                  <a:pt x="20623" y="2598432"/>
                </a:cubicBezTo>
                <a:cubicBezTo>
                  <a:pt x="26429" y="3231255"/>
                  <a:pt x="36589" y="3914878"/>
                  <a:pt x="38040" y="4261769"/>
                </a:cubicBezTo>
                <a:cubicBezTo>
                  <a:pt x="39491" y="4608660"/>
                  <a:pt x="29332" y="4601404"/>
                  <a:pt x="29332" y="4679781"/>
                </a:cubicBezTo>
                <a:cubicBezTo>
                  <a:pt x="29332" y="4758158"/>
                  <a:pt x="38040" y="4732032"/>
                  <a:pt x="38040" y="4732032"/>
                </a:cubicBezTo>
                <a:lnTo>
                  <a:pt x="3408257" y="4714615"/>
                </a:lnTo>
              </a:path>
            </a:pathLst>
          </a:custGeom>
          <a:noFill/>
          <a:ln w="38100">
            <a:solidFill>
              <a:srgbClr val="0066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Rounded Corners 53">
            <a:extLst>
              <a:ext uri="{FF2B5EF4-FFF2-40B4-BE49-F238E27FC236}">
                <a16:creationId xmlns:a16="http://schemas.microsoft.com/office/drawing/2014/main" id="{11D3919A-1928-42AA-9B15-59CCE08E7B8B}"/>
              </a:ext>
            </a:extLst>
          </p:cNvPr>
          <p:cNvSpPr/>
          <p:nvPr/>
        </p:nvSpPr>
        <p:spPr>
          <a:xfrm>
            <a:off x="3706623" y="5970812"/>
            <a:ext cx="1261907" cy="370443"/>
          </a:xfrm>
          <a:prstGeom prst="roundRect">
            <a:avLst/>
          </a:prstGeom>
          <a:no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BA3A901C-B77E-466A-BFD4-BF9E4EE7A792}"/>
              </a:ext>
            </a:extLst>
          </p:cNvPr>
          <p:cNvSpPr txBox="1"/>
          <p:nvPr/>
        </p:nvSpPr>
        <p:spPr>
          <a:xfrm>
            <a:off x="7337181" y="5524019"/>
            <a:ext cx="1560757" cy="769441"/>
          </a:xfrm>
          <a:prstGeom prst="rect">
            <a:avLst/>
          </a:prstGeom>
          <a:noFill/>
        </p:spPr>
        <p:txBody>
          <a:bodyPr wrap="square" rtlCol="0">
            <a:spAutoFit/>
          </a:bodyPr>
          <a:lstStyle/>
          <a:p>
            <a:r>
              <a:rPr lang="en-US" sz="2200" b="1" u="sng" dirty="0">
                <a:solidFill>
                  <a:srgbClr val="006600"/>
                </a:solidFill>
              </a:rPr>
              <a:t>Option 1</a:t>
            </a:r>
            <a:r>
              <a:rPr lang="en-US" sz="2200" b="1" dirty="0">
                <a:solidFill>
                  <a:srgbClr val="006600"/>
                </a:solidFill>
              </a:rPr>
              <a:t> is preferrable</a:t>
            </a:r>
          </a:p>
        </p:txBody>
      </p:sp>
      <p:sp>
        <p:nvSpPr>
          <p:cNvPr id="45" name="Rectangle: Rounded Corners 44">
            <a:extLst>
              <a:ext uri="{FF2B5EF4-FFF2-40B4-BE49-F238E27FC236}">
                <a16:creationId xmlns:a16="http://schemas.microsoft.com/office/drawing/2014/main" id="{F7B15A6D-7910-A2BD-9E41-3C4D92C7815A}"/>
              </a:ext>
            </a:extLst>
          </p:cNvPr>
          <p:cNvSpPr/>
          <p:nvPr/>
        </p:nvSpPr>
        <p:spPr>
          <a:xfrm>
            <a:off x="1062446" y="1441015"/>
            <a:ext cx="6027856" cy="519036"/>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545531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up)">
                                      <p:cBhvr>
                                        <p:cTn id="19" dur="500"/>
                                        <p:tgtEl>
                                          <p:spTgt spid="46"/>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up)">
                                      <p:cBhvr>
                                        <p:cTn id="23" dur="500"/>
                                        <p:tgtEl>
                                          <p:spTgt spid="47"/>
                                        </p:tgtEl>
                                      </p:cBhvr>
                                    </p:animEffect>
                                  </p:childTnLst>
                                </p:cTn>
                              </p:par>
                            </p:childTnLst>
                          </p:cTn>
                        </p:par>
                        <p:par>
                          <p:cTn id="24" fill="hold">
                            <p:stCondLst>
                              <p:cond delay="1000"/>
                            </p:stCondLst>
                            <p:childTnLst>
                              <p:par>
                                <p:cTn id="25" presetID="22" presetClass="entr" presetSubtype="1"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499"/>
                                          </p:stCondLst>
                                        </p:cTn>
                                        <p:tgtEl>
                                          <p:spTgt spid="2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43"/>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up)">
                                      <p:cBhvr>
                                        <p:cTn id="48" dur="500"/>
                                        <p:tgtEl>
                                          <p:spTgt spid="49"/>
                                        </p:tgtEl>
                                      </p:cBhvr>
                                    </p:animEffect>
                                  </p:childTnLst>
                                </p:cTn>
                              </p:par>
                            </p:childTnLst>
                          </p:cTn>
                        </p:par>
                        <p:par>
                          <p:cTn id="49" fill="hold">
                            <p:stCondLst>
                              <p:cond delay="500"/>
                            </p:stCondLst>
                            <p:childTnLst>
                              <p:par>
                                <p:cTn id="50" presetID="22" presetClass="entr" presetSubtype="1" fill="hold" grpId="0"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up)">
                                      <p:cBhvr>
                                        <p:cTn id="52" dur="500"/>
                                        <p:tgtEl>
                                          <p:spTgt spid="53"/>
                                        </p:tgtEl>
                                      </p:cBhvr>
                                    </p:animEffect>
                                  </p:childTnLst>
                                </p:cTn>
                              </p:par>
                            </p:childTnLst>
                          </p:cTn>
                        </p:par>
                        <p:par>
                          <p:cTn id="53" fill="hold">
                            <p:stCondLst>
                              <p:cond delay="1000"/>
                            </p:stCondLst>
                            <p:childTnLst>
                              <p:par>
                                <p:cTn id="54" presetID="22" presetClass="entr" presetSubtype="1"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up)">
                                      <p:cBhvr>
                                        <p:cTn id="56" dur="500"/>
                                        <p:tgtEl>
                                          <p:spTgt spid="54"/>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barn(inVertical)">
                                      <p:cBhvr>
                                        <p:cTn id="6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P spid="23" grpId="0"/>
      <p:bldP spid="43" grpId="0" autoUpdateAnimBg="0"/>
      <p:bldP spid="44" grpId="0"/>
      <p:bldP spid="2" grpId="0" animBg="1"/>
      <p:bldP spid="46" grpId="0" animBg="1"/>
      <p:bldP spid="47" grpId="0" animBg="1"/>
      <p:bldP spid="48" grpId="0"/>
      <p:bldP spid="49" grpId="0" animBg="1"/>
      <p:bldP spid="53" grpId="0" animBg="1"/>
      <p:bldP spid="54" grpId="0" animBg="1"/>
      <p:bldP spid="55" grpId="0"/>
      <p:bldP spid="4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668867"/>
          </a:xfrm>
        </p:spPr>
        <p:txBody>
          <a:bodyPr>
            <a:noAutofit/>
          </a:bodyPr>
          <a:lstStyle/>
          <a:p>
            <a:pPr>
              <a:lnSpc>
                <a:spcPct val="100000"/>
              </a:lnSpc>
              <a:spcAft>
                <a:spcPts val="1000"/>
              </a:spcAft>
              <a:defRPr/>
            </a:pPr>
            <a:r>
              <a:rPr lang="en-US" sz="2800" b="1" cap="small" dirty="0"/>
              <a:t>Amortized Loans</a:t>
            </a:r>
            <a:endParaRPr lang="en-US" sz="2800" dirty="0"/>
          </a:p>
        </p:txBody>
      </p:sp>
      <p:sp>
        <p:nvSpPr>
          <p:cNvPr id="3" name="Rectangle 2"/>
          <p:cNvSpPr/>
          <p:nvPr/>
        </p:nvSpPr>
        <p:spPr>
          <a:xfrm>
            <a:off x="452598" y="861177"/>
            <a:ext cx="8212431" cy="5647700"/>
          </a:xfrm>
          <a:prstGeom prst="rect">
            <a:avLst/>
          </a:prstGeom>
        </p:spPr>
        <p:txBody>
          <a:bodyPr wrap="square">
            <a:spAutoFit/>
          </a:bodyPr>
          <a:lstStyle/>
          <a:p>
            <a:pPr marL="457200" indent="-457200">
              <a:spcBef>
                <a:spcPts val="600"/>
              </a:spcBef>
              <a:buFont typeface="Arial" panose="020B0604020202020204" pitchFamily="34" charset="0"/>
              <a:buChar char="•"/>
              <a:defRPr/>
            </a:pPr>
            <a:r>
              <a:rPr lang="en-US" sz="2800" dirty="0"/>
              <a:t>An amortized loan is paid off in equal amounts over its life.</a:t>
            </a:r>
          </a:p>
          <a:p>
            <a:pPr marL="457200" indent="-457200">
              <a:spcBef>
                <a:spcPts val="600"/>
              </a:spcBef>
              <a:buFont typeface="Arial" panose="020B0604020202020204" pitchFamily="34" charset="0"/>
              <a:buChar char="•"/>
              <a:defRPr/>
            </a:pPr>
            <a:r>
              <a:rPr lang="en-US" sz="2800" dirty="0"/>
              <a:t>Each payment includes: </a:t>
            </a:r>
          </a:p>
          <a:p>
            <a:pPr marL="971550" lvl="1" indent="-514350">
              <a:spcBef>
                <a:spcPts val="300"/>
              </a:spcBef>
              <a:buFont typeface="+mj-lt"/>
              <a:buAutoNum type="arabicPeriod"/>
              <a:defRPr/>
            </a:pPr>
            <a:r>
              <a:rPr lang="en-US" sz="2700" dirty="0"/>
              <a:t>Interest on the outstanding balance (amount owed).</a:t>
            </a:r>
          </a:p>
          <a:p>
            <a:pPr marL="971550" lvl="1" indent="-514350">
              <a:spcBef>
                <a:spcPts val="300"/>
              </a:spcBef>
              <a:buFont typeface="+mj-lt"/>
              <a:buAutoNum type="arabicPeriod"/>
              <a:defRPr/>
            </a:pPr>
            <a:r>
              <a:rPr lang="en-US" sz="2700" dirty="0"/>
              <a:t>Partial repayment of the loan.</a:t>
            </a:r>
          </a:p>
          <a:p>
            <a:pPr marL="457200" indent="-457200">
              <a:spcBef>
                <a:spcPts val="600"/>
              </a:spcBef>
              <a:buFont typeface="Arial" panose="020B0604020202020204" pitchFamily="34" charset="0"/>
              <a:buChar char="•"/>
              <a:defRPr/>
            </a:pPr>
            <a:r>
              <a:rPr lang="en-US" sz="2800" dirty="0"/>
              <a:t>The portion of each payment that represents  interest is </a:t>
            </a:r>
            <a:r>
              <a:rPr lang="en-US" sz="2800" i="1" dirty="0">
                <a:solidFill>
                  <a:srgbClr val="FF0000"/>
                </a:solidFill>
              </a:rPr>
              <a:t>greatest at the beginning</a:t>
            </a:r>
            <a:r>
              <a:rPr lang="en-US" sz="2800" dirty="0"/>
              <a:t> of the loan, and vice versa.</a:t>
            </a:r>
          </a:p>
          <a:p>
            <a:pPr marL="457200" indent="-457200">
              <a:spcBef>
                <a:spcPts val="600"/>
              </a:spcBef>
              <a:buFont typeface="Arial" panose="020B0604020202020204" pitchFamily="34" charset="0"/>
              <a:buChar char="•"/>
              <a:defRPr/>
            </a:pPr>
            <a:r>
              <a:rPr lang="en-US" sz="2800" dirty="0"/>
              <a:t>The portion of each payment that represents  repayment of the loan is </a:t>
            </a:r>
            <a:r>
              <a:rPr lang="en-US" sz="2800" i="1" dirty="0">
                <a:solidFill>
                  <a:srgbClr val="FF0000"/>
                </a:solidFill>
              </a:rPr>
              <a:t>smallest at the beginning </a:t>
            </a:r>
            <a:r>
              <a:rPr lang="en-US" sz="2800" dirty="0"/>
              <a:t>of the loan, and vice versa.</a:t>
            </a:r>
          </a:p>
        </p:txBody>
      </p:sp>
    </p:spTree>
    <p:custDataLst>
      <p:tags r:id="rId1"/>
    </p:custDataLst>
    <p:extLst>
      <p:ext uri="{BB962C8B-B14F-4D97-AF65-F5344CB8AC3E}">
        <p14:creationId xmlns:p14="http://schemas.microsoft.com/office/powerpoint/2010/main" val="51855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267" y="886812"/>
            <a:ext cx="8584671" cy="2893100"/>
          </a:xfrm>
          <a:prstGeom prst="rect">
            <a:avLst/>
          </a:prstGeom>
          <a:noFill/>
        </p:spPr>
        <p:txBody>
          <a:bodyPr wrap="square" rtlCol="0">
            <a:spAutoFit/>
          </a:bodyPr>
          <a:lstStyle/>
          <a:p>
            <a:r>
              <a:rPr lang="en-US" sz="2600" dirty="0"/>
              <a:t>Mr. Ed wants to renovate his house. To do so, he must borrow $8,726. The USF Federal Credit Union will provide the money to Mr. Ed through a home equity line of credit (HELOC) with a 6 percent APR. The terms of the HELOC require Mr. Ed to repay the loan in quarterly installments over a three-year period. If he takes out the loan, what will be Mr. Ed’s quarterly payments?</a:t>
            </a:r>
          </a:p>
        </p:txBody>
      </p:sp>
      <p:grpSp>
        <p:nvGrpSpPr>
          <p:cNvPr id="5" name="Group 4"/>
          <p:cNvGrpSpPr>
            <a:grpSpLocks/>
          </p:cNvGrpSpPr>
          <p:nvPr/>
        </p:nvGrpSpPr>
        <p:grpSpPr bwMode="auto">
          <a:xfrm>
            <a:off x="1456269" y="3832495"/>
            <a:ext cx="5638800" cy="762000"/>
            <a:chOff x="1104" y="1488"/>
            <a:chExt cx="3552" cy="480"/>
          </a:xfrm>
        </p:grpSpPr>
        <p:grpSp>
          <p:nvGrpSpPr>
            <p:cNvPr id="6" name="Group 5"/>
            <p:cNvGrpSpPr>
              <a:grpSpLocks noChangeAspect="1"/>
            </p:cNvGrpSpPr>
            <p:nvPr/>
          </p:nvGrpSpPr>
          <p:grpSpPr bwMode="auto">
            <a:xfrm>
              <a:off x="1152" y="1749"/>
              <a:ext cx="3501" cy="219"/>
              <a:chOff x="577" y="2448"/>
              <a:chExt cx="4607" cy="288"/>
            </a:xfrm>
          </p:grpSpPr>
          <p:grpSp>
            <p:nvGrpSpPr>
              <p:cNvPr id="8" name="Group 6"/>
              <p:cNvGrpSpPr>
                <a:grpSpLocks noChangeAspect="1"/>
              </p:cNvGrpSpPr>
              <p:nvPr/>
            </p:nvGrpSpPr>
            <p:grpSpPr bwMode="auto">
              <a:xfrm>
                <a:off x="577" y="2448"/>
                <a:ext cx="549" cy="288"/>
                <a:chOff x="0" y="0"/>
                <a:chExt cx="305" cy="748"/>
              </a:xfrm>
            </p:grpSpPr>
            <p:sp>
              <p:nvSpPr>
                <p:cNvPr id="21" name="Rectangle 7"/>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2" name="Rectangle 8"/>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9" name="Group 8"/>
              <p:cNvGrpSpPr>
                <a:grpSpLocks noChangeAspect="1"/>
              </p:cNvGrpSpPr>
              <p:nvPr/>
            </p:nvGrpSpPr>
            <p:grpSpPr bwMode="auto">
              <a:xfrm>
                <a:off x="1592" y="2448"/>
                <a:ext cx="548" cy="288"/>
                <a:chOff x="564" y="0"/>
                <a:chExt cx="305" cy="748"/>
              </a:xfrm>
            </p:grpSpPr>
            <p:sp>
              <p:nvSpPr>
                <p:cNvPr id="19" name="Rectangle 10"/>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0" name="Rectangle 11"/>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I/Y</a:t>
                  </a:r>
                  <a:endParaRPr lang="en-US" altLang="en-US" sz="1400">
                    <a:cs typeface="Times New Roman" panose="02020603050405020304" pitchFamily="18" charset="0"/>
                  </a:endParaRPr>
                </a:p>
                <a:p>
                  <a:endParaRPr lang="en-US" altLang="en-US" sz="1400">
                    <a:latin typeface="Times New Roman" panose="02020603050405020304" pitchFamily="18" charset="0"/>
                  </a:endParaRPr>
                </a:p>
              </p:txBody>
            </p:sp>
          </p:grpSp>
          <p:grpSp>
            <p:nvGrpSpPr>
              <p:cNvPr id="10" name="Group 12"/>
              <p:cNvGrpSpPr>
                <a:grpSpLocks noChangeAspect="1"/>
              </p:cNvGrpSpPr>
              <p:nvPr/>
            </p:nvGrpSpPr>
            <p:grpSpPr bwMode="auto">
              <a:xfrm>
                <a:off x="2606" y="2448"/>
                <a:ext cx="549" cy="288"/>
                <a:chOff x="1128" y="0"/>
                <a:chExt cx="305" cy="748"/>
              </a:xfrm>
            </p:grpSpPr>
            <p:sp>
              <p:nvSpPr>
                <p:cNvPr id="17" name="Rectangle 13"/>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 name="Rectangle 14"/>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11" name="Group 15"/>
              <p:cNvGrpSpPr>
                <a:grpSpLocks noChangeAspect="1"/>
              </p:cNvGrpSpPr>
              <p:nvPr/>
            </p:nvGrpSpPr>
            <p:grpSpPr bwMode="auto">
              <a:xfrm>
                <a:off x="3621" y="2448"/>
                <a:ext cx="548" cy="288"/>
                <a:chOff x="1692" y="0"/>
                <a:chExt cx="305" cy="748"/>
              </a:xfrm>
            </p:grpSpPr>
            <p:sp>
              <p:nvSpPr>
                <p:cNvPr id="15" name="Rectangle 16"/>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 name="Rectangle 17"/>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12" name="Group 18"/>
              <p:cNvGrpSpPr>
                <a:grpSpLocks noChangeAspect="1"/>
              </p:cNvGrpSpPr>
              <p:nvPr/>
            </p:nvGrpSpPr>
            <p:grpSpPr bwMode="auto">
              <a:xfrm>
                <a:off x="4635" y="2448"/>
                <a:ext cx="549" cy="288"/>
                <a:chOff x="2256" y="0"/>
                <a:chExt cx="305" cy="748"/>
              </a:xfrm>
            </p:grpSpPr>
            <p:sp>
              <p:nvSpPr>
                <p:cNvPr id="13" name="Rectangle 19"/>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 name="Rectangle 20"/>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FV</a:t>
                  </a:r>
                  <a:endParaRPr lang="en-US" altLang="en-US" sz="1400">
                    <a:cs typeface="Times New Roman" panose="02020603050405020304" pitchFamily="18" charset="0"/>
                  </a:endParaRPr>
                </a:p>
                <a:p>
                  <a:endParaRPr lang="en-US" altLang="en-US" sz="2200"/>
                </a:p>
              </p:txBody>
            </p:sp>
          </p:grpSp>
        </p:grpSp>
        <p:sp>
          <p:nvSpPr>
            <p:cNvPr id="7" name="Text Box 21"/>
            <p:cNvSpPr txBox="1">
              <a:spLocks noChangeArrowheads="1"/>
            </p:cNvSpPr>
            <p:nvPr/>
          </p:nvSpPr>
          <p:spPr bwMode="auto">
            <a:xfrm>
              <a:off x="1104" y="1488"/>
              <a:ext cx="355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515938" algn="dec"/>
                  <a:tab pos="1541463" algn="dec"/>
                  <a:tab pos="3143250" algn="dec"/>
                  <a:tab pos="4110038" algn="dec"/>
                  <a:tab pos="5253038" algn="dec"/>
                </a:tabLst>
              </a:pPr>
              <a:r>
                <a:rPr lang="en-US" altLang="en-US" sz="2200" dirty="0">
                  <a:latin typeface="Tahoma" panose="020B0604030504040204" pitchFamily="34" charset="0"/>
                </a:rPr>
                <a:t>	12</a:t>
              </a:r>
              <a:r>
                <a:rPr lang="en-US" altLang="en-US" sz="2200">
                  <a:latin typeface="Tahoma" panose="020B0604030504040204" pitchFamily="34" charset="0"/>
                </a:rPr>
                <a:t>	1.5</a:t>
              </a:r>
              <a:r>
                <a:rPr lang="en-US" altLang="en-US" sz="2200" dirty="0">
                  <a:latin typeface="Tahoma" panose="020B0604030504040204" pitchFamily="34" charset="0"/>
                </a:rPr>
                <a:t>	8,726	</a:t>
              </a:r>
              <a:r>
                <a:rPr lang="en-US" altLang="en-US" sz="2200" dirty="0">
                  <a:solidFill>
                    <a:srgbClr val="C00000"/>
                  </a:solidFill>
                  <a:latin typeface="Tahoma" panose="020B0604030504040204" pitchFamily="34" charset="0"/>
                </a:rPr>
                <a:t>?	</a:t>
              </a:r>
              <a:r>
                <a:rPr lang="en-US" altLang="en-US" sz="2200" dirty="0">
                  <a:latin typeface="Tahoma" panose="020B0604030504040204" pitchFamily="34" charset="0"/>
                </a:rPr>
                <a:t>0</a:t>
              </a:r>
            </a:p>
          </p:txBody>
        </p:sp>
      </p:grpSp>
      <p:sp>
        <p:nvSpPr>
          <p:cNvPr id="24" name="Text Box 22"/>
          <p:cNvSpPr txBox="1">
            <a:spLocks noChangeArrowheads="1"/>
          </p:cNvSpPr>
          <p:nvPr/>
        </p:nvSpPr>
        <p:spPr bwMode="auto">
          <a:xfrm>
            <a:off x="5104216" y="4553802"/>
            <a:ext cx="74892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C00000"/>
                </a:solidFill>
                <a:latin typeface="Tahoma" panose="020B0604030504040204" pitchFamily="34" charset="0"/>
              </a:rPr>
              <a:t>-800</a:t>
            </a:r>
          </a:p>
        </p:txBody>
      </p:sp>
      <p:graphicFrame>
        <p:nvGraphicFramePr>
          <p:cNvPr id="25" name="Object 3"/>
          <p:cNvGraphicFramePr>
            <a:graphicFrameLocks noChangeAspect="1"/>
          </p:cNvGraphicFramePr>
          <p:nvPr>
            <p:extLst>
              <p:ext uri="{D42A27DB-BD31-4B8C-83A1-F6EECF244321}">
                <p14:modId xmlns:p14="http://schemas.microsoft.com/office/powerpoint/2010/main" val="3477914997"/>
              </p:ext>
            </p:extLst>
          </p:nvPr>
        </p:nvGraphicFramePr>
        <p:xfrm>
          <a:off x="911757" y="5151969"/>
          <a:ext cx="7137400" cy="1168400"/>
        </p:xfrm>
        <a:graphic>
          <a:graphicData uri="http://schemas.openxmlformats.org/presentationml/2006/ole">
            <mc:AlternateContent xmlns:mc="http://schemas.openxmlformats.org/markup-compatibility/2006">
              <mc:Choice xmlns:v="urn:schemas-microsoft-com:vml" Requires="v">
                <p:oleObj name="Equation" r:id="rId4" imgW="3568680" imgH="583920" progId="Equation.DSMT4">
                  <p:embed/>
                </p:oleObj>
              </mc:Choice>
              <mc:Fallback>
                <p:oleObj name="Equation" r:id="rId4" imgW="3568680" imgH="583920" progId="Equation.DSMT4">
                  <p:embed/>
                  <p:pic>
                    <p:nvPicPr>
                      <p:cNvPr id="0" name=""/>
                      <p:cNvPicPr>
                        <a:picLocks noChangeAspect="1" noChangeArrowheads="1"/>
                      </p:cNvPicPr>
                      <p:nvPr/>
                    </p:nvPicPr>
                    <p:blipFill>
                      <a:blip r:embed="rId5"/>
                      <a:srcRect/>
                      <a:stretch>
                        <a:fillRect/>
                      </a:stretch>
                    </p:blipFill>
                    <p:spPr bwMode="auto">
                      <a:xfrm>
                        <a:off x="911757" y="5151969"/>
                        <a:ext cx="7137400" cy="116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 name="Subtitle 2"/>
          <p:cNvSpPr txBox="1">
            <a:spLocks/>
          </p:cNvSpPr>
          <p:nvPr/>
        </p:nvSpPr>
        <p:spPr bwMode="auto">
          <a:xfrm>
            <a:off x="228600" y="279400"/>
            <a:ext cx="8669338" cy="668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Aft>
                <a:spcPts val="1000"/>
              </a:spcAft>
              <a:defRPr/>
            </a:pPr>
            <a:r>
              <a:rPr lang="en-US" sz="2800" b="1" cap="small" dirty="0"/>
              <a:t>Amortized Loans</a:t>
            </a:r>
            <a:endParaRPr lang="en-US" sz="2800" dirty="0"/>
          </a:p>
        </p:txBody>
      </p:sp>
    </p:spTree>
    <p:custDataLst>
      <p:tags r:id="rId1"/>
    </p:custDataLst>
    <p:extLst>
      <p:ext uri="{BB962C8B-B14F-4D97-AF65-F5344CB8AC3E}">
        <p14:creationId xmlns:p14="http://schemas.microsoft.com/office/powerpoint/2010/main" val="2451452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541867"/>
          </a:xfrm>
        </p:spPr>
        <p:txBody>
          <a:bodyPr>
            <a:noAutofit/>
          </a:bodyPr>
          <a:lstStyle/>
          <a:p>
            <a:pPr>
              <a:lnSpc>
                <a:spcPct val="100000"/>
              </a:lnSpc>
              <a:spcAft>
                <a:spcPts val="1000"/>
              </a:spcAft>
              <a:defRPr/>
            </a:pPr>
            <a:r>
              <a:rPr lang="en-US" sz="2800" b="1" cap="small" dirty="0"/>
              <a:t>Amortization Schedule</a:t>
            </a:r>
          </a:p>
        </p:txBody>
      </p:sp>
      <p:sp>
        <p:nvSpPr>
          <p:cNvPr id="26" name="Rectangle 3"/>
          <p:cNvSpPr txBox="1">
            <a:spLocks noChangeArrowheads="1"/>
          </p:cNvSpPr>
          <p:nvPr/>
        </p:nvSpPr>
        <p:spPr bwMode="auto">
          <a:xfrm>
            <a:off x="321731" y="702724"/>
            <a:ext cx="8458200" cy="114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1" hangingPunct="1">
              <a:spcBef>
                <a:spcPts val="0"/>
              </a:spcBef>
              <a:spcAft>
                <a:spcPts val="600"/>
              </a:spcAft>
              <a:buFontTx/>
              <a:buNone/>
              <a:tabLst>
                <a:tab pos="285750" algn="ctr"/>
                <a:tab pos="747713" algn="l"/>
                <a:tab pos="1890713" algn="l"/>
                <a:tab pos="3375025" algn="l"/>
                <a:tab pos="4748213" algn="l"/>
                <a:tab pos="6748463" algn="l"/>
                <a:tab pos="8272463" algn="dec"/>
              </a:tabLst>
            </a:pPr>
            <a:r>
              <a:rPr lang="en-US" altLang="en-US" sz="2200" dirty="0"/>
              <a:t>Payment = $800</a:t>
            </a:r>
          </a:p>
          <a:p>
            <a:pPr algn="l" eaLnBrk="1" hangingPunct="1">
              <a:spcBef>
                <a:spcPct val="0"/>
              </a:spcBef>
              <a:buFontTx/>
              <a:buNone/>
              <a:tabLst>
                <a:tab pos="285750" algn="ctr"/>
                <a:tab pos="747713" algn="l"/>
                <a:tab pos="1890713" algn="l"/>
                <a:tab pos="3375025" algn="l"/>
                <a:tab pos="4459288" algn="l"/>
                <a:tab pos="4748213" algn="l"/>
                <a:tab pos="6400800" algn="l"/>
                <a:tab pos="6748463" algn="l"/>
                <a:tab pos="8272463" algn="dec"/>
              </a:tabLst>
            </a:pPr>
            <a:r>
              <a:rPr lang="en-US" altLang="en-US" sz="2200" dirty="0"/>
              <a:t>			 Begin.	Payment	=	   Interest (I)	+	Loan Repay.</a:t>
            </a:r>
          </a:p>
          <a:p>
            <a:pPr eaLnBrk="1" hangingPunct="1">
              <a:spcBef>
                <a:spcPct val="0"/>
              </a:spcBef>
              <a:buFontTx/>
              <a:buNone/>
              <a:tabLst>
                <a:tab pos="285750" algn="ctr"/>
                <a:tab pos="747713" algn="l"/>
                <a:tab pos="1890713" algn="l"/>
                <a:tab pos="3375025" algn="l"/>
                <a:tab pos="4748213" algn="l"/>
                <a:tab pos="6748463" algn="l"/>
                <a:tab pos="8272463" algn="dec"/>
              </a:tabLst>
            </a:pPr>
            <a:r>
              <a:rPr lang="en-US" altLang="en-US" sz="2200" u="sng" dirty="0"/>
              <a:t>Year	</a:t>
            </a:r>
            <a:r>
              <a:rPr lang="en-US" altLang="en-US" sz="2200" u="sng" dirty="0" err="1"/>
              <a:t>Pmt</a:t>
            </a:r>
            <a:r>
              <a:rPr lang="en-US" altLang="en-US" sz="2200" u="sng" dirty="0"/>
              <a:t> #	Balance 	  (</a:t>
            </a:r>
            <a:r>
              <a:rPr lang="en-US" altLang="en-US" sz="2200" u="sng" dirty="0" err="1"/>
              <a:t>Pmt</a:t>
            </a:r>
            <a:r>
              <a:rPr lang="en-US" altLang="en-US" sz="2200" u="sng" dirty="0"/>
              <a:t>)	</a:t>
            </a:r>
            <a:r>
              <a:rPr lang="en-US" altLang="en-US" sz="1800" u="sng" dirty="0"/>
              <a:t>[1.5% x Beg Bal]</a:t>
            </a:r>
            <a:r>
              <a:rPr lang="en-US" altLang="en-US" sz="2200" u="sng" dirty="0"/>
              <a:t>	 = </a:t>
            </a:r>
            <a:r>
              <a:rPr lang="en-US" altLang="en-US" sz="2200" u="sng" dirty="0" err="1"/>
              <a:t>Pmt</a:t>
            </a:r>
            <a:r>
              <a:rPr lang="en-US" altLang="en-US" sz="2200" u="sng" dirty="0"/>
              <a:t> – I	</a:t>
            </a:r>
            <a:endParaRPr lang="en-US" altLang="en-US" sz="600" dirty="0"/>
          </a:p>
        </p:txBody>
      </p:sp>
      <p:sp>
        <p:nvSpPr>
          <p:cNvPr id="27" name="Rectangle 4"/>
          <p:cNvSpPr>
            <a:spLocks noChangeArrowheads="1"/>
          </p:cNvSpPr>
          <p:nvPr/>
        </p:nvSpPr>
        <p:spPr bwMode="auto">
          <a:xfrm>
            <a:off x="321731" y="1642515"/>
            <a:ext cx="8458200" cy="452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1	1	$8,726.00	$800	$130.89	$669.11</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2	8,056.89	800	120.85	679.15</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3	7,377.74	800	110.67	689.33</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4	6,688.41	800	100.33	699.67</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2	5	5,988.74	800	89.83	710.17</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6	5,278.57	800	79.18	720.82</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7	4,557.75	800	68.37	731.63</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8	3,826.12	800	57.39	742.61</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3	9	3,083.51	800	46.25	753.75</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10	2,329.76	800	34.95	765.05</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11	1,564.71	800	23.47	776.53</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12	788.18	800	11.82	788.18	</a:t>
            </a:r>
            <a:r>
              <a:rPr lang="en-US" altLang="en-US" sz="2000" dirty="0">
                <a:latin typeface="Tahoma" panose="020B0604030504040204" pitchFamily="34" charset="0"/>
              </a:rPr>
              <a:t>    </a:t>
            </a:r>
            <a:r>
              <a:rPr lang="en-US" altLang="en-US" sz="500" dirty="0">
                <a:latin typeface="Tahoma" panose="020B0604030504040204" pitchFamily="34" charset="0"/>
              </a:rPr>
              <a:t>         </a:t>
            </a:r>
          </a:p>
        </p:txBody>
      </p:sp>
      <p:sp>
        <p:nvSpPr>
          <p:cNvPr id="28" name="Rectangle 4"/>
          <p:cNvSpPr>
            <a:spLocks noChangeArrowheads="1"/>
          </p:cNvSpPr>
          <p:nvPr/>
        </p:nvSpPr>
        <p:spPr bwMode="auto">
          <a:xfrm>
            <a:off x="321731" y="6129867"/>
            <a:ext cx="8458200" cy="46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4572000" algn="l"/>
                <a:tab pos="5661025" algn="dec"/>
                <a:tab pos="6288088" algn="l"/>
                <a:tab pos="7539038" algn="dec"/>
              </a:tabLst>
            </a:pPr>
            <a:r>
              <a:rPr lang="en-US" altLang="en-US" sz="2200" dirty="0">
                <a:latin typeface="Tahoma" panose="020B0604030504040204" pitchFamily="34" charset="0"/>
              </a:rPr>
              <a:t>				$9,600	=	$874.00	+	$8,726.00		</a:t>
            </a:r>
            <a:r>
              <a:rPr lang="en-US" altLang="en-US" sz="2000" dirty="0">
                <a:latin typeface="Tahoma" panose="020B0604030504040204" pitchFamily="34" charset="0"/>
              </a:rPr>
              <a:t>    </a:t>
            </a:r>
            <a:r>
              <a:rPr lang="en-US" altLang="en-US" sz="500" dirty="0">
                <a:latin typeface="Tahoma" panose="020B0604030504040204" pitchFamily="34" charset="0"/>
              </a:rPr>
              <a:t>         </a:t>
            </a:r>
          </a:p>
        </p:txBody>
      </p:sp>
      <p:cxnSp>
        <p:nvCxnSpPr>
          <p:cNvPr id="29" name="Straight Connector 28"/>
          <p:cNvCxnSpPr>
            <a:endCxn id="27" idx="2"/>
          </p:cNvCxnSpPr>
          <p:nvPr/>
        </p:nvCxnSpPr>
        <p:spPr>
          <a:xfrm>
            <a:off x="3750733" y="6172200"/>
            <a:ext cx="8000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630341" y="6172201"/>
            <a:ext cx="8000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64410" y="6172198"/>
            <a:ext cx="10972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69736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7">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7">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7">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7">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27">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27">
                                            <p:txEl>
                                              <p:pRg st="11" end="1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down)">
                                      <p:cBhvr>
                                        <p:cTn id="59" dur="500"/>
                                        <p:tgtEl>
                                          <p:spTgt spid="28"/>
                                        </p:tgtEl>
                                      </p:cBhvr>
                                    </p:animEffect>
                                  </p:childTnLst>
                                </p:cTn>
                              </p:par>
                              <p:par>
                                <p:cTn id="60" presetID="22" presetClass="entr" presetSubtype="4" fill="hold"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down)">
                                      <p:cBhvr>
                                        <p:cTn id="62" dur="500"/>
                                        <p:tgtEl>
                                          <p:spTgt spid="29"/>
                                        </p:tgtEl>
                                      </p:cBhvr>
                                    </p:animEffect>
                                  </p:childTnLst>
                                </p:cTn>
                              </p:par>
                              <p:par>
                                <p:cTn id="63" presetID="22" presetClass="entr" presetSubtype="4"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wipe(down)">
                                      <p:cBhvr>
                                        <p:cTn id="65" dur="500"/>
                                        <p:tgtEl>
                                          <p:spTgt spid="30"/>
                                        </p:tgtEl>
                                      </p:cBhvr>
                                    </p:animEffect>
                                  </p:childTnLst>
                                </p:cTn>
                              </p:par>
                              <p:par>
                                <p:cTn id="66" presetID="22" presetClass="entr" presetSubtype="4" fill="hold"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ipe(down)">
                                      <p:cBhvr>
                                        <p:cTn id="6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utoUpdateAnimBg="0"/>
      <p:bldP spid="27" grpId="0" build="p" autoUpdateAnimBg="0"/>
      <p:bldP spid="2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541867"/>
          </a:xfrm>
        </p:spPr>
        <p:txBody>
          <a:bodyPr>
            <a:noAutofit/>
          </a:bodyPr>
          <a:lstStyle/>
          <a:p>
            <a:pPr>
              <a:lnSpc>
                <a:spcPct val="100000"/>
              </a:lnSpc>
              <a:spcAft>
                <a:spcPts val="1000"/>
              </a:spcAft>
              <a:defRPr/>
            </a:pPr>
            <a:r>
              <a:rPr lang="en-US" sz="2800" b="1" cap="small" dirty="0"/>
              <a:t>Amortization Schedule</a:t>
            </a:r>
          </a:p>
        </p:txBody>
      </p:sp>
      <p:sp>
        <p:nvSpPr>
          <p:cNvPr id="26" name="Rectangle 3"/>
          <p:cNvSpPr txBox="1">
            <a:spLocks noChangeArrowheads="1"/>
          </p:cNvSpPr>
          <p:nvPr/>
        </p:nvSpPr>
        <p:spPr bwMode="auto">
          <a:xfrm>
            <a:off x="478101" y="1354655"/>
            <a:ext cx="8318765" cy="23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1" hangingPunct="1">
              <a:spcBef>
                <a:spcPts val="0"/>
              </a:spcBef>
              <a:spcAft>
                <a:spcPts val="600"/>
              </a:spcAft>
              <a:buFontTx/>
              <a:buNone/>
              <a:tabLst>
                <a:tab pos="285750" algn="ctr"/>
                <a:tab pos="747713" algn="l"/>
                <a:tab pos="1890713" algn="l"/>
                <a:tab pos="3375025" algn="l"/>
                <a:tab pos="4748213" algn="l"/>
                <a:tab pos="6748463" algn="l"/>
                <a:tab pos="8272463" algn="dec"/>
              </a:tabLst>
            </a:pPr>
            <a:r>
              <a:rPr lang="en-US" altLang="en-US" sz="2800" dirty="0"/>
              <a:t>Suppose Mr. Ed has made payments on the HELOC for two years; that is, he has made eight quarterly payments of $800.</a:t>
            </a:r>
          </a:p>
          <a:p>
            <a:pPr algn="l" eaLnBrk="1" hangingPunct="1">
              <a:spcBef>
                <a:spcPts val="1500"/>
              </a:spcBef>
              <a:spcAft>
                <a:spcPts val="600"/>
              </a:spcAft>
              <a:buFontTx/>
              <a:buNone/>
              <a:tabLst>
                <a:tab pos="285750" algn="ctr"/>
                <a:tab pos="747713" algn="l"/>
                <a:tab pos="1890713" algn="l"/>
                <a:tab pos="3375025" algn="l"/>
                <a:tab pos="4748213" algn="l"/>
                <a:tab pos="6748463" algn="l"/>
                <a:tab pos="8272463" algn="dec"/>
              </a:tabLst>
            </a:pPr>
            <a:r>
              <a:rPr lang="en-US" altLang="en-US" sz="2800" dirty="0"/>
              <a:t>If he wants to payoff the loan today, for how much should he write the check? </a:t>
            </a:r>
          </a:p>
          <a:p>
            <a:pPr algn="l" eaLnBrk="1" hangingPunct="1">
              <a:spcBef>
                <a:spcPts val="1500"/>
              </a:spcBef>
              <a:spcAft>
                <a:spcPts val="600"/>
              </a:spcAft>
              <a:buFontTx/>
              <a:buNone/>
              <a:tabLst>
                <a:tab pos="285750" algn="ctr"/>
                <a:tab pos="747713" algn="l"/>
                <a:tab pos="1890713" algn="l"/>
                <a:tab pos="3375025" algn="l"/>
                <a:tab pos="4748213" algn="l"/>
                <a:tab pos="6748463" algn="l"/>
                <a:tab pos="8272463" algn="dec"/>
              </a:tabLst>
            </a:pPr>
            <a:r>
              <a:rPr lang="en-US" altLang="en-US" sz="2800" dirty="0"/>
              <a:t>   </a:t>
            </a:r>
          </a:p>
        </p:txBody>
      </p:sp>
    </p:spTree>
    <p:custDataLst>
      <p:tags r:id="rId1"/>
    </p:custDataLst>
    <p:extLst>
      <p:ext uri="{BB962C8B-B14F-4D97-AF65-F5344CB8AC3E}">
        <p14:creationId xmlns:p14="http://schemas.microsoft.com/office/powerpoint/2010/main" val="151398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bldLvl="3"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541867"/>
          </a:xfrm>
        </p:spPr>
        <p:txBody>
          <a:bodyPr>
            <a:noAutofit/>
          </a:bodyPr>
          <a:lstStyle/>
          <a:p>
            <a:pPr>
              <a:lnSpc>
                <a:spcPct val="100000"/>
              </a:lnSpc>
              <a:spcAft>
                <a:spcPts val="1000"/>
              </a:spcAft>
              <a:defRPr/>
            </a:pPr>
            <a:r>
              <a:rPr lang="en-US" sz="2800" b="1" cap="small" dirty="0"/>
              <a:t>Amortization Schedule</a:t>
            </a:r>
          </a:p>
        </p:txBody>
      </p:sp>
      <p:sp>
        <p:nvSpPr>
          <p:cNvPr id="26" name="Rectangle 3"/>
          <p:cNvSpPr txBox="1">
            <a:spLocks noChangeArrowheads="1"/>
          </p:cNvSpPr>
          <p:nvPr/>
        </p:nvSpPr>
        <p:spPr bwMode="auto">
          <a:xfrm>
            <a:off x="321731" y="702724"/>
            <a:ext cx="8458200" cy="114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1" hangingPunct="1">
              <a:spcBef>
                <a:spcPts val="0"/>
              </a:spcBef>
              <a:spcAft>
                <a:spcPts val="600"/>
              </a:spcAft>
              <a:buFontTx/>
              <a:buNone/>
              <a:tabLst>
                <a:tab pos="285750" algn="ctr"/>
                <a:tab pos="747713" algn="l"/>
                <a:tab pos="1890713" algn="l"/>
                <a:tab pos="3375025" algn="l"/>
                <a:tab pos="4748213" algn="l"/>
                <a:tab pos="6748463" algn="l"/>
                <a:tab pos="8272463" algn="dec"/>
              </a:tabLst>
            </a:pPr>
            <a:r>
              <a:rPr lang="en-US" altLang="en-US" sz="2200" dirty="0"/>
              <a:t>Payment = $800</a:t>
            </a:r>
          </a:p>
          <a:p>
            <a:pPr eaLnBrk="1" hangingPunct="1">
              <a:spcBef>
                <a:spcPct val="0"/>
              </a:spcBef>
              <a:buFontTx/>
              <a:buNone/>
              <a:tabLst>
                <a:tab pos="285750" algn="ctr"/>
                <a:tab pos="747713" algn="l"/>
                <a:tab pos="1890713" algn="l"/>
                <a:tab pos="3375025" algn="l"/>
                <a:tab pos="4748213" algn="l"/>
                <a:tab pos="6748463" algn="l"/>
                <a:tab pos="8272463" algn="dec"/>
              </a:tabLst>
            </a:pPr>
            <a:r>
              <a:rPr lang="en-US" altLang="en-US" sz="2200" dirty="0"/>
              <a:t>			 Begin.	Payment	  Interest (I)	Loan Repay.</a:t>
            </a:r>
          </a:p>
          <a:p>
            <a:pPr eaLnBrk="1" hangingPunct="1">
              <a:spcBef>
                <a:spcPct val="0"/>
              </a:spcBef>
              <a:buFontTx/>
              <a:buNone/>
              <a:tabLst>
                <a:tab pos="285750" algn="ctr"/>
                <a:tab pos="747713" algn="l"/>
                <a:tab pos="1890713" algn="l"/>
                <a:tab pos="3375025" algn="l"/>
                <a:tab pos="4748213" algn="l"/>
                <a:tab pos="6748463" algn="l"/>
                <a:tab pos="8272463" algn="dec"/>
              </a:tabLst>
            </a:pPr>
            <a:r>
              <a:rPr lang="en-US" altLang="en-US" sz="2200" u="sng" dirty="0"/>
              <a:t>Year	</a:t>
            </a:r>
            <a:r>
              <a:rPr lang="en-US" altLang="en-US" sz="2200" u="sng" dirty="0" err="1"/>
              <a:t>Pmt</a:t>
            </a:r>
            <a:r>
              <a:rPr lang="en-US" altLang="en-US" sz="2200" u="sng" dirty="0"/>
              <a:t> #	Balance 	  (</a:t>
            </a:r>
            <a:r>
              <a:rPr lang="en-US" altLang="en-US" sz="2200" u="sng" dirty="0" err="1"/>
              <a:t>Pmt</a:t>
            </a:r>
            <a:r>
              <a:rPr lang="en-US" altLang="en-US" sz="2200" u="sng" dirty="0"/>
              <a:t>)	</a:t>
            </a:r>
            <a:r>
              <a:rPr lang="en-US" altLang="en-US" sz="1800" u="sng" dirty="0"/>
              <a:t>[1.5% x Beg Bal]</a:t>
            </a:r>
            <a:r>
              <a:rPr lang="en-US" altLang="en-US" sz="2200" u="sng" dirty="0"/>
              <a:t>	 = </a:t>
            </a:r>
            <a:r>
              <a:rPr lang="en-US" altLang="en-US" sz="2200" u="sng" dirty="0" err="1"/>
              <a:t>Pmt</a:t>
            </a:r>
            <a:r>
              <a:rPr lang="en-US" altLang="en-US" sz="2200" u="sng" dirty="0"/>
              <a:t> – I	</a:t>
            </a:r>
            <a:endParaRPr lang="en-US" altLang="en-US" sz="600" dirty="0"/>
          </a:p>
        </p:txBody>
      </p:sp>
      <p:sp>
        <p:nvSpPr>
          <p:cNvPr id="27" name="Rectangle 4"/>
          <p:cNvSpPr>
            <a:spLocks noChangeArrowheads="1"/>
          </p:cNvSpPr>
          <p:nvPr/>
        </p:nvSpPr>
        <p:spPr bwMode="auto">
          <a:xfrm>
            <a:off x="321731" y="1642515"/>
            <a:ext cx="8458200" cy="452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a:t>
            </a:r>
            <a:r>
              <a:rPr lang="en-US" altLang="en-US" sz="2200" strike="sngStrike" dirty="0">
                <a:latin typeface="Tahoma" panose="020B0604030504040204" pitchFamily="34" charset="0"/>
              </a:rPr>
              <a:t>1	1	$8,726.00	$800	$130.89	$669.11</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strike="sngStrike" dirty="0">
                <a:latin typeface="Tahoma" panose="020B0604030504040204" pitchFamily="34" charset="0"/>
              </a:rPr>
              <a:t>		2	8,056.89	800	120.85	679.15</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strike="sngStrike" dirty="0">
                <a:latin typeface="Tahoma" panose="020B0604030504040204" pitchFamily="34" charset="0"/>
              </a:rPr>
              <a:t>		3	7,377.74	800	110.67	689.33</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strike="sngStrike" dirty="0">
                <a:latin typeface="Tahoma" panose="020B0604030504040204" pitchFamily="34" charset="0"/>
              </a:rPr>
              <a:t>		4	6,688.41	800	100.33	699.67</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strike="sngStrike" dirty="0">
                <a:latin typeface="Tahoma" panose="020B0604030504040204" pitchFamily="34" charset="0"/>
              </a:rPr>
              <a:t>	2	5	5,988.74	800	89.83	710.17</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strike="sngStrike" dirty="0">
                <a:latin typeface="Tahoma" panose="020B0604030504040204" pitchFamily="34" charset="0"/>
              </a:rPr>
              <a:t>		6	5,278.57	800	79.18	720.82</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strike="sngStrike" dirty="0">
                <a:latin typeface="Tahoma" panose="020B0604030504040204" pitchFamily="34" charset="0"/>
              </a:rPr>
              <a:t>		7	4,557.75	800	68.37	731.63</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strike="sngStrike" dirty="0">
                <a:latin typeface="Tahoma" panose="020B0604030504040204" pitchFamily="34" charset="0"/>
              </a:rPr>
              <a:t>		8	3,826.12	800	57.39	742.61</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3	9	3,083.51	800	46.25	753.75</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10	2,329.76	800	34.95	765.05</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11	1,564.71	800	23.47	776.53</a:t>
            </a:r>
          </a:p>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12	788.18	800	11.82	788.18	</a:t>
            </a:r>
            <a:r>
              <a:rPr lang="en-US" altLang="en-US" sz="2000" dirty="0">
                <a:latin typeface="Tahoma" panose="020B0604030504040204" pitchFamily="34" charset="0"/>
              </a:rPr>
              <a:t>    </a:t>
            </a:r>
            <a:r>
              <a:rPr lang="en-US" altLang="en-US" sz="500" dirty="0">
                <a:latin typeface="Tahoma" panose="020B0604030504040204" pitchFamily="34" charset="0"/>
              </a:rPr>
              <a:t>         </a:t>
            </a:r>
          </a:p>
        </p:txBody>
      </p:sp>
      <p:sp>
        <p:nvSpPr>
          <p:cNvPr id="28" name="Rectangle 4"/>
          <p:cNvSpPr>
            <a:spLocks noChangeArrowheads="1"/>
          </p:cNvSpPr>
          <p:nvPr/>
        </p:nvSpPr>
        <p:spPr bwMode="auto">
          <a:xfrm>
            <a:off x="321731" y="6129867"/>
            <a:ext cx="8458200" cy="46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285750" algn="ctr"/>
                <a:tab pos="911225" algn="ctr"/>
                <a:tab pos="2571750" algn="dec"/>
                <a:tab pos="4176713" algn="dec"/>
                <a:tab pos="5661025" algn="dec"/>
                <a:tab pos="7539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300"/>
              </a:spcBef>
              <a:buClr>
                <a:schemeClr val="folHlink"/>
              </a:buClr>
              <a:buSzPct val="60000"/>
              <a:buFont typeface="Wingdings" panose="05000000000000000000" pitchFamily="2" charset="2"/>
              <a:buNone/>
              <a:tabLst>
                <a:tab pos="285750" algn="ctr"/>
                <a:tab pos="1084263" algn="dec"/>
                <a:tab pos="2571750" algn="dec"/>
                <a:tab pos="4176713" algn="dec"/>
                <a:tab pos="5661025" algn="dec"/>
                <a:tab pos="7539038" algn="dec"/>
              </a:tabLst>
            </a:pPr>
            <a:r>
              <a:rPr lang="en-US" altLang="en-US" sz="2200" dirty="0">
                <a:latin typeface="Tahoma" panose="020B0604030504040204" pitchFamily="34" charset="0"/>
              </a:rPr>
              <a:t>				$3,200	$116.49	$3,083.51		</a:t>
            </a:r>
            <a:r>
              <a:rPr lang="en-US" altLang="en-US" sz="2000" dirty="0">
                <a:latin typeface="Tahoma" panose="020B0604030504040204" pitchFamily="34" charset="0"/>
              </a:rPr>
              <a:t>    </a:t>
            </a:r>
            <a:r>
              <a:rPr lang="en-US" altLang="en-US" sz="500" dirty="0">
                <a:latin typeface="Tahoma" panose="020B0604030504040204" pitchFamily="34" charset="0"/>
              </a:rPr>
              <a:t>         </a:t>
            </a:r>
          </a:p>
        </p:txBody>
      </p:sp>
      <p:cxnSp>
        <p:nvCxnSpPr>
          <p:cNvPr id="29" name="Straight Connector 28"/>
          <p:cNvCxnSpPr>
            <a:endCxn id="27" idx="2"/>
          </p:cNvCxnSpPr>
          <p:nvPr/>
        </p:nvCxnSpPr>
        <p:spPr>
          <a:xfrm>
            <a:off x="3750733" y="6172200"/>
            <a:ext cx="8000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630341" y="6172201"/>
            <a:ext cx="8000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64410" y="6172198"/>
            <a:ext cx="10972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70868" y="4673600"/>
            <a:ext cx="677333" cy="149859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01214" y="1752587"/>
            <a:ext cx="8238067" cy="2880360"/>
          </a:xfrm>
          <a:prstGeom prst="rect">
            <a:avLst/>
          </a:prstGeom>
          <a:solidFill>
            <a:srgbClr val="FEF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p:cNvSpPr/>
          <p:nvPr/>
        </p:nvSpPr>
        <p:spPr>
          <a:xfrm>
            <a:off x="6980349" y="6146072"/>
            <a:ext cx="1481071" cy="423354"/>
          </a:xfrm>
          <a:prstGeom prst="round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1968321" y="4632957"/>
            <a:ext cx="1481071" cy="423354"/>
          </a:xfrm>
          <a:prstGeom prst="round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3657600" y="6146072"/>
            <a:ext cx="1095105" cy="423354"/>
          </a:xfrm>
          <a:prstGeom prst="roundRect">
            <a:avLst/>
          </a:prstGeom>
          <a:noFill/>
          <a:ln w="38100">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ultiply 2"/>
          <p:cNvSpPr/>
          <p:nvPr/>
        </p:nvSpPr>
        <p:spPr>
          <a:xfrm>
            <a:off x="3657600" y="6008914"/>
            <a:ext cx="1188238" cy="679270"/>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5630341" y="4775200"/>
            <a:ext cx="800098" cy="1651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5530611" y="4775200"/>
            <a:ext cx="899829" cy="1651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62512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500"/>
                                        <p:tgtEl>
                                          <p:spTgt spid="8"/>
                                        </p:tgtEl>
                                      </p:cBhvr>
                                    </p:animEffect>
                                  </p:childTnLst>
                                </p:cTn>
                              </p:par>
                            </p:childTnLst>
                          </p:cTn>
                        </p:par>
                        <p:par>
                          <p:cTn id="30" fill="hold">
                            <p:stCondLst>
                              <p:cond delay="500"/>
                            </p:stCondLst>
                            <p:childTnLst>
                              <p:par>
                                <p:cTn id="31" presetID="22" presetClass="entr" presetSubtype="1"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animBg="1"/>
      <p:bldP spid="7" grpId="0" animBg="1"/>
      <p:bldP spid="2" grpId="0" animBg="1"/>
      <p:bldP spid="12" grpId="0" animBg="1"/>
      <p:bldP spid="13" grpId="0" animBg="1"/>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69338" cy="541867"/>
          </a:xfrm>
        </p:spPr>
        <p:txBody>
          <a:bodyPr>
            <a:noAutofit/>
          </a:bodyPr>
          <a:lstStyle/>
          <a:p>
            <a:pPr>
              <a:lnSpc>
                <a:spcPct val="100000"/>
              </a:lnSpc>
              <a:spcAft>
                <a:spcPts val="1000"/>
              </a:spcAft>
              <a:defRPr/>
            </a:pPr>
            <a:r>
              <a:rPr lang="en-US" sz="2800" b="1" cap="small" dirty="0"/>
              <a:t>Amortization Schedule</a:t>
            </a:r>
          </a:p>
        </p:txBody>
      </p:sp>
      <p:sp>
        <p:nvSpPr>
          <p:cNvPr id="26" name="Rectangle 3"/>
          <p:cNvSpPr txBox="1">
            <a:spLocks noChangeArrowheads="1"/>
          </p:cNvSpPr>
          <p:nvPr/>
        </p:nvSpPr>
        <p:spPr bwMode="auto">
          <a:xfrm>
            <a:off x="478101" y="1176134"/>
            <a:ext cx="8318765" cy="23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1" hangingPunct="1">
              <a:spcBef>
                <a:spcPts val="0"/>
              </a:spcBef>
              <a:spcAft>
                <a:spcPts val="600"/>
              </a:spcAft>
              <a:buFontTx/>
              <a:buNone/>
              <a:tabLst>
                <a:tab pos="285750" algn="ctr"/>
                <a:tab pos="747713" algn="l"/>
                <a:tab pos="1890713" algn="l"/>
                <a:tab pos="3375025" algn="l"/>
                <a:tab pos="4748213" algn="l"/>
                <a:tab pos="6748463" algn="l"/>
                <a:tab pos="8272463" algn="dec"/>
              </a:tabLst>
            </a:pPr>
            <a:r>
              <a:rPr lang="en-US" altLang="en-US" sz="2800" dirty="0"/>
              <a:t>Suppose Mr. Ed has made payments on the HELOC for two years; that is, he has made eight quarterly payments of $800.</a:t>
            </a:r>
          </a:p>
          <a:p>
            <a:pPr algn="l" eaLnBrk="1" hangingPunct="1">
              <a:spcBef>
                <a:spcPts val="1500"/>
              </a:spcBef>
              <a:spcAft>
                <a:spcPts val="600"/>
              </a:spcAft>
              <a:buFontTx/>
              <a:buNone/>
              <a:tabLst>
                <a:tab pos="285750" algn="ctr"/>
                <a:tab pos="747713" algn="l"/>
                <a:tab pos="1890713" algn="l"/>
                <a:tab pos="3375025" algn="l"/>
                <a:tab pos="4748213" algn="l"/>
                <a:tab pos="6748463" algn="l"/>
                <a:tab pos="8272463" algn="dec"/>
              </a:tabLst>
            </a:pPr>
            <a:r>
              <a:rPr lang="en-US" altLang="en-US" sz="2800" dirty="0"/>
              <a:t>If he wants to payoff the loan today, for how much must he write the check? </a:t>
            </a:r>
          </a:p>
        </p:txBody>
      </p:sp>
      <p:grpSp>
        <p:nvGrpSpPr>
          <p:cNvPr id="5" name="Group 4"/>
          <p:cNvGrpSpPr>
            <a:grpSpLocks/>
          </p:cNvGrpSpPr>
          <p:nvPr/>
        </p:nvGrpSpPr>
        <p:grpSpPr bwMode="auto">
          <a:xfrm>
            <a:off x="1456269" y="3586238"/>
            <a:ext cx="5638800" cy="769938"/>
            <a:chOff x="1104" y="1488"/>
            <a:chExt cx="3552" cy="485"/>
          </a:xfrm>
        </p:grpSpPr>
        <p:grpSp>
          <p:nvGrpSpPr>
            <p:cNvPr id="6" name="Group 5"/>
            <p:cNvGrpSpPr>
              <a:grpSpLocks noChangeAspect="1"/>
            </p:cNvGrpSpPr>
            <p:nvPr/>
          </p:nvGrpSpPr>
          <p:grpSpPr bwMode="auto">
            <a:xfrm>
              <a:off x="1152" y="1749"/>
              <a:ext cx="3501" cy="219"/>
              <a:chOff x="577" y="2448"/>
              <a:chExt cx="4607" cy="288"/>
            </a:xfrm>
          </p:grpSpPr>
          <p:grpSp>
            <p:nvGrpSpPr>
              <p:cNvPr id="8" name="Group 6"/>
              <p:cNvGrpSpPr>
                <a:grpSpLocks noChangeAspect="1"/>
              </p:cNvGrpSpPr>
              <p:nvPr/>
            </p:nvGrpSpPr>
            <p:grpSpPr bwMode="auto">
              <a:xfrm>
                <a:off x="577" y="2448"/>
                <a:ext cx="549" cy="288"/>
                <a:chOff x="0" y="0"/>
                <a:chExt cx="305" cy="748"/>
              </a:xfrm>
            </p:grpSpPr>
            <p:sp>
              <p:nvSpPr>
                <p:cNvPr id="21" name="Rectangle 7"/>
                <p:cNvSpPr>
                  <a:spLocks noChangeAspect="1" noChangeArrowheads="1"/>
                </p:cNvSpPr>
                <p:nvPr/>
              </p:nvSpPr>
              <p:spPr bwMode="auto">
                <a:xfrm>
                  <a:off x="0"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2" name="Rectangle 8"/>
                <p:cNvSpPr>
                  <a:spLocks noChangeAspect="1" noChangeArrowheads="1"/>
                </p:cNvSpPr>
                <p:nvPr/>
              </p:nvSpPr>
              <p:spPr bwMode="auto">
                <a:xfrm>
                  <a:off x="23"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N</a:t>
                  </a:r>
                  <a:endParaRPr lang="en-US" altLang="en-US" sz="1400">
                    <a:cs typeface="Times New Roman" panose="02020603050405020304" pitchFamily="18" charset="0"/>
                  </a:endParaRPr>
                </a:p>
                <a:p>
                  <a:endParaRPr lang="en-US" altLang="en-US" sz="1400"/>
                </a:p>
              </p:txBody>
            </p:sp>
          </p:grpSp>
          <p:grpSp>
            <p:nvGrpSpPr>
              <p:cNvPr id="9" name="Group 8"/>
              <p:cNvGrpSpPr>
                <a:grpSpLocks noChangeAspect="1"/>
              </p:cNvGrpSpPr>
              <p:nvPr/>
            </p:nvGrpSpPr>
            <p:grpSpPr bwMode="auto">
              <a:xfrm>
                <a:off x="1592" y="2448"/>
                <a:ext cx="548" cy="288"/>
                <a:chOff x="564" y="0"/>
                <a:chExt cx="305" cy="748"/>
              </a:xfrm>
            </p:grpSpPr>
            <p:sp>
              <p:nvSpPr>
                <p:cNvPr id="19" name="Rectangle 10"/>
                <p:cNvSpPr>
                  <a:spLocks noChangeAspect="1" noChangeArrowheads="1"/>
                </p:cNvSpPr>
                <p:nvPr/>
              </p:nvSpPr>
              <p:spPr bwMode="auto">
                <a:xfrm>
                  <a:off x="564"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0" name="Rectangle 11"/>
                <p:cNvSpPr>
                  <a:spLocks noChangeAspect="1" noChangeArrowheads="1"/>
                </p:cNvSpPr>
                <p:nvPr/>
              </p:nvSpPr>
              <p:spPr bwMode="auto">
                <a:xfrm>
                  <a:off x="587"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I/Y</a:t>
                  </a:r>
                  <a:endParaRPr lang="en-US" altLang="en-US" sz="1400">
                    <a:cs typeface="Times New Roman" panose="02020603050405020304" pitchFamily="18" charset="0"/>
                  </a:endParaRPr>
                </a:p>
                <a:p>
                  <a:endParaRPr lang="en-US" altLang="en-US" sz="1400">
                    <a:latin typeface="Times New Roman" panose="02020603050405020304" pitchFamily="18" charset="0"/>
                  </a:endParaRPr>
                </a:p>
              </p:txBody>
            </p:sp>
          </p:grpSp>
          <p:grpSp>
            <p:nvGrpSpPr>
              <p:cNvPr id="10" name="Group 12"/>
              <p:cNvGrpSpPr>
                <a:grpSpLocks noChangeAspect="1"/>
              </p:cNvGrpSpPr>
              <p:nvPr/>
            </p:nvGrpSpPr>
            <p:grpSpPr bwMode="auto">
              <a:xfrm>
                <a:off x="2606" y="2448"/>
                <a:ext cx="549" cy="288"/>
                <a:chOff x="1128" y="0"/>
                <a:chExt cx="305" cy="748"/>
              </a:xfrm>
            </p:grpSpPr>
            <p:sp>
              <p:nvSpPr>
                <p:cNvPr id="17" name="Rectangle 13"/>
                <p:cNvSpPr>
                  <a:spLocks noChangeAspect="1" noChangeArrowheads="1"/>
                </p:cNvSpPr>
                <p:nvPr/>
              </p:nvSpPr>
              <p:spPr bwMode="auto">
                <a:xfrm>
                  <a:off x="1128"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 name="Rectangle 14"/>
                <p:cNvSpPr>
                  <a:spLocks noChangeAspect="1" noChangeArrowheads="1"/>
                </p:cNvSpPr>
                <p:nvPr/>
              </p:nvSpPr>
              <p:spPr bwMode="auto">
                <a:xfrm>
                  <a:off x="1151"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a:solidFill>
                        <a:srgbClr val="FFFFFF"/>
                      </a:solidFill>
                      <a:latin typeface="Times New Roman" panose="02020603050405020304" pitchFamily="18" charset="0"/>
                      <a:cs typeface="Times New Roman" panose="02020603050405020304" pitchFamily="18" charset="0"/>
                    </a:rPr>
                    <a:t> </a:t>
                  </a:r>
                  <a:r>
                    <a:rPr lang="en-US" altLang="en-US" sz="1400" b="1">
                      <a:solidFill>
                        <a:srgbClr val="FFFFFF"/>
                      </a:solidFill>
                      <a:cs typeface="Times New Roman" panose="02020603050405020304" pitchFamily="18" charset="0"/>
                    </a:rPr>
                    <a:t>PV</a:t>
                  </a:r>
                  <a:endParaRPr lang="en-US" altLang="en-US" sz="1400">
                    <a:cs typeface="Times New Roman" panose="02020603050405020304" pitchFamily="18" charset="0"/>
                  </a:endParaRPr>
                </a:p>
                <a:p>
                  <a:endParaRPr lang="en-US" altLang="en-US" sz="2200"/>
                </a:p>
              </p:txBody>
            </p:sp>
          </p:grpSp>
          <p:grpSp>
            <p:nvGrpSpPr>
              <p:cNvPr id="11" name="Group 15"/>
              <p:cNvGrpSpPr>
                <a:grpSpLocks noChangeAspect="1"/>
              </p:cNvGrpSpPr>
              <p:nvPr/>
            </p:nvGrpSpPr>
            <p:grpSpPr bwMode="auto">
              <a:xfrm>
                <a:off x="3621" y="2448"/>
                <a:ext cx="548" cy="288"/>
                <a:chOff x="1692" y="0"/>
                <a:chExt cx="305" cy="748"/>
              </a:xfrm>
            </p:grpSpPr>
            <p:sp>
              <p:nvSpPr>
                <p:cNvPr id="15" name="Rectangle 16"/>
                <p:cNvSpPr>
                  <a:spLocks noChangeAspect="1" noChangeArrowheads="1"/>
                </p:cNvSpPr>
                <p:nvPr/>
              </p:nvSpPr>
              <p:spPr bwMode="auto">
                <a:xfrm>
                  <a:off x="1692"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 name="Rectangle 17"/>
                <p:cNvSpPr>
                  <a:spLocks noChangeAspect="1" noChangeArrowheads="1"/>
                </p:cNvSpPr>
                <p:nvPr/>
              </p:nvSpPr>
              <p:spPr bwMode="auto">
                <a:xfrm>
                  <a:off x="1715"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PMT</a:t>
                  </a:r>
                  <a:endParaRPr lang="en-US" altLang="en-US" sz="1400">
                    <a:cs typeface="Times New Roman" panose="02020603050405020304" pitchFamily="18" charset="0"/>
                  </a:endParaRPr>
                </a:p>
                <a:p>
                  <a:endParaRPr lang="en-US" altLang="en-US">
                    <a:latin typeface="Times New Roman" panose="02020603050405020304" pitchFamily="18" charset="0"/>
                  </a:endParaRPr>
                </a:p>
              </p:txBody>
            </p:sp>
          </p:grpSp>
          <p:grpSp>
            <p:nvGrpSpPr>
              <p:cNvPr id="12" name="Group 18"/>
              <p:cNvGrpSpPr>
                <a:grpSpLocks noChangeAspect="1"/>
              </p:cNvGrpSpPr>
              <p:nvPr/>
            </p:nvGrpSpPr>
            <p:grpSpPr bwMode="auto">
              <a:xfrm>
                <a:off x="4635" y="2448"/>
                <a:ext cx="549" cy="288"/>
                <a:chOff x="2256" y="0"/>
                <a:chExt cx="305" cy="748"/>
              </a:xfrm>
            </p:grpSpPr>
            <p:sp>
              <p:nvSpPr>
                <p:cNvPr id="13" name="Rectangle 19"/>
                <p:cNvSpPr>
                  <a:spLocks noChangeAspect="1" noChangeArrowheads="1"/>
                </p:cNvSpPr>
                <p:nvPr/>
              </p:nvSpPr>
              <p:spPr bwMode="auto">
                <a:xfrm>
                  <a:off x="2256" y="0"/>
                  <a:ext cx="305"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 name="Rectangle 20"/>
                <p:cNvSpPr>
                  <a:spLocks noChangeAspect="1" noChangeArrowheads="1"/>
                </p:cNvSpPr>
                <p:nvPr/>
              </p:nvSpPr>
              <p:spPr bwMode="auto">
                <a:xfrm>
                  <a:off x="2279" y="0"/>
                  <a:ext cx="259" cy="7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85800" algn="l"/>
                      <a:tab pos="-457200" algn="l"/>
                      <a:tab pos="0" algn="l"/>
                      <a:tab pos="342900" algn="l"/>
                      <a:tab pos="571500" algn="l"/>
                      <a:tab pos="800100" algn="l"/>
                      <a:tab pos="1028700" algn="l"/>
                      <a:tab pos="1371600" algn="l"/>
                      <a:tab pos="1714500" algn="l"/>
                      <a:tab pos="1943100" algn="l"/>
                      <a:tab pos="2286000" algn="l"/>
                      <a:tab pos="2514600" algn="l"/>
                      <a:tab pos="2971800" algn="l"/>
                      <a:tab pos="3429000" algn="l"/>
                      <a:tab pos="3657600" algn="l"/>
                      <a:tab pos="4572000" algn="l"/>
                    </a:tabLs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400" b="1">
                      <a:solidFill>
                        <a:srgbClr val="FFFFFF"/>
                      </a:solidFill>
                      <a:cs typeface="Times New Roman" panose="02020603050405020304" pitchFamily="18" charset="0"/>
                    </a:rPr>
                    <a:t>FV</a:t>
                  </a:r>
                  <a:endParaRPr lang="en-US" altLang="en-US" sz="1400">
                    <a:cs typeface="Times New Roman" panose="02020603050405020304" pitchFamily="18" charset="0"/>
                  </a:endParaRPr>
                </a:p>
                <a:p>
                  <a:endParaRPr lang="en-US" altLang="en-US" sz="2200"/>
                </a:p>
              </p:txBody>
            </p:sp>
          </p:grpSp>
        </p:grpSp>
        <p:sp>
          <p:nvSpPr>
            <p:cNvPr id="7" name="Text Box 21"/>
            <p:cNvSpPr txBox="1">
              <a:spLocks noChangeArrowheads="1"/>
            </p:cNvSpPr>
            <p:nvPr/>
          </p:nvSpPr>
          <p:spPr bwMode="auto">
            <a:xfrm>
              <a:off x="1104" y="1488"/>
              <a:ext cx="3552"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95288" algn="dec"/>
                  <a:tab pos="1538288" algn="dec"/>
                  <a:tab pos="3089275" algn="dec"/>
                  <a:tab pos="4110038" algn="dec"/>
                  <a:tab pos="5253038" algn="dec"/>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tabLst>
                  <a:tab pos="398463" algn="dec"/>
                  <a:tab pos="1541463" algn="dec"/>
                  <a:tab pos="2801938" algn="dec"/>
                  <a:tab pos="4005263" algn="ctr"/>
                  <a:tab pos="5253038" algn="dec"/>
                </a:tabLst>
              </a:pPr>
              <a:r>
                <a:rPr lang="en-US" altLang="en-US" sz="2200" dirty="0">
                  <a:latin typeface="Tahoma" panose="020B0604030504040204" pitchFamily="34" charset="0"/>
                </a:rPr>
                <a:t>	4	1.5	</a:t>
              </a:r>
              <a:r>
                <a:rPr lang="en-US" altLang="en-US" sz="2200" dirty="0">
                  <a:solidFill>
                    <a:srgbClr val="C00000"/>
                  </a:solidFill>
                  <a:latin typeface="Tahoma" panose="020B0604030504040204" pitchFamily="34" charset="0"/>
                </a:rPr>
                <a:t>	</a:t>
              </a:r>
              <a:r>
                <a:rPr lang="en-US" altLang="en-US" sz="2200" dirty="0">
                  <a:latin typeface="Tahoma" panose="020B0604030504040204" pitchFamily="34" charset="0"/>
                </a:rPr>
                <a:t>800	0</a:t>
              </a:r>
              <a:r>
                <a:rPr lang="en-US" altLang="en-US" sz="2200" dirty="0">
                  <a:solidFill>
                    <a:srgbClr val="C00000"/>
                  </a:solidFill>
                  <a:latin typeface="Tahoma" panose="020B0604030504040204" pitchFamily="34" charset="0"/>
                </a:rPr>
                <a:t>	</a:t>
              </a:r>
              <a:endParaRPr lang="en-US" altLang="en-US" sz="2200" dirty="0">
                <a:latin typeface="Tahoma" panose="020B0604030504040204" pitchFamily="34" charset="0"/>
              </a:endParaRPr>
            </a:p>
          </p:txBody>
        </p:sp>
      </p:grpSp>
      <p:sp>
        <p:nvSpPr>
          <p:cNvPr id="23" name="Text Box 22"/>
          <p:cNvSpPr txBox="1">
            <a:spLocks noChangeArrowheads="1"/>
          </p:cNvSpPr>
          <p:nvPr/>
        </p:nvSpPr>
        <p:spPr bwMode="auto">
          <a:xfrm>
            <a:off x="3600566" y="4307543"/>
            <a:ext cx="138050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2200" dirty="0">
                <a:solidFill>
                  <a:srgbClr val="C00000"/>
                </a:solidFill>
                <a:latin typeface="Tahoma" panose="020B0604030504040204" pitchFamily="34" charset="0"/>
              </a:rPr>
              <a:t>-3,083.51</a:t>
            </a:r>
          </a:p>
        </p:txBody>
      </p:sp>
      <p:sp>
        <p:nvSpPr>
          <p:cNvPr id="3" name="TextBox 2">
            <a:extLst>
              <a:ext uri="{FF2B5EF4-FFF2-40B4-BE49-F238E27FC236}">
                <a16:creationId xmlns:a16="http://schemas.microsoft.com/office/drawing/2014/main" id="{40002C51-2619-44FD-A342-1AEAB1891CCB}"/>
              </a:ext>
            </a:extLst>
          </p:cNvPr>
          <p:cNvSpPr txBox="1"/>
          <p:nvPr/>
        </p:nvSpPr>
        <p:spPr>
          <a:xfrm>
            <a:off x="4140402" y="3520205"/>
            <a:ext cx="351378" cy="523220"/>
          </a:xfrm>
          <a:prstGeom prst="rect">
            <a:avLst/>
          </a:prstGeom>
          <a:noFill/>
        </p:spPr>
        <p:txBody>
          <a:bodyPr wrap="none" rtlCol="0">
            <a:spAutoFit/>
          </a:bodyPr>
          <a:lstStyle/>
          <a:p>
            <a:r>
              <a:rPr lang="en-US" sz="2800" dirty="0">
                <a:solidFill>
                  <a:srgbClr val="C00000"/>
                </a:solidFill>
              </a:rPr>
              <a:t>?</a:t>
            </a:r>
          </a:p>
        </p:txBody>
      </p:sp>
    </p:spTree>
    <p:custDataLst>
      <p:tags r:id="rId1"/>
    </p:custDataLst>
    <p:extLst>
      <p:ext uri="{BB962C8B-B14F-4D97-AF65-F5344CB8AC3E}">
        <p14:creationId xmlns:p14="http://schemas.microsoft.com/office/powerpoint/2010/main" val="190651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utoUpdateAnimBg="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1"/>
            <a:ext cx="8669338" cy="660400"/>
          </a:xfrm>
        </p:spPr>
        <p:txBody>
          <a:bodyPr>
            <a:noAutofit/>
          </a:bodyPr>
          <a:lstStyle/>
          <a:p>
            <a:pPr>
              <a:lnSpc>
                <a:spcPct val="100000"/>
              </a:lnSpc>
              <a:spcAft>
                <a:spcPts val="1000"/>
              </a:spcAft>
              <a:defRPr/>
            </a:pPr>
            <a:r>
              <a:rPr lang="en-US" sz="2800" b="1" cap="small" dirty="0"/>
              <a:t>Chapter 4 Questions</a:t>
            </a:r>
          </a:p>
        </p:txBody>
      </p:sp>
      <p:sp>
        <p:nvSpPr>
          <p:cNvPr id="3" name="Rectangle 2"/>
          <p:cNvSpPr/>
          <p:nvPr/>
        </p:nvSpPr>
        <p:spPr>
          <a:xfrm>
            <a:off x="415927" y="778921"/>
            <a:ext cx="8355006" cy="5678478"/>
          </a:xfrm>
          <a:prstGeom prst="rect">
            <a:avLst/>
          </a:prstGeom>
        </p:spPr>
        <p:txBody>
          <a:bodyPr wrap="square">
            <a:spAutoFit/>
          </a:bodyPr>
          <a:lstStyle/>
          <a:p>
            <a:pPr marL="514350" indent="-514350">
              <a:buFont typeface="+mj-lt"/>
              <a:buAutoNum type="arabicPeriod"/>
              <a:defRPr/>
            </a:pPr>
            <a:r>
              <a:rPr lang="en-US" sz="2600" dirty="0"/>
              <a:t>What does application of time value of money (TVM) concepts entail? Why is it necessary to apply TVM concepts when making financial decisions?</a:t>
            </a:r>
          </a:p>
          <a:p>
            <a:pPr marL="514350" indent="-514350">
              <a:spcBef>
                <a:spcPts val="1000"/>
              </a:spcBef>
              <a:buFont typeface="+mj-lt"/>
              <a:buAutoNum type="arabicPeriod"/>
              <a:defRPr/>
            </a:pPr>
            <a:r>
              <a:rPr lang="en-US" sz="2600" dirty="0"/>
              <a:t>What cash flow patterns are normally observed in business? Describe the characteristics of each.</a:t>
            </a:r>
          </a:p>
          <a:p>
            <a:pPr marL="514350" indent="-514350">
              <a:spcBef>
                <a:spcPts val="1000"/>
              </a:spcBef>
              <a:buFont typeface="+mj-lt"/>
              <a:buAutoNum type="arabicPeriod"/>
              <a:defRPr/>
            </a:pPr>
            <a:r>
              <a:rPr lang="en-US" sz="2600" dirty="0"/>
              <a:t>What is interest compounding? Explain. Everything else the same, would you rather have a savings account that pays interest that is compounded semiannually or one that pays interest with daily compounding? Explain.</a:t>
            </a:r>
          </a:p>
          <a:p>
            <a:pPr marL="514350" indent="-514350">
              <a:spcBef>
                <a:spcPts val="1000"/>
              </a:spcBef>
              <a:buFont typeface="+mj-lt"/>
              <a:buAutoNum type="arabicPeriod"/>
              <a:defRPr/>
            </a:pPr>
            <a:r>
              <a:rPr lang="en-US" sz="2600" dirty="0"/>
              <a:t>If a firm’s earnings per share grew from $1 to $2 over a 10-year period, the </a:t>
            </a:r>
            <a:r>
              <a:rPr lang="en-US" sz="2600" i="1" dirty="0"/>
              <a:t>total growth </a:t>
            </a:r>
            <a:r>
              <a:rPr lang="en-US" sz="2600" dirty="0"/>
              <a:t>would be 100 percent, but the </a:t>
            </a:r>
            <a:r>
              <a:rPr lang="en-US" sz="2600" i="1" dirty="0"/>
              <a:t>annual growth rate </a:t>
            </a:r>
            <a:r>
              <a:rPr lang="en-US" sz="2600" dirty="0"/>
              <a:t>would be </a:t>
            </a:r>
            <a:r>
              <a:rPr lang="en-US" sz="2600" i="1" dirty="0"/>
              <a:t>less than </a:t>
            </a:r>
            <a:r>
              <a:rPr lang="en-US" sz="2600" dirty="0"/>
              <a:t>10 percent. True or false? Explain.</a:t>
            </a:r>
          </a:p>
        </p:txBody>
      </p:sp>
    </p:spTree>
    <p:custDataLst>
      <p:tags r:id="rId1"/>
    </p:custDataLst>
    <p:extLst>
      <p:ext uri="{BB962C8B-B14F-4D97-AF65-F5344CB8AC3E}">
        <p14:creationId xmlns:p14="http://schemas.microsoft.com/office/powerpoint/2010/main" val="134985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1"/>
            <a:ext cx="8669338" cy="660400"/>
          </a:xfrm>
        </p:spPr>
        <p:txBody>
          <a:bodyPr>
            <a:noAutofit/>
          </a:bodyPr>
          <a:lstStyle/>
          <a:p>
            <a:pPr>
              <a:lnSpc>
                <a:spcPct val="100000"/>
              </a:lnSpc>
              <a:spcAft>
                <a:spcPts val="1000"/>
              </a:spcAft>
              <a:defRPr/>
            </a:pPr>
            <a:r>
              <a:rPr lang="en-US" sz="2800" b="1" cap="small" dirty="0"/>
              <a:t>Chapter 4 Questions</a:t>
            </a:r>
          </a:p>
        </p:txBody>
      </p:sp>
      <p:sp>
        <p:nvSpPr>
          <p:cNvPr id="3" name="Rectangle 2"/>
          <p:cNvSpPr/>
          <p:nvPr/>
        </p:nvSpPr>
        <p:spPr>
          <a:xfrm>
            <a:off x="415927" y="812789"/>
            <a:ext cx="8355006" cy="5150128"/>
          </a:xfrm>
          <a:prstGeom prst="rect">
            <a:avLst/>
          </a:prstGeom>
        </p:spPr>
        <p:txBody>
          <a:bodyPr wrap="square">
            <a:spAutoFit/>
          </a:bodyPr>
          <a:lstStyle/>
          <a:p>
            <a:pPr marL="514350" indent="-514350">
              <a:buFont typeface="+mj-lt"/>
              <a:buAutoNum type="arabicPeriod" startAt="5"/>
              <a:defRPr/>
            </a:pPr>
            <a:r>
              <a:rPr lang="en-US" sz="2600" dirty="0"/>
              <a:t>What is the difference between the annual percentage rate (APR) and the effective annual rate (</a:t>
            </a:r>
            <a:r>
              <a:rPr lang="en-US" sz="2600" dirty="0" err="1"/>
              <a:t>r</a:t>
            </a:r>
            <a:r>
              <a:rPr lang="en-US" sz="2600" baseline="-25000" dirty="0" err="1"/>
              <a:t>EAR</a:t>
            </a:r>
            <a:r>
              <a:rPr lang="en-US" sz="2600" dirty="0"/>
              <a:t>)? When/how is each used? What is the relationship between these two measures?</a:t>
            </a:r>
          </a:p>
          <a:p>
            <a:pPr marL="514350" indent="-514350">
              <a:spcBef>
                <a:spcPts val="1000"/>
              </a:spcBef>
              <a:buFont typeface="+mj-lt"/>
              <a:buAutoNum type="arabicPeriod" startAt="5"/>
              <a:defRPr/>
            </a:pPr>
            <a:r>
              <a:rPr lang="en-US" sz="2600" dirty="0"/>
              <a:t>When financial institutions, such as banks or credit unions, advertise the rates on their loans, they often report the APR. If you wanted to compare the interest rates on loans from different financial institutions, should you compare the APRs? Explain your reasoning.</a:t>
            </a:r>
          </a:p>
          <a:p>
            <a:pPr marL="457200" indent="-457200">
              <a:spcBef>
                <a:spcPts val="1000"/>
              </a:spcBef>
              <a:buFont typeface="+mj-lt"/>
              <a:buAutoNum type="arabicPeriod" startAt="5"/>
              <a:defRPr/>
            </a:pPr>
            <a:r>
              <a:rPr lang="en-US" sz="2600" dirty="0"/>
              <a:t>What is an amortized loan, and what are the characteristics of an amortized loan payment? What is an amortization schedule, and how is it used?</a:t>
            </a:r>
          </a:p>
        </p:txBody>
      </p:sp>
    </p:spTree>
    <p:custDataLst>
      <p:tags r:id="rId1"/>
    </p:custDataLst>
    <p:extLst>
      <p:ext uri="{BB962C8B-B14F-4D97-AF65-F5344CB8AC3E}">
        <p14:creationId xmlns:p14="http://schemas.microsoft.com/office/powerpoint/2010/main" val="95634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OFFICE THEME" val="GWBPihIK"/>
  <p:tag name="ARTICULATE_PROJECT_OPEN" val="0"/>
  <p:tag name="ARTICULATE_SLIDE_COUNT" val="2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TIMING" val="|1.6|10.7|10.4|21.6|14.2|28.3|66.1"/>
  <p:tag name="ARTICULATE_SLIDE_PAUSE" val="0"/>
  <p:tag name="ARTICULATE_NAV_LEVEL" val="2"/>
  <p:tag name="ARTICULATE_PLAYLIST_ID" val="-1"/>
  <p:tag name="TIMELINE" val="5.0/10.0/15.0/20.0/25.0/30.0/35.0"/>
  <p:tag name="ELAPSEDTIME" val="162.404"/>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What is Finance.pptx" id="{DB78170F-85E4-4EAC-B818-2222438A2F99}" vid="{9F307F52-2A63-4FFA-8F72-30B56345A78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1882</TotalTime>
  <Words>3020</Words>
  <Application>Microsoft Office PowerPoint</Application>
  <PresentationFormat>On-screen Show (4:3)</PresentationFormat>
  <Paragraphs>482</Paragraphs>
  <Slides>35</Slides>
  <Notes>34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5" baseType="lpstr">
      <vt:lpstr>Arial</vt:lpstr>
      <vt:lpstr>Calibri</vt:lpstr>
      <vt:lpstr>Calibri Light</vt:lpstr>
      <vt:lpstr>Courier New</vt:lpstr>
      <vt:lpstr>open-sans</vt:lpstr>
      <vt:lpstr>Tahoma</vt:lpstr>
      <vt:lpstr>Times New Roman</vt:lpstr>
      <vt:lpstr>Wingdings</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PVA, FVA, and Lump-Sum Amount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South Florida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Besley, Scott</dc:creator>
  <cp:lastModifiedBy>Scott Besley</cp:lastModifiedBy>
  <cp:revision>150</cp:revision>
  <dcterms:created xsi:type="dcterms:W3CDTF">2016-05-25T16:13:03Z</dcterms:created>
  <dcterms:modified xsi:type="dcterms:W3CDTF">2023-04-20T17:55:36Z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6D70F270-C9BD-45AB-BE42-6A5717318620</vt:lpwstr>
  </property>
  <property fmtid="{D5CDD505-2E9C-101B-9397-08002B2CF9AE}" pid="3" name="ArticulatePath">
    <vt:lpwstr>Presentation2</vt:lpwstr>
  </property>
</Properties>
</file>