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8" r:id="rId2"/>
    <p:sldId id="276" r:id="rId3"/>
    <p:sldId id="261" r:id="rId4"/>
    <p:sldId id="262" r:id="rId5"/>
    <p:sldId id="263" r:id="rId6"/>
    <p:sldId id="259" r:id="rId7"/>
    <p:sldId id="264" r:id="rId8"/>
    <p:sldId id="285" r:id="rId9"/>
    <p:sldId id="286" r:id="rId10"/>
    <p:sldId id="260" r:id="rId11"/>
    <p:sldId id="270" r:id="rId12"/>
    <p:sldId id="271" r:id="rId13"/>
    <p:sldId id="280" r:id="rId14"/>
    <p:sldId id="287" r:id="rId15"/>
    <p:sldId id="277" r:id="rId16"/>
    <p:sldId id="279" r:id="rId17"/>
    <p:sldId id="266" r:id="rId18"/>
    <p:sldId id="267" r:id="rId19"/>
    <p:sldId id="268" r:id="rId20"/>
    <p:sldId id="257" r:id="rId21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33CC"/>
    <a:srgbClr val="339933"/>
    <a:srgbClr val="983E92"/>
    <a:srgbClr val="B44F22"/>
    <a:srgbClr val="993300"/>
    <a:srgbClr val="006600"/>
    <a:srgbClr val="FEF8CE"/>
    <a:srgbClr val="0066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4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CFIN\CFIN-7\Chpt05\Figure%205-4%20all%20data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CFIN\CFIN-7\Chpt05\Figure%205-4%20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I:\CFIN\CFIN-7\Chpt05\Figure%205-4%20all%20data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I:\CFIN\CFIN-7\Chpt05\Figure%205-4%20all%20data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I:\CFIN\CFIN-7\Chpt05\Figure%205-4%20all%20dat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914861092239132E-2"/>
          <c:y val="2.6803118908382065E-2"/>
          <c:w val="0.93515453170467711"/>
          <c:h val="0.9463937621832359"/>
        </c:manualLayout>
      </c:layout>
      <c:lineChart>
        <c:grouping val="standard"/>
        <c:varyColors val="0"/>
        <c:ser>
          <c:idx val="0"/>
          <c:order val="0"/>
          <c:spPr>
            <a:ln w="28575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Sheet1!$M$2:$M$141</c:f>
              <c:numCache>
                <c:formatCode>0.00</c:formatCode>
                <c:ptCount val="140"/>
                <c:pt idx="0" formatCode="General">
                  <c:v>0.03</c:v>
                </c:pt>
                <c:pt idx="1">
                  <c:v>3.6666666666666667E-2</c:v>
                </c:pt>
                <c:pt idx="2">
                  <c:v>4.3333333333333335E-2</c:v>
                </c:pt>
                <c:pt idx="3">
                  <c:v>0.05</c:v>
                </c:pt>
                <c:pt idx="4">
                  <c:v>5.6666666666666671E-2</c:v>
                </c:pt>
                <c:pt idx="5">
                  <c:v>6.3333333333333339E-2</c:v>
                </c:pt>
                <c:pt idx="6" formatCode="General">
                  <c:v>7.0000000000000007E-2</c:v>
                </c:pt>
                <c:pt idx="7">
                  <c:v>7.571428571428572E-2</c:v>
                </c:pt>
                <c:pt idx="8">
                  <c:v>8.1428571428571433E-2</c:v>
                </c:pt>
                <c:pt idx="9">
                  <c:v>8.7142857142857147E-2</c:v>
                </c:pt>
                <c:pt idx="10">
                  <c:v>9.285714285714286E-2</c:v>
                </c:pt>
                <c:pt idx="11">
                  <c:v>9.8571428571428574E-2</c:v>
                </c:pt>
                <c:pt idx="12">
                  <c:v>0.10428571428571429</c:v>
                </c:pt>
                <c:pt idx="13" formatCode="General">
                  <c:v>0.11</c:v>
                </c:pt>
                <c:pt idx="14">
                  <c:v>0.12571428571428572</c:v>
                </c:pt>
                <c:pt idx="15">
                  <c:v>0.14142857142857143</c:v>
                </c:pt>
                <c:pt idx="16">
                  <c:v>0.15714285714285714</c:v>
                </c:pt>
                <c:pt idx="17">
                  <c:v>0.17285714285714285</c:v>
                </c:pt>
                <c:pt idx="18">
                  <c:v>0.18857142857142856</c:v>
                </c:pt>
                <c:pt idx="19">
                  <c:v>0.20428571428571426</c:v>
                </c:pt>
                <c:pt idx="20" formatCode="General">
                  <c:v>0.22</c:v>
                </c:pt>
                <c:pt idx="21">
                  <c:v>0.24642857142857144</c:v>
                </c:pt>
                <c:pt idx="22">
                  <c:v>0.27285714285714285</c:v>
                </c:pt>
                <c:pt idx="23">
                  <c:v>0.29928571428571427</c:v>
                </c:pt>
                <c:pt idx="24">
                  <c:v>0.32571428571428568</c:v>
                </c:pt>
                <c:pt idx="25">
                  <c:v>0.35214285714285709</c:v>
                </c:pt>
                <c:pt idx="26">
                  <c:v>0.3785714285714285</c:v>
                </c:pt>
                <c:pt idx="27">
                  <c:v>0.40499999999999992</c:v>
                </c:pt>
                <c:pt idx="28">
                  <c:v>0.43142857142857133</c:v>
                </c:pt>
                <c:pt idx="29">
                  <c:v>0.45785714285714274</c:v>
                </c:pt>
                <c:pt idx="30">
                  <c:v>0.48428571428571415</c:v>
                </c:pt>
                <c:pt idx="31">
                  <c:v>0.51071428571428557</c:v>
                </c:pt>
                <c:pt idx="32">
                  <c:v>0.53714285714285703</c:v>
                </c:pt>
                <c:pt idx="33">
                  <c:v>0.5635714285714285</c:v>
                </c:pt>
                <c:pt idx="34" formatCode="General">
                  <c:v>0.59</c:v>
                </c:pt>
                <c:pt idx="35">
                  <c:v>0.61785714285714288</c:v>
                </c:pt>
                <c:pt idx="36">
                  <c:v>0.64571428571428569</c:v>
                </c:pt>
                <c:pt idx="37">
                  <c:v>0.67357142857142849</c:v>
                </c:pt>
                <c:pt idx="38">
                  <c:v>0.70142857142857129</c:v>
                </c:pt>
                <c:pt idx="39">
                  <c:v>0.72928571428571409</c:v>
                </c:pt>
                <c:pt idx="40">
                  <c:v>0.7571428571428569</c:v>
                </c:pt>
                <c:pt idx="41">
                  <c:v>0.7849999999999997</c:v>
                </c:pt>
                <c:pt idx="42">
                  <c:v>0.8128571428571425</c:v>
                </c:pt>
                <c:pt idx="43">
                  <c:v>0.8407142857142853</c:v>
                </c:pt>
                <c:pt idx="44">
                  <c:v>0.86857142857142811</c:v>
                </c:pt>
                <c:pt idx="45">
                  <c:v>0.89642857142857091</c:v>
                </c:pt>
                <c:pt idx="46">
                  <c:v>0.92428571428571371</c:v>
                </c:pt>
                <c:pt idx="47">
                  <c:v>0.95214285714285651</c:v>
                </c:pt>
                <c:pt idx="48" formatCode="General">
                  <c:v>0.98</c:v>
                </c:pt>
                <c:pt idx="49">
                  <c:v>0.99714285714285711</c:v>
                </c:pt>
                <c:pt idx="50">
                  <c:v>1.0142857142857142</c:v>
                </c:pt>
                <c:pt idx="51">
                  <c:v>1.0314285714285714</c:v>
                </c:pt>
                <c:pt idx="52">
                  <c:v>1.0485714285714285</c:v>
                </c:pt>
                <c:pt idx="53">
                  <c:v>1.0657142857142856</c:v>
                </c:pt>
                <c:pt idx="54">
                  <c:v>1.0828571428571427</c:v>
                </c:pt>
                <c:pt idx="55">
                  <c:v>1.0999999999999999</c:v>
                </c:pt>
                <c:pt idx="56">
                  <c:v>1.117142857142857</c:v>
                </c:pt>
                <c:pt idx="57">
                  <c:v>1.1342857142857141</c:v>
                </c:pt>
                <c:pt idx="58">
                  <c:v>1.1514285714285712</c:v>
                </c:pt>
                <c:pt idx="59">
                  <c:v>1.1685714285714284</c:v>
                </c:pt>
                <c:pt idx="60">
                  <c:v>1.1857142857142855</c:v>
                </c:pt>
                <c:pt idx="61">
                  <c:v>1.2028571428571426</c:v>
                </c:pt>
                <c:pt idx="62">
                  <c:v>1.2199999999999998</c:v>
                </c:pt>
                <c:pt idx="63">
                  <c:v>1.2371428571428569</c:v>
                </c:pt>
                <c:pt idx="64">
                  <c:v>1.254285714285714</c:v>
                </c:pt>
                <c:pt idx="65">
                  <c:v>1.2714285714285711</c:v>
                </c:pt>
                <c:pt idx="66">
                  <c:v>1.2885714285714283</c:v>
                </c:pt>
                <c:pt idx="67">
                  <c:v>1.3057142857142854</c:v>
                </c:pt>
                <c:pt idx="68">
                  <c:v>1.3228571428571425</c:v>
                </c:pt>
                <c:pt idx="69" formatCode="General">
                  <c:v>1.34</c:v>
                </c:pt>
                <c:pt idx="70">
                  <c:v>1.3491428571428572</c:v>
                </c:pt>
                <c:pt idx="71">
                  <c:v>1.3582857142857143</c:v>
                </c:pt>
                <c:pt idx="72">
                  <c:v>1.3674285714285714</c:v>
                </c:pt>
                <c:pt idx="73">
                  <c:v>1.3765714285714286</c:v>
                </c:pt>
                <c:pt idx="74">
                  <c:v>1.3857142857142857</c:v>
                </c:pt>
                <c:pt idx="75">
                  <c:v>1.3948571428571428</c:v>
                </c:pt>
                <c:pt idx="76">
                  <c:v>1.4039999999999999</c:v>
                </c:pt>
                <c:pt idx="77">
                  <c:v>1.413142857142857</c:v>
                </c:pt>
                <c:pt idx="78">
                  <c:v>1.4222857142857142</c:v>
                </c:pt>
                <c:pt idx="79">
                  <c:v>1.4314285714285713</c:v>
                </c:pt>
                <c:pt idx="80">
                  <c:v>1.4405714285714284</c:v>
                </c:pt>
                <c:pt idx="81">
                  <c:v>1.4497142857142855</c:v>
                </c:pt>
                <c:pt idx="82">
                  <c:v>1.4588571428571426</c:v>
                </c:pt>
                <c:pt idx="83">
                  <c:v>1.4679999999999997</c:v>
                </c:pt>
                <c:pt idx="84">
                  <c:v>1.4771428571428569</c:v>
                </c:pt>
                <c:pt idx="85">
                  <c:v>1.486285714285714</c:v>
                </c:pt>
                <c:pt idx="86">
                  <c:v>1.4954285714285711</c:v>
                </c:pt>
                <c:pt idx="87">
                  <c:v>1.5045714285714282</c:v>
                </c:pt>
                <c:pt idx="88">
                  <c:v>1.5137142857142853</c:v>
                </c:pt>
                <c:pt idx="89">
                  <c:v>1.5228571428571425</c:v>
                </c:pt>
                <c:pt idx="90">
                  <c:v>1.5319999999999996</c:v>
                </c:pt>
                <c:pt idx="91">
                  <c:v>1.5411428571428567</c:v>
                </c:pt>
                <c:pt idx="92">
                  <c:v>1.5502857142857138</c:v>
                </c:pt>
                <c:pt idx="93">
                  <c:v>1.5594285714285709</c:v>
                </c:pt>
                <c:pt idx="94">
                  <c:v>1.5685714285714281</c:v>
                </c:pt>
                <c:pt idx="95">
                  <c:v>1.5777142857142852</c:v>
                </c:pt>
                <c:pt idx="96">
                  <c:v>1.5868571428571423</c:v>
                </c:pt>
                <c:pt idx="97">
                  <c:v>1.5959999999999994</c:v>
                </c:pt>
                <c:pt idx="98">
                  <c:v>1.6051428571428565</c:v>
                </c:pt>
                <c:pt idx="99">
                  <c:v>1.6142857142857137</c:v>
                </c:pt>
                <c:pt idx="100">
                  <c:v>1.6234285714285708</c:v>
                </c:pt>
                <c:pt idx="101">
                  <c:v>1.6325714285714279</c:v>
                </c:pt>
                <c:pt idx="102">
                  <c:v>1.641714285714285</c:v>
                </c:pt>
                <c:pt idx="103">
                  <c:v>1.6508571428571421</c:v>
                </c:pt>
                <c:pt idx="104">
                  <c:v>1.6599999999999993</c:v>
                </c:pt>
                <c:pt idx="105">
                  <c:v>1.6691428571428564</c:v>
                </c:pt>
                <c:pt idx="106">
                  <c:v>1.6782857142857135</c:v>
                </c:pt>
                <c:pt idx="107">
                  <c:v>1.6874285714285706</c:v>
                </c:pt>
                <c:pt idx="108">
                  <c:v>1.6965714285714277</c:v>
                </c:pt>
                <c:pt idx="109">
                  <c:v>1.7057142857142849</c:v>
                </c:pt>
                <c:pt idx="110">
                  <c:v>1.714857142857142</c:v>
                </c:pt>
                <c:pt idx="111">
                  <c:v>1.7239999999999991</c:v>
                </c:pt>
                <c:pt idx="112">
                  <c:v>1.7331428571428562</c:v>
                </c:pt>
                <c:pt idx="113">
                  <c:v>1.7422857142857133</c:v>
                </c:pt>
                <c:pt idx="114">
                  <c:v>1.7514285714285704</c:v>
                </c:pt>
                <c:pt idx="115">
                  <c:v>1.7605714285714276</c:v>
                </c:pt>
                <c:pt idx="116">
                  <c:v>1.7697142857142847</c:v>
                </c:pt>
                <c:pt idx="117">
                  <c:v>1.7788571428571418</c:v>
                </c:pt>
                <c:pt idx="118">
                  <c:v>1.7879999999999989</c:v>
                </c:pt>
                <c:pt idx="119">
                  <c:v>1.797142857142856</c:v>
                </c:pt>
                <c:pt idx="120">
                  <c:v>1.8062857142857132</c:v>
                </c:pt>
                <c:pt idx="121">
                  <c:v>1.8154285714285703</c:v>
                </c:pt>
                <c:pt idx="122">
                  <c:v>1.8245714285714274</c:v>
                </c:pt>
                <c:pt idx="123">
                  <c:v>1.8337142857142845</c:v>
                </c:pt>
                <c:pt idx="124">
                  <c:v>1.8428571428571416</c:v>
                </c:pt>
                <c:pt idx="125">
                  <c:v>1.8519999999999988</c:v>
                </c:pt>
                <c:pt idx="126">
                  <c:v>1.8611428571428559</c:v>
                </c:pt>
                <c:pt idx="127">
                  <c:v>1.870285714285713</c:v>
                </c:pt>
                <c:pt idx="128">
                  <c:v>1.8794285714285701</c:v>
                </c:pt>
                <c:pt idx="129">
                  <c:v>1.8885714285714272</c:v>
                </c:pt>
                <c:pt idx="130">
                  <c:v>1.8977142857142844</c:v>
                </c:pt>
                <c:pt idx="131">
                  <c:v>1.9068571428571415</c:v>
                </c:pt>
                <c:pt idx="132">
                  <c:v>1.9159999999999986</c:v>
                </c:pt>
                <c:pt idx="133">
                  <c:v>1.9251428571428557</c:v>
                </c:pt>
                <c:pt idx="134">
                  <c:v>1.9342857142857128</c:v>
                </c:pt>
                <c:pt idx="135">
                  <c:v>1.94342857142857</c:v>
                </c:pt>
                <c:pt idx="136">
                  <c:v>1.9525714285714271</c:v>
                </c:pt>
                <c:pt idx="137">
                  <c:v>1.9617142857142842</c:v>
                </c:pt>
                <c:pt idx="138">
                  <c:v>1.9708571428571413</c:v>
                </c:pt>
                <c:pt idx="139" formatCode="General">
                  <c:v>1.98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15-40D8-832E-25E04E9497A9}"/>
            </c:ext>
          </c:extLst>
        </c:ser>
        <c:ser>
          <c:idx val="1"/>
          <c:order val="1"/>
          <c:spPr>
            <a:ln w="28575">
              <a:solidFill>
                <a:srgbClr val="006600"/>
              </a:solidFill>
            </a:ln>
          </c:spPr>
          <c:marker>
            <c:symbol val="none"/>
          </c:marker>
          <c:val>
            <c:numRef>
              <c:f>Sheet1!$L$2:$L$141</c:f>
              <c:numCache>
                <c:formatCode>0.00</c:formatCode>
                <c:ptCount val="140"/>
                <c:pt idx="0" formatCode="General">
                  <c:v>0.08</c:v>
                </c:pt>
                <c:pt idx="1">
                  <c:v>8.8333333333333333E-2</c:v>
                </c:pt>
                <c:pt idx="2">
                  <c:v>9.6666666666666665E-2</c:v>
                </c:pt>
                <c:pt idx="3">
                  <c:v>0.105</c:v>
                </c:pt>
                <c:pt idx="4">
                  <c:v>0.11333333333333333</c:v>
                </c:pt>
                <c:pt idx="5">
                  <c:v>0.12166666666666666</c:v>
                </c:pt>
                <c:pt idx="6" formatCode="General">
                  <c:v>0.13</c:v>
                </c:pt>
                <c:pt idx="7">
                  <c:v>0.13142857142857142</c:v>
                </c:pt>
                <c:pt idx="8">
                  <c:v>0.13285714285714284</c:v>
                </c:pt>
                <c:pt idx="9">
                  <c:v>0.13428571428571426</c:v>
                </c:pt>
                <c:pt idx="10">
                  <c:v>0.13571428571428568</c:v>
                </c:pt>
                <c:pt idx="11">
                  <c:v>0.13714285714285709</c:v>
                </c:pt>
                <c:pt idx="12">
                  <c:v>0.13857142857142851</c:v>
                </c:pt>
                <c:pt idx="13" formatCode="General">
                  <c:v>0.14000000000000001</c:v>
                </c:pt>
                <c:pt idx="14">
                  <c:v>0.14714285714285716</c:v>
                </c:pt>
                <c:pt idx="15">
                  <c:v>0.1542857142857143</c:v>
                </c:pt>
                <c:pt idx="16">
                  <c:v>0.16142857142857145</c:v>
                </c:pt>
                <c:pt idx="17">
                  <c:v>0.16857142857142859</c:v>
                </c:pt>
                <c:pt idx="18">
                  <c:v>0.17571428571428574</c:v>
                </c:pt>
                <c:pt idx="19">
                  <c:v>0.18285714285714288</c:v>
                </c:pt>
                <c:pt idx="20" formatCode="General">
                  <c:v>0.19</c:v>
                </c:pt>
                <c:pt idx="21">
                  <c:v>0.20071428571428571</c:v>
                </c:pt>
                <c:pt idx="22">
                  <c:v>0.21142857142857141</c:v>
                </c:pt>
                <c:pt idx="23">
                  <c:v>0.22214285714285711</c:v>
                </c:pt>
                <c:pt idx="24">
                  <c:v>0.23285714285714282</c:v>
                </c:pt>
                <c:pt idx="25">
                  <c:v>0.24357142857142852</c:v>
                </c:pt>
                <c:pt idx="26">
                  <c:v>0.25428571428571423</c:v>
                </c:pt>
                <c:pt idx="27">
                  <c:v>0.26499999999999996</c:v>
                </c:pt>
                <c:pt idx="28">
                  <c:v>0.27571428571428569</c:v>
                </c:pt>
                <c:pt idx="29">
                  <c:v>0.28642857142857142</c:v>
                </c:pt>
                <c:pt idx="30">
                  <c:v>0.29714285714285715</c:v>
                </c:pt>
                <c:pt idx="31">
                  <c:v>0.30785714285714288</c:v>
                </c:pt>
                <c:pt idx="32">
                  <c:v>0.31857142857142862</c:v>
                </c:pt>
                <c:pt idx="33">
                  <c:v>0.32928571428571435</c:v>
                </c:pt>
                <c:pt idx="34" formatCode="General">
                  <c:v>0.34</c:v>
                </c:pt>
                <c:pt idx="35">
                  <c:v>0.35642857142857143</c:v>
                </c:pt>
                <c:pt idx="36">
                  <c:v>0.37285714285714283</c:v>
                </c:pt>
                <c:pt idx="37">
                  <c:v>0.38928571428571423</c:v>
                </c:pt>
                <c:pt idx="38">
                  <c:v>0.40571428571428564</c:v>
                </c:pt>
                <c:pt idx="39">
                  <c:v>0.42214285714285704</c:v>
                </c:pt>
                <c:pt idx="40">
                  <c:v>0.43857142857142845</c:v>
                </c:pt>
                <c:pt idx="41">
                  <c:v>0.45499999999999985</c:v>
                </c:pt>
                <c:pt idx="42">
                  <c:v>0.47142857142857125</c:v>
                </c:pt>
                <c:pt idx="43">
                  <c:v>0.48785714285714266</c:v>
                </c:pt>
                <c:pt idx="44">
                  <c:v>0.50428571428571412</c:v>
                </c:pt>
                <c:pt idx="45">
                  <c:v>0.52071428571428557</c:v>
                </c:pt>
                <c:pt idx="46">
                  <c:v>0.53714285714285703</c:v>
                </c:pt>
                <c:pt idx="47">
                  <c:v>0.55357142857142849</c:v>
                </c:pt>
                <c:pt idx="48" formatCode="General">
                  <c:v>0.56999999999999995</c:v>
                </c:pt>
                <c:pt idx="49">
                  <c:v>0.58142857142857141</c:v>
                </c:pt>
                <c:pt idx="50">
                  <c:v>0.59285714285714286</c:v>
                </c:pt>
                <c:pt idx="51">
                  <c:v>0.60428571428571431</c:v>
                </c:pt>
                <c:pt idx="52">
                  <c:v>0.61571428571428577</c:v>
                </c:pt>
                <c:pt idx="53">
                  <c:v>0.62714285714285722</c:v>
                </c:pt>
                <c:pt idx="54">
                  <c:v>0.63857142857142868</c:v>
                </c:pt>
                <c:pt idx="55">
                  <c:v>0.65000000000000013</c:v>
                </c:pt>
                <c:pt idx="56">
                  <c:v>0.66142857142857159</c:v>
                </c:pt>
                <c:pt idx="57">
                  <c:v>0.67285714285714304</c:v>
                </c:pt>
                <c:pt idx="58">
                  <c:v>0.6842857142857145</c:v>
                </c:pt>
                <c:pt idx="59">
                  <c:v>0.69571428571428595</c:v>
                </c:pt>
                <c:pt idx="60">
                  <c:v>0.70714285714285741</c:v>
                </c:pt>
                <c:pt idx="61">
                  <c:v>0.71857142857142886</c:v>
                </c:pt>
                <c:pt idx="62">
                  <c:v>0.73000000000000032</c:v>
                </c:pt>
                <c:pt idx="63">
                  <c:v>0.74142857142857177</c:v>
                </c:pt>
                <c:pt idx="64">
                  <c:v>0.75285714285714322</c:v>
                </c:pt>
                <c:pt idx="65">
                  <c:v>0.76428571428571468</c:v>
                </c:pt>
                <c:pt idx="66">
                  <c:v>0.77571428571428613</c:v>
                </c:pt>
                <c:pt idx="67">
                  <c:v>0.78714285714285759</c:v>
                </c:pt>
                <c:pt idx="68">
                  <c:v>0.79857142857142904</c:v>
                </c:pt>
                <c:pt idx="69" formatCode="General">
                  <c:v>0.81</c:v>
                </c:pt>
                <c:pt idx="70">
                  <c:v>0.81800000000000006</c:v>
                </c:pt>
                <c:pt idx="71">
                  <c:v>0.82600000000000007</c:v>
                </c:pt>
                <c:pt idx="72">
                  <c:v>0.83400000000000007</c:v>
                </c:pt>
                <c:pt idx="73">
                  <c:v>0.84200000000000008</c:v>
                </c:pt>
                <c:pt idx="74">
                  <c:v>0.85000000000000009</c:v>
                </c:pt>
                <c:pt idx="75">
                  <c:v>0.8580000000000001</c:v>
                </c:pt>
                <c:pt idx="76">
                  <c:v>0.8660000000000001</c:v>
                </c:pt>
                <c:pt idx="77">
                  <c:v>0.87400000000000011</c:v>
                </c:pt>
                <c:pt idx="78">
                  <c:v>0.88200000000000012</c:v>
                </c:pt>
                <c:pt idx="79">
                  <c:v>0.89000000000000012</c:v>
                </c:pt>
                <c:pt idx="80">
                  <c:v>0.89800000000000013</c:v>
                </c:pt>
                <c:pt idx="81">
                  <c:v>0.90600000000000014</c:v>
                </c:pt>
                <c:pt idx="82">
                  <c:v>0.91400000000000015</c:v>
                </c:pt>
                <c:pt idx="83">
                  <c:v>0.92200000000000015</c:v>
                </c:pt>
                <c:pt idx="84">
                  <c:v>0.93000000000000016</c:v>
                </c:pt>
                <c:pt idx="85">
                  <c:v>0.93800000000000017</c:v>
                </c:pt>
                <c:pt idx="86">
                  <c:v>0.94600000000000017</c:v>
                </c:pt>
                <c:pt idx="87">
                  <c:v>0.95400000000000018</c:v>
                </c:pt>
                <c:pt idx="88">
                  <c:v>0.96200000000000019</c:v>
                </c:pt>
                <c:pt idx="89">
                  <c:v>0.9700000000000002</c:v>
                </c:pt>
                <c:pt idx="90">
                  <c:v>0.9780000000000002</c:v>
                </c:pt>
                <c:pt idx="91">
                  <c:v>0.98600000000000021</c:v>
                </c:pt>
                <c:pt idx="92">
                  <c:v>0.99400000000000022</c:v>
                </c:pt>
                <c:pt idx="93">
                  <c:v>1.0020000000000002</c:v>
                </c:pt>
                <c:pt idx="94">
                  <c:v>1.0100000000000002</c:v>
                </c:pt>
                <c:pt idx="95">
                  <c:v>1.0180000000000002</c:v>
                </c:pt>
                <c:pt idx="96">
                  <c:v>1.0260000000000002</c:v>
                </c:pt>
                <c:pt idx="97">
                  <c:v>1.0340000000000003</c:v>
                </c:pt>
                <c:pt idx="98">
                  <c:v>1.0420000000000003</c:v>
                </c:pt>
                <c:pt idx="99">
                  <c:v>1.0500000000000003</c:v>
                </c:pt>
                <c:pt idx="100">
                  <c:v>1.0580000000000003</c:v>
                </c:pt>
                <c:pt idx="101">
                  <c:v>1.0660000000000003</c:v>
                </c:pt>
                <c:pt idx="102">
                  <c:v>1.0740000000000003</c:v>
                </c:pt>
                <c:pt idx="103">
                  <c:v>1.0820000000000003</c:v>
                </c:pt>
                <c:pt idx="104">
                  <c:v>1.0900000000000003</c:v>
                </c:pt>
                <c:pt idx="105">
                  <c:v>1.0980000000000003</c:v>
                </c:pt>
                <c:pt idx="106">
                  <c:v>1.1060000000000003</c:v>
                </c:pt>
                <c:pt idx="107">
                  <c:v>1.1140000000000003</c:v>
                </c:pt>
                <c:pt idx="108">
                  <c:v>1.1220000000000003</c:v>
                </c:pt>
                <c:pt idx="109">
                  <c:v>1.1300000000000003</c:v>
                </c:pt>
                <c:pt idx="110">
                  <c:v>1.1380000000000003</c:v>
                </c:pt>
                <c:pt idx="111">
                  <c:v>1.1460000000000004</c:v>
                </c:pt>
                <c:pt idx="112">
                  <c:v>1.1540000000000004</c:v>
                </c:pt>
                <c:pt idx="113">
                  <c:v>1.1620000000000004</c:v>
                </c:pt>
                <c:pt idx="114">
                  <c:v>1.1700000000000004</c:v>
                </c:pt>
                <c:pt idx="115">
                  <c:v>1.1780000000000004</c:v>
                </c:pt>
                <c:pt idx="116">
                  <c:v>1.1860000000000004</c:v>
                </c:pt>
                <c:pt idx="117">
                  <c:v>1.1940000000000004</c:v>
                </c:pt>
                <c:pt idx="118">
                  <c:v>1.2020000000000004</c:v>
                </c:pt>
                <c:pt idx="119">
                  <c:v>1.2100000000000004</c:v>
                </c:pt>
                <c:pt idx="120">
                  <c:v>1.2180000000000004</c:v>
                </c:pt>
                <c:pt idx="121">
                  <c:v>1.2260000000000004</c:v>
                </c:pt>
                <c:pt idx="122">
                  <c:v>1.2340000000000004</c:v>
                </c:pt>
                <c:pt idx="123">
                  <c:v>1.2420000000000004</c:v>
                </c:pt>
                <c:pt idx="124">
                  <c:v>1.2500000000000004</c:v>
                </c:pt>
                <c:pt idx="125">
                  <c:v>1.2580000000000005</c:v>
                </c:pt>
                <c:pt idx="126">
                  <c:v>1.2660000000000005</c:v>
                </c:pt>
                <c:pt idx="127">
                  <c:v>1.2740000000000005</c:v>
                </c:pt>
                <c:pt idx="128">
                  <c:v>1.2820000000000005</c:v>
                </c:pt>
                <c:pt idx="129">
                  <c:v>1.2900000000000005</c:v>
                </c:pt>
                <c:pt idx="130">
                  <c:v>1.2980000000000005</c:v>
                </c:pt>
                <c:pt idx="131">
                  <c:v>1.3060000000000005</c:v>
                </c:pt>
                <c:pt idx="132">
                  <c:v>1.3140000000000005</c:v>
                </c:pt>
                <c:pt idx="133">
                  <c:v>1.3220000000000005</c:v>
                </c:pt>
                <c:pt idx="134">
                  <c:v>1.3300000000000005</c:v>
                </c:pt>
                <c:pt idx="135">
                  <c:v>1.3380000000000005</c:v>
                </c:pt>
                <c:pt idx="136">
                  <c:v>1.3460000000000005</c:v>
                </c:pt>
                <c:pt idx="137">
                  <c:v>1.3540000000000005</c:v>
                </c:pt>
                <c:pt idx="138">
                  <c:v>1.3620000000000005</c:v>
                </c:pt>
                <c:pt idx="139" formatCode="General">
                  <c:v>1.37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15-40D8-832E-25E04E9497A9}"/>
            </c:ext>
          </c:extLst>
        </c:ser>
        <c:ser>
          <c:idx val="2"/>
          <c:order val="2"/>
          <c:spPr>
            <a:ln w="28575">
              <a:solidFill>
                <a:srgbClr val="0033CC"/>
              </a:solidFill>
            </a:ln>
          </c:spPr>
          <c:marker>
            <c:symbol val="none"/>
          </c:marker>
          <c:val>
            <c:numRef>
              <c:f>Sheet1!$K$2:$K$141</c:f>
              <c:numCache>
                <c:formatCode>0.00</c:formatCode>
                <c:ptCount val="140"/>
                <c:pt idx="0" formatCode="General">
                  <c:v>0.1</c:v>
                </c:pt>
                <c:pt idx="1">
                  <c:v>0.10833333333333334</c:v>
                </c:pt>
                <c:pt idx="2">
                  <c:v>0.11666666666666667</c:v>
                </c:pt>
                <c:pt idx="3">
                  <c:v>0.125</c:v>
                </c:pt>
                <c:pt idx="4">
                  <c:v>0.13333333333333333</c:v>
                </c:pt>
                <c:pt idx="5">
                  <c:v>0.14166666666666666</c:v>
                </c:pt>
                <c:pt idx="6" formatCode="General">
                  <c:v>0.15</c:v>
                </c:pt>
                <c:pt idx="7">
                  <c:v>0.15142857142857141</c:v>
                </c:pt>
                <c:pt idx="8">
                  <c:v>0.15285714285714283</c:v>
                </c:pt>
                <c:pt idx="9">
                  <c:v>0.15428571428571425</c:v>
                </c:pt>
                <c:pt idx="10">
                  <c:v>0.15571428571428567</c:v>
                </c:pt>
                <c:pt idx="11">
                  <c:v>0.15714285714285708</c:v>
                </c:pt>
                <c:pt idx="12">
                  <c:v>0.1585714285714285</c:v>
                </c:pt>
                <c:pt idx="13" formatCode="General">
                  <c:v>0.16</c:v>
                </c:pt>
                <c:pt idx="14">
                  <c:v>0.16571428571428573</c:v>
                </c:pt>
                <c:pt idx="15">
                  <c:v>0.17142857142857146</c:v>
                </c:pt>
                <c:pt idx="16">
                  <c:v>0.17714285714285719</c:v>
                </c:pt>
                <c:pt idx="17">
                  <c:v>0.18285714285714291</c:v>
                </c:pt>
                <c:pt idx="18">
                  <c:v>0.18857142857142864</c:v>
                </c:pt>
                <c:pt idx="19">
                  <c:v>0.19428571428571437</c:v>
                </c:pt>
                <c:pt idx="20" formatCode="General">
                  <c:v>0.2</c:v>
                </c:pt>
                <c:pt idx="21">
                  <c:v>0.20785714285714288</c:v>
                </c:pt>
                <c:pt idx="22">
                  <c:v>0.21571428571428575</c:v>
                </c:pt>
                <c:pt idx="23">
                  <c:v>0.22357142857142862</c:v>
                </c:pt>
                <c:pt idx="24">
                  <c:v>0.23142857142857148</c:v>
                </c:pt>
                <c:pt idx="25">
                  <c:v>0.23928571428571435</c:v>
                </c:pt>
                <c:pt idx="26">
                  <c:v>0.24714285714285722</c:v>
                </c:pt>
                <c:pt idx="27">
                  <c:v>0.25500000000000006</c:v>
                </c:pt>
                <c:pt idx="28">
                  <c:v>0.2628571428571429</c:v>
                </c:pt>
                <c:pt idx="29">
                  <c:v>0.27071428571428574</c:v>
                </c:pt>
                <c:pt idx="30">
                  <c:v>0.27857142857142858</c:v>
                </c:pt>
                <c:pt idx="31">
                  <c:v>0.28642857142857142</c:v>
                </c:pt>
                <c:pt idx="32">
                  <c:v>0.29428571428571426</c:v>
                </c:pt>
                <c:pt idx="33">
                  <c:v>0.3021428571428571</c:v>
                </c:pt>
                <c:pt idx="34" formatCode="General">
                  <c:v>0.31</c:v>
                </c:pt>
                <c:pt idx="35">
                  <c:v>0.32357142857142857</c:v>
                </c:pt>
                <c:pt idx="36">
                  <c:v>0.33714285714285713</c:v>
                </c:pt>
                <c:pt idx="37">
                  <c:v>0.3507142857142857</c:v>
                </c:pt>
                <c:pt idx="38">
                  <c:v>0.36428571428571427</c:v>
                </c:pt>
                <c:pt idx="39">
                  <c:v>0.37785714285714284</c:v>
                </c:pt>
                <c:pt idx="40">
                  <c:v>0.3914285714285714</c:v>
                </c:pt>
                <c:pt idx="41">
                  <c:v>0.40499999999999997</c:v>
                </c:pt>
                <c:pt idx="42">
                  <c:v>0.41857142857142854</c:v>
                </c:pt>
                <c:pt idx="43">
                  <c:v>0.43214285714285711</c:v>
                </c:pt>
                <c:pt idx="44">
                  <c:v>0.44571428571428567</c:v>
                </c:pt>
                <c:pt idx="45">
                  <c:v>0.45928571428571424</c:v>
                </c:pt>
                <c:pt idx="46">
                  <c:v>0.47285714285714281</c:v>
                </c:pt>
                <c:pt idx="47">
                  <c:v>0.48642857142857138</c:v>
                </c:pt>
                <c:pt idx="48" formatCode="General">
                  <c:v>0.5</c:v>
                </c:pt>
                <c:pt idx="49">
                  <c:v>0.50666666666666671</c:v>
                </c:pt>
                <c:pt idx="50">
                  <c:v>0.51333333333333342</c:v>
                </c:pt>
                <c:pt idx="51">
                  <c:v>0.52000000000000013</c:v>
                </c:pt>
                <c:pt idx="52">
                  <c:v>0.52666666666666684</c:v>
                </c:pt>
                <c:pt idx="53">
                  <c:v>0.53333333333333355</c:v>
                </c:pt>
                <c:pt idx="54">
                  <c:v>0.54000000000000026</c:v>
                </c:pt>
                <c:pt idx="55">
                  <c:v>0.54666666666666697</c:v>
                </c:pt>
                <c:pt idx="56">
                  <c:v>0.55333333333333368</c:v>
                </c:pt>
                <c:pt idx="57">
                  <c:v>0.56000000000000039</c:v>
                </c:pt>
                <c:pt idx="58">
                  <c:v>0.5666666666666671</c:v>
                </c:pt>
                <c:pt idx="59">
                  <c:v>0.57333333333333381</c:v>
                </c:pt>
                <c:pt idx="60">
                  <c:v>0.58000000000000052</c:v>
                </c:pt>
                <c:pt idx="61">
                  <c:v>0.58666666666666722</c:v>
                </c:pt>
                <c:pt idx="62">
                  <c:v>0.59333333333333393</c:v>
                </c:pt>
                <c:pt idx="63">
                  <c:v>0.60000000000000064</c:v>
                </c:pt>
                <c:pt idx="64">
                  <c:v>0.60666666666666735</c:v>
                </c:pt>
                <c:pt idx="65">
                  <c:v>0.61333333333333406</c:v>
                </c:pt>
                <c:pt idx="66">
                  <c:v>0.62000000000000077</c:v>
                </c:pt>
                <c:pt idx="67">
                  <c:v>0.62666666666666748</c:v>
                </c:pt>
                <c:pt idx="68">
                  <c:v>0.63333333333333419</c:v>
                </c:pt>
                <c:pt idx="69" formatCode="General">
                  <c:v>0.64</c:v>
                </c:pt>
                <c:pt idx="70">
                  <c:v>0.64614285714285713</c:v>
                </c:pt>
                <c:pt idx="71">
                  <c:v>0.65228571428571425</c:v>
                </c:pt>
                <c:pt idx="72">
                  <c:v>0.65842857142857136</c:v>
                </c:pt>
                <c:pt idx="73">
                  <c:v>0.66457142857142848</c:v>
                </c:pt>
                <c:pt idx="74">
                  <c:v>0.6707142857142856</c:v>
                </c:pt>
                <c:pt idx="75">
                  <c:v>0.67685714285714271</c:v>
                </c:pt>
                <c:pt idx="76">
                  <c:v>0.68299999999999983</c:v>
                </c:pt>
                <c:pt idx="77">
                  <c:v>0.68914285714285695</c:v>
                </c:pt>
                <c:pt idx="78">
                  <c:v>0.69528571428571406</c:v>
                </c:pt>
                <c:pt idx="79">
                  <c:v>0.70142857142857118</c:v>
                </c:pt>
                <c:pt idx="80">
                  <c:v>0.7075714285714283</c:v>
                </c:pt>
                <c:pt idx="81">
                  <c:v>0.71371428571428541</c:v>
                </c:pt>
                <c:pt idx="82">
                  <c:v>0.71985714285714253</c:v>
                </c:pt>
                <c:pt idx="83">
                  <c:v>0.72599999999999965</c:v>
                </c:pt>
                <c:pt idx="84">
                  <c:v>0.73214285714285676</c:v>
                </c:pt>
                <c:pt idx="85">
                  <c:v>0.73828571428571388</c:v>
                </c:pt>
                <c:pt idx="86">
                  <c:v>0.744428571428571</c:v>
                </c:pt>
                <c:pt idx="87">
                  <c:v>0.75057142857142811</c:v>
                </c:pt>
                <c:pt idx="88">
                  <c:v>0.75671428571428523</c:v>
                </c:pt>
                <c:pt idx="89">
                  <c:v>0.76285714285714235</c:v>
                </c:pt>
                <c:pt idx="90">
                  <c:v>0.76899999999999946</c:v>
                </c:pt>
                <c:pt idx="91">
                  <c:v>0.77514285714285658</c:v>
                </c:pt>
                <c:pt idx="92">
                  <c:v>0.78128571428571369</c:v>
                </c:pt>
                <c:pt idx="93">
                  <c:v>0.78742857142857081</c:v>
                </c:pt>
                <c:pt idx="94">
                  <c:v>0.79357142857142793</c:v>
                </c:pt>
                <c:pt idx="95">
                  <c:v>0.79971428571428504</c:v>
                </c:pt>
                <c:pt idx="96">
                  <c:v>0.80585714285714216</c:v>
                </c:pt>
                <c:pt idx="97">
                  <c:v>0.81199999999999928</c:v>
                </c:pt>
                <c:pt idx="98">
                  <c:v>0.81814285714285639</c:v>
                </c:pt>
                <c:pt idx="99">
                  <c:v>0.82428571428571351</c:v>
                </c:pt>
                <c:pt idx="100">
                  <c:v>0.83042857142857063</c:v>
                </c:pt>
                <c:pt idx="101">
                  <c:v>0.83657142857142774</c:v>
                </c:pt>
                <c:pt idx="102">
                  <c:v>0.84271428571428486</c:v>
                </c:pt>
                <c:pt idx="103">
                  <c:v>0.84885714285714198</c:v>
                </c:pt>
                <c:pt idx="104">
                  <c:v>0.85499999999999909</c:v>
                </c:pt>
                <c:pt idx="105">
                  <c:v>0.86114285714285621</c:v>
                </c:pt>
                <c:pt idx="106">
                  <c:v>0.86728571428571333</c:v>
                </c:pt>
                <c:pt idx="107">
                  <c:v>0.87342857142857044</c:v>
                </c:pt>
                <c:pt idx="108">
                  <c:v>0.87957142857142756</c:v>
                </c:pt>
                <c:pt idx="109">
                  <c:v>0.88571428571428468</c:v>
                </c:pt>
                <c:pt idx="110">
                  <c:v>0.89185714285714179</c:v>
                </c:pt>
                <c:pt idx="111">
                  <c:v>0.89799999999999891</c:v>
                </c:pt>
                <c:pt idx="112">
                  <c:v>0.90414285714285603</c:v>
                </c:pt>
                <c:pt idx="113">
                  <c:v>0.91028571428571314</c:v>
                </c:pt>
                <c:pt idx="114">
                  <c:v>0.91642857142857026</c:v>
                </c:pt>
                <c:pt idx="115">
                  <c:v>0.92257142857142738</c:v>
                </c:pt>
                <c:pt idx="116">
                  <c:v>0.92871428571428449</c:v>
                </c:pt>
                <c:pt idx="117">
                  <c:v>0.93485714285714161</c:v>
                </c:pt>
                <c:pt idx="118">
                  <c:v>0.94099999999999873</c:v>
                </c:pt>
                <c:pt idx="119">
                  <c:v>0.94714285714285584</c:v>
                </c:pt>
                <c:pt idx="120">
                  <c:v>0.95328571428571296</c:v>
                </c:pt>
                <c:pt idx="121">
                  <c:v>0.95942857142857008</c:v>
                </c:pt>
                <c:pt idx="122">
                  <c:v>0.96557142857142719</c:v>
                </c:pt>
                <c:pt idx="123">
                  <c:v>0.97171428571428431</c:v>
                </c:pt>
                <c:pt idx="124">
                  <c:v>0.97785714285714143</c:v>
                </c:pt>
                <c:pt idx="125">
                  <c:v>0.98399999999999854</c:v>
                </c:pt>
                <c:pt idx="126">
                  <c:v>0.99014285714285566</c:v>
                </c:pt>
                <c:pt idx="127">
                  <c:v>0.99628571428571278</c:v>
                </c:pt>
                <c:pt idx="128">
                  <c:v>1.0024285714285699</c:v>
                </c:pt>
                <c:pt idx="129">
                  <c:v>1.0085714285714271</c:v>
                </c:pt>
                <c:pt idx="130">
                  <c:v>1.0147142857142843</c:v>
                </c:pt>
                <c:pt idx="131">
                  <c:v>1.0208571428571416</c:v>
                </c:pt>
                <c:pt idx="132">
                  <c:v>1.0269999999999988</c:v>
                </c:pt>
                <c:pt idx="133">
                  <c:v>1.033142857142856</c:v>
                </c:pt>
                <c:pt idx="134">
                  <c:v>1.0392857142857133</c:v>
                </c:pt>
                <c:pt idx="135">
                  <c:v>1.0454285714285705</c:v>
                </c:pt>
                <c:pt idx="136">
                  <c:v>1.0515714285714277</c:v>
                </c:pt>
                <c:pt idx="137">
                  <c:v>1.0577142857142849</c:v>
                </c:pt>
                <c:pt idx="138">
                  <c:v>1.0638571428571422</c:v>
                </c:pt>
                <c:pt idx="139" formatCode="General">
                  <c:v>1.07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15-40D8-832E-25E04E9497A9}"/>
            </c:ext>
          </c:extLst>
        </c:ser>
        <c:ser>
          <c:idx val="3"/>
          <c:order val="3"/>
          <c:spPr>
            <a:ln w="28575">
              <a:solidFill>
                <a:schemeClr val="tx1"/>
              </a:solidFill>
            </a:ln>
          </c:spPr>
          <c:marker>
            <c:symbol val="none"/>
          </c:marker>
          <c:val>
            <c:numRef>
              <c:f>Sheet1!$F$2:$F$141</c:f>
              <c:numCache>
                <c:formatCode>0.00</c:formatCode>
                <c:ptCount val="140"/>
                <c:pt idx="0" formatCode="General">
                  <c:v>1.27</c:v>
                </c:pt>
                <c:pt idx="1">
                  <c:v>1.3566666666666667</c:v>
                </c:pt>
                <c:pt idx="2">
                  <c:v>1.4433333333333334</c:v>
                </c:pt>
                <c:pt idx="3">
                  <c:v>1.53</c:v>
                </c:pt>
                <c:pt idx="4">
                  <c:v>1.6166666666666667</c:v>
                </c:pt>
                <c:pt idx="5">
                  <c:v>1.7033333333333334</c:v>
                </c:pt>
                <c:pt idx="6" formatCode="General">
                  <c:v>1.79</c:v>
                </c:pt>
                <c:pt idx="7">
                  <c:v>1.8314285714285714</c:v>
                </c:pt>
                <c:pt idx="8">
                  <c:v>1.8728571428571428</c:v>
                </c:pt>
                <c:pt idx="9">
                  <c:v>1.9142857142857141</c:v>
                </c:pt>
                <c:pt idx="10">
                  <c:v>1.9557142857142855</c:v>
                </c:pt>
                <c:pt idx="11">
                  <c:v>1.9971428571428569</c:v>
                </c:pt>
                <c:pt idx="12">
                  <c:v>2.0385714285714283</c:v>
                </c:pt>
                <c:pt idx="13" formatCode="General">
                  <c:v>2.08</c:v>
                </c:pt>
                <c:pt idx="14">
                  <c:v>2.0985714285714288</c:v>
                </c:pt>
                <c:pt idx="15">
                  <c:v>2.1171428571428574</c:v>
                </c:pt>
                <c:pt idx="16">
                  <c:v>2.1357142857142861</c:v>
                </c:pt>
                <c:pt idx="17">
                  <c:v>2.1542857142857148</c:v>
                </c:pt>
                <c:pt idx="18">
                  <c:v>2.1728571428571435</c:v>
                </c:pt>
                <c:pt idx="19">
                  <c:v>2.1914285714285722</c:v>
                </c:pt>
                <c:pt idx="20" formatCode="General">
                  <c:v>2.21</c:v>
                </c:pt>
                <c:pt idx="21">
                  <c:v>2.2278571428571428</c:v>
                </c:pt>
                <c:pt idx="22">
                  <c:v>2.2457142857142856</c:v>
                </c:pt>
                <c:pt idx="23">
                  <c:v>2.2635714285714283</c:v>
                </c:pt>
                <c:pt idx="24">
                  <c:v>2.2814285714285711</c:v>
                </c:pt>
                <c:pt idx="25">
                  <c:v>2.2992857142857139</c:v>
                </c:pt>
                <c:pt idx="26">
                  <c:v>2.3171428571428567</c:v>
                </c:pt>
                <c:pt idx="27">
                  <c:v>2.3349999999999995</c:v>
                </c:pt>
                <c:pt idx="28">
                  <c:v>2.3528571428571423</c:v>
                </c:pt>
                <c:pt idx="29">
                  <c:v>2.3707142857142851</c:v>
                </c:pt>
                <c:pt idx="30">
                  <c:v>2.3885714285714279</c:v>
                </c:pt>
                <c:pt idx="31">
                  <c:v>2.4064285714285707</c:v>
                </c:pt>
                <c:pt idx="32">
                  <c:v>2.4242857142857135</c:v>
                </c:pt>
                <c:pt idx="33">
                  <c:v>2.4421428571428563</c:v>
                </c:pt>
                <c:pt idx="34" formatCode="General">
                  <c:v>2.46</c:v>
                </c:pt>
                <c:pt idx="35">
                  <c:v>2.4692857142857143</c:v>
                </c:pt>
                <c:pt idx="36">
                  <c:v>2.4785714285714286</c:v>
                </c:pt>
                <c:pt idx="37">
                  <c:v>2.487857142857143</c:v>
                </c:pt>
                <c:pt idx="38">
                  <c:v>2.4971428571428573</c:v>
                </c:pt>
                <c:pt idx="39">
                  <c:v>2.5064285714285717</c:v>
                </c:pt>
                <c:pt idx="40">
                  <c:v>2.515714285714286</c:v>
                </c:pt>
                <c:pt idx="41">
                  <c:v>2.5250000000000004</c:v>
                </c:pt>
                <c:pt idx="42">
                  <c:v>2.5342857142857147</c:v>
                </c:pt>
                <c:pt idx="43">
                  <c:v>2.543571428571429</c:v>
                </c:pt>
                <c:pt idx="44">
                  <c:v>2.5528571428571434</c:v>
                </c:pt>
                <c:pt idx="45">
                  <c:v>2.5621428571428577</c:v>
                </c:pt>
                <c:pt idx="46">
                  <c:v>2.5714285714285721</c:v>
                </c:pt>
                <c:pt idx="47">
                  <c:v>2.5807142857142864</c:v>
                </c:pt>
                <c:pt idx="48" formatCode="General">
                  <c:v>2.59</c:v>
                </c:pt>
                <c:pt idx="49">
                  <c:v>2.5933333333333333</c:v>
                </c:pt>
                <c:pt idx="50">
                  <c:v>2.5966666666666667</c:v>
                </c:pt>
                <c:pt idx="51">
                  <c:v>2.6</c:v>
                </c:pt>
                <c:pt idx="52">
                  <c:v>2.6033333333333335</c:v>
                </c:pt>
                <c:pt idx="53">
                  <c:v>2.6066666666666669</c:v>
                </c:pt>
                <c:pt idx="54">
                  <c:v>2.6100000000000003</c:v>
                </c:pt>
                <c:pt idx="55">
                  <c:v>2.6133333333333337</c:v>
                </c:pt>
                <c:pt idx="56">
                  <c:v>2.6166666666666671</c:v>
                </c:pt>
                <c:pt idx="57">
                  <c:v>2.6200000000000006</c:v>
                </c:pt>
                <c:pt idx="58">
                  <c:v>2.623333333333334</c:v>
                </c:pt>
                <c:pt idx="59">
                  <c:v>2.6266666666666674</c:v>
                </c:pt>
                <c:pt idx="60">
                  <c:v>2.6300000000000008</c:v>
                </c:pt>
                <c:pt idx="61">
                  <c:v>2.6333333333333342</c:v>
                </c:pt>
                <c:pt idx="62">
                  <c:v>2.6366666666666676</c:v>
                </c:pt>
                <c:pt idx="63">
                  <c:v>2.640000000000001</c:v>
                </c:pt>
                <c:pt idx="64">
                  <c:v>2.6433333333333344</c:v>
                </c:pt>
                <c:pt idx="65">
                  <c:v>2.6466666666666678</c:v>
                </c:pt>
                <c:pt idx="66">
                  <c:v>2.6500000000000012</c:v>
                </c:pt>
                <c:pt idx="67">
                  <c:v>2.6533333333333347</c:v>
                </c:pt>
                <c:pt idx="68">
                  <c:v>2.6566666666666681</c:v>
                </c:pt>
                <c:pt idx="69" formatCode="General">
                  <c:v>2.66</c:v>
                </c:pt>
                <c:pt idx="70">
                  <c:v>2.6618571428571429</c:v>
                </c:pt>
                <c:pt idx="71">
                  <c:v>2.6637142857142857</c:v>
                </c:pt>
                <c:pt idx="72">
                  <c:v>2.6655714285714285</c:v>
                </c:pt>
                <c:pt idx="73">
                  <c:v>2.6674285714285713</c:v>
                </c:pt>
                <c:pt idx="74">
                  <c:v>2.669285714285714</c:v>
                </c:pt>
                <c:pt idx="75">
                  <c:v>2.6711428571428568</c:v>
                </c:pt>
                <c:pt idx="76">
                  <c:v>2.6729999999999996</c:v>
                </c:pt>
                <c:pt idx="77">
                  <c:v>2.6748571428571424</c:v>
                </c:pt>
                <c:pt idx="78">
                  <c:v>2.6767142857142852</c:v>
                </c:pt>
                <c:pt idx="79">
                  <c:v>2.6785714285714279</c:v>
                </c:pt>
                <c:pt idx="80">
                  <c:v>2.6804285714285707</c:v>
                </c:pt>
                <c:pt idx="81">
                  <c:v>2.6822857142857135</c:v>
                </c:pt>
                <c:pt idx="82">
                  <c:v>2.6841428571428563</c:v>
                </c:pt>
                <c:pt idx="83">
                  <c:v>2.6859999999999991</c:v>
                </c:pt>
                <c:pt idx="84">
                  <c:v>2.6878571428571418</c:v>
                </c:pt>
                <c:pt idx="85">
                  <c:v>2.6897142857142846</c:v>
                </c:pt>
                <c:pt idx="86">
                  <c:v>2.6915714285714274</c:v>
                </c:pt>
                <c:pt idx="87">
                  <c:v>2.6934285714285702</c:v>
                </c:pt>
                <c:pt idx="88">
                  <c:v>2.695285714285713</c:v>
                </c:pt>
                <c:pt idx="89">
                  <c:v>2.6971428571428557</c:v>
                </c:pt>
                <c:pt idx="90">
                  <c:v>2.6989999999999985</c:v>
                </c:pt>
                <c:pt idx="91">
                  <c:v>2.7008571428571413</c:v>
                </c:pt>
                <c:pt idx="92">
                  <c:v>2.7027142857142841</c:v>
                </c:pt>
                <c:pt idx="93">
                  <c:v>2.7045714285714268</c:v>
                </c:pt>
                <c:pt idx="94">
                  <c:v>2.7064285714285696</c:v>
                </c:pt>
                <c:pt idx="95">
                  <c:v>2.7082857142857124</c:v>
                </c:pt>
                <c:pt idx="96">
                  <c:v>2.7101428571428552</c:v>
                </c:pt>
                <c:pt idx="97">
                  <c:v>2.711999999999998</c:v>
                </c:pt>
                <c:pt idx="98">
                  <c:v>2.7138571428571407</c:v>
                </c:pt>
                <c:pt idx="99">
                  <c:v>2.7157142857142835</c:v>
                </c:pt>
                <c:pt idx="100">
                  <c:v>2.7175714285714263</c:v>
                </c:pt>
                <c:pt idx="101">
                  <c:v>2.7194285714285691</c:v>
                </c:pt>
                <c:pt idx="102">
                  <c:v>2.7212857142857119</c:v>
                </c:pt>
                <c:pt idx="103">
                  <c:v>2.7231428571428546</c:v>
                </c:pt>
                <c:pt idx="104">
                  <c:v>2.7249999999999974</c:v>
                </c:pt>
                <c:pt idx="105">
                  <c:v>2.7268571428571402</c:v>
                </c:pt>
                <c:pt idx="106">
                  <c:v>2.728714285714283</c:v>
                </c:pt>
                <c:pt idx="107">
                  <c:v>2.7305714285714258</c:v>
                </c:pt>
                <c:pt idx="108">
                  <c:v>2.7324285714285685</c:v>
                </c:pt>
                <c:pt idx="109">
                  <c:v>2.7342857142857113</c:v>
                </c:pt>
                <c:pt idx="110">
                  <c:v>2.7361428571428541</c:v>
                </c:pt>
                <c:pt idx="111">
                  <c:v>2.7379999999999969</c:v>
                </c:pt>
                <c:pt idx="112">
                  <c:v>2.7398571428571397</c:v>
                </c:pt>
                <c:pt idx="113">
                  <c:v>2.7417142857142824</c:v>
                </c:pt>
                <c:pt idx="114">
                  <c:v>2.7435714285714252</c:v>
                </c:pt>
                <c:pt idx="115">
                  <c:v>2.745428571428568</c:v>
                </c:pt>
                <c:pt idx="116">
                  <c:v>2.7472857142857108</c:v>
                </c:pt>
                <c:pt idx="117">
                  <c:v>2.7491428571428536</c:v>
                </c:pt>
                <c:pt idx="118">
                  <c:v>2.7509999999999963</c:v>
                </c:pt>
                <c:pt idx="119">
                  <c:v>2.7528571428571391</c:v>
                </c:pt>
                <c:pt idx="120">
                  <c:v>2.7547142857142819</c:v>
                </c:pt>
                <c:pt idx="121">
                  <c:v>2.7565714285714247</c:v>
                </c:pt>
                <c:pt idx="122">
                  <c:v>2.7584285714285675</c:v>
                </c:pt>
                <c:pt idx="123">
                  <c:v>2.7602857142857102</c:v>
                </c:pt>
                <c:pt idx="124">
                  <c:v>2.762142857142853</c:v>
                </c:pt>
                <c:pt idx="125">
                  <c:v>2.7639999999999958</c:v>
                </c:pt>
                <c:pt idx="126">
                  <c:v>2.7658571428571386</c:v>
                </c:pt>
                <c:pt idx="127">
                  <c:v>2.7677142857142814</c:v>
                </c:pt>
                <c:pt idx="128">
                  <c:v>2.7695714285714241</c:v>
                </c:pt>
                <c:pt idx="129">
                  <c:v>2.7714285714285669</c:v>
                </c:pt>
                <c:pt idx="130">
                  <c:v>2.7732857142857097</c:v>
                </c:pt>
                <c:pt idx="131">
                  <c:v>2.7751428571428525</c:v>
                </c:pt>
                <c:pt idx="132">
                  <c:v>2.7769999999999953</c:v>
                </c:pt>
                <c:pt idx="133">
                  <c:v>2.778857142857138</c:v>
                </c:pt>
                <c:pt idx="134">
                  <c:v>2.7807142857142808</c:v>
                </c:pt>
                <c:pt idx="135">
                  <c:v>2.7825714285714236</c:v>
                </c:pt>
                <c:pt idx="136">
                  <c:v>2.7844285714285664</c:v>
                </c:pt>
                <c:pt idx="137">
                  <c:v>2.7862857142857091</c:v>
                </c:pt>
                <c:pt idx="138">
                  <c:v>2.7881428571428519</c:v>
                </c:pt>
                <c:pt idx="139" formatCode="General">
                  <c:v>2.79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815-40D8-832E-25E04E949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7309807"/>
        <c:axId val="1"/>
      </c:lineChart>
      <c:catAx>
        <c:axId val="1077309807"/>
        <c:scaling>
          <c:orientation val="minMax"/>
        </c:scaling>
        <c:delete val="0"/>
        <c:axPos val="b"/>
        <c:majorTickMark val="in"/>
        <c:minorTickMark val="none"/>
        <c:tickLblPos val="none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MarkSkip val="7"/>
        <c:noMultiLvlLbl val="0"/>
      </c:catAx>
      <c:valAx>
        <c:axId val="1"/>
        <c:scaling>
          <c:orientation val="minMax"/>
          <c:max val="4"/>
        </c:scaling>
        <c:delete val="0"/>
        <c:axPos val="l"/>
        <c:numFmt formatCode="#,##0.0" sourceLinked="0"/>
        <c:majorTickMark val="in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77309807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0502984"/>
        <c:axId val="390505728"/>
      </c:lineChart>
      <c:catAx>
        <c:axId val="390502984"/>
        <c:scaling>
          <c:orientation val="minMax"/>
        </c:scaling>
        <c:delete val="1"/>
        <c:axPos val="b"/>
        <c:majorTickMark val="in"/>
        <c:minorTickMark val="none"/>
        <c:tickLblPos val="none"/>
        <c:crossAx val="390505728"/>
        <c:crosses val="autoZero"/>
        <c:auto val="1"/>
        <c:lblAlgn val="ctr"/>
        <c:lblOffset val="100"/>
        <c:tickMarkSkip val="7"/>
        <c:noMultiLvlLbl val="0"/>
      </c:catAx>
      <c:valAx>
        <c:axId val="390505728"/>
        <c:scaling>
          <c:orientation val="minMax"/>
          <c:max val="6"/>
        </c:scaling>
        <c:delete val="1"/>
        <c:axPos val="l"/>
        <c:numFmt formatCode="General" sourceLinked="1"/>
        <c:majorTickMark val="in"/>
        <c:minorTickMark val="none"/>
        <c:tickLblPos val="nextTo"/>
        <c:crossAx val="39050298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21-Sep</c:v>
          </c:tx>
          <c:spPr>
            <a:ln w="38100">
              <a:solidFill>
                <a:srgbClr val="983E92"/>
              </a:solidFill>
              <a:prstDash val="dash"/>
            </a:ln>
          </c:spPr>
          <c:marker>
            <c:symbol val="none"/>
          </c:marker>
          <c:val>
            <c:numRef>
              <c:f>Sheet1!$N$2:$N$141</c:f>
              <c:numCache>
                <c:formatCode>0.00</c:formatCode>
                <c:ptCount val="140"/>
                <c:pt idx="0" formatCode="General">
                  <c:v>0.06</c:v>
                </c:pt>
                <c:pt idx="1">
                  <c:v>6.5000000000000002E-2</c:v>
                </c:pt>
                <c:pt idx="2">
                  <c:v>7.0000000000000007E-2</c:v>
                </c:pt>
                <c:pt idx="3">
                  <c:v>7.5000000000000011E-2</c:v>
                </c:pt>
                <c:pt idx="4">
                  <c:v>8.0000000000000016E-2</c:v>
                </c:pt>
                <c:pt idx="5">
                  <c:v>8.500000000000002E-2</c:v>
                </c:pt>
                <c:pt idx="6" formatCode="General">
                  <c:v>0.09</c:v>
                </c:pt>
                <c:pt idx="7">
                  <c:v>0.12142857142857143</c:v>
                </c:pt>
                <c:pt idx="8">
                  <c:v>0.15285714285714286</c:v>
                </c:pt>
                <c:pt idx="9">
                  <c:v>0.18428571428571427</c:v>
                </c:pt>
                <c:pt idx="10">
                  <c:v>0.21571428571428569</c:v>
                </c:pt>
                <c:pt idx="11">
                  <c:v>0.24714285714285711</c:v>
                </c:pt>
                <c:pt idx="12">
                  <c:v>0.27857142857142853</c:v>
                </c:pt>
                <c:pt idx="13" formatCode="General">
                  <c:v>0.31</c:v>
                </c:pt>
                <c:pt idx="14">
                  <c:v>0.3457142857142857</c:v>
                </c:pt>
                <c:pt idx="15">
                  <c:v>0.38142857142857139</c:v>
                </c:pt>
                <c:pt idx="16">
                  <c:v>0.41714285714285709</c:v>
                </c:pt>
                <c:pt idx="17">
                  <c:v>0.45285714285714279</c:v>
                </c:pt>
                <c:pt idx="18">
                  <c:v>0.48857142857142849</c:v>
                </c:pt>
                <c:pt idx="19">
                  <c:v>0.52428571428571424</c:v>
                </c:pt>
                <c:pt idx="20" formatCode="General">
                  <c:v>0.56000000000000005</c:v>
                </c:pt>
                <c:pt idx="21">
                  <c:v>0.59000000000000008</c:v>
                </c:pt>
                <c:pt idx="22">
                  <c:v>0.62000000000000011</c:v>
                </c:pt>
                <c:pt idx="23">
                  <c:v>0.65000000000000013</c:v>
                </c:pt>
                <c:pt idx="24">
                  <c:v>0.68000000000000016</c:v>
                </c:pt>
                <c:pt idx="25">
                  <c:v>0.71000000000000019</c:v>
                </c:pt>
                <c:pt idx="26">
                  <c:v>0.74000000000000021</c:v>
                </c:pt>
                <c:pt idx="27">
                  <c:v>0.77000000000000024</c:v>
                </c:pt>
                <c:pt idx="28">
                  <c:v>0.80000000000000027</c:v>
                </c:pt>
                <c:pt idx="29">
                  <c:v>0.83000000000000029</c:v>
                </c:pt>
                <c:pt idx="30">
                  <c:v>0.86000000000000032</c:v>
                </c:pt>
                <c:pt idx="31">
                  <c:v>0.89000000000000035</c:v>
                </c:pt>
                <c:pt idx="32">
                  <c:v>0.92000000000000037</c:v>
                </c:pt>
                <c:pt idx="33">
                  <c:v>0.9500000000000004</c:v>
                </c:pt>
                <c:pt idx="34" formatCode="General">
                  <c:v>0.98</c:v>
                </c:pt>
                <c:pt idx="35">
                  <c:v>1.0028571428571429</c:v>
                </c:pt>
                <c:pt idx="36">
                  <c:v>1.0257142857142858</c:v>
                </c:pt>
                <c:pt idx="37">
                  <c:v>1.0485714285714287</c:v>
                </c:pt>
                <c:pt idx="38">
                  <c:v>1.0714285714285716</c:v>
                </c:pt>
                <c:pt idx="39">
                  <c:v>1.0942857142857145</c:v>
                </c:pt>
                <c:pt idx="40">
                  <c:v>1.1171428571428574</c:v>
                </c:pt>
                <c:pt idx="41">
                  <c:v>1.1400000000000003</c:v>
                </c:pt>
                <c:pt idx="42">
                  <c:v>1.1628571428571433</c:v>
                </c:pt>
                <c:pt idx="43">
                  <c:v>1.1857142857142862</c:v>
                </c:pt>
                <c:pt idx="44">
                  <c:v>1.2085714285714291</c:v>
                </c:pt>
                <c:pt idx="45">
                  <c:v>1.231428571428572</c:v>
                </c:pt>
                <c:pt idx="46">
                  <c:v>1.2542857142857149</c:v>
                </c:pt>
                <c:pt idx="47">
                  <c:v>1.2771428571428578</c:v>
                </c:pt>
                <c:pt idx="48">
                  <c:v>1.3</c:v>
                </c:pt>
                <c:pt idx="49">
                  <c:v>1.3085714285714287</c:v>
                </c:pt>
                <c:pt idx="50">
                  <c:v>1.3171428571428574</c:v>
                </c:pt>
                <c:pt idx="51">
                  <c:v>1.3257142857142861</c:v>
                </c:pt>
                <c:pt idx="52">
                  <c:v>1.3342857142857147</c:v>
                </c:pt>
                <c:pt idx="53">
                  <c:v>1.3428571428571434</c:v>
                </c:pt>
                <c:pt idx="54">
                  <c:v>1.3514285714285721</c:v>
                </c:pt>
                <c:pt idx="55">
                  <c:v>1.3600000000000008</c:v>
                </c:pt>
                <c:pt idx="56">
                  <c:v>1.3685714285714294</c:v>
                </c:pt>
                <c:pt idx="57">
                  <c:v>1.3771428571428581</c:v>
                </c:pt>
                <c:pt idx="58">
                  <c:v>1.3857142857142868</c:v>
                </c:pt>
                <c:pt idx="59">
                  <c:v>1.3942857142857155</c:v>
                </c:pt>
                <c:pt idx="60">
                  <c:v>1.4028571428571441</c:v>
                </c:pt>
                <c:pt idx="61">
                  <c:v>1.4114285714285728</c:v>
                </c:pt>
                <c:pt idx="62">
                  <c:v>1.4200000000000015</c:v>
                </c:pt>
                <c:pt idx="63">
                  <c:v>1.4285714285714302</c:v>
                </c:pt>
                <c:pt idx="64">
                  <c:v>1.4371428571428588</c:v>
                </c:pt>
                <c:pt idx="65">
                  <c:v>1.4457142857142875</c:v>
                </c:pt>
                <c:pt idx="66">
                  <c:v>1.4542857142857162</c:v>
                </c:pt>
                <c:pt idx="67">
                  <c:v>1.4628571428571449</c:v>
                </c:pt>
                <c:pt idx="68">
                  <c:v>1.4714285714285735</c:v>
                </c:pt>
                <c:pt idx="69" formatCode="General">
                  <c:v>1.48</c:v>
                </c:pt>
                <c:pt idx="70">
                  <c:v>1.4867142857142857</c:v>
                </c:pt>
                <c:pt idx="71">
                  <c:v>1.4934285714285713</c:v>
                </c:pt>
                <c:pt idx="72">
                  <c:v>1.500142857142857</c:v>
                </c:pt>
                <c:pt idx="73">
                  <c:v>1.5068571428571427</c:v>
                </c:pt>
                <c:pt idx="74">
                  <c:v>1.5135714285714283</c:v>
                </c:pt>
                <c:pt idx="75">
                  <c:v>1.520285714285714</c:v>
                </c:pt>
                <c:pt idx="76">
                  <c:v>1.5269999999999997</c:v>
                </c:pt>
                <c:pt idx="77">
                  <c:v>1.5337142857142854</c:v>
                </c:pt>
                <c:pt idx="78">
                  <c:v>1.540428571428571</c:v>
                </c:pt>
                <c:pt idx="79">
                  <c:v>1.5471428571428567</c:v>
                </c:pt>
                <c:pt idx="80">
                  <c:v>1.5538571428571424</c:v>
                </c:pt>
                <c:pt idx="81">
                  <c:v>1.5605714285714281</c:v>
                </c:pt>
                <c:pt idx="82">
                  <c:v>1.5672857142857137</c:v>
                </c:pt>
                <c:pt idx="83">
                  <c:v>1.5739999999999994</c:v>
                </c:pt>
                <c:pt idx="84">
                  <c:v>1.5807142857142851</c:v>
                </c:pt>
                <c:pt idx="85">
                  <c:v>1.5874285714285707</c:v>
                </c:pt>
                <c:pt idx="86">
                  <c:v>1.5941428571428564</c:v>
                </c:pt>
                <c:pt idx="87">
                  <c:v>1.6008571428571421</c:v>
                </c:pt>
                <c:pt idx="88">
                  <c:v>1.6075714285714278</c:v>
                </c:pt>
                <c:pt idx="89">
                  <c:v>1.6142857142857134</c:v>
                </c:pt>
                <c:pt idx="90">
                  <c:v>1.6209999999999991</c:v>
                </c:pt>
                <c:pt idx="91">
                  <c:v>1.6277142857142848</c:v>
                </c:pt>
                <c:pt idx="92">
                  <c:v>1.6344285714285705</c:v>
                </c:pt>
                <c:pt idx="93">
                  <c:v>1.6411428571428561</c:v>
                </c:pt>
                <c:pt idx="94">
                  <c:v>1.6478571428571418</c:v>
                </c:pt>
                <c:pt idx="95">
                  <c:v>1.6545714285714275</c:v>
                </c:pt>
                <c:pt idx="96">
                  <c:v>1.6612857142857131</c:v>
                </c:pt>
                <c:pt idx="97">
                  <c:v>1.6679999999999988</c:v>
                </c:pt>
                <c:pt idx="98">
                  <c:v>1.6747142857142845</c:v>
                </c:pt>
                <c:pt idx="99">
                  <c:v>1.6814285714285702</c:v>
                </c:pt>
                <c:pt idx="100">
                  <c:v>1.6881428571428558</c:v>
                </c:pt>
                <c:pt idx="101">
                  <c:v>1.6948571428571415</c:v>
                </c:pt>
                <c:pt idx="102">
                  <c:v>1.7015714285714272</c:v>
                </c:pt>
                <c:pt idx="103">
                  <c:v>1.7082857142857129</c:v>
                </c:pt>
                <c:pt idx="104">
                  <c:v>1.7149999999999985</c:v>
                </c:pt>
                <c:pt idx="105">
                  <c:v>1.7217142857142842</c:v>
                </c:pt>
                <c:pt idx="106">
                  <c:v>1.7284285714285699</c:v>
                </c:pt>
                <c:pt idx="107">
                  <c:v>1.7351428571428555</c:v>
                </c:pt>
                <c:pt idx="108">
                  <c:v>1.7418571428571412</c:v>
                </c:pt>
                <c:pt idx="109">
                  <c:v>1.7485714285714269</c:v>
                </c:pt>
                <c:pt idx="110">
                  <c:v>1.7552857142857126</c:v>
                </c:pt>
                <c:pt idx="111">
                  <c:v>1.7619999999999982</c:v>
                </c:pt>
                <c:pt idx="112">
                  <c:v>1.7687142857142839</c:v>
                </c:pt>
                <c:pt idx="113">
                  <c:v>1.7754285714285696</c:v>
                </c:pt>
                <c:pt idx="114">
                  <c:v>1.7821428571428553</c:v>
                </c:pt>
                <c:pt idx="115">
                  <c:v>1.7888571428571409</c:v>
                </c:pt>
                <c:pt idx="116">
                  <c:v>1.7955714285714266</c:v>
                </c:pt>
                <c:pt idx="117">
                  <c:v>1.8022857142857123</c:v>
                </c:pt>
                <c:pt idx="118">
                  <c:v>1.8089999999999979</c:v>
                </c:pt>
                <c:pt idx="119">
                  <c:v>1.8157142857142836</c:v>
                </c:pt>
                <c:pt idx="120">
                  <c:v>1.8224285714285693</c:v>
                </c:pt>
                <c:pt idx="121">
                  <c:v>1.829142857142855</c:v>
                </c:pt>
                <c:pt idx="122">
                  <c:v>1.8358571428571406</c:v>
                </c:pt>
                <c:pt idx="123">
                  <c:v>1.8425714285714263</c:v>
                </c:pt>
                <c:pt idx="124">
                  <c:v>1.849285714285712</c:v>
                </c:pt>
                <c:pt idx="125">
                  <c:v>1.8559999999999977</c:v>
                </c:pt>
                <c:pt idx="126">
                  <c:v>1.8627142857142833</c:v>
                </c:pt>
                <c:pt idx="127">
                  <c:v>1.869428571428569</c:v>
                </c:pt>
                <c:pt idx="128">
                  <c:v>1.8761428571428547</c:v>
                </c:pt>
                <c:pt idx="129">
                  <c:v>1.8828571428571403</c:v>
                </c:pt>
                <c:pt idx="130">
                  <c:v>1.889571428571426</c:v>
                </c:pt>
                <c:pt idx="131">
                  <c:v>1.8962857142857117</c:v>
                </c:pt>
                <c:pt idx="132">
                  <c:v>1.9029999999999974</c:v>
                </c:pt>
                <c:pt idx="133">
                  <c:v>1.909714285714283</c:v>
                </c:pt>
                <c:pt idx="134">
                  <c:v>1.9164285714285687</c:v>
                </c:pt>
                <c:pt idx="135">
                  <c:v>1.9231428571428544</c:v>
                </c:pt>
                <c:pt idx="136">
                  <c:v>1.9298571428571401</c:v>
                </c:pt>
                <c:pt idx="137">
                  <c:v>1.9365714285714257</c:v>
                </c:pt>
                <c:pt idx="138">
                  <c:v>1.9432857142857114</c:v>
                </c:pt>
                <c:pt idx="139" formatCode="General">
                  <c:v>1.95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F0-4DDA-827A-EF259CB79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1088911"/>
        <c:axId val="1"/>
      </c:lineChart>
      <c:catAx>
        <c:axId val="741088911"/>
        <c:scaling>
          <c:orientation val="minMax"/>
        </c:scaling>
        <c:delete val="1"/>
        <c:axPos val="b"/>
        <c:majorTickMark val="in"/>
        <c:minorTickMark val="none"/>
        <c:tickLblPos val="none"/>
        <c:crossAx val="1"/>
        <c:crosses val="autoZero"/>
        <c:auto val="1"/>
        <c:lblAlgn val="ctr"/>
        <c:lblOffset val="100"/>
        <c:tickMarkSkip val="7"/>
        <c:noMultiLvlLbl val="0"/>
      </c:catAx>
      <c:valAx>
        <c:axId val="1"/>
        <c:scaling>
          <c:orientation val="minMax"/>
          <c:max val="4"/>
        </c:scaling>
        <c:delete val="1"/>
        <c:axPos val="l"/>
        <c:numFmt formatCode="General" sourceLinked="1"/>
        <c:majorTickMark val="in"/>
        <c:minorTickMark val="none"/>
        <c:tickLblPos val="nextTo"/>
        <c:crossAx val="741088911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566894705291471E-2"/>
          <c:y val="4.3002031078222529E-2"/>
          <c:w val="0.91932045097372084"/>
          <c:h val="0.91399593784355493"/>
        </c:manualLayout>
      </c:layout>
      <c:lineChart>
        <c:grouping val="standard"/>
        <c:varyColors val="0"/>
        <c:ser>
          <c:idx val="0"/>
          <c:order val="0"/>
          <c:spPr>
            <a:ln w="34925">
              <a:solidFill>
                <a:srgbClr val="0033CC"/>
              </a:solidFill>
            </a:ln>
          </c:spPr>
          <c:marker>
            <c:symbol val="none"/>
          </c:marker>
          <c:val>
            <c:numRef>
              <c:f>Sheet1!$M$2:$M$141</c:f>
              <c:numCache>
                <c:formatCode>0.00</c:formatCode>
                <c:ptCount val="140"/>
                <c:pt idx="0" formatCode="General">
                  <c:v>0.03</c:v>
                </c:pt>
                <c:pt idx="1">
                  <c:v>3.6666666666666667E-2</c:v>
                </c:pt>
                <c:pt idx="2">
                  <c:v>4.3333333333333335E-2</c:v>
                </c:pt>
                <c:pt idx="3">
                  <c:v>0.05</c:v>
                </c:pt>
                <c:pt idx="4">
                  <c:v>5.6666666666666671E-2</c:v>
                </c:pt>
                <c:pt idx="5">
                  <c:v>6.3333333333333339E-2</c:v>
                </c:pt>
                <c:pt idx="6" formatCode="General">
                  <c:v>7.0000000000000007E-2</c:v>
                </c:pt>
                <c:pt idx="7">
                  <c:v>7.571428571428572E-2</c:v>
                </c:pt>
                <c:pt idx="8">
                  <c:v>8.1428571428571433E-2</c:v>
                </c:pt>
                <c:pt idx="9">
                  <c:v>8.7142857142857147E-2</c:v>
                </c:pt>
                <c:pt idx="10">
                  <c:v>9.285714285714286E-2</c:v>
                </c:pt>
                <c:pt idx="11">
                  <c:v>9.8571428571428574E-2</c:v>
                </c:pt>
                <c:pt idx="12">
                  <c:v>0.10428571428571429</c:v>
                </c:pt>
                <c:pt idx="13" formatCode="General">
                  <c:v>0.11</c:v>
                </c:pt>
                <c:pt idx="14">
                  <c:v>0.12571428571428572</c:v>
                </c:pt>
                <c:pt idx="15">
                  <c:v>0.14142857142857143</c:v>
                </c:pt>
                <c:pt idx="16">
                  <c:v>0.15714285714285714</c:v>
                </c:pt>
                <c:pt idx="17">
                  <c:v>0.17285714285714285</c:v>
                </c:pt>
                <c:pt idx="18">
                  <c:v>0.18857142857142856</c:v>
                </c:pt>
                <c:pt idx="19">
                  <c:v>0.20428571428571426</c:v>
                </c:pt>
                <c:pt idx="20" formatCode="General">
                  <c:v>0.22</c:v>
                </c:pt>
                <c:pt idx="21">
                  <c:v>0.24642857142857144</c:v>
                </c:pt>
                <c:pt idx="22">
                  <c:v>0.27285714285714285</c:v>
                </c:pt>
                <c:pt idx="23">
                  <c:v>0.29928571428571427</c:v>
                </c:pt>
                <c:pt idx="24">
                  <c:v>0.32571428571428568</c:v>
                </c:pt>
                <c:pt idx="25">
                  <c:v>0.35214285714285709</c:v>
                </c:pt>
                <c:pt idx="26">
                  <c:v>0.3785714285714285</c:v>
                </c:pt>
                <c:pt idx="27">
                  <c:v>0.40499999999999992</c:v>
                </c:pt>
                <c:pt idx="28">
                  <c:v>0.43142857142857133</c:v>
                </c:pt>
                <c:pt idx="29">
                  <c:v>0.45785714285714274</c:v>
                </c:pt>
                <c:pt idx="30">
                  <c:v>0.48428571428571415</c:v>
                </c:pt>
                <c:pt idx="31">
                  <c:v>0.51071428571428557</c:v>
                </c:pt>
                <c:pt idx="32">
                  <c:v>0.53714285714285703</c:v>
                </c:pt>
                <c:pt idx="33">
                  <c:v>0.5635714285714285</c:v>
                </c:pt>
                <c:pt idx="34" formatCode="General">
                  <c:v>0.59</c:v>
                </c:pt>
                <c:pt idx="35">
                  <c:v>0.61785714285714288</c:v>
                </c:pt>
                <c:pt idx="36">
                  <c:v>0.64571428571428569</c:v>
                </c:pt>
                <c:pt idx="37">
                  <c:v>0.67357142857142849</c:v>
                </c:pt>
                <c:pt idx="38">
                  <c:v>0.70142857142857129</c:v>
                </c:pt>
                <c:pt idx="39">
                  <c:v>0.72928571428571409</c:v>
                </c:pt>
                <c:pt idx="40">
                  <c:v>0.7571428571428569</c:v>
                </c:pt>
                <c:pt idx="41">
                  <c:v>0.7849999999999997</c:v>
                </c:pt>
                <c:pt idx="42">
                  <c:v>0.8128571428571425</c:v>
                </c:pt>
                <c:pt idx="43">
                  <c:v>0.8407142857142853</c:v>
                </c:pt>
                <c:pt idx="44">
                  <c:v>0.86857142857142811</c:v>
                </c:pt>
                <c:pt idx="45">
                  <c:v>0.89642857142857091</c:v>
                </c:pt>
                <c:pt idx="46">
                  <c:v>0.92428571428571371</c:v>
                </c:pt>
                <c:pt idx="47">
                  <c:v>0.95214285714285651</c:v>
                </c:pt>
                <c:pt idx="48" formatCode="General">
                  <c:v>0.98</c:v>
                </c:pt>
                <c:pt idx="49">
                  <c:v>0.99714285714285711</c:v>
                </c:pt>
                <c:pt idx="50">
                  <c:v>1.0142857142857142</c:v>
                </c:pt>
                <c:pt idx="51">
                  <c:v>1.0314285714285714</c:v>
                </c:pt>
                <c:pt idx="52">
                  <c:v>1.0485714285714285</c:v>
                </c:pt>
                <c:pt idx="53">
                  <c:v>1.0657142857142856</c:v>
                </c:pt>
                <c:pt idx="54">
                  <c:v>1.0828571428571427</c:v>
                </c:pt>
                <c:pt idx="55">
                  <c:v>1.0999999999999999</c:v>
                </c:pt>
                <c:pt idx="56">
                  <c:v>1.117142857142857</c:v>
                </c:pt>
                <c:pt idx="57">
                  <c:v>1.1342857142857141</c:v>
                </c:pt>
                <c:pt idx="58">
                  <c:v>1.1514285714285712</c:v>
                </c:pt>
                <c:pt idx="59">
                  <c:v>1.1685714285714284</c:v>
                </c:pt>
                <c:pt idx="60">
                  <c:v>1.1857142857142855</c:v>
                </c:pt>
                <c:pt idx="61">
                  <c:v>1.2028571428571426</c:v>
                </c:pt>
                <c:pt idx="62">
                  <c:v>1.2199999999999998</c:v>
                </c:pt>
                <c:pt idx="63">
                  <c:v>1.2371428571428569</c:v>
                </c:pt>
                <c:pt idx="64">
                  <c:v>1.254285714285714</c:v>
                </c:pt>
                <c:pt idx="65">
                  <c:v>1.2714285714285711</c:v>
                </c:pt>
                <c:pt idx="66">
                  <c:v>1.2885714285714283</c:v>
                </c:pt>
                <c:pt idx="67">
                  <c:v>1.3057142857142854</c:v>
                </c:pt>
                <c:pt idx="68">
                  <c:v>1.3228571428571425</c:v>
                </c:pt>
                <c:pt idx="69" formatCode="General">
                  <c:v>1.34</c:v>
                </c:pt>
                <c:pt idx="70">
                  <c:v>1.3491428571428572</c:v>
                </c:pt>
                <c:pt idx="71">
                  <c:v>1.3582857142857143</c:v>
                </c:pt>
                <c:pt idx="72">
                  <c:v>1.3674285714285714</c:v>
                </c:pt>
                <c:pt idx="73">
                  <c:v>1.3765714285714286</c:v>
                </c:pt>
                <c:pt idx="74">
                  <c:v>1.3857142857142857</c:v>
                </c:pt>
                <c:pt idx="75">
                  <c:v>1.3948571428571428</c:v>
                </c:pt>
                <c:pt idx="76">
                  <c:v>1.4039999999999999</c:v>
                </c:pt>
                <c:pt idx="77">
                  <c:v>1.413142857142857</c:v>
                </c:pt>
                <c:pt idx="78">
                  <c:v>1.4222857142857142</c:v>
                </c:pt>
                <c:pt idx="79">
                  <c:v>1.4314285714285713</c:v>
                </c:pt>
                <c:pt idx="80">
                  <c:v>1.4405714285714284</c:v>
                </c:pt>
                <c:pt idx="81">
                  <c:v>1.4497142857142855</c:v>
                </c:pt>
                <c:pt idx="82">
                  <c:v>1.4588571428571426</c:v>
                </c:pt>
                <c:pt idx="83">
                  <c:v>1.4679999999999997</c:v>
                </c:pt>
                <c:pt idx="84">
                  <c:v>1.4771428571428569</c:v>
                </c:pt>
                <c:pt idx="85">
                  <c:v>1.486285714285714</c:v>
                </c:pt>
                <c:pt idx="86">
                  <c:v>1.4954285714285711</c:v>
                </c:pt>
                <c:pt idx="87">
                  <c:v>1.5045714285714282</c:v>
                </c:pt>
                <c:pt idx="88">
                  <c:v>1.5137142857142853</c:v>
                </c:pt>
                <c:pt idx="89">
                  <c:v>1.5228571428571425</c:v>
                </c:pt>
                <c:pt idx="90">
                  <c:v>1.5319999999999996</c:v>
                </c:pt>
                <c:pt idx="91">
                  <c:v>1.5411428571428567</c:v>
                </c:pt>
                <c:pt idx="92">
                  <c:v>1.5502857142857138</c:v>
                </c:pt>
                <c:pt idx="93">
                  <c:v>1.5594285714285709</c:v>
                </c:pt>
                <c:pt idx="94">
                  <c:v>1.5685714285714281</c:v>
                </c:pt>
                <c:pt idx="95">
                  <c:v>1.5777142857142852</c:v>
                </c:pt>
                <c:pt idx="96">
                  <c:v>1.5868571428571423</c:v>
                </c:pt>
                <c:pt idx="97">
                  <c:v>1.5959999999999994</c:v>
                </c:pt>
                <c:pt idx="98">
                  <c:v>1.6051428571428565</c:v>
                </c:pt>
                <c:pt idx="99">
                  <c:v>1.6142857142857137</c:v>
                </c:pt>
                <c:pt idx="100">
                  <c:v>1.6234285714285708</c:v>
                </c:pt>
                <c:pt idx="101">
                  <c:v>1.6325714285714279</c:v>
                </c:pt>
                <c:pt idx="102">
                  <c:v>1.641714285714285</c:v>
                </c:pt>
                <c:pt idx="103">
                  <c:v>1.6508571428571421</c:v>
                </c:pt>
                <c:pt idx="104">
                  <c:v>1.6599999999999993</c:v>
                </c:pt>
                <c:pt idx="105">
                  <c:v>1.6691428571428564</c:v>
                </c:pt>
                <c:pt idx="106">
                  <c:v>1.6782857142857135</c:v>
                </c:pt>
                <c:pt idx="107">
                  <c:v>1.6874285714285706</c:v>
                </c:pt>
                <c:pt idx="108">
                  <c:v>1.6965714285714277</c:v>
                </c:pt>
                <c:pt idx="109">
                  <c:v>1.7057142857142849</c:v>
                </c:pt>
                <c:pt idx="110">
                  <c:v>1.714857142857142</c:v>
                </c:pt>
                <c:pt idx="111">
                  <c:v>1.7239999999999991</c:v>
                </c:pt>
                <c:pt idx="112">
                  <c:v>1.7331428571428562</c:v>
                </c:pt>
                <c:pt idx="113">
                  <c:v>1.7422857142857133</c:v>
                </c:pt>
                <c:pt idx="114">
                  <c:v>1.7514285714285704</c:v>
                </c:pt>
                <c:pt idx="115">
                  <c:v>1.7605714285714276</c:v>
                </c:pt>
                <c:pt idx="116">
                  <c:v>1.7697142857142847</c:v>
                </c:pt>
                <c:pt idx="117">
                  <c:v>1.7788571428571418</c:v>
                </c:pt>
                <c:pt idx="118">
                  <c:v>1.7879999999999989</c:v>
                </c:pt>
                <c:pt idx="119">
                  <c:v>1.797142857142856</c:v>
                </c:pt>
                <c:pt idx="120">
                  <c:v>1.8062857142857132</c:v>
                </c:pt>
                <c:pt idx="121">
                  <c:v>1.8154285714285703</c:v>
                </c:pt>
                <c:pt idx="122">
                  <c:v>1.8245714285714274</c:v>
                </c:pt>
                <c:pt idx="123">
                  <c:v>1.8337142857142845</c:v>
                </c:pt>
                <c:pt idx="124">
                  <c:v>1.8428571428571416</c:v>
                </c:pt>
                <c:pt idx="125">
                  <c:v>1.8519999999999988</c:v>
                </c:pt>
                <c:pt idx="126">
                  <c:v>1.8611428571428559</c:v>
                </c:pt>
                <c:pt idx="127">
                  <c:v>1.870285714285713</c:v>
                </c:pt>
                <c:pt idx="128">
                  <c:v>1.8794285714285701</c:v>
                </c:pt>
                <c:pt idx="129">
                  <c:v>1.8885714285714272</c:v>
                </c:pt>
                <c:pt idx="130">
                  <c:v>1.8977142857142844</c:v>
                </c:pt>
                <c:pt idx="131">
                  <c:v>1.9068571428571415</c:v>
                </c:pt>
                <c:pt idx="132">
                  <c:v>1.9159999999999986</c:v>
                </c:pt>
                <c:pt idx="133">
                  <c:v>1.9251428571428557</c:v>
                </c:pt>
                <c:pt idx="134">
                  <c:v>1.9342857142857128</c:v>
                </c:pt>
                <c:pt idx="135">
                  <c:v>1.94342857142857</c:v>
                </c:pt>
                <c:pt idx="136">
                  <c:v>1.9525714285714271</c:v>
                </c:pt>
                <c:pt idx="137">
                  <c:v>1.9617142857142842</c:v>
                </c:pt>
                <c:pt idx="138">
                  <c:v>1.9708571428571413</c:v>
                </c:pt>
                <c:pt idx="139" formatCode="General">
                  <c:v>1.98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92-4086-A61D-0A32803909EC}"/>
            </c:ext>
          </c:extLst>
        </c:ser>
        <c:ser>
          <c:idx val="4"/>
          <c:order val="1"/>
          <c:tx>
            <c:v>22-Oct</c:v>
          </c:tx>
          <c:spPr>
            <a:ln w="34925">
              <a:solidFill>
                <a:srgbClr val="FF0000"/>
              </a:solidFill>
            </a:ln>
          </c:spPr>
          <c:marker>
            <c:symbol val="none"/>
          </c:marker>
          <c:val>
            <c:numRef>
              <c:f>Sheet1!$O$2:$O$141</c:f>
              <c:numCache>
                <c:formatCode>0.00</c:formatCode>
                <c:ptCount val="140"/>
                <c:pt idx="0" formatCode="General">
                  <c:v>2.79</c:v>
                </c:pt>
                <c:pt idx="1">
                  <c:v>2.9883333333333333</c:v>
                </c:pt>
                <c:pt idx="2">
                  <c:v>3.1866666666666665</c:v>
                </c:pt>
                <c:pt idx="3">
                  <c:v>3.3849999999999998</c:v>
                </c:pt>
                <c:pt idx="4">
                  <c:v>3.583333333333333</c:v>
                </c:pt>
                <c:pt idx="5">
                  <c:v>3.7816666666666663</c:v>
                </c:pt>
                <c:pt idx="6" formatCode="General">
                  <c:v>3.98</c:v>
                </c:pt>
                <c:pt idx="7">
                  <c:v>4.0057142857142853</c:v>
                </c:pt>
                <c:pt idx="8">
                  <c:v>4.0314285714285711</c:v>
                </c:pt>
                <c:pt idx="9">
                  <c:v>4.0571428571428569</c:v>
                </c:pt>
                <c:pt idx="10">
                  <c:v>4.0828571428571427</c:v>
                </c:pt>
                <c:pt idx="11">
                  <c:v>4.1085714285714285</c:v>
                </c:pt>
                <c:pt idx="12">
                  <c:v>4.1342857142857143</c:v>
                </c:pt>
                <c:pt idx="13" formatCode="General">
                  <c:v>4.16</c:v>
                </c:pt>
                <c:pt idx="14">
                  <c:v>4.1728571428571426</c:v>
                </c:pt>
                <c:pt idx="15">
                  <c:v>4.1857142857142851</c:v>
                </c:pt>
                <c:pt idx="16">
                  <c:v>4.1985714285714275</c:v>
                </c:pt>
                <c:pt idx="17">
                  <c:v>4.21142857142857</c:v>
                </c:pt>
                <c:pt idx="18">
                  <c:v>4.2242857142857124</c:v>
                </c:pt>
                <c:pt idx="19">
                  <c:v>4.2371428571428549</c:v>
                </c:pt>
                <c:pt idx="20" formatCode="General">
                  <c:v>4.25</c:v>
                </c:pt>
                <c:pt idx="21">
                  <c:v>4.2364285714285712</c:v>
                </c:pt>
                <c:pt idx="22">
                  <c:v>4.2228571428571424</c:v>
                </c:pt>
                <c:pt idx="23">
                  <c:v>4.2092857142857136</c:v>
                </c:pt>
                <c:pt idx="24">
                  <c:v>4.1957142857142848</c:v>
                </c:pt>
                <c:pt idx="25">
                  <c:v>4.1821428571428561</c:v>
                </c:pt>
                <c:pt idx="26">
                  <c:v>4.1685714285714273</c:v>
                </c:pt>
                <c:pt idx="27">
                  <c:v>4.1549999999999985</c:v>
                </c:pt>
                <c:pt idx="28">
                  <c:v>4.1414285714285697</c:v>
                </c:pt>
                <c:pt idx="29">
                  <c:v>4.1278571428571409</c:v>
                </c:pt>
                <c:pt idx="30">
                  <c:v>4.1142857142857121</c:v>
                </c:pt>
                <c:pt idx="31">
                  <c:v>4.1007142857142833</c:v>
                </c:pt>
                <c:pt idx="32">
                  <c:v>4.0871428571428545</c:v>
                </c:pt>
                <c:pt idx="33">
                  <c:v>4.0735714285714257</c:v>
                </c:pt>
                <c:pt idx="34" formatCode="General">
                  <c:v>4.0599999999999996</c:v>
                </c:pt>
                <c:pt idx="35">
                  <c:v>4.0535714285714279</c:v>
                </c:pt>
                <c:pt idx="36">
                  <c:v>4.0471428571428563</c:v>
                </c:pt>
                <c:pt idx="37">
                  <c:v>4.0407142857142846</c:v>
                </c:pt>
                <c:pt idx="38">
                  <c:v>4.0342857142857129</c:v>
                </c:pt>
                <c:pt idx="39">
                  <c:v>4.0278571428571412</c:v>
                </c:pt>
                <c:pt idx="40">
                  <c:v>4.0214285714285696</c:v>
                </c:pt>
                <c:pt idx="41">
                  <c:v>4.0149999999999979</c:v>
                </c:pt>
                <c:pt idx="42">
                  <c:v>4.0085714285714262</c:v>
                </c:pt>
                <c:pt idx="43">
                  <c:v>4.0021428571428546</c:v>
                </c:pt>
                <c:pt idx="44">
                  <c:v>3.9957142857142833</c:v>
                </c:pt>
                <c:pt idx="45">
                  <c:v>3.9892857142857121</c:v>
                </c:pt>
                <c:pt idx="46">
                  <c:v>3.9828571428571409</c:v>
                </c:pt>
                <c:pt idx="47">
                  <c:v>3.9764285714285696</c:v>
                </c:pt>
                <c:pt idx="48">
                  <c:v>3.97</c:v>
                </c:pt>
                <c:pt idx="49">
                  <c:v>3.9633333333333334</c:v>
                </c:pt>
                <c:pt idx="50">
                  <c:v>3.9566666666666666</c:v>
                </c:pt>
                <c:pt idx="51">
                  <c:v>3.9499999999999997</c:v>
                </c:pt>
                <c:pt idx="52">
                  <c:v>3.9433333333333329</c:v>
                </c:pt>
                <c:pt idx="53">
                  <c:v>3.9366666666666661</c:v>
                </c:pt>
                <c:pt idx="54">
                  <c:v>3.9299999999999993</c:v>
                </c:pt>
                <c:pt idx="55">
                  <c:v>3.9233333333333325</c:v>
                </c:pt>
                <c:pt idx="56">
                  <c:v>3.9166666666666656</c:v>
                </c:pt>
                <c:pt idx="57">
                  <c:v>3.9099999999999988</c:v>
                </c:pt>
                <c:pt idx="58">
                  <c:v>3.903333333333332</c:v>
                </c:pt>
                <c:pt idx="59">
                  <c:v>3.8966666666666652</c:v>
                </c:pt>
                <c:pt idx="60">
                  <c:v>3.8899999999999983</c:v>
                </c:pt>
                <c:pt idx="61">
                  <c:v>3.8833333333333315</c:v>
                </c:pt>
                <c:pt idx="62">
                  <c:v>3.8766666666666647</c:v>
                </c:pt>
                <c:pt idx="63">
                  <c:v>3.8699999999999979</c:v>
                </c:pt>
                <c:pt idx="64">
                  <c:v>3.8633333333333311</c:v>
                </c:pt>
                <c:pt idx="65">
                  <c:v>3.8566666666666642</c:v>
                </c:pt>
                <c:pt idx="66">
                  <c:v>3.8499999999999974</c:v>
                </c:pt>
                <c:pt idx="67">
                  <c:v>3.8433333333333306</c:v>
                </c:pt>
                <c:pt idx="68">
                  <c:v>3.8366666666666638</c:v>
                </c:pt>
                <c:pt idx="69" formatCode="General">
                  <c:v>3.83</c:v>
                </c:pt>
                <c:pt idx="70">
                  <c:v>3.8335714285714286</c:v>
                </c:pt>
                <c:pt idx="71">
                  <c:v>3.8371428571428572</c:v>
                </c:pt>
                <c:pt idx="72">
                  <c:v>3.8407142857142857</c:v>
                </c:pt>
                <c:pt idx="73">
                  <c:v>3.8442857142857143</c:v>
                </c:pt>
                <c:pt idx="74">
                  <c:v>3.8478571428571429</c:v>
                </c:pt>
                <c:pt idx="75">
                  <c:v>3.8514285714285714</c:v>
                </c:pt>
                <c:pt idx="76">
                  <c:v>3.855</c:v>
                </c:pt>
                <c:pt idx="77">
                  <c:v>3.8585714285714285</c:v>
                </c:pt>
                <c:pt idx="78">
                  <c:v>3.8621428571428571</c:v>
                </c:pt>
                <c:pt idx="79">
                  <c:v>3.8657142857142857</c:v>
                </c:pt>
                <c:pt idx="80">
                  <c:v>3.8692857142857142</c:v>
                </c:pt>
                <c:pt idx="81">
                  <c:v>3.8728571428571428</c:v>
                </c:pt>
                <c:pt idx="82">
                  <c:v>3.8764285714285713</c:v>
                </c:pt>
                <c:pt idx="83">
                  <c:v>3.88</c:v>
                </c:pt>
                <c:pt idx="84">
                  <c:v>3.8835714285714285</c:v>
                </c:pt>
                <c:pt idx="85">
                  <c:v>3.887142857142857</c:v>
                </c:pt>
                <c:pt idx="86">
                  <c:v>3.8907142857142856</c:v>
                </c:pt>
                <c:pt idx="87">
                  <c:v>3.8942857142857141</c:v>
                </c:pt>
                <c:pt idx="88">
                  <c:v>3.8978571428571427</c:v>
                </c:pt>
                <c:pt idx="89">
                  <c:v>3.9014285714285712</c:v>
                </c:pt>
                <c:pt idx="90">
                  <c:v>3.9049999999999998</c:v>
                </c:pt>
                <c:pt idx="91">
                  <c:v>3.9085714285714284</c:v>
                </c:pt>
                <c:pt idx="92">
                  <c:v>3.9121428571428569</c:v>
                </c:pt>
                <c:pt idx="93">
                  <c:v>3.9157142857142855</c:v>
                </c:pt>
                <c:pt idx="94">
                  <c:v>3.919285714285714</c:v>
                </c:pt>
                <c:pt idx="95">
                  <c:v>3.9228571428571426</c:v>
                </c:pt>
                <c:pt idx="96">
                  <c:v>3.9264285714285712</c:v>
                </c:pt>
                <c:pt idx="97">
                  <c:v>3.9299999999999997</c:v>
                </c:pt>
                <c:pt idx="98">
                  <c:v>3.9335714285714283</c:v>
                </c:pt>
                <c:pt idx="99">
                  <c:v>3.9371428571428568</c:v>
                </c:pt>
                <c:pt idx="100">
                  <c:v>3.9407142857142854</c:v>
                </c:pt>
                <c:pt idx="101">
                  <c:v>3.944285714285714</c:v>
                </c:pt>
                <c:pt idx="102">
                  <c:v>3.9478571428571425</c:v>
                </c:pt>
                <c:pt idx="103">
                  <c:v>3.9514285714285711</c:v>
                </c:pt>
                <c:pt idx="104">
                  <c:v>3.9549999999999996</c:v>
                </c:pt>
                <c:pt idx="105">
                  <c:v>3.9585714285714282</c:v>
                </c:pt>
                <c:pt idx="106">
                  <c:v>3.9621428571428567</c:v>
                </c:pt>
                <c:pt idx="107">
                  <c:v>3.9657142857142853</c:v>
                </c:pt>
                <c:pt idx="108">
                  <c:v>3.9692857142857139</c:v>
                </c:pt>
                <c:pt idx="109">
                  <c:v>3.9728571428571424</c:v>
                </c:pt>
                <c:pt idx="110">
                  <c:v>3.976428571428571</c:v>
                </c:pt>
                <c:pt idx="111">
                  <c:v>3.9799999999999995</c:v>
                </c:pt>
                <c:pt idx="112">
                  <c:v>3.9835714285714281</c:v>
                </c:pt>
                <c:pt idx="113">
                  <c:v>3.9871428571428567</c:v>
                </c:pt>
                <c:pt idx="114">
                  <c:v>3.9907142857142852</c:v>
                </c:pt>
                <c:pt idx="115">
                  <c:v>3.9942857142857138</c:v>
                </c:pt>
                <c:pt idx="116">
                  <c:v>3.9978571428571423</c:v>
                </c:pt>
                <c:pt idx="117">
                  <c:v>4.0014285714285709</c:v>
                </c:pt>
                <c:pt idx="118">
                  <c:v>4.0049999999999999</c:v>
                </c:pt>
                <c:pt idx="119">
                  <c:v>4.0085714285714289</c:v>
                </c:pt>
                <c:pt idx="120">
                  <c:v>4.0121428571428579</c:v>
                </c:pt>
                <c:pt idx="121">
                  <c:v>4.0157142857142869</c:v>
                </c:pt>
                <c:pt idx="122">
                  <c:v>4.0192857142857159</c:v>
                </c:pt>
                <c:pt idx="123">
                  <c:v>4.0228571428571449</c:v>
                </c:pt>
                <c:pt idx="124">
                  <c:v>4.0264285714285739</c:v>
                </c:pt>
                <c:pt idx="125">
                  <c:v>4.0300000000000029</c:v>
                </c:pt>
                <c:pt idx="126">
                  <c:v>4.0335714285714319</c:v>
                </c:pt>
                <c:pt idx="127">
                  <c:v>4.0371428571428609</c:v>
                </c:pt>
                <c:pt idx="128">
                  <c:v>4.0407142857142899</c:v>
                </c:pt>
                <c:pt idx="129">
                  <c:v>4.0442857142857189</c:v>
                </c:pt>
                <c:pt idx="130">
                  <c:v>4.0478571428571479</c:v>
                </c:pt>
                <c:pt idx="131">
                  <c:v>4.0514285714285769</c:v>
                </c:pt>
                <c:pt idx="132">
                  <c:v>4.0550000000000059</c:v>
                </c:pt>
                <c:pt idx="133">
                  <c:v>4.0585714285714349</c:v>
                </c:pt>
                <c:pt idx="134">
                  <c:v>4.0621428571428639</c:v>
                </c:pt>
                <c:pt idx="135">
                  <c:v>4.0657142857142929</c:v>
                </c:pt>
                <c:pt idx="136">
                  <c:v>4.0692857142857219</c:v>
                </c:pt>
                <c:pt idx="137">
                  <c:v>4.0728571428571509</c:v>
                </c:pt>
                <c:pt idx="138">
                  <c:v>4.07642857142858</c:v>
                </c:pt>
                <c:pt idx="139" formatCode="General">
                  <c:v>4.08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92-4086-A61D-0A32803909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4102752"/>
        <c:axId val="1"/>
      </c:lineChart>
      <c:catAx>
        <c:axId val="704102752"/>
        <c:scaling>
          <c:orientation val="minMax"/>
        </c:scaling>
        <c:delete val="0"/>
        <c:axPos val="b"/>
        <c:majorTickMark val="in"/>
        <c:minorTickMark val="none"/>
        <c:tickLblPos val="none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MarkSkip val="7"/>
        <c:noMultiLvlLbl val="0"/>
      </c:catAx>
      <c:valAx>
        <c:axId val="1"/>
        <c:scaling>
          <c:orientation val="minMax"/>
          <c:max val="5"/>
        </c:scaling>
        <c:delete val="0"/>
        <c:axPos val="l"/>
        <c:numFmt formatCode="#,##0.0" sourceLinked="0"/>
        <c:majorTickMark val="in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0410275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v>23-Feb</c:v>
          </c:tx>
          <c:spPr>
            <a:ln w="34925">
              <a:solidFill>
                <a:srgbClr val="008000"/>
              </a:solidFill>
            </a:ln>
          </c:spPr>
          <c:marker>
            <c:symbol val="none"/>
          </c:marker>
          <c:val>
            <c:numRef>
              <c:f>Sheet1!$P$2:$P$141</c:f>
              <c:numCache>
                <c:formatCode>0.00</c:formatCode>
                <c:ptCount val="140"/>
                <c:pt idx="0" formatCode="General">
                  <c:v>4.6399999999999997</c:v>
                </c:pt>
                <c:pt idx="1">
                  <c:v>4.6999999999999993</c:v>
                </c:pt>
                <c:pt idx="2">
                  <c:v>4.76</c:v>
                </c:pt>
                <c:pt idx="3">
                  <c:v>4.82</c:v>
                </c:pt>
                <c:pt idx="4">
                  <c:v>4.8800000000000008</c:v>
                </c:pt>
                <c:pt idx="5">
                  <c:v>4.9400000000000013</c:v>
                </c:pt>
                <c:pt idx="6" formatCode="General">
                  <c:v>5</c:v>
                </c:pt>
                <c:pt idx="7">
                  <c:v>4.9428571428571431</c:v>
                </c:pt>
                <c:pt idx="8">
                  <c:v>4.8857142857142861</c:v>
                </c:pt>
                <c:pt idx="9">
                  <c:v>4.8285714285714292</c:v>
                </c:pt>
                <c:pt idx="10">
                  <c:v>4.7714285714285722</c:v>
                </c:pt>
                <c:pt idx="11">
                  <c:v>4.7142857142857153</c:v>
                </c:pt>
                <c:pt idx="12">
                  <c:v>4.6571428571428584</c:v>
                </c:pt>
                <c:pt idx="13" formatCode="General">
                  <c:v>4.5999999999999996</c:v>
                </c:pt>
                <c:pt idx="14">
                  <c:v>4.5614285714285714</c:v>
                </c:pt>
                <c:pt idx="15">
                  <c:v>4.5228571428571431</c:v>
                </c:pt>
                <c:pt idx="16">
                  <c:v>4.4842857142857149</c:v>
                </c:pt>
                <c:pt idx="17">
                  <c:v>4.4457142857142866</c:v>
                </c:pt>
                <c:pt idx="18">
                  <c:v>4.4071428571428584</c:v>
                </c:pt>
                <c:pt idx="19">
                  <c:v>4.3685714285714301</c:v>
                </c:pt>
                <c:pt idx="20" formatCode="General">
                  <c:v>4.33</c:v>
                </c:pt>
                <c:pt idx="21">
                  <c:v>4.3085714285714287</c:v>
                </c:pt>
                <c:pt idx="22">
                  <c:v>4.2871428571428574</c:v>
                </c:pt>
                <c:pt idx="23">
                  <c:v>4.265714285714286</c:v>
                </c:pt>
                <c:pt idx="24">
                  <c:v>4.2442857142857147</c:v>
                </c:pt>
                <c:pt idx="25">
                  <c:v>4.2228571428571433</c:v>
                </c:pt>
                <c:pt idx="26">
                  <c:v>4.201428571428572</c:v>
                </c:pt>
                <c:pt idx="27">
                  <c:v>4.1800000000000006</c:v>
                </c:pt>
                <c:pt idx="28">
                  <c:v>4.1585714285714293</c:v>
                </c:pt>
                <c:pt idx="29">
                  <c:v>4.1371428571428579</c:v>
                </c:pt>
                <c:pt idx="30">
                  <c:v>4.1157142857142865</c:v>
                </c:pt>
                <c:pt idx="31">
                  <c:v>4.0942857142857152</c:v>
                </c:pt>
                <c:pt idx="32">
                  <c:v>4.0728571428571438</c:v>
                </c:pt>
                <c:pt idx="33">
                  <c:v>4.0514285714285725</c:v>
                </c:pt>
                <c:pt idx="34" formatCode="General">
                  <c:v>4.03</c:v>
                </c:pt>
                <c:pt idx="35">
                  <c:v>4.0242857142857149</c:v>
                </c:pt>
                <c:pt idx="36">
                  <c:v>4.0185714285714296</c:v>
                </c:pt>
                <c:pt idx="37">
                  <c:v>4.0128571428571442</c:v>
                </c:pt>
                <c:pt idx="38">
                  <c:v>4.0071428571428589</c:v>
                </c:pt>
                <c:pt idx="39">
                  <c:v>4.0014285714285736</c:v>
                </c:pt>
                <c:pt idx="40">
                  <c:v>3.9957142857142878</c:v>
                </c:pt>
                <c:pt idx="41">
                  <c:v>3.990000000000002</c:v>
                </c:pt>
                <c:pt idx="42">
                  <c:v>3.9842857142857162</c:v>
                </c:pt>
                <c:pt idx="43">
                  <c:v>3.9785714285714304</c:v>
                </c:pt>
                <c:pt idx="44">
                  <c:v>3.9728571428571446</c:v>
                </c:pt>
                <c:pt idx="45">
                  <c:v>3.9671428571428589</c:v>
                </c:pt>
                <c:pt idx="46">
                  <c:v>3.9614285714285731</c:v>
                </c:pt>
                <c:pt idx="47">
                  <c:v>3.9557142857142873</c:v>
                </c:pt>
                <c:pt idx="48" formatCode="General">
                  <c:v>3.95</c:v>
                </c:pt>
                <c:pt idx="49">
                  <c:v>3.9438095238095241</c:v>
                </c:pt>
                <c:pt idx="50">
                  <c:v>3.937619047619048</c:v>
                </c:pt>
                <c:pt idx="51">
                  <c:v>3.9314285714285719</c:v>
                </c:pt>
                <c:pt idx="52">
                  <c:v>3.9252380952380959</c:v>
                </c:pt>
                <c:pt idx="53">
                  <c:v>3.9190476190476198</c:v>
                </c:pt>
                <c:pt idx="54">
                  <c:v>3.9128571428571437</c:v>
                </c:pt>
                <c:pt idx="55">
                  <c:v>3.9066666666666676</c:v>
                </c:pt>
                <c:pt idx="56">
                  <c:v>3.9004761904761915</c:v>
                </c:pt>
                <c:pt idx="57">
                  <c:v>3.8942857142857155</c:v>
                </c:pt>
                <c:pt idx="58">
                  <c:v>3.8880952380952394</c:v>
                </c:pt>
                <c:pt idx="59">
                  <c:v>3.8819047619047633</c:v>
                </c:pt>
                <c:pt idx="60">
                  <c:v>3.8757142857142872</c:v>
                </c:pt>
                <c:pt idx="61">
                  <c:v>3.8695238095238111</c:v>
                </c:pt>
                <c:pt idx="62">
                  <c:v>3.8633333333333351</c:v>
                </c:pt>
                <c:pt idx="63">
                  <c:v>3.857142857142859</c:v>
                </c:pt>
                <c:pt idx="64">
                  <c:v>3.8509523809523829</c:v>
                </c:pt>
                <c:pt idx="65">
                  <c:v>3.8447619047619068</c:v>
                </c:pt>
                <c:pt idx="66">
                  <c:v>3.8385714285714307</c:v>
                </c:pt>
                <c:pt idx="67">
                  <c:v>3.8323809523809547</c:v>
                </c:pt>
                <c:pt idx="68">
                  <c:v>3.8261904761904786</c:v>
                </c:pt>
                <c:pt idx="69" formatCode="General">
                  <c:v>3.82</c:v>
                </c:pt>
                <c:pt idx="70">
                  <c:v>3.8227142857142855</c:v>
                </c:pt>
                <c:pt idx="71">
                  <c:v>3.8254285714285712</c:v>
                </c:pt>
                <c:pt idx="72">
                  <c:v>3.8281428571428568</c:v>
                </c:pt>
                <c:pt idx="73">
                  <c:v>3.8308571428571425</c:v>
                </c:pt>
                <c:pt idx="74">
                  <c:v>3.8335714285714282</c:v>
                </c:pt>
                <c:pt idx="75">
                  <c:v>3.8362857142857139</c:v>
                </c:pt>
                <c:pt idx="76">
                  <c:v>3.8389999999999995</c:v>
                </c:pt>
                <c:pt idx="77">
                  <c:v>3.8417142857142852</c:v>
                </c:pt>
                <c:pt idx="78">
                  <c:v>3.8444285714285709</c:v>
                </c:pt>
                <c:pt idx="79">
                  <c:v>3.8471428571428565</c:v>
                </c:pt>
                <c:pt idx="80">
                  <c:v>3.8498571428571422</c:v>
                </c:pt>
                <c:pt idx="81">
                  <c:v>3.8525714285714279</c:v>
                </c:pt>
                <c:pt idx="82">
                  <c:v>3.8552857142857135</c:v>
                </c:pt>
                <c:pt idx="83">
                  <c:v>3.8579999999999992</c:v>
                </c:pt>
                <c:pt idx="84">
                  <c:v>3.8607142857142849</c:v>
                </c:pt>
                <c:pt idx="85">
                  <c:v>3.8634285714285705</c:v>
                </c:pt>
                <c:pt idx="86">
                  <c:v>3.8661428571428562</c:v>
                </c:pt>
                <c:pt idx="87">
                  <c:v>3.8688571428571419</c:v>
                </c:pt>
                <c:pt idx="88">
                  <c:v>3.8715714285714276</c:v>
                </c:pt>
                <c:pt idx="89">
                  <c:v>3.8742857142857132</c:v>
                </c:pt>
                <c:pt idx="90">
                  <c:v>3.8769999999999989</c:v>
                </c:pt>
                <c:pt idx="91">
                  <c:v>3.8797142857142846</c:v>
                </c:pt>
                <c:pt idx="92">
                  <c:v>3.8824285714285702</c:v>
                </c:pt>
                <c:pt idx="93">
                  <c:v>3.8851428571428559</c:v>
                </c:pt>
                <c:pt idx="94">
                  <c:v>3.8878571428571416</c:v>
                </c:pt>
                <c:pt idx="95">
                  <c:v>3.8905714285714272</c:v>
                </c:pt>
                <c:pt idx="96">
                  <c:v>3.8932857142857129</c:v>
                </c:pt>
                <c:pt idx="97">
                  <c:v>3.8959999999999986</c:v>
                </c:pt>
                <c:pt idx="98">
                  <c:v>3.8987142857142842</c:v>
                </c:pt>
                <c:pt idx="99">
                  <c:v>3.9014285714285699</c:v>
                </c:pt>
                <c:pt idx="100">
                  <c:v>3.9041428571428556</c:v>
                </c:pt>
                <c:pt idx="101">
                  <c:v>3.9068571428571413</c:v>
                </c:pt>
                <c:pt idx="102">
                  <c:v>3.9095714285714269</c:v>
                </c:pt>
                <c:pt idx="103">
                  <c:v>3.9122857142857126</c:v>
                </c:pt>
                <c:pt idx="104">
                  <c:v>3.9149999999999983</c:v>
                </c:pt>
                <c:pt idx="105">
                  <c:v>3.9177142857142839</c:v>
                </c:pt>
                <c:pt idx="106">
                  <c:v>3.9204285714285696</c:v>
                </c:pt>
                <c:pt idx="107">
                  <c:v>3.9231428571428553</c:v>
                </c:pt>
                <c:pt idx="108">
                  <c:v>3.9258571428571409</c:v>
                </c:pt>
                <c:pt idx="109">
                  <c:v>3.9285714285714266</c:v>
                </c:pt>
                <c:pt idx="110">
                  <c:v>3.9312857142857123</c:v>
                </c:pt>
                <c:pt idx="111">
                  <c:v>3.9339999999999979</c:v>
                </c:pt>
                <c:pt idx="112">
                  <c:v>3.9367142857142836</c:v>
                </c:pt>
                <c:pt idx="113">
                  <c:v>3.9394285714285693</c:v>
                </c:pt>
                <c:pt idx="114">
                  <c:v>3.942142857142855</c:v>
                </c:pt>
                <c:pt idx="115">
                  <c:v>3.9448571428571406</c:v>
                </c:pt>
                <c:pt idx="116">
                  <c:v>3.9475714285714263</c:v>
                </c:pt>
                <c:pt idx="117">
                  <c:v>3.950285714285712</c:v>
                </c:pt>
                <c:pt idx="118">
                  <c:v>3.9529999999999976</c:v>
                </c:pt>
                <c:pt idx="119">
                  <c:v>3.9557142857142833</c:v>
                </c:pt>
                <c:pt idx="120">
                  <c:v>3.958428571428569</c:v>
                </c:pt>
                <c:pt idx="121">
                  <c:v>3.9611428571428546</c:v>
                </c:pt>
                <c:pt idx="122">
                  <c:v>3.9638571428571403</c:v>
                </c:pt>
                <c:pt idx="123">
                  <c:v>3.966571428571426</c:v>
                </c:pt>
                <c:pt idx="124">
                  <c:v>3.9692857142857116</c:v>
                </c:pt>
                <c:pt idx="125">
                  <c:v>3.9719999999999973</c:v>
                </c:pt>
                <c:pt idx="126">
                  <c:v>3.974714285714283</c:v>
                </c:pt>
                <c:pt idx="127">
                  <c:v>3.9774285714285686</c:v>
                </c:pt>
                <c:pt idx="128">
                  <c:v>3.9801428571428543</c:v>
                </c:pt>
                <c:pt idx="129">
                  <c:v>3.98285714285714</c:v>
                </c:pt>
                <c:pt idx="130">
                  <c:v>3.9855714285714257</c:v>
                </c:pt>
                <c:pt idx="131">
                  <c:v>3.9882857142857113</c:v>
                </c:pt>
                <c:pt idx="132">
                  <c:v>3.990999999999997</c:v>
                </c:pt>
                <c:pt idx="133">
                  <c:v>3.9937142857142827</c:v>
                </c:pt>
                <c:pt idx="134">
                  <c:v>3.9964285714285683</c:v>
                </c:pt>
                <c:pt idx="135">
                  <c:v>3.999142857142854</c:v>
                </c:pt>
                <c:pt idx="136">
                  <c:v>4.0018571428571397</c:v>
                </c:pt>
                <c:pt idx="137">
                  <c:v>4.0045714285714258</c:v>
                </c:pt>
                <c:pt idx="138">
                  <c:v>4.0072857142857119</c:v>
                </c:pt>
                <c:pt idx="139" formatCode="General">
                  <c:v>4.01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29-4484-9E32-4AA458D951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4102752"/>
        <c:axId val="1"/>
      </c:lineChart>
      <c:catAx>
        <c:axId val="704102752"/>
        <c:scaling>
          <c:orientation val="minMax"/>
        </c:scaling>
        <c:delete val="1"/>
        <c:axPos val="b"/>
        <c:majorTickMark val="in"/>
        <c:minorTickMark val="none"/>
        <c:tickLblPos val="none"/>
        <c:crossAx val="1"/>
        <c:crosses val="autoZero"/>
        <c:auto val="1"/>
        <c:lblAlgn val="ctr"/>
        <c:lblOffset val="100"/>
        <c:tickMarkSkip val="7"/>
        <c:noMultiLvlLbl val="0"/>
      </c:catAx>
      <c:valAx>
        <c:axId val="1"/>
        <c:scaling>
          <c:orientation val="minMax"/>
          <c:max val="5"/>
        </c:scaling>
        <c:delete val="1"/>
        <c:axPos val="l"/>
        <c:numFmt formatCode="#,##0.0" sourceLinked="0"/>
        <c:majorTickMark val="in"/>
        <c:minorTickMark val="none"/>
        <c:tickLblPos val="nextTo"/>
        <c:crossAx val="70410275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26A24E-ADD4-4AF0-8F6F-D2AE50686E05}" type="datetimeFigureOut">
              <a:rPr lang="en-US"/>
              <a:pPr>
                <a:defRPr/>
              </a:pPr>
              <a:t>4/20/2023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87202C0-4CA2-4B2F-8B53-3B1D9059B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1606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1C54A3-34C2-4E9E-9D83-2F2416C9232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99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1C54A3-34C2-4E9E-9D83-2F2416C9232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25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46CE3A-5501-477D-BEC4-C83704BF3F0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34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AD5D2A-D98F-4043-9C83-211791728A2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98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58E576-B63A-43F3-B3AA-1C99FC56AD9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6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894A1B-89F9-4093-99C3-9564976F780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87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0E698A-D7D6-419F-8416-335F9E7789EA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11</a:t>
            </a:r>
          </a:p>
        </p:txBody>
      </p:sp>
      <p:sp>
        <p:nvSpPr>
          <p:cNvPr id="1741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7415" name="Rectangle 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6" name="Rectangle 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7417" name="Header Placeholder 8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The Cost of Money (Chapter 5)</a:t>
            </a:r>
          </a:p>
        </p:txBody>
      </p:sp>
    </p:spTree>
    <p:extLst>
      <p:ext uri="{BB962C8B-B14F-4D97-AF65-F5344CB8AC3E}">
        <p14:creationId xmlns:p14="http://schemas.microsoft.com/office/powerpoint/2010/main" val="338974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894A1B-89F9-4093-99C3-9564976F780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88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894A1B-89F9-4093-99C3-9564976F780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74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86FE05-69F3-4AD3-AD25-25D76090A44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499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47370F-1A2F-42CF-A86C-3E4325EB3455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557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The Cost of Money (Chapter 5)</a:t>
            </a:r>
          </a:p>
        </p:txBody>
      </p:sp>
    </p:spTree>
    <p:extLst>
      <p:ext uri="{BB962C8B-B14F-4D97-AF65-F5344CB8AC3E}">
        <p14:creationId xmlns:p14="http://schemas.microsoft.com/office/powerpoint/2010/main" val="11585800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426073-E770-44AA-8D92-9A32DDF1FAD6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5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The Cost of Money (Chapter 5)</a:t>
            </a:r>
          </a:p>
        </p:txBody>
      </p:sp>
    </p:spTree>
    <p:extLst>
      <p:ext uri="{BB962C8B-B14F-4D97-AF65-F5344CB8AC3E}">
        <p14:creationId xmlns:p14="http://schemas.microsoft.com/office/powerpoint/2010/main" val="3140660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426073-E770-44AA-8D92-9A32DDF1FAD6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5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The Cost of Money (Chapter 5)</a:t>
            </a:r>
          </a:p>
        </p:txBody>
      </p:sp>
    </p:spTree>
    <p:extLst>
      <p:ext uri="{BB962C8B-B14F-4D97-AF65-F5344CB8AC3E}">
        <p14:creationId xmlns:p14="http://schemas.microsoft.com/office/powerpoint/2010/main" val="1081966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426073-E770-44AA-8D92-9A32DDF1FAD6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5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The Cost of Money (Chapter 5)</a:t>
            </a:r>
          </a:p>
        </p:txBody>
      </p:sp>
    </p:spTree>
    <p:extLst>
      <p:ext uri="{BB962C8B-B14F-4D97-AF65-F5344CB8AC3E}">
        <p14:creationId xmlns:p14="http://schemas.microsoft.com/office/powerpoint/2010/main" val="383391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9AC9202C-7EE6-4C01-9A74-05A88402C623}" type="slidenum">
              <a:rPr lang="en-US" altLang="en-US" sz="1200">
                <a:solidFill>
                  <a:prstClr val="black"/>
                </a:solidFill>
              </a:rPr>
              <a:pPr/>
              <a:t>15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53253" name="Header Placeholder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solidFill>
                  <a:prstClr val="black"/>
                </a:solidFill>
              </a:rPr>
              <a:t>The Cost of Money (Chapter 5)</a:t>
            </a:r>
          </a:p>
        </p:txBody>
      </p:sp>
    </p:spTree>
    <p:extLst>
      <p:ext uri="{BB962C8B-B14F-4D97-AF65-F5344CB8AC3E}">
        <p14:creationId xmlns:p14="http://schemas.microsoft.com/office/powerpoint/2010/main" val="466553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9AC9202C-7EE6-4C01-9A74-05A88402C623}" type="slidenum">
              <a:rPr lang="en-US" altLang="en-US" sz="1200">
                <a:solidFill>
                  <a:prstClr val="black"/>
                </a:solidFill>
              </a:rPr>
              <a:pPr/>
              <a:t>16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53253" name="Header Placeholder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solidFill>
                  <a:prstClr val="black"/>
                </a:solidFill>
              </a:rPr>
              <a:t>The Cost of Money (Chapter 5)</a:t>
            </a:r>
          </a:p>
        </p:txBody>
      </p:sp>
    </p:spTree>
    <p:extLst>
      <p:ext uri="{BB962C8B-B14F-4D97-AF65-F5344CB8AC3E}">
        <p14:creationId xmlns:p14="http://schemas.microsoft.com/office/powerpoint/2010/main" val="2012953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372217-897B-46C9-B036-34B97704888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125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C96197-5E08-4805-8402-ADA90FD16C9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964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B50A7D-B754-4C21-B943-03C86DA7F06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196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E30955-A14C-4867-A75A-4ECA86F29C8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89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EF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 userDrawn="1"/>
        </p:nvSpPr>
        <p:spPr bwMode="auto">
          <a:xfrm>
            <a:off x="-28875" y="6458147"/>
            <a:ext cx="9196578" cy="457200"/>
          </a:xfrm>
          <a:prstGeom prst="rect">
            <a:avLst/>
          </a:prstGeom>
          <a:gradFill flip="none" rotWithShape="1">
            <a:gsLst>
              <a:gs pos="9735">
                <a:srgbClr val="339933"/>
              </a:gs>
              <a:gs pos="27000">
                <a:srgbClr val="339933"/>
              </a:gs>
              <a:gs pos="75000">
                <a:srgbClr val="339933"/>
              </a:gs>
              <a:gs pos="51000">
                <a:srgbClr val="FEF8C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  <a:effectLst>
            <a:softEdge rad="38100"/>
          </a:effectLst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cap="small" dirty="0">
                <a:ea typeface="Calibri" panose="020F0502020204030204" pitchFamily="34" charset="0"/>
                <a:cs typeface="Times New Roman" panose="02020603050405020304" pitchFamily="18" charset="0"/>
              </a:rPr>
              <a:t>Finance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11113"/>
            <a:ext cx="9144000" cy="261938"/>
          </a:xfrm>
          <a:prstGeom prst="rect">
            <a:avLst/>
          </a:prstGeom>
          <a:gradFill flip="none" rotWithShape="1">
            <a:gsLst>
              <a:gs pos="8850">
                <a:srgbClr val="FEF8CE"/>
              </a:gs>
              <a:gs pos="52000">
                <a:srgbClr val="339933"/>
              </a:gs>
              <a:gs pos="19000">
                <a:srgbClr val="FEF8CE"/>
              </a:gs>
              <a:gs pos="70000">
                <a:srgbClr val="339933"/>
              </a:gs>
              <a:gs pos="85000">
                <a:srgbClr val="339933"/>
              </a:gs>
              <a:gs pos="34000">
                <a:srgbClr val="339933"/>
              </a:gs>
              <a:gs pos="100000">
                <a:srgbClr val="33993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6" name="Rectangle 5"/>
          <p:cNvSpPr/>
          <p:nvPr userDrawn="1"/>
        </p:nvSpPr>
        <p:spPr>
          <a:xfrm>
            <a:off x="1588" y="11113"/>
            <a:ext cx="39687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" name="Rectangle 6"/>
          <p:cNvSpPr/>
          <p:nvPr userDrawn="1"/>
        </p:nvSpPr>
        <p:spPr>
          <a:xfrm>
            <a:off x="9109075" y="11113"/>
            <a:ext cx="41275" cy="6865937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8782050" y="6500813"/>
            <a:ext cx="355600" cy="36512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31BB491-2B53-44B7-ACC0-7F5F61658BC7}" type="slidenum">
              <a:rPr lang="en-US" sz="900" smtClean="0">
                <a:solidFill>
                  <a:srgbClr val="FEF8CE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rgbClr val="FEF8C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17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49D26-583D-4C34-9487-8C9604E733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469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B2514-A031-443C-A500-B59AC3CEF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20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BADC4-7794-47BA-8389-FD280A2CFF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7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B5820-B1B3-4EBC-9915-CA622DB34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44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C8EEA-35D5-42ED-8F12-B096F8CEF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3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ABC6A-6556-436E-965E-D4E745A2B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49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E0213-22D8-4C9A-9C67-59E8F3A8D4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30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24DD-F164-4D09-B404-A73B367A88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50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BE32D-8FCE-4B5C-AA1F-D1859767C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777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60ED8-89CE-49F5-A55E-3A63AED566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30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7D2805-FCB9-409E-A8DB-435A2D6A08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4.wmf"/><Relationship Id="rId10" Type="http://schemas.openxmlformats.org/officeDocument/2006/relationships/image" Target="../media/image7.wmf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53463" cy="6265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The Cost of Money</a:t>
            </a:r>
            <a:endParaRPr lang="en-US" sz="2800" dirty="0"/>
          </a:p>
        </p:txBody>
      </p:sp>
      <p:sp>
        <p:nvSpPr>
          <p:cNvPr id="3" name="Subtitle 2"/>
          <p:cNvSpPr txBox="1">
            <a:spLocks/>
          </p:cNvSpPr>
          <p:nvPr/>
        </p:nvSpPr>
        <p:spPr bwMode="auto">
          <a:xfrm>
            <a:off x="237070" y="1105782"/>
            <a:ext cx="8653463" cy="437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457200" algn="l">
              <a:lnSpc>
                <a:spcPct val="100000"/>
              </a:lnSpc>
              <a:buClr>
                <a:srgbClr val="006600"/>
              </a:buClr>
              <a:buFont typeface="Arial" panose="020B0604020202020204" pitchFamily="34" charset="0"/>
              <a:buChar char="•"/>
              <a:tabLst>
                <a:tab pos="3082925" algn="l"/>
              </a:tabLst>
              <a:defRPr/>
            </a:pPr>
            <a:r>
              <a:rPr lang="en-US" sz="2800" dirty="0"/>
              <a:t>Cost of money =</a:t>
            </a:r>
          </a:p>
          <a:p>
            <a:pPr marL="1371600" lvl="1" indent="-457200" algn="l">
              <a:lnSpc>
                <a:spcPct val="100000"/>
              </a:lnSpc>
              <a:buClr>
                <a:srgbClr val="006600"/>
              </a:buClr>
              <a:buSzPct val="75000"/>
              <a:buFont typeface="Wingdings" panose="05000000000000000000" pitchFamily="2" charset="2"/>
              <a:buChar char="v"/>
              <a:tabLst>
                <a:tab pos="1654175" algn="l"/>
              </a:tabLst>
              <a:defRPr/>
            </a:pPr>
            <a:r>
              <a:rPr lang="en-US" sz="2400" dirty="0"/>
              <a:t>	</a:t>
            </a:r>
            <a:r>
              <a:rPr lang="en-US" sz="2600" dirty="0"/>
              <a:t>interest rates </a:t>
            </a:r>
          </a:p>
          <a:p>
            <a:pPr marL="1371600" lvl="1" indent="-457200" algn="l">
              <a:lnSpc>
                <a:spcPct val="100000"/>
              </a:lnSpc>
              <a:buClr>
                <a:srgbClr val="006600"/>
              </a:buClr>
              <a:buSzPct val="75000"/>
              <a:buFont typeface="Wingdings" panose="05000000000000000000" pitchFamily="2" charset="2"/>
              <a:buChar char="v"/>
              <a:tabLst>
                <a:tab pos="1654175" algn="l"/>
              </a:tabLst>
              <a:defRPr/>
            </a:pPr>
            <a:r>
              <a:rPr lang="en-US" sz="2600" dirty="0"/>
              <a:t>	rent/cost to use other people’s money</a:t>
            </a:r>
          </a:p>
          <a:p>
            <a:pPr marL="914400" indent="-457200" algn="l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Determined by supply and demand factors:</a:t>
            </a:r>
          </a:p>
          <a:p>
            <a:pPr marL="1371600" lvl="1" indent="-457200" algn="l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600" dirty="0">
                <a:solidFill>
                  <a:srgbClr val="FF0000"/>
                </a:solidFill>
              </a:rPr>
              <a:t>Supply</a:t>
            </a:r>
            <a:r>
              <a:rPr lang="en-US" sz="2600" dirty="0"/>
              <a:t> is primarily controlled by the Federal Reserve (Fed)</a:t>
            </a:r>
          </a:p>
          <a:p>
            <a:pPr marL="1371600" lvl="1" indent="-457200" algn="l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600" dirty="0">
                <a:solidFill>
                  <a:srgbClr val="0033CC"/>
                </a:solidFill>
              </a:rPr>
              <a:t>Demand</a:t>
            </a:r>
            <a:r>
              <a:rPr lang="en-US" sz="2600" dirty="0"/>
              <a:t> is determined by market participants (borrowers)</a:t>
            </a:r>
          </a:p>
          <a:p>
            <a:pPr marL="914400" lvl="1" algn="l">
              <a:lnSpc>
                <a:spcPct val="100000"/>
              </a:lnSpc>
              <a:spcBef>
                <a:spcPts val="1500"/>
              </a:spcBef>
              <a:buClr>
                <a:srgbClr val="006600"/>
              </a:buClr>
              <a:defRPr/>
            </a:pPr>
            <a:r>
              <a:rPr lang="en-US" sz="2600" dirty="0"/>
              <a:t>     </a:t>
            </a:r>
          </a:p>
          <a:p>
            <a:pPr marL="457200" algn="l">
              <a:lnSpc>
                <a:spcPct val="100000"/>
              </a:lnSpc>
              <a:buClr>
                <a:srgbClr val="006600"/>
              </a:buClr>
              <a:defRPr/>
            </a:pPr>
            <a:endParaRPr lang="en-US" sz="26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53463" cy="6265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The Cost of Money</a:t>
            </a:r>
            <a:endParaRPr lang="en-US" sz="2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A7B39D-5E37-450F-BF99-474CB71C2810}"/>
              </a:ext>
            </a:extLst>
          </p:cNvPr>
          <p:cNvCxnSpPr>
            <a:cxnSpLocks/>
          </p:cNvCxnSpPr>
          <p:nvPr/>
        </p:nvCxnSpPr>
        <p:spPr>
          <a:xfrm flipH="1">
            <a:off x="3627031" y="1985826"/>
            <a:ext cx="329513" cy="2970972"/>
          </a:xfrm>
          <a:prstGeom prst="line">
            <a:avLst/>
          </a:prstGeom>
          <a:ln w="254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839773-8190-43AB-ACC4-2A83D7B1679F}"/>
              </a:ext>
            </a:extLst>
          </p:cNvPr>
          <p:cNvCxnSpPr>
            <a:cxnSpLocks/>
          </p:cNvCxnSpPr>
          <p:nvPr/>
        </p:nvCxnSpPr>
        <p:spPr>
          <a:xfrm>
            <a:off x="2830292" y="2710354"/>
            <a:ext cx="1898462" cy="168127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1084795" y="1201810"/>
            <a:ext cx="6901230" cy="4559918"/>
            <a:chOff x="2253921" y="3249412"/>
            <a:chExt cx="4313271" cy="284994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ADBCE49-4448-47FB-AFC1-E6E185CEF9CA}"/>
                </a:ext>
              </a:extLst>
            </p:cNvPr>
            <p:cNvCxnSpPr/>
            <p:nvPr/>
          </p:nvCxnSpPr>
          <p:spPr>
            <a:xfrm>
              <a:off x="2807208" y="3547872"/>
              <a:ext cx="0" cy="241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8A02F68-41BA-4BC3-9546-7217651D46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7208" y="5961888"/>
              <a:ext cx="282854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E58515-2BAD-4C70-8968-9E130E966CB5}"/>
                </a:ext>
              </a:extLst>
            </p:cNvPr>
            <p:cNvSpPr txBox="1"/>
            <p:nvPr/>
          </p:nvSpPr>
          <p:spPr>
            <a:xfrm>
              <a:off x="5646467" y="5810820"/>
              <a:ext cx="920725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Money ($)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0C13DF3-B9B8-4D64-A8E4-082B65E53404}"/>
                </a:ext>
              </a:extLst>
            </p:cNvPr>
            <p:cNvSpPr txBox="1"/>
            <p:nvPr/>
          </p:nvSpPr>
          <p:spPr>
            <a:xfrm>
              <a:off x="2253921" y="3249412"/>
              <a:ext cx="1114849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Interest Rate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FBDFA38-680B-4E3C-B6E2-60918201A05C}"/>
              </a:ext>
            </a:extLst>
          </p:cNvPr>
          <p:cNvSpPr txBox="1"/>
          <p:nvPr/>
        </p:nvSpPr>
        <p:spPr>
          <a:xfrm>
            <a:off x="4726954" y="4079556"/>
            <a:ext cx="3958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Demand—market participants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41BF20-FF1C-443A-A435-E82A93A77364}"/>
              </a:ext>
            </a:extLst>
          </p:cNvPr>
          <p:cNvSpPr txBox="1"/>
          <p:nvPr/>
        </p:nvSpPr>
        <p:spPr>
          <a:xfrm>
            <a:off x="4346377" y="1913749"/>
            <a:ext cx="2827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Supply—Fed controls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1979892" y="3560694"/>
            <a:ext cx="1828800" cy="0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841BF20-FF1C-443A-A435-E82A93A77364}"/>
              </a:ext>
            </a:extLst>
          </p:cNvPr>
          <p:cNvSpPr txBox="1"/>
          <p:nvPr/>
        </p:nvSpPr>
        <p:spPr>
          <a:xfrm>
            <a:off x="3531777" y="5574449"/>
            <a:ext cx="490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</a:t>
            </a:r>
            <a:r>
              <a:rPr lang="en-US" sz="2000" baseline="-25000" dirty="0"/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41BF20-FF1C-443A-A435-E82A93A77364}"/>
              </a:ext>
            </a:extLst>
          </p:cNvPr>
          <p:cNvSpPr txBox="1"/>
          <p:nvPr/>
        </p:nvSpPr>
        <p:spPr>
          <a:xfrm>
            <a:off x="1506509" y="3240480"/>
            <a:ext cx="396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</a:t>
            </a:r>
            <a:r>
              <a:rPr lang="en-US" sz="2400" baseline="-25000" dirty="0"/>
              <a:t>1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2A7B39D-5E37-450F-BF99-474CB71C2810}"/>
              </a:ext>
            </a:extLst>
          </p:cNvPr>
          <p:cNvCxnSpPr>
            <a:cxnSpLocks/>
          </p:cNvCxnSpPr>
          <p:nvPr/>
        </p:nvCxnSpPr>
        <p:spPr>
          <a:xfrm flipH="1">
            <a:off x="3966672" y="2144582"/>
            <a:ext cx="317755" cy="2838862"/>
          </a:xfrm>
          <a:prstGeom prst="line">
            <a:avLst/>
          </a:prstGeom>
          <a:ln w="25400">
            <a:solidFill>
              <a:srgbClr val="0033C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966825" y="3843728"/>
            <a:ext cx="2121408" cy="0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841BF20-FF1C-443A-A435-E82A93A77364}"/>
              </a:ext>
            </a:extLst>
          </p:cNvPr>
          <p:cNvSpPr txBox="1"/>
          <p:nvPr/>
        </p:nvSpPr>
        <p:spPr>
          <a:xfrm>
            <a:off x="1493440" y="3610595"/>
            <a:ext cx="396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</a:t>
            </a:r>
            <a:r>
              <a:rPr lang="en-US" sz="2400" baseline="-25000" dirty="0"/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841BF20-FF1C-443A-A435-E82A93A77364}"/>
              </a:ext>
            </a:extLst>
          </p:cNvPr>
          <p:cNvSpPr txBox="1"/>
          <p:nvPr/>
        </p:nvSpPr>
        <p:spPr>
          <a:xfrm>
            <a:off x="3956745" y="5568418"/>
            <a:ext cx="490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</a:t>
            </a:r>
            <a:r>
              <a:rPr lang="en-US" sz="2000" baseline="-25000" dirty="0"/>
              <a:t>2</a:t>
            </a:r>
          </a:p>
        </p:txBody>
      </p:sp>
      <p:cxnSp>
        <p:nvCxnSpPr>
          <p:cNvPr id="19" name="Straight Arrow Connector 18"/>
          <p:cNvCxnSpPr>
            <a:cxnSpLocks/>
          </p:cNvCxnSpPr>
          <p:nvPr/>
        </p:nvCxnSpPr>
        <p:spPr>
          <a:xfrm>
            <a:off x="3823928" y="3352800"/>
            <a:ext cx="269101" cy="0"/>
          </a:xfrm>
          <a:prstGeom prst="straightConnector1">
            <a:avLst/>
          </a:prstGeom>
          <a:ln w="22225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9C5A96A-F0FE-3936-0C27-6BB36ECD7A49}"/>
              </a:ext>
            </a:extLst>
          </p:cNvPr>
          <p:cNvCxnSpPr>
            <a:cxnSpLocks/>
          </p:cNvCxnSpPr>
          <p:nvPr/>
        </p:nvCxnSpPr>
        <p:spPr>
          <a:xfrm>
            <a:off x="3780368" y="3547618"/>
            <a:ext cx="16401" cy="1994153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F9B5F93-19BA-EBB0-9861-AE88C070364E}"/>
              </a:ext>
            </a:extLst>
          </p:cNvPr>
          <p:cNvCxnSpPr>
            <a:cxnSpLocks/>
          </p:cNvCxnSpPr>
          <p:nvPr/>
        </p:nvCxnSpPr>
        <p:spPr>
          <a:xfrm>
            <a:off x="4098229" y="3830651"/>
            <a:ext cx="16401" cy="1691640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6098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  <p:bldP spid="23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 bwMode="auto">
          <a:xfrm>
            <a:off x="237308" y="896978"/>
            <a:ext cx="8653463" cy="553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algn="l" eaLnBrk="1" hangingPunct="1">
              <a:lnSpc>
                <a:spcPct val="100000"/>
              </a:lnSpc>
              <a:spcBef>
                <a:spcPts val="500"/>
              </a:spcBef>
              <a:buClr>
                <a:srgbClr val="006600"/>
              </a:buClr>
              <a:defRPr/>
            </a:pPr>
            <a:r>
              <a:rPr lang="en-US" sz="2800" dirty="0"/>
              <a:t>Demand for money is based on the following factors:</a:t>
            </a:r>
          </a:p>
          <a:p>
            <a:pPr marL="914400" indent="-457200" algn="l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600" i="1" dirty="0">
                <a:solidFill>
                  <a:srgbClr val="D63A17"/>
                </a:solidFill>
              </a:rPr>
              <a:t>Production Opportunities</a:t>
            </a:r>
            <a:r>
              <a:rPr lang="en-US" altLang="en-US" sz="2600" dirty="0"/>
              <a:t>—greater production opportunities, greater demand for funds</a:t>
            </a:r>
          </a:p>
          <a:p>
            <a:pPr marL="914400" indent="-457200" algn="l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600" i="1" dirty="0">
                <a:solidFill>
                  <a:srgbClr val="D63A17"/>
                </a:solidFill>
              </a:rPr>
              <a:t>Time Preference for Consumption</a:t>
            </a:r>
            <a:r>
              <a:rPr lang="en-US" altLang="en-US" sz="2600" dirty="0"/>
              <a:t>—individuals save less if they have a great need for current consumption</a:t>
            </a:r>
          </a:p>
          <a:p>
            <a:pPr marL="914400" indent="-457200" algn="l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600" i="1" dirty="0">
                <a:solidFill>
                  <a:srgbClr val="D63A17"/>
                </a:solidFill>
              </a:rPr>
              <a:t>Risk</a:t>
            </a:r>
            <a:r>
              <a:rPr lang="en-US" altLang="en-US" sz="2600" dirty="0"/>
              <a:t>—investors demand higher returns for riskier investments</a:t>
            </a:r>
          </a:p>
          <a:p>
            <a:pPr marL="914400" indent="-457200" algn="l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altLang="en-US" sz="2600" i="1" dirty="0">
                <a:solidFill>
                  <a:srgbClr val="D63A17"/>
                </a:solidFill>
              </a:rPr>
              <a:t>Inflation</a:t>
            </a:r>
            <a:r>
              <a:rPr lang="en-US" altLang="en-US" sz="2600" dirty="0"/>
              <a:t>—investors save to increase their ability to purchase in the future; purchasing power loss due to inflation must be recaptured</a:t>
            </a:r>
          </a:p>
          <a:p>
            <a:pPr marL="457200" algn="l" eaLnBrk="1" hangingPunct="1">
              <a:lnSpc>
                <a:spcPct val="100000"/>
              </a:lnSpc>
              <a:buClr>
                <a:srgbClr val="006600"/>
              </a:buClr>
              <a:defRPr/>
            </a:pPr>
            <a:r>
              <a:rPr lang="en-US" altLang="en-US" sz="2600" dirty="0">
                <a:solidFill>
                  <a:srgbClr val="0033CC"/>
                </a:solidFill>
              </a:rPr>
              <a:t>In each situation mentioned above, everything else equal, interest rates would increase.</a:t>
            </a:r>
          </a:p>
          <a:p>
            <a:pPr marL="914400" indent="-457200" algn="l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endParaRPr lang="en-US" sz="27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228600" y="279400"/>
            <a:ext cx="8653463" cy="62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/>
              <a:t>The Cost of Money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1024471"/>
            <a:ext cx="8653463" cy="64293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dirty="0"/>
              <a:t>Relationship between risk and returns (interest rates):</a:t>
            </a:r>
          </a:p>
        </p:txBody>
      </p:sp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308391" y="1836738"/>
            <a:ext cx="5362575" cy="3962400"/>
            <a:chOff x="469" y="1200"/>
            <a:chExt cx="3378" cy="2496"/>
          </a:xfrm>
        </p:grpSpPr>
        <p:sp>
          <p:nvSpPr>
            <p:cNvPr id="10254" name="Line 4"/>
            <p:cNvSpPr>
              <a:spLocks noChangeShapeType="1"/>
            </p:cNvSpPr>
            <p:nvPr/>
          </p:nvSpPr>
          <p:spPr bwMode="auto">
            <a:xfrm>
              <a:off x="1104" y="1488"/>
              <a:ext cx="0" cy="18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Line 5"/>
            <p:cNvSpPr>
              <a:spLocks noChangeShapeType="1"/>
            </p:cNvSpPr>
            <p:nvPr/>
          </p:nvSpPr>
          <p:spPr bwMode="auto">
            <a:xfrm>
              <a:off x="1104" y="3360"/>
              <a:ext cx="27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6" name="Text Box 6"/>
            <p:cNvSpPr txBox="1">
              <a:spLocks noChangeArrowheads="1"/>
            </p:cNvSpPr>
            <p:nvPr/>
          </p:nvSpPr>
          <p:spPr bwMode="auto">
            <a:xfrm>
              <a:off x="960" y="3396"/>
              <a:ext cx="576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None/>
              </a:pPr>
              <a:r>
                <a:rPr lang="en-US" altLang="en-US">
                  <a:latin typeface="Tahoma" panose="020B0604030504040204" pitchFamily="34" charset="0"/>
                  <a:ea typeface="ＭＳ Ｐゴシック" panose="020B0600070205080204" pitchFamily="34" charset="-128"/>
                </a:rPr>
                <a:t>0</a:t>
              </a:r>
            </a:p>
          </p:txBody>
        </p:sp>
        <p:sp>
          <p:nvSpPr>
            <p:cNvPr id="10257" name="Text Box 7"/>
            <p:cNvSpPr txBox="1">
              <a:spLocks noChangeArrowheads="1"/>
            </p:cNvSpPr>
            <p:nvPr/>
          </p:nvSpPr>
          <p:spPr bwMode="auto">
            <a:xfrm>
              <a:off x="2979" y="3370"/>
              <a:ext cx="868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None/>
              </a:pPr>
              <a:r>
                <a:rPr lang="en-US" altLang="en-US" dirty="0">
                  <a:latin typeface="Tahoma" panose="020B0604030504040204" pitchFamily="34" charset="0"/>
                  <a:ea typeface="ＭＳ Ｐゴシック" panose="020B0600070205080204" pitchFamily="34" charset="-128"/>
                </a:rPr>
                <a:t>     Risk</a:t>
              </a:r>
            </a:p>
          </p:txBody>
        </p:sp>
        <p:sp>
          <p:nvSpPr>
            <p:cNvPr id="10258" name="Text Box 8"/>
            <p:cNvSpPr txBox="1">
              <a:spLocks noChangeArrowheads="1"/>
            </p:cNvSpPr>
            <p:nvPr/>
          </p:nvSpPr>
          <p:spPr bwMode="auto">
            <a:xfrm>
              <a:off x="469" y="1200"/>
              <a:ext cx="1312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None/>
              </a:pPr>
              <a:r>
                <a:rPr lang="en-US" altLang="en-US">
                  <a:latin typeface="Tahoma" panose="020B0604030504040204" pitchFamily="34" charset="0"/>
                  <a:ea typeface="ＭＳ Ｐゴシック" panose="020B0600070205080204" pitchFamily="34" charset="-128"/>
                </a:rPr>
                <a:t>   Return (r)</a:t>
              </a:r>
            </a:p>
          </p:txBody>
        </p:sp>
      </p:grpSp>
      <p:sp>
        <p:nvSpPr>
          <p:cNvPr id="16" name="Line 9"/>
          <p:cNvSpPr>
            <a:spLocks noChangeShapeType="1"/>
          </p:cNvSpPr>
          <p:nvPr/>
        </p:nvSpPr>
        <p:spPr bwMode="auto">
          <a:xfrm flipV="1">
            <a:off x="1318041" y="2874963"/>
            <a:ext cx="4341813" cy="1447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603666" y="4027488"/>
            <a:ext cx="5873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baseline="-25000">
                <a:latin typeface="Tahoma" panose="020B0604030504040204" pitchFamily="34" charset="0"/>
                <a:ea typeface="ＭＳ Ｐゴシック" panose="020B0600070205080204" pitchFamily="34" charset="-128"/>
              </a:rPr>
              <a:t>RF</a:t>
            </a:r>
          </a:p>
        </p:txBody>
      </p:sp>
      <p:sp>
        <p:nvSpPr>
          <p:cNvPr id="18" name="Line 11"/>
          <p:cNvSpPr>
            <a:spLocks noChangeShapeType="1"/>
          </p:cNvSpPr>
          <p:nvPr/>
        </p:nvSpPr>
        <p:spPr bwMode="auto">
          <a:xfrm>
            <a:off x="1316454" y="4351338"/>
            <a:ext cx="4343400" cy="0"/>
          </a:xfrm>
          <a:prstGeom prst="line">
            <a:avLst/>
          </a:prstGeom>
          <a:noFill/>
          <a:ln w="28575">
            <a:solidFill>
              <a:srgbClr val="8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1327566" y="4370388"/>
            <a:ext cx="4295775" cy="895350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1545054" y="4560888"/>
            <a:ext cx="38862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Risk-Free Return = r</a:t>
            </a:r>
            <a:r>
              <a:rPr lang="en-US" altLang="en-US" sz="2400" baseline="-25000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RF</a:t>
            </a:r>
          </a:p>
        </p:txBody>
      </p:sp>
      <p:sp>
        <p:nvSpPr>
          <p:cNvPr id="21" name="AutoShape 14"/>
          <p:cNvSpPr>
            <a:spLocks noChangeArrowheads="1"/>
          </p:cNvSpPr>
          <p:nvPr/>
        </p:nvSpPr>
        <p:spPr bwMode="auto">
          <a:xfrm flipH="1">
            <a:off x="1332329" y="2903538"/>
            <a:ext cx="4287837" cy="1425575"/>
          </a:xfrm>
          <a:prstGeom prst="rtTriangle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2307054" y="3778250"/>
            <a:ext cx="38862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Risk Premium = RP</a:t>
            </a:r>
            <a:endParaRPr lang="en-US" altLang="en-US" sz="2400" baseline="-2500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5888453" y="3817938"/>
            <a:ext cx="2380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400" dirty="0">
                <a:solidFill>
                  <a:srgbClr val="7F7F7F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= </a:t>
            </a:r>
            <a:r>
              <a:rPr lang="en-US" altLang="en-US" sz="24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4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RF</a:t>
            </a: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 +  RP</a:t>
            </a:r>
          </a:p>
        </p:txBody>
      </p:sp>
      <p:sp>
        <p:nvSpPr>
          <p:cNvPr id="24" name="AutoShape 17"/>
          <p:cNvSpPr>
            <a:spLocks/>
          </p:cNvSpPr>
          <p:nvPr/>
        </p:nvSpPr>
        <p:spPr bwMode="auto">
          <a:xfrm>
            <a:off x="5736054" y="2889250"/>
            <a:ext cx="152400" cy="2376488"/>
          </a:xfrm>
          <a:prstGeom prst="rightBrace">
            <a:avLst>
              <a:gd name="adj1" fmla="val 129948"/>
              <a:gd name="adj2" fmla="val 50000"/>
            </a:avLst>
          </a:prstGeom>
          <a:noFill/>
          <a:ln w="1905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387665" y="5519738"/>
            <a:ext cx="6286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   </a:t>
            </a:r>
          </a:p>
        </p:txBody>
      </p:sp>
      <p:sp>
        <p:nvSpPr>
          <p:cNvPr id="26" name="Subtitle 2"/>
          <p:cNvSpPr txBox="1">
            <a:spLocks/>
          </p:cNvSpPr>
          <p:nvPr/>
        </p:nvSpPr>
        <p:spPr bwMode="auto">
          <a:xfrm>
            <a:off x="228600" y="279400"/>
            <a:ext cx="8653463" cy="62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/>
              <a:t>The Cost of Money</a:t>
            </a:r>
            <a:endParaRPr lang="en-US" sz="28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2D3D936-0113-4E12-9E82-709996FA53C9}"/>
              </a:ext>
            </a:extLst>
          </p:cNvPr>
          <p:cNvSpPr/>
          <p:nvPr/>
        </p:nvSpPr>
        <p:spPr>
          <a:xfrm>
            <a:off x="7511846" y="3827770"/>
            <a:ext cx="491613" cy="4572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7F2105-B9A6-4EA2-BDF0-94CD98FAE4B7}"/>
              </a:ext>
            </a:extLst>
          </p:cNvPr>
          <p:cNvSpPr/>
          <p:nvPr/>
        </p:nvSpPr>
        <p:spPr>
          <a:xfrm>
            <a:off x="6587619" y="3827770"/>
            <a:ext cx="442451" cy="501343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99EB91A-A842-46C9-BA15-D1EE3F985961}"/>
              </a:ext>
            </a:extLst>
          </p:cNvPr>
          <p:cNvCxnSpPr>
            <a:stCxn id="3" idx="2"/>
          </p:cNvCxnSpPr>
          <p:nvPr/>
        </p:nvCxnSpPr>
        <p:spPr>
          <a:xfrm flipH="1">
            <a:off x="6803929" y="4329113"/>
            <a:ext cx="4916" cy="274320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492B031-C217-46B6-8293-A5F73D2F7F4D}"/>
              </a:ext>
            </a:extLst>
          </p:cNvPr>
          <p:cNvSpPr txBox="1"/>
          <p:nvPr/>
        </p:nvSpPr>
        <p:spPr>
          <a:xfrm>
            <a:off x="5880639" y="4589147"/>
            <a:ext cx="1872436" cy="892552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chemeClr val="bg1"/>
                </a:solidFill>
              </a:rPr>
              <a:t>Same for all</a:t>
            </a:r>
          </a:p>
          <a:p>
            <a:r>
              <a:rPr lang="en-US" sz="2600" b="1" dirty="0">
                <a:solidFill>
                  <a:schemeClr val="bg1"/>
                </a:solidFill>
              </a:rPr>
              <a:t>investments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AF6B01-7D2E-4B86-8F07-9DF3AB75EE9C}"/>
              </a:ext>
            </a:extLst>
          </p:cNvPr>
          <p:cNvCxnSpPr>
            <a:cxnSpLocks/>
          </p:cNvCxnSpPr>
          <p:nvPr/>
        </p:nvCxnSpPr>
        <p:spPr>
          <a:xfrm flipH="1" flipV="1">
            <a:off x="7747819" y="3451126"/>
            <a:ext cx="9834" cy="36576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21A5AAD-ECA3-49B9-B72E-BF498AC7C7A4}"/>
              </a:ext>
            </a:extLst>
          </p:cNvPr>
          <p:cNvSpPr txBox="1"/>
          <p:nvPr/>
        </p:nvSpPr>
        <p:spPr>
          <a:xfrm>
            <a:off x="7057119" y="2582097"/>
            <a:ext cx="1378904" cy="89255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Varies</a:t>
            </a:r>
          </a:p>
          <a:p>
            <a:pPr algn="ctr"/>
            <a:r>
              <a:rPr lang="en-US" sz="2600" b="1" dirty="0">
                <a:solidFill>
                  <a:schemeClr val="bg1"/>
                </a:solidFill>
              </a:rPr>
              <a:t>with risk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utoUpdateAnimBg="0"/>
      <p:bldP spid="18" grpId="0" animBg="1"/>
      <p:bldP spid="19" grpId="0" animBg="1" autoUpdateAnimBg="0"/>
      <p:bldP spid="20" grpId="0" autoUpdateAnimBg="0"/>
      <p:bldP spid="21" grpId="0" animBg="1"/>
      <p:bldP spid="22" grpId="0" autoUpdateAnimBg="0"/>
      <p:bldP spid="23" grpId="0" autoUpdateAnimBg="0"/>
      <p:bldP spid="24" grpId="0" animBg="1" autoUpdateAnimBg="0"/>
      <p:bldP spid="25" grpId="0" autoUpdateAnimBg="0"/>
      <p:bldP spid="2" grpId="0" animBg="1"/>
      <p:bldP spid="3" grpId="0" animBg="1"/>
      <p:bldP spid="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855663" y="1303335"/>
            <a:ext cx="65436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2286000" algn="ctr"/>
                <a:tab pos="3314700" algn="l"/>
                <a:tab pos="531495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2286000" algn="ctr"/>
                <a:tab pos="3314700" algn="l"/>
                <a:tab pos="531495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2286000" algn="ctr"/>
                <a:tab pos="3314700" algn="l"/>
                <a:tab pos="53149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2286000" algn="ctr"/>
                <a:tab pos="3314700" algn="l"/>
                <a:tab pos="5314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2286000" algn="ctr"/>
                <a:tab pos="3314700" algn="l"/>
                <a:tab pos="5314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2286000" algn="ctr"/>
                <a:tab pos="3314700" algn="l"/>
                <a:tab pos="5314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2286000" algn="ctr"/>
                <a:tab pos="3314700" algn="l"/>
                <a:tab pos="5314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2286000" algn="ctr"/>
                <a:tab pos="3314700" algn="l"/>
                <a:tab pos="5314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2286000" algn="ctr"/>
                <a:tab pos="3314700" algn="l"/>
                <a:tab pos="5314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r>
              <a:rPr lang="en-US" altLang="en-US" sz="3200" dirty="0">
                <a:solidFill>
                  <a:srgbClr val="7F7F7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altLang="en-US" sz="3200" dirty="0">
                <a:latin typeface="Tahoma" panose="020B0604030504040204" pitchFamily="34" charset="0"/>
                <a:cs typeface="Tahoma" panose="020B0604030504040204" pitchFamily="34" charset="0"/>
              </a:rPr>
              <a:t>r	=	</a:t>
            </a:r>
            <a:r>
              <a:rPr lang="en-US" altLang="en-US" sz="3200" dirty="0" err="1">
                <a:latin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en-US" sz="3200" baseline="-25000" dirty="0" err="1">
                <a:latin typeface="Tahoma" panose="020B0604030504040204" pitchFamily="34" charset="0"/>
                <a:cs typeface="Tahoma" panose="020B0604030504040204" pitchFamily="34" charset="0"/>
              </a:rPr>
              <a:t>RF</a:t>
            </a:r>
            <a:r>
              <a:rPr lang="en-US" altLang="en-US" sz="3200" baseline="-25000" dirty="0">
                <a:solidFill>
                  <a:srgbClr val="7F7F7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altLang="en-US" sz="3200" dirty="0">
                <a:latin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en-US" sz="3200" dirty="0">
                <a:solidFill>
                  <a:srgbClr val="7F7F7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altLang="en-US" sz="3200" dirty="0">
                <a:latin typeface="Tahoma" panose="020B0604030504040204" pitchFamily="34" charset="0"/>
                <a:cs typeface="Tahoma" panose="020B0604030504040204" pitchFamily="34" charset="0"/>
              </a:rPr>
              <a:t>RP</a:t>
            </a:r>
          </a:p>
          <a:p>
            <a:pPr eaLnBrk="1" hangingPunct="1">
              <a:lnSpc>
                <a:spcPct val="100000"/>
              </a:lnSpc>
              <a:buFontTx/>
              <a:buNone/>
            </a:pPr>
            <a:r>
              <a:rPr lang="en-US" altLang="en-US" sz="3200" dirty="0">
                <a:solidFill>
                  <a:srgbClr val="7F7F7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	=	</a:t>
            </a:r>
            <a:r>
              <a:rPr lang="en-US" altLang="en-US" sz="3200" dirty="0">
                <a:latin typeface="Tahoma" panose="020B0604030504040204" pitchFamily="34" charset="0"/>
                <a:cs typeface="Tahoma" panose="020B0604030504040204" pitchFamily="34" charset="0"/>
              </a:rPr>
              <a:t>[r* + IP]</a:t>
            </a:r>
            <a:r>
              <a:rPr lang="en-US" altLang="en-US" sz="3200" dirty="0">
                <a:solidFill>
                  <a:srgbClr val="7F7F7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		</a:t>
            </a: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496248" y="3059109"/>
            <a:ext cx="4267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r* </a:t>
            </a:r>
            <a:r>
              <a:rPr lang="en-US" altLang="en-US">
                <a:solidFill>
                  <a:srgbClr val="7F7F7F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= real risk-free rate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IP</a:t>
            </a:r>
            <a:r>
              <a:rPr lang="en-US" altLang="en-US">
                <a:solidFill>
                  <a:srgbClr val="7F7F7F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= inflation premium</a:t>
            </a: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479320" y="4377796"/>
            <a:ext cx="6705600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DRP</a:t>
            </a:r>
            <a:r>
              <a:rPr lang="en-US" altLang="en-US">
                <a:solidFill>
                  <a:srgbClr val="7F7F7F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= default risk premium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LP</a:t>
            </a:r>
            <a:r>
              <a:rPr lang="en-US" altLang="en-US">
                <a:solidFill>
                  <a:srgbClr val="7F7F7F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= liquidity (marketability) premium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MRP</a:t>
            </a:r>
            <a:r>
              <a:rPr lang="en-US" altLang="en-US">
                <a:solidFill>
                  <a:srgbClr val="7F7F7F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= maturity risk premium</a:t>
            </a: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496248" y="3059111"/>
            <a:ext cx="4267200" cy="946150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r* </a:t>
            </a:r>
            <a:r>
              <a:rPr lang="en-US" altLang="en-US">
                <a:solidFill>
                  <a:srgbClr val="7F7F7F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= real risk-free rate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IP</a:t>
            </a:r>
            <a:r>
              <a:rPr lang="en-US" altLang="en-US">
                <a:solidFill>
                  <a:srgbClr val="7F7F7F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= inflation premium</a:t>
            </a:r>
          </a:p>
        </p:txBody>
      </p:sp>
      <p:sp>
        <p:nvSpPr>
          <p:cNvPr id="30" name="AutoShape 7"/>
          <p:cNvSpPr>
            <a:spLocks/>
          </p:cNvSpPr>
          <p:nvPr/>
        </p:nvSpPr>
        <p:spPr bwMode="auto">
          <a:xfrm>
            <a:off x="4839648" y="3073924"/>
            <a:ext cx="152400" cy="914400"/>
          </a:xfrm>
          <a:prstGeom prst="rightBrace">
            <a:avLst>
              <a:gd name="adj1" fmla="val 37500"/>
              <a:gd name="adj2" fmla="val 50000"/>
            </a:avLst>
          </a:prstGeom>
          <a:noFill/>
          <a:ln w="25400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2">
                  <a:lumMod val="75000"/>
                </a:schemeClr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5093645" y="3327931"/>
            <a:ext cx="37936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= </a:t>
            </a:r>
            <a:r>
              <a:rPr lang="en-US" altLang="en-US" sz="22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200" baseline="-25000" dirty="0" err="1">
                <a:latin typeface="Tahoma" panose="020B0604030504040204" pitchFamily="34" charset="0"/>
                <a:ea typeface="ＭＳ Ｐゴシック" panose="020B0600070205080204" pitchFamily="34" charset="-128"/>
              </a:rPr>
              <a:t>RF</a:t>
            </a: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 = nominal risk-free rate</a:t>
            </a: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479320" y="4377796"/>
            <a:ext cx="6629400" cy="137318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DRP</a:t>
            </a:r>
            <a:r>
              <a:rPr lang="en-US" altLang="en-US" dirty="0">
                <a:solidFill>
                  <a:srgbClr val="7F7F7F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= default risk premium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LP</a:t>
            </a:r>
            <a:r>
              <a:rPr lang="en-US" altLang="en-US" dirty="0">
                <a:solidFill>
                  <a:srgbClr val="7F7F7F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= liquidity (marketability) premium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MRP</a:t>
            </a:r>
            <a:r>
              <a:rPr lang="en-US" altLang="en-US" dirty="0">
                <a:solidFill>
                  <a:srgbClr val="7F7F7F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= maturity risk premium</a:t>
            </a:r>
          </a:p>
        </p:txBody>
      </p:sp>
      <p:sp>
        <p:nvSpPr>
          <p:cNvPr id="33" name="AutoShape 10"/>
          <p:cNvSpPr>
            <a:spLocks/>
          </p:cNvSpPr>
          <p:nvPr/>
        </p:nvSpPr>
        <p:spPr bwMode="auto">
          <a:xfrm>
            <a:off x="7184920" y="4377796"/>
            <a:ext cx="152400" cy="1371600"/>
          </a:xfrm>
          <a:prstGeom prst="rightBrace">
            <a:avLst>
              <a:gd name="adj1" fmla="val 75000"/>
              <a:gd name="adj2" fmla="val 50000"/>
            </a:avLst>
          </a:prstGeom>
          <a:noFill/>
          <a:ln w="254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4" name="Rectangle 11"/>
          <p:cNvSpPr>
            <a:spLocks noChangeArrowheads="1"/>
          </p:cNvSpPr>
          <p:nvPr/>
        </p:nvSpPr>
        <p:spPr bwMode="auto">
          <a:xfrm>
            <a:off x="7337319" y="4834996"/>
            <a:ext cx="12095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2900" algn="l"/>
                <a:tab pos="2628900" algn="l"/>
                <a:tab pos="3314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= RP</a:t>
            </a:r>
          </a:p>
        </p:txBody>
      </p:sp>
      <p:sp>
        <p:nvSpPr>
          <p:cNvPr id="36" name="Rectangle 12"/>
          <p:cNvSpPr>
            <a:spLocks noChangeArrowheads="1"/>
          </p:cNvSpPr>
          <p:nvPr/>
        </p:nvSpPr>
        <p:spPr bwMode="auto">
          <a:xfrm>
            <a:off x="4170363" y="1914522"/>
            <a:ext cx="43053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1250950" algn="l"/>
                <a:tab pos="3314700" algn="l"/>
                <a:tab pos="3886200" algn="l"/>
                <a:tab pos="531495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1250950" algn="l"/>
                <a:tab pos="3314700" algn="l"/>
                <a:tab pos="3886200" algn="l"/>
                <a:tab pos="531495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1250950" algn="l"/>
                <a:tab pos="3314700" algn="l"/>
                <a:tab pos="3886200" algn="l"/>
                <a:tab pos="53149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1250950" algn="l"/>
                <a:tab pos="3314700" algn="l"/>
                <a:tab pos="3886200" algn="l"/>
                <a:tab pos="5314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1250950" algn="l"/>
                <a:tab pos="3314700" algn="l"/>
                <a:tab pos="3886200" algn="l"/>
                <a:tab pos="5314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1250950" algn="l"/>
                <a:tab pos="3314700" algn="l"/>
                <a:tab pos="3886200" algn="l"/>
                <a:tab pos="5314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1250950" algn="l"/>
                <a:tab pos="3314700" algn="l"/>
                <a:tab pos="3886200" algn="l"/>
                <a:tab pos="5314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1250950" algn="l"/>
                <a:tab pos="3314700" algn="l"/>
                <a:tab pos="3886200" algn="l"/>
                <a:tab pos="5314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744538" algn="r"/>
                <a:tab pos="908050" algn="l"/>
                <a:tab pos="1250950" algn="l"/>
                <a:tab pos="3314700" algn="l"/>
                <a:tab pos="3886200" algn="l"/>
                <a:tab pos="5314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3200">
                <a:latin typeface="Tahoma" panose="020B0604030504040204" pitchFamily="34" charset="0"/>
                <a:ea typeface="ＭＳ Ｐゴシック" panose="020B0600070205080204" pitchFamily="34" charset="-128"/>
              </a:rPr>
              <a:t>+  </a:t>
            </a:r>
            <a:r>
              <a:rPr lang="en-US" altLang="en-US" sz="3200">
                <a:solidFill>
                  <a:srgbClr val="7F7F7F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 sz="3200">
                <a:latin typeface="Tahoma" panose="020B0604030504040204" pitchFamily="34" charset="0"/>
                <a:ea typeface="ＭＳ Ｐゴシック" panose="020B0600070205080204" pitchFamily="34" charset="-128"/>
              </a:rPr>
              <a:t>[DRP + LP + MRP]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 bwMode="auto">
          <a:xfrm>
            <a:off x="228600" y="279400"/>
            <a:ext cx="8653463" cy="62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Determinants of Interest Rates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133613-5ED0-4312-B5E2-3EB46B768C9F}"/>
              </a:ext>
            </a:extLst>
          </p:cNvPr>
          <p:cNvSpPr txBox="1"/>
          <p:nvPr/>
        </p:nvSpPr>
        <p:spPr>
          <a:xfrm>
            <a:off x="8238931" y="5934269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DDC018DF-C187-4404-B313-6E1D72476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6598" y="1920032"/>
            <a:ext cx="1868601" cy="584775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3200" dirty="0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[r* + IP]</a:t>
            </a: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AA542525-5F32-45EB-88EE-BAF04F756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7725" y="1917880"/>
            <a:ext cx="3636015" cy="58477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3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[DRP + LP + MRP]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 bldLvl="2" autoUpdateAnimBg="0"/>
      <p:bldP spid="27" grpId="0" build="p" autoUpdateAnimBg="0"/>
      <p:bldP spid="28" grpId="0" build="p" autoUpdateAnimBg="0"/>
      <p:bldP spid="29" grpId="0" animBg="1"/>
      <p:bldP spid="30" grpId="0" animBg="1"/>
      <p:bldP spid="31" grpId="0" autoUpdateAnimBg="0"/>
      <p:bldP spid="32" grpId="0" animBg="1"/>
      <p:bldP spid="33" grpId="0" animBg="1"/>
      <p:bldP spid="34" grpId="0" build="p" autoUpdateAnimBg="0"/>
      <p:bldP spid="36" grpId="0" autoUpdateAnimBg="0"/>
      <p:bldP spid="2" grpId="0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554038" y="2773363"/>
            <a:ext cx="7983537" cy="3398837"/>
            <a:chOff x="383" y="1416"/>
            <a:chExt cx="5029" cy="2141"/>
          </a:xfrm>
        </p:grpSpPr>
        <p:sp>
          <p:nvSpPr>
            <p:cNvPr id="6" name="Line 5"/>
            <p:cNvSpPr>
              <a:spLocks noChangeAspect="1" noChangeShapeType="1"/>
            </p:cNvSpPr>
            <p:nvPr/>
          </p:nvSpPr>
          <p:spPr bwMode="auto">
            <a:xfrm>
              <a:off x="1023" y="1656"/>
              <a:ext cx="0" cy="1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sz="2500">
                <a:latin typeface="+mn-lt"/>
              </a:endParaRPr>
            </a:p>
          </p:txBody>
        </p:sp>
        <p:sp>
          <p:nvSpPr>
            <p:cNvPr id="7" name="Line 6"/>
            <p:cNvSpPr>
              <a:spLocks noChangeAspect="1" noChangeShapeType="1"/>
            </p:cNvSpPr>
            <p:nvPr/>
          </p:nvSpPr>
          <p:spPr bwMode="auto">
            <a:xfrm>
              <a:off x="1023" y="3456"/>
              <a:ext cx="352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sz="2500">
                <a:latin typeface="+mn-lt"/>
              </a:endParaRPr>
            </a:p>
          </p:txBody>
        </p:sp>
        <p:sp>
          <p:nvSpPr>
            <p:cNvPr id="8" name="Text Box 7"/>
            <p:cNvSpPr txBox="1">
              <a:spLocks noChangeAspect="1" noChangeArrowheads="1"/>
            </p:cNvSpPr>
            <p:nvPr/>
          </p:nvSpPr>
          <p:spPr bwMode="auto">
            <a:xfrm>
              <a:off x="4636" y="3298"/>
              <a:ext cx="77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None/>
                <a:defRPr/>
              </a:pPr>
              <a:r>
                <a:rPr lang="en-US" altLang="en-US" sz="2300" dirty="0">
                  <a:latin typeface="+mn-lt"/>
                </a:rPr>
                <a:t>Maturity</a:t>
              </a:r>
            </a:p>
          </p:txBody>
        </p:sp>
        <p:sp>
          <p:nvSpPr>
            <p:cNvPr id="9" name="Text Box 8"/>
            <p:cNvSpPr txBox="1">
              <a:spLocks noChangeAspect="1" noChangeArrowheads="1"/>
            </p:cNvSpPr>
            <p:nvPr/>
          </p:nvSpPr>
          <p:spPr bwMode="auto">
            <a:xfrm>
              <a:off x="383" y="1416"/>
              <a:ext cx="126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None/>
                <a:defRPr/>
              </a:pPr>
              <a:r>
                <a:rPr lang="en-US" altLang="en-US" sz="2300" dirty="0">
                  <a:latin typeface="+mn-lt"/>
                </a:rPr>
                <a:t>Rate (Yield)</a:t>
              </a:r>
            </a:p>
          </p:txBody>
        </p:sp>
      </p:grp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1574800" y="4067175"/>
            <a:ext cx="3840480" cy="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500">
              <a:latin typeface="+mn-lt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570538" y="3140075"/>
            <a:ext cx="20542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  <a:defRPr/>
            </a:pPr>
            <a:r>
              <a:rPr lang="en-US" altLang="en-US" sz="2300" dirty="0">
                <a:latin typeface="+mn-lt"/>
              </a:rPr>
              <a:t>Upward sloping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513388" y="4676775"/>
            <a:ext cx="2546350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  <a:defRPr/>
            </a:pPr>
            <a:r>
              <a:rPr lang="en-US" altLang="en-US" sz="2300" dirty="0">
                <a:latin typeface="+mn-lt"/>
              </a:rPr>
              <a:t>Downward sloping  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5545138" y="3838575"/>
            <a:ext cx="1600200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  <a:defRPr/>
            </a:pPr>
            <a:r>
              <a:rPr lang="en-US" altLang="en-US" sz="2300" dirty="0">
                <a:latin typeface="+mn-lt"/>
              </a:rPr>
              <a:t>Flat        </a:t>
            </a: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1574800" y="3460750"/>
            <a:ext cx="3810000" cy="1103313"/>
          </a:xfrm>
          <a:custGeom>
            <a:avLst/>
            <a:gdLst>
              <a:gd name="T0" fmla="*/ 0 w 2400"/>
              <a:gd name="T1" fmla="*/ 2147483647 h 768"/>
              <a:gd name="T2" fmla="*/ 2147483647 w 2400"/>
              <a:gd name="T3" fmla="*/ 2147483647 h 768"/>
              <a:gd name="T4" fmla="*/ 2147483647 w 2400"/>
              <a:gd name="T5" fmla="*/ 0 h 768"/>
              <a:gd name="T6" fmla="*/ 0 60000 65536"/>
              <a:gd name="T7" fmla="*/ 0 60000 65536"/>
              <a:gd name="T8" fmla="*/ 0 60000 65536"/>
              <a:gd name="T9" fmla="*/ 0 w 2400"/>
              <a:gd name="T10" fmla="*/ 0 h 768"/>
              <a:gd name="T11" fmla="*/ 2400 w 2400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0" h="768">
                <a:moveTo>
                  <a:pt x="0" y="768"/>
                </a:moveTo>
                <a:cubicBezTo>
                  <a:pt x="64" y="592"/>
                  <a:pt x="128" y="416"/>
                  <a:pt x="528" y="288"/>
                </a:cubicBezTo>
                <a:cubicBezTo>
                  <a:pt x="928" y="160"/>
                  <a:pt x="2088" y="48"/>
                  <a:pt x="2400" y="0"/>
                </a:cubicBezTo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500">
              <a:latin typeface="+mn-lt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1574800" y="3609975"/>
            <a:ext cx="3886200" cy="1295400"/>
          </a:xfrm>
          <a:custGeom>
            <a:avLst/>
            <a:gdLst>
              <a:gd name="T0" fmla="*/ 0 w 2448"/>
              <a:gd name="T1" fmla="*/ 0 h 816"/>
              <a:gd name="T2" fmla="*/ 2147483647 w 2448"/>
              <a:gd name="T3" fmla="*/ 2147483647 h 816"/>
              <a:gd name="T4" fmla="*/ 2147483647 w 2448"/>
              <a:gd name="T5" fmla="*/ 2147483647 h 816"/>
              <a:gd name="T6" fmla="*/ 0 60000 65536"/>
              <a:gd name="T7" fmla="*/ 0 60000 65536"/>
              <a:gd name="T8" fmla="*/ 0 60000 65536"/>
              <a:gd name="T9" fmla="*/ 0 w 2448"/>
              <a:gd name="T10" fmla="*/ 0 h 816"/>
              <a:gd name="T11" fmla="*/ 2448 w 2448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48" h="816">
                <a:moveTo>
                  <a:pt x="0" y="0"/>
                </a:moveTo>
                <a:cubicBezTo>
                  <a:pt x="132" y="196"/>
                  <a:pt x="264" y="392"/>
                  <a:pt x="672" y="528"/>
                </a:cubicBezTo>
                <a:cubicBezTo>
                  <a:pt x="1080" y="664"/>
                  <a:pt x="1764" y="740"/>
                  <a:pt x="2448" y="816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sz="2500">
              <a:latin typeface="+mn-lt"/>
            </a:endParaRP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1498600" y="6011863"/>
            <a:ext cx="6553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12273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12273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12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1227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1227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1227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1227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1227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1227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  <a:ea typeface="ＭＳ Ｐゴシック" panose="020B0600070205080204" pitchFamily="34" charset="-128"/>
              </a:rPr>
              <a:t>Short-Term Bonds</a:t>
            </a:r>
            <a:r>
              <a:rPr lang="en-US" altLang="en-US" sz="1800" b="1">
                <a:solidFill>
                  <a:srgbClr val="7F7F7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en-US" sz="1800" b="1">
                <a:latin typeface="Arial" panose="020B0604020202020204" pitchFamily="34" charset="0"/>
                <a:ea typeface="ＭＳ Ｐゴシック" panose="020B0600070205080204" pitchFamily="34" charset="-128"/>
              </a:rPr>
              <a:t>Long-Term Bonds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73125" y="5283200"/>
            <a:ext cx="32861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2500">
                <a:latin typeface="+mn-lt"/>
              </a:rPr>
              <a:t>  </a:t>
            </a:r>
          </a:p>
        </p:txBody>
      </p:sp>
      <p:sp>
        <p:nvSpPr>
          <p:cNvPr id="19" name="Subtitle 2"/>
          <p:cNvSpPr txBox="1">
            <a:spLocks/>
          </p:cNvSpPr>
          <p:nvPr/>
        </p:nvSpPr>
        <p:spPr bwMode="auto">
          <a:xfrm>
            <a:off x="296863" y="1167870"/>
            <a:ext cx="8466137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71550" indent="-5143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2500" dirty="0"/>
              <a:t>Graph of the term structure of interest rates</a:t>
            </a:r>
          </a:p>
          <a:p>
            <a:pPr lvl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2500" dirty="0"/>
              <a:t>Shows the relationship between the yields on long-term bonds and the yields on short-term bonds.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 bwMode="auto">
          <a:xfrm>
            <a:off x="228600" y="279400"/>
            <a:ext cx="8653463" cy="62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Yield Curves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build="p" autoUpdateAnimBg="0"/>
      <p:bldP spid="13" grpId="0" build="p" autoUpdateAnimBg="0"/>
      <p:bldP spid="16" grpId="0"/>
      <p:bldP spid="18" grpId="0"/>
      <p:bldP spid="19" grpId="0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49" name="Rectangle 45"/>
          <p:cNvSpPr>
            <a:spLocks noGrp="1" noChangeArrowheads="1"/>
          </p:cNvSpPr>
          <p:nvPr>
            <p:ph type="ctrTitle"/>
          </p:nvPr>
        </p:nvSpPr>
        <p:spPr>
          <a:xfrm>
            <a:off x="685800" y="174625"/>
            <a:ext cx="7772400" cy="1117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000" b="1" dirty="0">
                <a:latin typeface="+mn-lt"/>
              </a:rPr>
              <a:t>U.S. Treasury Bond Interest Rates </a:t>
            </a:r>
            <a:br>
              <a:rPr lang="en-US" altLang="en-US" sz="3000" b="1" dirty="0">
                <a:latin typeface="+mn-lt"/>
              </a:rPr>
            </a:br>
            <a:r>
              <a:rPr lang="en-US" altLang="en-US" sz="3000" b="1" dirty="0">
                <a:latin typeface="+mn-lt"/>
              </a:rPr>
              <a:t>on Different Dates (Yield Curves)</a:t>
            </a:r>
          </a:p>
        </p:txBody>
      </p:sp>
      <p:graphicFrame>
        <p:nvGraphicFramePr>
          <p:cNvPr id="6" name="Object 46"/>
          <p:cNvGraphicFramePr>
            <a:graphicFrameLocks noChangeAspect="1"/>
          </p:cNvGraphicFramePr>
          <p:nvPr/>
        </p:nvGraphicFramePr>
        <p:xfrm>
          <a:off x="905939" y="1365250"/>
          <a:ext cx="7467600" cy="485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6088380" imgH="3568700" progId="Word.Document.8">
                  <p:embed/>
                </p:oleObj>
              </mc:Choice>
              <mc:Fallback>
                <p:oleObj name="Document" r:id="rId4" imgW="6088380" imgH="3568700" progId="Word.Document.8">
                  <p:embed/>
                  <p:pic>
                    <p:nvPicPr>
                      <p:cNvPr id="6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502" r="7404"/>
                      <a:stretch>
                        <a:fillRect/>
                      </a:stretch>
                    </p:blipFill>
                    <p:spPr bwMode="auto">
                      <a:xfrm>
                        <a:off x="905939" y="1365250"/>
                        <a:ext cx="7467600" cy="4857750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797799" y="5638800"/>
            <a:ext cx="354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24879" y="41966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7648" y="319979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6036" y="218715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41444" y="5193581"/>
            <a:ext cx="301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0</a:t>
            </a:r>
          </a:p>
        </p:txBody>
      </p:sp>
    </p:spTree>
    <p:custDataLst>
      <p:tags r:id="rId1"/>
    </p:custDataLst>
  </p:cSld>
  <p:clrMapOvr>
    <a:masterClrMapping/>
  </p:clrMapOvr>
  <p:transition advTm="1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70A56D96-40D2-474B-B968-51BE169018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958253"/>
              </p:ext>
            </p:extLst>
          </p:nvPr>
        </p:nvGraphicFramePr>
        <p:xfrm>
          <a:off x="336233" y="914642"/>
          <a:ext cx="7293293" cy="5212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D91F5CB0-EEB3-4F8A-B9F5-8F486B6629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8164608"/>
              </p:ext>
            </p:extLst>
          </p:nvPr>
        </p:nvGraphicFramePr>
        <p:xfrm>
          <a:off x="737961" y="669773"/>
          <a:ext cx="7041976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Subtitle 2"/>
          <p:cNvSpPr txBox="1">
            <a:spLocks/>
          </p:cNvSpPr>
          <p:nvPr/>
        </p:nvSpPr>
        <p:spPr bwMode="auto">
          <a:xfrm>
            <a:off x="63144" y="288109"/>
            <a:ext cx="9019896" cy="62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Recent Yield Curves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5DEEF5-1530-4756-9D9F-820897210315}"/>
              </a:ext>
            </a:extLst>
          </p:cNvPr>
          <p:cNvSpPr txBox="1"/>
          <p:nvPr/>
        </p:nvSpPr>
        <p:spPr>
          <a:xfrm>
            <a:off x="7629090" y="2314637"/>
            <a:ext cx="9541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Jan18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E00BC2-D36A-46D4-AB88-4A8FE6C455B6}"/>
              </a:ext>
            </a:extLst>
          </p:cNvPr>
          <p:cNvSpPr txBox="1"/>
          <p:nvPr/>
        </p:nvSpPr>
        <p:spPr>
          <a:xfrm>
            <a:off x="7649307" y="3316369"/>
            <a:ext cx="10647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Feb 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A56FCD-1DA4-46D8-8F77-84C49C3D4387}"/>
              </a:ext>
            </a:extLst>
          </p:cNvPr>
          <p:cNvSpPr txBox="1"/>
          <p:nvPr/>
        </p:nvSpPr>
        <p:spPr>
          <a:xfrm>
            <a:off x="7608655" y="4050083"/>
            <a:ext cx="10166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Oct 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E03351-4C02-46DF-9A2C-74294E40BCB2}"/>
              </a:ext>
            </a:extLst>
          </p:cNvPr>
          <p:cNvSpPr txBox="1"/>
          <p:nvPr/>
        </p:nvSpPr>
        <p:spPr>
          <a:xfrm>
            <a:off x="7602820" y="4460270"/>
            <a:ext cx="11112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May 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0C2A96-040D-4C52-ADB7-342E99071B2C}"/>
              </a:ext>
            </a:extLst>
          </p:cNvPr>
          <p:cNvSpPr txBox="1"/>
          <p:nvPr/>
        </p:nvSpPr>
        <p:spPr>
          <a:xfrm>
            <a:off x="722801" y="6035114"/>
            <a:ext cx="7353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39725" algn="l"/>
                <a:tab pos="1716088" algn="l"/>
                <a:tab pos="3317875" algn="l"/>
                <a:tab pos="6740525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1	5	10	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19657C-FA81-4CE1-8AF4-6F980CE3FB90}"/>
              </a:ext>
            </a:extLst>
          </p:cNvPr>
          <p:cNvSpPr txBox="1"/>
          <p:nvPr/>
        </p:nvSpPr>
        <p:spPr>
          <a:xfrm>
            <a:off x="7853581" y="5757390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Maturity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5215F1C-2CE0-4A4E-B415-7EEA6F905819}"/>
              </a:ext>
            </a:extLst>
          </p:cNvPr>
          <p:cNvSpPr txBox="1"/>
          <p:nvPr/>
        </p:nvSpPr>
        <p:spPr>
          <a:xfrm>
            <a:off x="486644" y="372337"/>
            <a:ext cx="802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Rate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4FEC7F-F10F-42B8-AE4A-1478C034BA53}"/>
              </a:ext>
            </a:extLst>
          </p:cNvPr>
          <p:cNvSpPr txBox="1"/>
          <p:nvPr/>
        </p:nvSpPr>
        <p:spPr>
          <a:xfrm>
            <a:off x="6273310" y="3106754"/>
            <a:ext cx="11576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Sept 21</a:t>
            </a: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1043199D-8610-4C97-90FB-E6E8651C85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1625602"/>
              </p:ext>
            </p:extLst>
          </p:nvPr>
        </p:nvGraphicFramePr>
        <p:xfrm>
          <a:off x="739057" y="669773"/>
          <a:ext cx="704088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5647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Graphic spid="28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9697E4E-B17B-2373-E440-4DE668AB7D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6322987"/>
              </p:ext>
            </p:extLst>
          </p:nvPr>
        </p:nvGraphicFramePr>
        <p:xfrm>
          <a:off x="337983" y="1187877"/>
          <a:ext cx="7900416" cy="484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D508117-DFF3-3E70-F6A4-321D629BC0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9835304"/>
              </p:ext>
            </p:extLst>
          </p:nvPr>
        </p:nvGraphicFramePr>
        <p:xfrm>
          <a:off x="787299" y="1245098"/>
          <a:ext cx="7572938" cy="4873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Subtitle 2"/>
          <p:cNvSpPr txBox="1">
            <a:spLocks/>
          </p:cNvSpPr>
          <p:nvPr/>
        </p:nvSpPr>
        <p:spPr bwMode="auto">
          <a:xfrm>
            <a:off x="63144" y="288109"/>
            <a:ext cx="9019896" cy="62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Recent Yield Curves</a:t>
            </a:r>
            <a:endParaRPr lang="en-US" sz="2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0C2A96-040D-4C52-ADB7-342E99071B2C}"/>
              </a:ext>
            </a:extLst>
          </p:cNvPr>
          <p:cNvSpPr txBox="1"/>
          <p:nvPr/>
        </p:nvSpPr>
        <p:spPr>
          <a:xfrm>
            <a:off x="783764" y="5852233"/>
            <a:ext cx="7707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39725" algn="l"/>
                <a:tab pos="1889125" algn="ctr"/>
                <a:tab pos="3717925" algn="ctr"/>
                <a:tab pos="7202488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1	5	10	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19657C-FA81-4CE1-8AF4-6F980CE3FB90}"/>
              </a:ext>
            </a:extLst>
          </p:cNvPr>
          <p:cNvSpPr txBox="1"/>
          <p:nvPr/>
        </p:nvSpPr>
        <p:spPr>
          <a:xfrm>
            <a:off x="7441911" y="6119194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Maturity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5215F1C-2CE0-4A4E-B415-7EEA6F905819}"/>
              </a:ext>
            </a:extLst>
          </p:cNvPr>
          <p:cNvSpPr txBox="1"/>
          <p:nvPr/>
        </p:nvSpPr>
        <p:spPr>
          <a:xfrm>
            <a:off x="486644" y="555222"/>
            <a:ext cx="802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Rate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4FEC7F-F10F-42B8-AE4A-1478C034BA53}"/>
              </a:ext>
            </a:extLst>
          </p:cNvPr>
          <p:cNvSpPr txBox="1"/>
          <p:nvPr/>
        </p:nvSpPr>
        <p:spPr>
          <a:xfrm>
            <a:off x="6832013" y="3583124"/>
            <a:ext cx="11576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 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A96310-738B-3135-D032-176FB3037262}"/>
              </a:ext>
            </a:extLst>
          </p:cNvPr>
          <p:cNvSpPr txBox="1"/>
          <p:nvPr/>
        </p:nvSpPr>
        <p:spPr>
          <a:xfrm>
            <a:off x="6767556" y="1830261"/>
            <a:ext cx="10166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 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5A4905-018A-F5CF-E8F8-591F4B817C43}"/>
              </a:ext>
            </a:extLst>
          </p:cNvPr>
          <p:cNvSpPr txBox="1"/>
          <p:nvPr/>
        </p:nvSpPr>
        <p:spPr>
          <a:xfrm>
            <a:off x="6767556" y="2448570"/>
            <a:ext cx="10647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 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805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4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94267" y="1160455"/>
            <a:ext cx="7357533" cy="5842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Aft>
                <a:spcPts val="1000"/>
              </a:spcAft>
              <a:defRPr/>
            </a:pPr>
            <a:r>
              <a:rPr lang="en-US" sz="2700" dirty="0"/>
              <a:t>Explanations for various shapes of yield curves. </a:t>
            </a:r>
            <a:endParaRPr lang="en-US" sz="2800" i="1" dirty="0">
              <a:solidFill>
                <a:srgbClr val="D63A17"/>
              </a:solidFill>
              <a:latin typeface="Tahoma" pitchFamily="34" charset="0"/>
              <a:ea typeface="ＭＳ Ｐゴシック" pitchFamily="1" charset="-128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 bwMode="auto">
          <a:xfrm>
            <a:off x="261938" y="1651522"/>
            <a:ext cx="8653462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914400" indent="-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2700" i="1" dirty="0">
                <a:solidFill>
                  <a:srgbClr val="D63A17"/>
                </a:solidFill>
                <a:ea typeface="ＭＳ Ｐゴシック" panose="020B0600070205080204" pitchFamily="34" charset="-128"/>
              </a:rPr>
              <a:t>Expectations Theory</a:t>
            </a:r>
          </a:p>
          <a:p>
            <a:pPr indent="0" eaLnBrk="1" hangingPunct="1">
              <a:lnSpc>
                <a:spcPct val="100000"/>
              </a:lnSpc>
              <a:spcBef>
                <a:spcPts val="500"/>
              </a:spcBef>
              <a:buClr>
                <a:srgbClr val="006600"/>
              </a:buClr>
              <a:buFont typeface="Arial" panose="020B0604020202020204" pitchFamily="34" charset="0"/>
              <a:buNone/>
            </a:pPr>
            <a:r>
              <a:rPr lang="en-US" altLang="en-US" sz="2500" dirty="0">
                <a:ea typeface="ＭＳ Ｐゴシック" panose="020B0600070205080204" pitchFamily="34" charset="-128"/>
              </a:rPr>
              <a:t>The slope of yield curve is in the same direction as expected interest movements.</a:t>
            </a:r>
          </a:p>
          <a:p>
            <a:pPr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2700" i="1" dirty="0">
                <a:solidFill>
                  <a:srgbClr val="D63A17"/>
                </a:solidFill>
                <a:ea typeface="ＭＳ Ｐゴシック" panose="020B0600070205080204" pitchFamily="34" charset="-128"/>
              </a:rPr>
              <a:t>Liquidity Preference Theory</a:t>
            </a:r>
          </a:p>
          <a:p>
            <a:pPr indent="0" eaLnBrk="1" hangingPunct="1">
              <a:lnSpc>
                <a:spcPct val="100000"/>
              </a:lnSpc>
              <a:spcBef>
                <a:spcPts val="500"/>
              </a:spcBef>
              <a:buClr>
                <a:srgbClr val="006600"/>
              </a:buClr>
              <a:buFont typeface="Arial" panose="020B0604020202020204" pitchFamily="34" charset="0"/>
              <a:buNone/>
            </a:pPr>
            <a:r>
              <a:rPr lang="en-US" altLang="en-US" sz="2500" dirty="0">
                <a:ea typeface="ＭＳ Ｐゴシック" panose="020B0600070205080204" pitchFamily="34" charset="-128"/>
              </a:rPr>
              <a:t>Investors prefer more liquidity to less, which means they are willing to pay higher prices (accept lower rates) for more liquid investments. </a:t>
            </a:r>
          </a:p>
          <a:p>
            <a:pPr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sz="2700" i="1" dirty="0">
                <a:solidFill>
                  <a:srgbClr val="D63A17"/>
                </a:solidFill>
                <a:ea typeface="ＭＳ Ｐゴシック" panose="020B0600070205080204" pitchFamily="34" charset="-128"/>
              </a:rPr>
              <a:t>Market Segmentation Theory</a:t>
            </a:r>
          </a:p>
          <a:p>
            <a:pPr indent="0" eaLnBrk="1" hangingPunct="1">
              <a:lnSpc>
                <a:spcPct val="100000"/>
              </a:lnSpc>
              <a:spcBef>
                <a:spcPts val="500"/>
              </a:spcBef>
              <a:buClr>
                <a:srgbClr val="006600"/>
              </a:buClr>
              <a:buFont typeface="Arial" panose="020B0604020202020204" pitchFamily="34" charset="0"/>
              <a:buNone/>
            </a:pPr>
            <a:r>
              <a:rPr lang="en-US" altLang="en-US" sz="2500" dirty="0">
                <a:ea typeface="ＭＳ Ｐゴシック" panose="020B0600070205080204" pitchFamily="34" charset="-128"/>
              </a:rPr>
              <a:t>Market is segmented by maturity (LT or ST)</a:t>
            </a:r>
          </a:p>
          <a:p>
            <a:pPr>
              <a:lnSpc>
                <a:spcPct val="100000"/>
              </a:lnSpc>
              <a:buFont typeface="Calibri Light" panose="020F0302020204030204" pitchFamily="34" charset="0"/>
              <a:buAutoNum type="arabicPeriod" startAt="3"/>
            </a:pPr>
            <a:endParaRPr lang="en-US" altLang="en-US" sz="27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228600" y="279400"/>
            <a:ext cx="8653463" cy="62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Yield Curves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228600" y="177800"/>
            <a:ext cx="87630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000" b="1" dirty="0">
                <a:latin typeface="+mn-lt"/>
              </a:rPr>
              <a:t>Interest Rates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577640" y="1137008"/>
            <a:ext cx="732749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6600"/>
              </a:buClr>
            </a:pPr>
            <a:r>
              <a:rPr lang="en-US" altLang="en-US" sz="3000" dirty="0"/>
              <a:t>Yield = </a:t>
            </a:r>
            <a:r>
              <a:rPr lang="en-US" altLang="en-US" sz="3000" dirty="0">
                <a:solidFill>
                  <a:srgbClr val="FF0000"/>
                </a:solidFill>
              </a:rPr>
              <a:t>average</a:t>
            </a:r>
            <a:r>
              <a:rPr lang="en-US" altLang="en-US" sz="3000" dirty="0"/>
              <a:t> of one- year rates, </a:t>
            </a:r>
            <a:r>
              <a:rPr lang="en-US" altLang="en-US" sz="3000" dirty="0" err="1"/>
              <a:t>R</a:t>
            </a:r>
            <a:r>
              <a:rPr lang="en-US" altLang="en-US" sz="3000" baseline="-25000" dirty="0" err="1"/>
              <a:t>t</a:t>
            </a:r>
            <a:r>
              <a:rPr lang="en-US" altLang="en-US" sz="3000"/>
              <a:t> </a:t>
            </a:r>
            <a:endParaRPr lang="en-US" altLang="en-US" sz="3000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408176"/>
              </p:ext>
            </p:extLst>
          </p:nvPr>
        </p:nvGraphicFramePr>
        <p:xfrm>
          <a:off x="1265823" y="1612856"/>
          <a:ext cx="6318250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27200" imgH="596880" progId="Equation.DSMT4">
                  <p:embed/>
                </p:oleObj>
              </mc:Choice>
              <mc:Fallback>
                <p:oleObj name="Equation" r:id="rId4" imgW="2527200" imgH="59688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5823" y="1612856"/>
                        <a:ext cx="6318250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7320868"/>
              </p:ext>
            </p:extLst>
          </p:nvPr>
        </p:nvGraphicFramePr>
        <p:xfrm>
          <a:off x="1052459" y="5078149"/>
          <a:ext cx="307975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31560" imgH="444240" progId="Equation.DSMT4">
                  <p:embed/>
                </p:oleObj>
              </mc:Choice>
              <mc:Fallback>
                <p:oleObj name="Equation" r:id="rId6" imgW="1231560" imgH="44424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459" y="5078149"/>
                        <a:ext cx="307975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014445" y="5363592"/>
            <a:ext cx="39771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33363" indent="-233363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= </a:t>
            </a:r>
            <a:r>
              <a:rPr lang="en-US" altLang="en-US" sz="240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Sum of all one-year rates for a particular bond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153696" y="3198010"/>
            <a:ext cx="28366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400" baseline="-25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1</a:t>
            </a: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= rate in Year 1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400" baseline="-25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2</a:t>
            </a: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= rate in Year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C64B43-8F91-44DE-AC0C-B92D6D639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8616" y="4068163"/>
            <a:ext cx="2836607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17475" algn="ctr"/>
                <a:tab pos="1484313" algn="ctr"/>
              </a:tabLst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	 • 	 •</a:t>
            </a:r>
          </a:p>
          <a:p>
            <a:pPr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17475" algn="ctr"/>
                <a:tab pos="1484313" algn="ctr"/>
              </a:tabLst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	 •	 •</a:t>
            </a:r>
          </a:p>
          <a:p>
            <a:pPr>
              <a:lnSpc>
                <a:spcPts val="1400"/>
              </a:lnSpc>
              <a:spcBef>
                <a:spcPct val="0"/>
              </a:spcBef>
              <a:buFontTx/>
              <a:buNone/>
              <a:tabLst>
                <a:tab pos="117475" algn="ctr"/>
                <a:tab pos="1484313" algn="ctr"/>
              </a:tabLst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	 •	 •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400" baseline="-25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n</a:t>
            </a: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= rate in Year 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0B45FC-8795-44F3-A41B-30D4F3A22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5280" y="5358678"/>
            <a:ext cx="11320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= r x n </a:t>
            </a:r>
            <a:endParaRPr lang="en-US" altLang="en-US" sz="2400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412181-4A9F-4822-B8BA-EA2794731187}"/>
              </a:ext>
            </a:extLst>
          </p:cNvPr>
          <p:cNvSpPr/>
          <p:nvPr/>
        </p:nvSpPr>
        <p:spPr>
          <a:xfrm>
            <a:off x="1199944" y="1611262"/>
            <a:ext cx="6472307" cy="1586748"/>
          </a:xfrm>
          <a:prstGeom prst="rect">
            <a:avLst/>
          </a:prstGeom>
          <a:noFill/>
          <a:ln w="3175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BB201F-4767-42AB-8B20-2E04E4EAFD4E}"/>
              </a:ext>
            </a:extLst>
          </p:cNvPr>
          <p:cNvSpPr/>
          <p:nvPr/>
        </p:nvSpPr>
        <p:spPr>
          <a:xfrm>
            <a:off x="687977" y="5068437"/>
            <a:ext cx="3444232" cy="1120962"/>
          </a:xfrm>
          <a:prstGeom prst="rect">
            <a:avLst/>
          </a:prstGeom>
          <a:noFill/>
          <a:ln w="3175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48B021E-7797-43E9-BB12-F99D1E6A9779}"/>
              </a:ext>
            </a:extLst>
          </p:cNvPr>
          <p:cNvSpPr/>
          <p:nvPr/>
        </p:nvSpPr>
        <p:spPr>
          <a:xfrm>
            <a:off x="304794" y="2358337"/>
            <a:ext cx="895150" cy="2718760"/>
          </a:xfrm>
          <a:custGeom>
            <a:avLst/>
            <a:gdLst>
              <a:gd name="connsiteX0" fmla="*/ 1393380 w 1393380"/>
              <a:gd name="connsiteY0" fmla="*/ 27812 h 2718760"/>
              <a:gd name="connsiteX1" fmla="*/ 9 w 1393380"/>
              <a:gd name="connsiteY1" fmla="*/ 384863 h 2718760"/>
              <a:gd name="connsiteX2" fmla="*/ 1375963 w 1393380"/>
              <a:gd name="connsiteY2" fmla="*/ 2718760 h 2718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3380" h="2718760">
                <a:moveTo>
                  <a:pt x="1393380" y="27812"/>
                </a:moveTo>
                <a:cubicBezTo>
                  <a:pt x="698146" y="-17908"/>
                  <a:pt x="2912" y="-63628"/>
                  <a:pt x="9" y="384863"/>
                </a:cubicBezTo>
                <a:cubicBezTo>
                  <a:pt x="-2894" y="833354"/>
                  <a:pt x="686534" y="1776057"/>
                  <a:pt x="1375963" y="2718760"/>
                </a:cubicBezTo>
              </a:path>
            </a:pathLst>
          </a:custGeom>
          <a:noFill/>
          <a:ln w="31750">
            <a:solidFill>
              <a:srgbClr val="0033CC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E1657183-ED19-4AF0-81A6-A12C1DB98010}"/>
              </a:ext>
            </a:extLst>
          </p:cNvPr>
          <p:cNvSpPr/>
          <p:nvPr/>
        </p:nvSpPr>
        <p:spPr>
          <a:xfrm>
            <a:off x="5912579" y="3324258"/>
            <a:ext cx="139878" cy="1586748"/>
          </a:xfrm>
          <a:prstGeom prst="rightBrace">
            <a:avLst/>
          </a:prstGeom>
          <a:ln w="254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47C5DA-5B04-47DC-97D0-A304A3A71118}"/>
              </a:ext>
            </a:extLst>
          </p:cNvPr>
          <p:cNvSpPr txBox="1"/>
          <p:nvPr/>
        </p:nvSpPr>
        <p:spPr>
          <a:xfrm>
            <a:off x="6197092" y="3887324"/>
            <a:ext cx="2238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One-year rates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8F8F3DB-FA61-3146-F416-8B7B11219DB1}"/>
              </a:ext>
            </a:extLst>
          </p:cNvPr>
          <p:cNvSpPr/>
          <p:nvPr/>
        </p:nvSpPr>
        <p:spPr>
          <a:xfrm>
            <a:off x="1229897" y="2516777"/>
            <a:ext cx="294104" cy="33963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1EB1812-E736-1CAB-27A6-D790457D8B37}"/>
              </a:ext>
            </a:extLst>
          </p:cNvPr>
          <p:cNvSpPr/>
          <p:nvPr/>
        </p:nvSpPr>
        <p:spPr>
          <a:xfrm>
            <a:off x="2793086" y="2766475"/>
            <a:ext cx="294103" cy="33963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5F2510-C8A6-5179-9379-9378077A119E}"/>
              </a:ext>
            </a:extLst>
          </p:cNvPr>
          <p:cNvCxnSpPr>
            <a:stCxn id="4" idx="4"/>
          </p:cNvCxnSpPr>
          <p:nvPr/>
        </p:nvCxnSpPr>
        <p:spPr>
          <a:xfrm>
            <a:off x="1376949" y="2856411"/>
            <a:ext cx="843737" cy="103091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1494CF-CFD8-BB42-3CAE-E3298AB4E5DE}"/>
              </a:ext>
            </a:extLst>
          </p:cNvPr>
          <p:cNvCxnSpPr>
            <a:stCxn id="5" idx="4"/>
          </p:cNvCxnSpPr>
          <p:nvPr/>
        </p:nvCxnSpPr>
        <p:spPr>
          <a:xfrm flipH="1">
            <a:off x="2220686" y="3106109"/>
            <a:ext cx="719452" cy="76733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B32E313-5E54-B568-AF68-40A4BCFFD713}"/>
              </a:ext>
            </a:extLst>
          </p:cNvPr>
          <p:cNvSpPr/>
          <p:nvPr/>
        </p:nvSpPr>
        <p:spPr>
          <a:xfrm>
            <a:off x="2229394" y="3884023"/>
            <a:ext cx="2342606" cy="1515291"/>
          </a:xfrm>
          <a:custGeom>
            <a:avLst/>
            <a:gdLst>
              <a:gd name="connsiteX0" fmla="*/ 0 w 2465632"/>
              <a:gd name="connsiteY0" fmla="*/ 0 h 1515291"/>
              <a:gd name="connsiteX1" fmla="*/ 487680 w 2465632"/>
              <a:gd name="connsiteY1" fmla="*/ 539931 h 1515291"/>
              <a:gd name="connsiteX2" fmla="*/ 2168435 w 2465632"/>
              <a:gd name="connsiteY2" fmla="*/ 722811 h 1515291"/>
              <a:gd name="connsiteX3" fmla="*/ 2455817 w 2465632"/>
              <a:gd name="connsiteY3" fmla="*/ 1515291 h 1515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5632" h="1515291">
                <a:moveTo>
                  <a:pt x="0" y="0"/>
                </a:moveTo>
                <a:cubicBezTo>
                  <a:pt x="63137" y="209731"/>
                  <a:pt x="126274" y="419463"/>
                  <a:pt x="487680" y="539931"/>
                </a:cubicBezTo>
                <a:cubicBezTo>
                  <a:pt x="849086" y="660400"/>
                  <a:pt x="1840412" y="560251"/>
                  <a:pt x="2168435" y="722811"/>
                </a:cubicBezTo>
                <a:cubicBezTo>
                  <a:pt x="2496458" y="885371"/>
                  <a:pt x="2476137" y="1200331"/>
                  <a:pt x="2455817" y="1515291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7CB0C3-5CCB-958A-69E0-5A34BBACA21F}"/>
              </a:ext>
            </a:extLst>
          </p:cNvPr>
          <p:cNvSpPr/>
          <p:nvPr/>
        </p:nvSpPr>
        <p:spPr>
          <a:xfrm>
            <a:off x="4381403" y="5409251"/>
            <a:ext cx="731330" cy="45675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Tm="1679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build="p" bldLvl="3" autoUpdateAnimBg="0"/>
      <p:bldP spid="24" grpId="0"/>
      <p:bldP spid="25" grpId="0"/>
      <p:bldP spid="9" grpId="0"/>
      <p:bldP spid="10" grpId="0"/>
      <p:bldP spid="14" grpId="0" animBg="1"/>
      <p:bldP spid="15" grpId="0" animBg="1"/>
      <p:bldP spid="16" grpId="0" animBg="1"/>
      <p:bldP spid="2" grpId="0" animBg="1"/>
      <p:bldP spid="3" grpId="0"/>
      <p:bldP spid="4" grpId="0" animBg="1"/>
      <p:bldP spid="5" grpId="0" animBg="1"/>
      <p:bldP spid="13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28600" y="304800"/>
            <a:ext cx="87630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000" b="1">
                <a:latin typeface="+mn-lt"/>
              </a:rPr>
              <a:t>Forecasting Interest Rates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33400" y="1447800"/>
            <a:ext cx="7789863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Exp</a:t>
            </a:r>
            <a:r>
              <a:rPr lang="en-US" altLang="en-US" dirty="0"/>
              <a:t> </a:t>
            </a:r>
            <a:r>
              <a:rPr lang="en-US" altLang="en-US" dirty="0" err="1"/>
              <a:t>Infl</a:t>
            </a:r>
            <a:endParaRPr lang="en-US" altLang="en-US" dirty="0"/>
          </a:p>
          <a:p>
            <a:pPr eaLnBrk="1" hangingPunct="1">
              <a:buFontTx/>
              <a:buNone/>
            </a:pPr>
            <a:r>
              <a:rPr lang="en-US" altLang="en-US" dirty="0"/>
              <a:t>   Year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>
                <a:solidFill>
                  <a:srgbClr val="FF0000"/>
                </a:solidFill>
              </a:rPr>
              <a:t>Each</a:t>
            </a:r>
            <a:r>
              <a:rPr lang="en-US" altLang="en-US" dirty="0"/>
              <a:t> </a:t>
            </a:r>
            <a:r>
              <a:rPr lang="en-US" altLang="en-US" dirty="0" err="1"/>
              <a:t>Yr</a:t>
            </a:r>
            <a:endParaRPr lang="en-US" altLang="en-US" baseline="-25000" dirty="0"/>
          </a:p>
        </p:txBody>
      </p:sp>
      <p:sp>
        <p:nvSpPr>
          <p:cNvPr id="16" name="Line 4"/>
          <p:cNvSpPr>
            <a:spLocks noChangeShapeType="1"/>
          </p:cNvSpPr>
          <p:nvPr/>
        </p:nvSpPr>
        <p:spPr bwMode="auto">
          <a:xfrm>
            <a:off x="627063" y="2446338"/>
            <a:ext cx="7315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3953691" y="2522538"/>
            <a:ext cx="4950816" cy="176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5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76363" algn="ctr"/>
                <a:tab pos="1601788" algn="l"/>
                <a:tab pos="3770313" algn="l"/>
                <a:tab pos="6919913" algn="l"/>
              </a:tabLst>
              <a:defRPr/>
            </a:pPr>
            <a:r>
              <a:rPr lang="en-US" altLang="en-US" sz="2800" dirty="0">
                <a:latin typeface="+mn-lt"/>
              </a:rPr>
              <a:t>1-yr avg	=	1%/1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= 1%</a:t>
            </a:r>
          </a:p>
          <a:p>
            <a:pPr eaLnBrk="1" hangingPunct="1">
              <a:spcBef>
                <a:spcPts val="15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76363" algn="ctr"/>
                <a:tab pos="1601788" algn="l"/>
                <a:tab pos="3770313" algn="l"/>
                <a:tab pos="6919913" algn="l"/>
              </a:tabLst>
              <a:defRPr/>
            </a:pPr>
            <a:r>
              <a:rPr lang="en-US" altLang="en-US" sz="2800" dirty="0">
                <a:latin typeface="+mn-lt"/>
              </a:rPr>
              <a:t>2-yr avg	=	(1%+5%)/2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= 3%</a:t>
            </a:r>
          </a:p>
          <a:p>
            <a:pPr eaLnBrk="1" hangingPunct="1">
              <a:spcBef>
                <a:spcPts val="15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1376363" algn="ctr"/>
                <a:tab pos="1601788" algn="l"/>
                <a:tab pos="3770313" algn="l"/>
                <a:tab pos="6919913" algn="l"/>
              </a:tabLst>
              <a:defRPr/>
            </a:pPr>
            <a:r>
              <a:rPr lang="en-US" altLang="en-US" sz="2800" dirty="0">
                <a:latin typeface="+mn-lt"/>
              </a:rPr>
              <a:t>3-yr avg	= (1%+5%+6%)/3	= 4%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447675" y="5654675"/>
            <a:ext cx="6286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   </a:t>
            </a: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711200" y="2522538"/>
            <a:ext cx="2819400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5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176463" algn="ctr"/>
                <a:tab pos="3200400" algn="l"/>
                <a:tab pos="6919913" algn="l"/>
              </a:tabLst>
              <a:defRPr/>
            </a:pPr>
            <a:r>
              <a:rPr lang="en-US" altLang="en-US" sz="2800" dirty="0">
                <a:latin typeface="+mn-lt"/>
              </a:rPr>
              <a:t>20x1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1%</a:t>
            </a:r>
          </a:p>
          <a:p>
            <a:pPr eaLnBrk="1" hangingPunct="1">
              <a:spcBef>
                <a:spcPts val="15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176463" algn="ctr"/>
                <a:tab pos="3200400" algn="l"/>
                <a:tab pos="6919913" algn="l"/>
              </a:tabLst>
              <a:defRPr/>
            </a:pPr>
            <a:r>
              <a:rPr lang="en-US" altLang="en-US" sz="2800" dirty="0">
                <a:latin typeface="+mn-lt"/>
              </a:rPr>
              <a:t>20x2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5%</a:t>
            </a:r>
          </a:p>
          <a:p>
            <a:pPr eaLnBrk="1" hangingPunct="1">
              <a:spcBef>
                <a:spcPts val="15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176463" algn="ctr"/>
                <a:tab pos="3200400" algn="l"/>
                <a:tab pos="6919913" algn="l"/>
              </a:tabLst>
              <a:defRPr/>
            </a:pPr>
            <a:r>
              <a:rPr lang="en-US" altLang="en-US" sz="2800" dirty="0">
                <a:latin typeface="+mn-lt"/>
              </a:rPr>
              <a:t>20x3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6%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6F76BD-9254-41A8-A7EB-BAD415B7755D}"/>
              </a:ext>
            </a:extLst>
          </p:cNvPr>
          <p:cNvCxnSpPr/>
          <p:nvPr/>
        </p:nvCxnSpPr>
        <p:spPr>
          <a:xfrm>
            <a:off x="3881535" y="1447800"/>
            <a:ext cx="0" cy="2876550"/>
          </a:xfrm>
          <a:prstGeom prst="line">
            <a:avLst/>
          </a:prstGeom>
          <a:ln w="381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3">
            <a:extLst>
              <a:ext uri="{FF2B5EF4-FFF2-40B4-BE49-F238E27FC236}">
                <a16:creationId xmlns:a16="http://schemas.microsoft.com/office/drawing/2014/main" id="{F7E849D7-307C-47F6-9DA6-9580A3D4C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384" y="1956400"/>
            <a:ext cx="3899354" cy="58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Avg</a:t>
            </a:r>
            <a:r>
              <a:rPr lang="en-US" altLang="en-US" dirty="0"/>
              <a:t> Inflation Per </a:t>
            </a:r>
            <a:r>
              <a:rPr lang="en-US" altLang="en-US" dirty="0" err="1"/>
              <a:t>Yr</a:t>
            </a:r>
            <a:r>
              <a:rPr lang="en-US" altLang="en-US" dirty="0"/>
              <a:t> = </a:t>
            </a:r>
            <a:r>
              <a:rPr lang="en-US" altLang="en-US" dirty="0" err="1"/>
              <a:t>IP</a:t>
            </a:r>
            <a:r>
              <a:rPr lang="en-US" altLang="en-US" baseline="-25000" dirty="0" err="1"/>
              <a:t>t</a:t>
            </a:r>
            <a:endParaRPr lang="en-US" altLang="en-US" baseline="-25000" dirty="0"/>
          </a:p>
        </p:txBody>
      </p:sp>
    </p:spTree>
    <p:custDataLst>
      <p:tags r:id="rId1"/>
    </p:custDataLst>
  </p:cSld>
  <p:clrMapOvr>
    <a:masterClrMapping/>
  </p:clrMapOvr>
  <p:transition advTm="1679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utoUpdateAnimBg="0"/>
      <p:bldP spid="17" grpId="0" build="p" bldLvl="2" autoUpdateAnimBg="0"/>
      <p:bldP spid="18" grpId="0" autoUpdateAnimBg="0"/>
      <p:bldP spid="19" grpId="0" build="p" bldLvl="2" autoUpdateAnimBg="0"/>
      <p:bldP spid="1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28600" y="304800"/>
            <a:ext cx="87630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000" b="1">
                <a:latin typeface="+mn-lt"/>
              </a:rPr>
              <a:t>Forecasting Interest Rates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33400" y="887962"/>
            <a:ext cx="7789863" cy="856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r>
              <a:rPr lang="en-US" altLang="en-US" sz="2600" dirty="0"/>
              <a:t>	</a:t>
            </a:r>
            <a:r>
              <a:rPr lang="en-US" altLang="en-US" sz="2600" dirty="0" err="1"/>
              <a:t>Exp</a:t>
            </a:r>
            <a:r>
              <a:rPr lang="en-US" altLang="en-US" sz="2600" dirty="0"/>
              <a:t> </a:t>
            </a:r>
            <a:r>
              <a:rPr lang="en-US" altLang="en-US" sz="2600" dirty="0" err="1"/>
              <a:t>Infl</a:t>
            </a:r>
            <a:endParaRPr lang="en-US" altLang="en-US" sz="2600" dirty="0"/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en-US" sz="2600" dirty="0"/>
              <a:t>   Year</a:t>
            </a:r>
            <a:r>
              <a:rPr lang="en-US" altLang="en-US" sz="2600" dirty="0">
                <a:solidFill>
                  <a:srgbClr val="7F7F7F"/>
                </a:solidFill>
              </a:rPr>
              <a:t>	</a:t>
            </a:r>
            <a:r>
              <a:rPr lang="en-US" altLang="en-US" sz="2600" dirty="0">
                <a:solidFill>
                  <a:srgbClr val="FF0000"/>
                </a:solidFill>
              </a:rPr>
              <a:t>Each</a:t>
            </a:r>
            <a:r>
              <a:rPr lang="en-US" altLang="en-US" sz="2600" dirty="0"/>
              <a:t> </a:t>
            </a:r>
            <a:r>
              <a:rPr lang="en-US" altLang="en-US" sz="2600" dirty="0" err="1"/>
              <a:t>Yr</a:t>
            </a:r>
            <a:r>
              <a:rPr lang="en-US" altLang="en-US" sz="2600" dirty="0">
                <a:solidFill>
                  <a:srgbClr val="7F7F7F"/>
                </a:solidFill>
              </a:rPr>
              <a:t>	</a:t>
            </a:r>
            <a:r>
              <a:rPr lang="en-US" altLang="en-US" sz="2600" dirty="0"/>
              <a:t>  </a:t>
            </a:r>
            <a:r>
              <a:rPr lang="en-US" altLang="en-US" sz="2600" dirty="0" err="1">
                <a:solidFill>
                  <a:srgbClr val="FF0000"/>
                </a:solidFill>
              </a:rPr>
              <a:t>Avg</a:t>
            </a:r>
            <a:r>
              <a:rPr lang="en-US" altLang="en-US" sz="2600" dirty="0"/>
              <a:t> Inflation Per </a:t>
            </a:r>
            <a:r>
              <a:rPr lang="en-US" altLang="en-US" sz="2600" dirty="0" err="1"/>
              <a:t>Yr</a:t>
            </a:r>
            <a:r>
              <a:rPr lang="en-US" altLang="en-US" sz="2600" dirty="0"/>
              <a:t> = </a:t>
            </a:r>
            <a:r>
              <a:rPr lang="en-US" altLang="en-US" sz="2600" dirty="0" err="1"/>
              <a:t>IP</a:t>
            </a:r>
            <a:r>
              <a:rPr lang="en-US" altLang="en-US" sz="2600" baseline="-25000" dirty="0" err="1"/>
              <a:t>t</a:t>
            </a:r>
            <a:endParaRPr lang="en-US" altLang="en-US" sz="2600" baseline="-25000" dirty="0"/>
          </a:p>
        </p:txBody>
      </p:sp>
      <p:sp>
        <p:nvSpPr>
          <p:cNvPr id="16" name="Line 4"/>
          <p:cNvSpPr>
            <a:spLocks noChangeShapeType="1"/>
          </p:cNvSpPr>
          <p:nvPr/>
        </p:nvSpPr>
        <p:spPr bwMode="auto">
          <a:xfrm>
            <a:off x="582322" y="1744820"/>
            <a:ext cx="7315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447675" y="5869284"/>
            <a:ext cx="6286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   </a:t>
            </a: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762000" y="1746316"/>
            <a:ext cx="718444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062163" algn="dec"/>
                <a:tab pos="3544888" algn="l"/>
                <a:tab pos="5146675" algn="dec"/>
                <a:tab pos="6919913" algn="l"/>
              </a:tabLst>
              <a:defRPr/>
            </a:pPr>
            <a:r>
              <a:rPr lang="en-US" altLang="en-US" sz="2600" dirty="0">
                <a:latin typeface="+mn-lt"/>
              </a:rPr>
              <a:t>20x1	1%	1-yr avg	1%</a:t>
            </a:r>
          </a:p>
          <a:p>
            <a:pPr eaLnBrk="1" hangingPunct="1">
              <a:spcBef>
                <a:spcPts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062163" algn="dec"/>
                <a:tab pos="3544888" algn="l"/>
                <a:tab pos="5146675" algn="dec"/>
                <a:tab pos="6919913" algn="l"/>
              </a:tabLst>
              <a:defRPr/>
            </a:pPr>
            <a:r>
              <a:rPr lang="en-US" altLang="en-US" sz="2600" dirty="0">
                <a:latin typeface="+mn-lt"/>
              </a:rPr>
              <a:t>20x2	5	2-yr avg	3</a:t>
            </a:r>
          </a:p>
          <a:p>
            <a:pPr eaLnBrk="1" hangingPunct="1">
              <a:spcBef>
                <a:spcPts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062163" algn="dec"/>
                <a:tab pos="3544888" algn="l"/>
                <a:tab pos="5146675" algn="dec"/>
                <a:tab pos="6919913" algn="l"/>
              </a:tabLst>
              <a:defRPr/>
            </a:pPr>
            <a:r>
              <a:rPr lang="en-US" altLang="en-US" sz="2600" dirty="0">
                <a:latin typeface="+mn-lt"/>
              </a:rPr>
              <a:t>20x3	6	3-yr avg	4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A14EF3F-3D2F-4A77-9951-DEE69CC38628}"/>
              </a:ext>
            </a:extLst>
          </p:cNvPr>
          <p:cNvCxnSpPr/>
          <p:nvPr/>
        </p:nvCxnSpPr>
        <p:spPr>
          <a:xfrm>
            <a:off x="139959" y="3275046"/>
            <a:ext cx="8780106" cy="0"/>
          </a:xfrm>
          <a:prstGeom prst="line">
            <a:avLst/>
          </a:prstGeom>
          <a:ln w="508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3">
            <a:extLst>
              <a:ext uri="{FF2B5EF4-FFF2-40B4-BE49-F238E27FC236}">
                <a16:creationId xmlns:a16="http://schemas.microsoft.com/office/drawing/2014/main" id="{7C9E010E-97FD-4F3D-8DE0-72154FECC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399464"/>
            <a:ext cx="8574088" cy="1383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dirty="0"/>
              <a:t>If the real risk-free rate, r*, is 3 percent annually, then the forecasted yields on bonds will be:</a:t>
            </a:r>
          </a:p>
          <a:p>
            <a:pPr eaLnBrk="1" hangingPunct="1">
              <a:buFontTx/>
              <a:buNone/>
              <a:tabLst>
                <a:tab pos="2576513" algn="ctr"/>
                <a:tab pos="3541713" algn="r"/>
                <a:tab pos="4119563" algn="l"/>
                <a:tab pos="5149850" algn="r"/>
                <a:tab pos="5432425" algn="l"/>
              </a:tabLst>
            </a:pPr>
            <a:r>
              <a:rPr lang="en-US" altLang="en-US" dirty="0"/>
              <a:t>Bond Type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r*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+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 err="1"/>
              <a:t>IP</a:t>
            </a:r>
            <a:r>
              <a:rPr lang="en-US" altLang="en-US" baseline="-25000" dirty="0" err="1"/>
              <a:t>t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=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Nominal Rate, </a:t>
            </a:r>
            <a:r>
              <a:rPr lang="en-US" altLang="en-US" dirty="0" err="1"/>
              <a:t>r</a:t>
            </a:r>
            <a:r>
              <a:rPr lang="en-US" altLang="en-US" baseline="-25000" dirty="0" err="1"/>
              <a:t>RF</a:t>
            </a:r>
            <a:endParaRPr lang="en-US" altLang="en-US" baseline="-25000" dirty="0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24555E7F-403D-419B-8C1A-2D17878F3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707295"/>
            <a:ext cx="8229600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en-US" sz="2800" dirty="0">
                <a:latin typeface="+mn-lt"/>
              </a:rPr>
              <a:t>1-year bond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3%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+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1%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=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4%</a:t>
            </a:r>
          </a:p>
          <a:p>
            <a:pPr eaLnBrk="1" hangingPunct="1">
              <a:spcBef>
                <a:spcPts val="6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en-US" sz="2800" dirty="0">
                <a:latin typeface="+mn-lt"/>
              </a:rPr>
              <a:t>2-year bond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3%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+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3%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=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6%</a:t>
            </a:r>
          </a:p>
          <a:p>
            <a:pPr eaLnBrk="1" hangingPunct="1">
              <a:spcBef>
                <a:spcPts val="6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en-US" sz="2800" dirty="0">
                <a:latin typeface="+mn-lt"/>
              </a:rPr>
              <a:t>3-year bond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3%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+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4%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=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7%</a:t>
            </a:r>
          </a:p>
        </p:txBody>
      </p:sp>
      <p:sp>
        <p:nvSpPr>
          <p:cNvPr id="13" name="Line 4">
            <a:extLst>
              <a:ext uri="{FF2B5EF4-FFF2-40B4-BE49-F238E27FC236}">
                <a16:creationId xmlns:a16="http://schemas.microsoft.com/office/drawing/2014/main" id="{C53F3DED-2DA2-4724-BBB9-DC43909080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1800" y="4744105"/>
            <a:ext cx="8153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A3798C-8921-4A44-8D6B-CF53206FC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48" y="4772612"/>
            <a:ext cx="628651" cy="1412028"/>
          </a:xfrm>
          <a:prstGeom prst="rect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latin typeface="+mn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8A1565-2E32-4433-B543-F63D25FAA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1079" y="1781630"/>
            <a:ext cx="685799" cy="1286896"/>
          </a:xfrm>
          <a:prstGeom prst="rect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latin typeface="+mn-lt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0E5280-CFE6-413B-A40E-A93FEE23D26B}"/>
              </a:ext>
            </a:extLst>
          </p:cNvPr>
          <p:cNvCxnSpPr>
            <a:cxnSpLocks/>
          </p:cNvCxnSpPr>
          <p:nvPr/>
        </p:nvCxnSpPr>
        <p:spPr>
          <a:xfrm>
            <a:off x="3937519" y="989045"/>
            <a:ext cx="0" cy="2194050"/>
          </a:xfrm>
          <a:prstGeom prst="line">
            <a:avLst/>
          </a:prstGeom>
          <a:ln w="381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29419390"/>
      </p:ext>
    </p:extLst>
  </p:cSld>
  <p:clrMapOvr>
    <a:masterClrMapping/>
  </p:clrMapOvr>
  <p:transition advTm="1679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 autoUpdateAnimBg="0"/>
      <p:bldP spid="12" grpId="0" build="p" bldLvl="3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28600" y="304800"/>
            <a:ext cx="87630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000" b="1" dirty="0">
                <a:latin typeface="+mn-lt"/>
              </a:rPr>
              <a:t>Forecasting Interest Rates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33400" y="887962"/>
            <a:ext cx="7789863" cy="856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286000" algn="ctr"/>
                <a:tab pos="3482975" algn="l"/>
                <a:tab pos="7204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  <a:tabLst>
                <a:tab pos="2286000" algn="ctr"/>
                <a:tab pos="3884613" algn="ctr"/>
                <a:tab pos="5826125" algn="ctr"/>
              </a:tabLst>
            </a:pPr>
            <a:r>
              <a:rPr lang="en-US" altLang="en-US" sz="2600" dirty="0"/>
              <a:t>	Exp </a:t>
            </a:r>
            <a:r>
              <a:rPr lang="en-US" altLang="en-US" sz="2600" dirty="0" err="1"/>
              <a:t>Infl</a:t>
            </a:r>
            <a:r>
              <a:rPr lang="en-US" altLang="en-US" sz="2600" dirty="0"/>
              <a:t>	r*	Nominal Rate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2286000" algn="ctr"/>
                <a:tab pos="3143250" algn="ctr"/>
                <a:tab pos="3884613" algn="ctr"/>
                <a:tab pos="4684713" algn="ctr"/>
                <a:tab pos="5826125" algn="ctr"/>
              </a:tabLst>
            </a:pPr>
            <a:r>
              <a:rPr lang="en-US" altLang="en-US" sz="2600" dirty="0"/>
              <a:t>   Year</a:t>
            </a:r>
            <a:r>
              <a:rPr lang="en-US" altLang="en-US" sz="2600" dirty="0">
                <a:solidFill>
                  <a:srgbClr val="7F7F7F"/>
                </a:solidFill>
              </a:rPr>
              <a:t>	</a:t>
            </a:r>
            <a:r>
              <a:rPr lang="en-US" altLang="en-US" sz="2600" dirty="0">
                <a:solidFill>
                  <a:srgbClr val="FF0000"/>
                </a:solidFill>
              </a:rPr>
              <a:t>Each</a:t>
            </a:r>
            <a:r>
              <a:rPr lang="en-US" altLang="en-US" sz="2600" dirty="0"/>
              <a:t> </a:t>
            </a:r>
            <a:r>
              <a:rPr lang="en-US" altLang="en-US" sz="2600" dirty="0" err="1"/>
              <a:t>Yr</a:t>
            </a:r>
            <a:r>
              <a:rPr lang="en-US" altLang="en-US" sz="2600" dirty="0">
                <a:solidFill>
                  <a:srgbClr val="7F7F7F"/>
                </a:solidFill>
              </a:rPr>
              <a:t>	</a:t>
            </a:r>
            <a:r>
              <a:rPr lang="en-US" altLang="en-US" sz="2600" dirty="0"/>
              <a:t>+</a:t>
            </a:r>
            <a:r>
              <a:rPr lang="en-US" altLang="en-US" sz="2600" dirty="0">
                <a:solidFill>
                  <a:srgbClr val="7F7F7F"/>
                </a:solidFill>
              </a:rPr>
              <a:t>	</a:t>
            </a:r>
            <a:r>
              <a:rPr lang="en-US" altLang="en-US" sz="2600" dirty="0">
                <a:solidFill>
                  <a:srgbClr val="FF0000"/>
                </a:solidFill>
              </a:rPr>
              <a:t>Each</a:t>
            </a:r>
            <a:r>
              <a:rPr lang="en-US" altLang="en-US" sz="2600" dirty="0"/>
              <a:t> </a:t>
            </a:r>
            <a:r>
              <a:rPr lang="en-US" altLang="en-US" sz="2600" dirty="0" err="1"/>
              <a:t>Yr</a:t>
            </a:r>
            <a:r>
              <a:rPr lang="en-US" altLang="en-US" sz="2600" dirty="0"/>
              <a:t>	=	each </a:t>
            </a:r>
            <a:r>
              <a:rPr lang="en-US" altLang="en-US" sz="2600" dirty="0" err="1"/>
              <a:t>Yr</a:t>
            </a:r>
            <a:r>
              <a:rPr lang="en-US" altLang="en-US" sz="2600" dirty="0"/>
              <a:t>, R</a:t>
            </a:r>
            <a:r>
              <a:rPr lang="en-US" altLang="en-US" sz="2600" baseline="-25000" dirty="0"/>
              <a:t>t</a:t>
            </a:r>
          </a:p>
        </p:txBody>
      </p:sp>
      <p:sp>
        <p:nvSpPr>
          <p:cNvPr id="16" name="Line 4"/>
          <p:cNvSpPr>
            <a:spLocks noChangeShapeType="1"/>
          </p:cNvSpPr>
          <p:nvPr/>
        </p:nvSpPr>
        <p:spPr bwMode="auto">
          <a:xfrm>
            <a:off x="582322" y="1744820"/>
            <a:ext cx="7315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447675" y="5869284"/>
            <a:ext cx="6286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   </a:t>
            </a: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762000" y="1746316"/>
            <a:ext cx="718444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90713" algn="ctr"/>
                <a:tab pos="3200400" algn="l"/>
                <a:tab pos="69199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062163" algn="dec"/>
                <a:tab pos="3482975" algn="l"/>
                <a:tab pos="5599113" algn="dec"/>
                <a:tab pos="6919913" algn="l"/>
              </a:tabLst>
              <a:defRPr/>
            </a:pPr>
            <a:r>
              <a:rPr lang="en-US" altLang="en-US" sz="2600" dirty="0">
                <a:latin typeface="+mn-lt"/>
              </a:rPr>
              <a:t>20x1	1%	3%	4%</a:t>
            </a:r>
          </a:p>
          <a:p>
            <a:pPr eaLnBrk="1" hangingPunct="1">
              <a:spcBef>
                <a:spcPts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062163" algn="dec"/>
                <a:tab pos="3482975" algn="l"/>
                <a:tab pos="5599113" algn="dec"/>
                <a:tab pos="6919913" algn="l"/>
              </a:tabLst>
              <a:defRPr/>
            </a:pPr>
            <a:r>
              <a:rPr lang="en-US" altLang="en-US" sz="2600" dirty="0">
                <a:latin typeface="+mn-lt"/>
              </a:rPr>
              <a:t>20x2	5	3	8</a:t>
            </a:r>
          </a:p>
          <a:p>
            <a:pPr eaLnBrk="1" hangingPunct="1">
              <a:spcBef>
                <a:spcPts val="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tabLst>
                <a:tab pos="2062163" algn="dec"/>
                <a:tab pos="3482975" algn="l"/>
                <a:tab pos="5599113" algn="dec"/>
                <a:tab pos="6919913" algn="l"/>
              </a:tabLst>
              <a:defRPr/>
            </a:pPr>
            <a:r>
              <a:rPr lang="en-US" altLang="en-US" sz="2600" dirty="0">
                <a:latin typeface="+mn-lt"/>
              </a:rPr>
              <a:t>20x3	6	3	9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A14EF3F-3D2F-4A77-9951-DEE69CC38628}"/>
              </a:ext>
            </a:extLst>
          </p:cNvPr>
          <p:cNvCxnSpPr/>
          <p:nvPr/>
        </p:nvCxnSpPr>
        <p:spPr>
          <a:xfrm>
            <a:off x="139959" y="3275046"/>
            <a:ext cx="8780106" cy="0"/>
          </a:xfrm>
          <a:prstGeom prst="line">
            <a:avLst/>
          </a:prstGeom>
          <a:ln w="508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3">
            <a:extLst>
              <a:ext uri="{FF2B5EF4-FFF2-40B4-BE49-F238E27FC236}">
                <a16:creationId xmlns:a16="http://schemas.microsoft.com/office/drawing/2014/main" id="{7C9E010E-97FD-4F3D-8DE0-72154FECC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399464"/>
            <a:ext cx="8574088" cy="1383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14600" algn="ctr"/>
                <a:tab pos="3541713" algn="r"/>
                <a:tab pos="4003675" algn="l"/>
                <a:tab pos="5149850" algn="r"/>
                <a:tab pos="54324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dirty="0"/>
              <a:t>If the real risk-free rate, r*, is 3 percent annually, then the forecasted yields on bonds will be:</a:t>
            </a:r>
          </a:p>
          <a:p>
            <a:pPr eaLnBrk="1" hangingPunct="1">
              <a:buFontTx/>
              <a:buNone/>
              <a:tabLst>
                <a:tab pos="2576513" algn="ctr"/>
                <a:tab pos="3541713" algn="r"/>
                <a:tab pos="4119563" algn="l"/>
                <a:tab pos="5149850" algn="r"/>
                <a:tab pos="5432425" algn="l"/>
              </a:tabLst>
            </a:pPr>
            <a:r>
              <a:rPr lang="en-US" altLang="en-US" dirty="0"/>
              <a:t>Bond Type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r*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+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 err="1"/>
              <a:t>IP</a:t>
            </a:r>
            <a:r>
              <a:rPr lang="en-US" altLang="en-US" baseline="-25000" dirty="0" err="1"/>
              <a:t>t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=</a:t>
            </a:r>
            <a:r>
              <a:rPr lang="en-US" altLang="en-US" dirty="0">
                <a:solidFill>
                  <a:srgbClr val="7F7F7F"/>
                </a:solidFill>
              </a:rPr>
              <a:t>	</a:t>
            </a:r>
            <a:r>
              <a:rPr lang="en-US" altLang="en-US" dirty="0"/>
              <a:t>Nominal Rate, </a:t>
            </a:r>
            <a:r>
              <a:rPr lang="en-US" altLang="en-US" dirty="0" err="1"/>
              <a:t>r</a:t>
            </a:r>
            <a:r>
              <a:rPr lang="en-US" altLang="en-US" baseline="-25000" dirty="0" err="1"/>
              <a:t>RF</a:t>
            </a:r>
            <a:endParaRPr lang="en-US" altLang="en-US" baseline="-25000" dirty="0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24555E7F-403D-419B-8C1A-2D17878F3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707295"/>
            <a:ext cx="8229600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79700" algn="ctr"/>
                <a:tab pos="3660775" algn="r"/>
                <a:tab pos="4629150" algn="r"/>
                <a:tab pos="5253038" algn="r"/>
                <a:tab pos="61166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en-US" sz="2800" dirty="0">
                <a:latin typeface="+mn-lt"/>
              </a:rPr>
              <a:t>1-year bond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3%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+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1%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=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4%</a:t>
            </a:r>
          </a:p>
          <a:p>
            <a:pPr eaLnBrk="1" hangingPunct="1">
              <a:spcBef>
                <a:spcPts val="6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en-US" sz="2800" dirty="0">
                <a:latin typeface="+mn-lt"/>
              </a:rPr>
              <a:t>2-year bond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3%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+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3%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=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6%</a:t>
            </a:r>
          </a:p>
          <a:p>
            <a:pPr eaLnBrk="1" hangingPunct="1">
              <a:spcBef>
                <a:spcPts val="6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en-US" sz="2800" dirty="0">
                <a:latin typeface="+mn-lt"/>
              </a:rPr>
              <a:t>3-year bond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3%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+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4%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=</a:t>
            </a:r>
            <a:r>
              <a:rPr lang="en-US" altLang="en-US" sz="2800" dirty="0">
                <a:solidFill>
                  <a:srgbClr val="7F7F7F"/>
                </a:solidFill>
                <a:latin typeface="+mn-lt"/>
              </a:rPr>
              <a:t>	</a:t>
            </a:r>
            <a:r>
              <a:rPr lang="en-US" altLang="en-US" sz="2800" dirty="0">
                <a:latin typeface="+mn-lt"/>
              </a:rPr>
              <a:t>7%</a:t>
            </a:r>
          </a:p>
        </p:txBody>
      </p:sp>
      <p:sp>
        <p:nvSpPr>
          <p:cNvPr id="13" name="Line 4">
            <a:extLst>
              <a:ext uri="{FF2B5EF4-FFF2-40B4-BE49-F238E27FC236}">
                <a16:creationId xmlns:a16="http://schemas.microsoft.com/office/drawing/2014/main" id="{C53F3DED-2DA2-4724-BBB9-DC43909080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1800" y="4744105"/>
            <a:ext cx="8153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2624006"/>
      </p:ext>
    </p:extLst>
  </p:cSld>
  <p:clrMapOvr>
    <a:masterClrMapping/>
  </p:clrMapOvr>
  <p:transition advTm="1679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8" grpId="0" autoUpdateAnimBg="0"/>
      <p:bldP spid="19" grpId="0" build="p" bldLvl="3"/>
      <p:bldP spid="11" grpId="0"/>
      <p:bldP spid="12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235682"/>
              </p:ext>
            </p:extLst>
          </p:nvPr>
        </p:nvGraphicFramePr>
        <p:xfrm>
          <a:off x="3292475" y="3901539"/>
          <a:ext cx="4860925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09680" imgH="342720" progId="Equation.DSMT4">
                  <p:embed/>
                </p:oleObj>
              </mc:Choice>
              <mc:Fallback>
                <p:oleObj name="Equation" r:id="rId4" imgW="220968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475" y="3901539"/>
                        <a:ext cx="4860925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209268"/>
              </p:ext>
            </p:extLst>
          </p:nvPr>
        </p:nvGraphicFramePr>
        <p:xfrm>
          <a:off x="3297238" y="3088737"/>
          <a:ext cx="4246562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30320" imgH="355320" progId="Equation.DSMT4">
                  <p:embed/>
                </p:oleObj>
              </mc:Choice>
              <mc:Fallback>
                <p:oleObj name="Equation" r:id="rId6" imgW="193032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97238" y="3088737"/>
                        <a:ext cx="4246562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5667" y="3266033"/>
            <a:ext cx="2887133" cy="424732"/>
          </a:xfrm>
        </p:spPr>
        <p:txBody>
          <a:bodyPr wrap="square">
            <a:spAutoFit/>
          </a:bodyPr>
          <a:lstStyle/>
          <a:p>
            <a:pPr marL="346075" indent="0" algn="l" eaLnBrk="1" hangingPunct="1">
              <a:buFontTx/>
              <a:buNone/>
              <a:tabLst>
                <a:tab pos="2174875" algn="dec"/>
                <a:tab pos="4003675" algn="l"/>
                <a:tab pos="5149850" algn="r"/>
                <a:tab pos="5432425" algn="l"/>
              </a:tabLst>
            </a:pPr>
            <a:r>
              <a:rPr lang="en-US" altLang="en-US" sz="2400" dirty="0"/>
              <a:t>3-year 	2.1%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57200" y="2402937"/>
            <a:ext cx="8077200" cy="533400"/>
            <a:chOff x="457200" y="1905000"/>
            <a:chExt cx="8077200" cy="533400"/>
          </a:xfrm>
        </p:grpSpPr>
        <p:sp>
          <p:nvSpPr>
            <p:cNvPr id="6" name="Rectangle 3"/>
            <p:cNvSpPr txBox="1">
              <a:spLocks noChangeArrowheads="1"/>
            </p:cNvSpPr>
            <p:nvPr/>
          </p:nvSpPr>
          <p:spPr bwMode="auto">
            <a:xfrm>
              <a:off x="457200" y="1905000"/>
              <a:ext cx="8077200" cy="474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SzPct val="75000"/>
                <a:buBlip>
                  <a:blip r:embed="rId8"/>
                </a:buBlip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94A41A"/>
                </a:buClr>
                <a:buFont typeface="Wingdings 2" pitchFamily="18" charset="2"/>
                <a:buChar char=""/>
                <a:defRPr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37C1F"/>
                </a:buClr>
                <a:buFont typeface="Times" pitchFamily="18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buFontTx/>
                <a:buNone/>
                <a:tabLst>
                  <a:tab pos="2228850" algn="ctr"/>
                  <a:tab pos="2797175" algn="l"/>
                  <a:tab pos="5149850" algn="r"/>
                  <a:tab pos="5432425" algn="l"/>
                </a:tabLst>
              </a:pPr>
              <a:r>
                <a:rPr lang="en-US" altLang="en-US" sz="2400" kern="0" dirty="0"/>
                <a:t>Bond Type	Yield	= Average of Rates:</a:t>
              </a:r>
            </a:p>
          </p:txBody>
        </p:sp>
        <p:cxnSp>
          <p:nvCxnSpPr>
            <p:cNvPr id="3" name="Straight Connector 2"/>
            <p:cNvCxnSpPr/>
            <p:nvPr/>
          </p:nvCxnSpPr>
          <p:spPr bwMode="auto">
            <a:xfrm>
              <a:off x="533400" y="2438400"/>
              <a:ext cx="76962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57200" y="4037098"/>
            <a:ext cx="276013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8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94A41A"/>
              </a:buClr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C37C1F"/>
              </a:buClr>
              <a:buFont typeface="Times" pitchFamily="18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003675" indent="-3657600" eaLnBrk="1" hangingPunct="1">
              <a:buFontTx/>
              <a:buNone/>
              <a:tabLst>
                <a:tab pos="2174875" algn="dec"/>
                <a:tab pos="4003675" algn="l"/>
                <a:tab pos="5149850" algn="r"/>
                <a:tab pos="5432425" algn="l"/>
              </a:tabLst>
            </a:pPr>
            <a:r>
              <a:rPr lang="en-US" altLang="en-US" sz="2400" kern="0" dirty="0"/>
              <a:t>4-year 	2.3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60560" y="4738296"/>
            <a:ext cx="8077200" cy="140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8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94A41A"/>
              </a:buClr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C37C1F"/>
              </a:buClr>
              <a:buFont typeface="Times" pitchFamily="18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003675" indent="-4003675" eaLnBrk="1" hangingPunct="1">
              <a:buFontTx/>
              <a:buNone/>
              <a:tabLst>
                <a:tab pos="2970213" algn="l"/>
                <a:tab pos="4003675" algn="l"/>
                <a:tab pos="5149850" algn="r"/>
                <a:tab pos="5432425" algn="l"/>
              </a:tabLst>
            </a:pPr>
            <a:r>
              <a:rPr lang="en-US" altLang="en-US" sz="2400" kern="0" dirty="0"/>
              <a:t>One-year rate in </a:t>
            </a:r>
            <a:r>
              <a:rPr lang="en-US" altLang="en-US" sz="2400" b="1" kern="0" dirty="0">
                <a:solidFill>
                  <a:srgbClr val="006600"/>
                </a:solidFill>
              </a:rPr>
              <a:t>Year 4</a:t>
            </a:r>
            <a:r>
              <a:rPr lang="en-US" altLang="en-US" sz="2400" kern="0" dirty="0"/>
              <a:t>	= </a:t>
            </a:r>
            <a:r>
              <a:rPr lang="en-US" altLang="en-US" sz="2400" kern="0" dirty="0">
                <a:solidFill>
                  <a:srgbClr val="0033CC"/>
                </a:solidFill>
              </a:rPr>
              <a:t>R</a:t>
            </a:r>
            <a:r>
              <a:rPr lang="en-US" altLang="en-US" sz="2400" kern="0" baseline="-25000" dirty="0">
                <a:solidFill>
                  <a:srgbClr val="0033CC"/>
                </a:solidFill>
              </a:rPr>
              <a:t>4</a:t>
            </a:r>
            <a:r>
              <a:rPr lang="en-US" altLang="en-US" sz="2400" kern="0" dirty="0">
                <a:solidFill>
                  <a:srgbClr val="0033CC"/>
                </a:solidFill>
              </a:rPr>
              <a:t> </a:t>
            </a:r>
            <a:r>
              <a:rPr lang="en-US" altLang="en-US" sz="2400" kern="0" dirty="0"/>
              <a:t>=</a:t>
            </a:r>
            <a:r>
              <a:rPr lang="en-US" altLang="en-US" sz="2400" kern="0" dirty="0">
                <a:solidFill>
                  <a:srgbClr val="0033CC"/>
                </a:solidFill>
              </a:rPr>
              <a:t> </a:t>
            </a:r>
            <a:r>
              <a:rPr lang="en-US" altLang="en-US" sz="2400" kern="0" dirty="0"/>
              <a:t>(R</a:t>
            </a:r>
            <a:r>
              <a:rPr lang="en-US" altLang="en-US" sz="2400" kern="0" baseline="-25000" dirty="0"/>
              <a:t>1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2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3</a:t>
            </a:r>
            <a:r>
              <a:rPr lang="en-US" altLang="en-US" sz="2400" kern="0" dirty="0"/>
              <a:t> + </a:t>
            </a:r>
            <a:r>
              <a:rPr lang="en-US" altLang="en-US" sz="2400" kern="0" dirty="0">
                <a:solidFill>
                  <a:srgbClr val="0033CC"/>
                </a:solidFill>
              </a:rPr>
              <a:t>R</a:t>
            </a:r>
            <a:r>
              <a:rPr lang="en-US" altLang="en-US" sz="2400" kern="0" baseline="-25000" dirty="0">
                <a:solidFill>
                  <a:srgbClr val="0033CC"/>
                </a:solidFill>
              </a:rPr>
              <a:t>4</a:t>
            </a:r>
            <a:r>
              <a:rPr lang="en-US" altLang="en-US" sz="2400" kern="0" dirty="0"/>
              <a:t>) – (R</a:t>
            </a:r>
            <a:r>
              <a:rPr lang="en-US" altLang="en-US" sz="2400" kern="0" baseline="-25000" dirty="0"/>
              <a:t>1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2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3</a:t>
            </a:r>
            <a:r>
              <a:rPr lang="en-US" altLang="en-US" sz="2400" kern="0" dirty="0"/>
              <a:t>)</a:t>
            </a:r>
          </a:p>
          <a:p>
            <a:pPr marL="4003675" indent="-4003675" eaLnBrk="1" hangingPunct="1">
              <a:lnSpc>
                <a:spcPct val="100000"/>
              </a:lnSpc>
              <a:buFontTx/>
              <a:buNone/>
              <a:tabLst>
                <a:tab pos="3544888" algn="l"/>
                <a:tab pos="4003675" algn="l"/>
                <a:tab pos="4799013" algn="ctr"/>
                <a:tab pos="6000750" algn="ctr"/>
                <a:tab pos="6915150" algn="ctr"/>
              </a:tabLst>
            </a:pPr>
            <a:r>
              <a:rPr lang="en-US" altLang="en-US" sz="2400" kern="0" dirty="0"/>
              <a:t>	=		</a:t>
            </a:r>
            <a:r>
              <a:rPr lang="en-US" altLang="en-US" sz="2400" kern="0" dirty="0">
                <a:solidFill>
                  <a:srgbClr val="0033CC"/>
                </a:solidFill>
              </a:rPr>
              <a:t>9.2%	</a:t>
            </a:r>
            <a:r>
              <a:rPr lang="en-US" altLang="en-US" sz="2400" kern="0" dirty="0"/>
              <a:t>–	</a:t>
            </a:r>
            <a:r>
              <a:rPr lang="en-US" altLang="en-US" sz="2400" kern="0" dirty="0">
                <a:solidFill>
                  <a:srgbClr val="FF0000"/>
                </a:solidFill>
              </a:rPr>
              <a:t>6.3%</a:t>
            </a:r>
            <a:r>
              <a:rPr lang="en-US" altLang="en-US" sz="2400" kern="0" dirty="0"/>
              <a:t> </a:t>
            </a:r>
          </a:p>
          <a:p>
            <a:pPr marL="4003675" indent="-4003675" eaLnBrk="1" hangingPunct="1">
              <a:lnSpc>
                <a:spcPct val="100000"/>
              </a:lnSpc>
              <a:buFontTx/>
              <a:buNone/>
              <a:tabLst>
                <a:tab pos="3544888" algn="l"/>
                <a:tab pos="4003675" algn="l"/>
                <a:tab pos="4459288" algn="ctr"/>
                <a:tab pos="6000750" algn="ctr"/>
                <a:tab pos="6915150" algn="ctr"/>
              </a:tabLst>
            </a:pPr>
            <a:r>
              <a:rPr lang="en-US" altLang="en-US" sz="2400" kern="0" dirty="0"/>
              <a:t>	= 2.9%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381000" y="4703787"/>
            <a:ext cx="8458200" cy="0"/>
          </a:xfrm>
          <a:prstGeom prst="line">
            <a:avLst/>
          </a:prstGeom>
          <a:solidFill>
            <a:schemeClr val="accent1"/>
          </a:solidFill>
          <a:ln w="25400" cap="flat" cmpd="dbl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Oval 13"/>
          <p:cNvSpPr/>
          <p:nvPr/>
        </p:nvSpPr>
        <p:spPr bwMode="auto">
          <a:xfrm>
            <a:off x="6705600" y="3088737"/>
            <a:ext cx="838200" cy="3810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7315200" y="3901539"/>
            <a:ext cx="838200" cy="381000"/>
          </a:xfrm>
          <a:prstGeom prst="ellipse">
            <a:avLst/>
          </a:prstGeom>
          <a:noFill/>
          <a:ln w="25400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228600" y="304800"/>
            <a:ext cx="87630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000" b="1" dirty="0">
                <a:latin typeface="+mn-lt"/>
              </a:rPr>
              <a:t>Forecasting Interest Rates</a:t>
            </a:r>
          </a:p>
        </p:txBody>
      </p:sp>
      <p:sp>
        <p:nvSpPr>
          <p:cNvPr id="2" name="Rectangle 1"/>
          <p:cNvSpPr/>
          <p:nvPr/>
        </p:nvSpPr>
        <p:spPr>
          <a:xfrm>
            <a:off x="5300133" y="3909115"/>
            <a:ext cx="440267" cy="412746"/>
          </a:xfrm>
          <a:prstGeom prst="rect">
            <a:avLst/>
          </a:prstGeom>
          <a:noFill/>
          <a:ln w="254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1399" y="3097204"/>
            <a:ext cx="1524000" cy="3810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581396" y="3895191"/>
            <a:ext cx="1524000" cy="41274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049B3E-9FA1-4D2D-BFCF-39F450AA129C}"/>
              </a:ext>
            </a:extLst>
          </p:cNvPr>
          <p:cNvSpPr txBox="1"/>
          <p:nvPr/>
        </p:nvSpPr>
        <p:spPr>
          <a:xfrm>
            <a:off x="457200" y="979345"/>
            <a:ext cx="8304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Suppose currently a 3-year bond has a yield of 2.1 percent and a 4-year bond has a yield of 2.3 percent.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Based on this information, we know the following: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577016A-F3CE-420E-AC0F-F718B18FF581}"/>
              </a:ext>
            </a:extLst>
          </p:cNvPr>
          <p:cNvCxnSpPr>
            <a:cxnSpLocks/>
          </p:cNvCxnSpPr>
          <p:nvPr/>
        </p:nvCxnSpPr>
        <p:spPr>
          <a:xfrm>
            <a:off x="4236719" y="4994364"/>
            <a:ext cx="1283547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1D9C8B4-74FE-440C-8266-5879208F00A4}"/>
              </a:ext>
            </a:extLst>
          </p:cNvPr>
          <p:cNvCxnSpPr>
            <a:cxnSpLocks/>
          </p:cNvCxnSpPr>
          <p:nvPr/>
        </p:nvCxnSpPr>
        <p:spPr>
          <a:xfrm>
            <a:off x="6544499" y="5011782"/>
            <a:ext cx="1484807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25049059"/>
      </p:ext>
    </p:extLst>
  </p:cSld>
  <p:clrMapOvr>
    <a:masterClrMapping/>
  </p:clrMapOvr>
  <p:transition advTm="1604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  <p:bldP spid="2" grpId="0" animBg="1"/>
      <p:bldP spid="9" grpId="0" animBg="1"/>
      <p:bldP spid="23" grpId="0" animBg="1"/>
      <p:bldP spid="8" grpId="0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310204"/>
              </p:ext>
            </p:extLst>
          </p:nvPr>
        </p:nvGraphicFramePr>
        <p:xfrm>
          <a:off x="3292475" y="2529934"/>
          <a:ext cx="4860925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09680" imgH="342720" progId="Equation.DSMT4">
                  <p:embed/>
                </p:oleObj>
              </mc:Choice>
              <mc:Fallback>
                <p:oleObj name="Equation" r:id="rId4" imgW="2209680" imgH="34272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475" y="2529934"/>
                        <a:ext cx="4860925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1665139"/>
              </p:ext>
            </p:extLst>
          </p:nvPr>
        </p:nvGraphicFramePr>
        <p:xfrm>
          <a:off x="3297238" y="1717128"/>
          <a:ext cx="4246562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30320" imgH="355320" progId="Equation.DSMT4">
                  <p:embed/>
                </p:oleObj>
              </mc:Choice>
              <mc:Fallback>
                <p:oleObj name="Equation" r:id="rId6" imgW="1930320" imgH="35532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97238" y="1717128"/>
                        <a:ext cx="4246562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5667" y="1894424"/>
            <a:ext cx="2887133" cy="424732"/>
          </a:xfrm>
        </p:spPr>
        <p:txBody>
          <a:bodyPr wrap="square">
            <a:spAutoFit/>
          </a:bodyPr>
          <a:lstStyle/>
          <a:p>
            <a:pPr marL="346075" indent="0" algn="l" eaLnBrk="1" hangingPunct="1">
              <a:buFontTx/>
              <a:buNone/>
              <a:tabLst>
                <a:tab pos="2174875" algn="dec"/>
                <a:tab pos="4003675" algn="l"/>
                <a:tab pos="5149850" algn="r"/>
                <a:tab pos="5432425" algn="l"/>
              </a:tabLst>
            </a:pPr>
            <a:r>
              <a:rPr lang="en-US" altLang="en-US" sz="2400" dirty="0"/>
              <a:t>3-year 	2.1%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57200" y="1031328"/>
            <a:ext cx="8077200" cy="533400"/>
            <a:chOff x="457200" y="1905000"/>
            <a:chExt cx="8077200" cy="533400"/>
          </a:xfrm>
        </p:grpSpPr>
        <p:sp>
          <p:nvSpPr>
            <p:cNvPr id="6" name="Rectangle 3"/>
            <p:cNvSpPr txBox="1">
              <a:spLocks noChangeArrowheads="1"/>
            </p:cNvSpPr>
            <p:nvPr/>
          </p:nvSpPr>
          <p:spPr bwMode="auto">
            <a:xfrm>
              <a:off x="457200" y="1905000"/>
              <a:ext cx="8077200" cy="474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SzPct val="75000"/>
                <a:buBlip>
                  <a:blip r:embed="rId8"/>
                </a:buBlip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94A41A"/>
                </a:buClr>
                <a:buFont typeface="Wingdings 2" pitchFamily="18" charset="2"/>
                <a:buChar char=""/>
                <a:defRPr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37C1F"/>
                </a:buClr>
                <a:buFont typeface="Times" pitchFamily="18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buFontTx/>
                <a:buNone/>
                <a:tabLst>
                  <a:tab pos="2228850" algn="ctr"/>
                  <a:tab pos="2797175" algn="l"/>
                  <a:tab pos="5149850" algn="r"/>
                  <a:tab pos="5432425" algn="l"/>
                </a:tabLst>
              </a:pPr>
              <a:r>
                <a:rPr lang="en-US" altLang="en-US" sz="2400" kern="0" dirty="0"/>
                <a:t>Bond Type	Yield	= Average of Rates:</a:t>
              </a:r>
            </a:p>
          </p:txBody>
        </p:sp>
        <p:cxnSp>
          <p:nvCxnSpPr>
            <p:cNvPr id="3" name="Straight Connector 2"/>
            <p:cNvCxnSpPr/>
            <p:nvPr/>
          </p:nvCxnSpPr>
          <p:spPr bwMode="auto">
            <a:xfrm>
              <a:off x="533400" y="2438400"/>
              <a:ext cx="76962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57200" y="2665489"/>
            <a:ext cx="276013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8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94A41A"/>
              </a:buClr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C37C1F"/>
              </a:buClr>
              <a:buFont typeface="Times" pitchFamily="18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003675" indent="-3657600" eaLnBrk="1" hangingPunct="1">
              <a:buFontTx/>
              <a:buNone/>
              <a:tabLst>
                <a:tab pos="2174875" algn="dec"/>
                <a:tab pos="4003675" algn="l"/>
                <a:tab pos="5149850" algn="r"/>
                <a:tab pos="5432425" algn="l"/>
              </a:tabLst>
            </a:pPr>
            <a:r>
              <a:rPr lang="en-US" altLang="en-US" sz="2400" kern="0" dirty="0"/>
              <a:t>4-year 	2.3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57200" y="3579889"/>
            <a:ext cx="2835275" cy="492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8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94A41A"/>
              </a:buClr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C37C1F"/>
              </a:buClr>
              <a:buFont typeface="Times" pitchFamily="18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003675" indent="-3657600" eaLnBrk="1" hangingPunct="1">
              <a:buFontTx/>
              <a:buNone/>
              <a:tabLst>
                <a:tab pos="2174875" algn="dec"/>
                <a:tab pos="4003675" algn="l"/>
                <a:tab pos="5149850" algn="r"/>
                <a:tab pos="5432425" algn="l"/>
              </a:tabLst>
            </a:pPr>
            <a:r>
              <a:rPr lang="en-US" altLang="en-US" sz="2400" kern="0" dirty="0"/>
              <a:t>5-year	2.2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9200103"/>
              </p:ext>
            </p:extLst>
          </p:nvPr>
        </p:nvGraphicFramePr>
        <p:xfrm>
          <a:off x="3276600" y="3444330"/>
          <a:ext cx="5586413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539800" imgH="355320" progId="Equation.DSMT4">
                  <p:embed/>
                </p:oleObj>
              </mc:Choice>
              <mc:Fallback>
                <p:oleObj name="Equation" r:id="rId9" imgW="2539800" imgH="355320" progId="Equation.DSMT4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444330"/>
                        <a:ext cx="5586413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 bwMode="auto">
          <a:xfrm>
            <a:off x="381000" y="4451864"/>
            <a:ext cx="8458200" cy="0"/>
          </a:xfrm>
          <a:prstGeom prst="line">
            <a:avLst/>
          </a:prstGeom>
          <a:solidFill>
            <a:schemeClr val="accent1"/>
          </a:solidFill>
          <a:ln w="25400" cap="flat" cmpd="dbl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Oval 20"/>
          <p:cNvSpPr/>
          <p:nvPr/>
        </p:nvSpPr>
        <p:spPr bwMode="auto">
          <a:xfrm>
            <a:off x="7924800" y="3444330"/>
            <a:ext cx="838200" cy="381000"/>
          </a:xfrm>
          <a:prstGeom prst="ellipse">
            <a:avLst/>
          </a:prstGeom>
          <a:noFill/>
          <a:ln w="25400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228600" y="304800"/>
            <a:ext cx="87630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000" b="1" dirty="0">
                <a:latin typeface="+mn-lt"/>
              </a:rPr>
              <a:t>Forecasting Interest Rates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7306725" y="2529923"/>
            <a:ext cx="838200" cy="3810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72928" y="3444330"/>
            <a:ext cx="2167472" cy="3810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572926" y="2546869"/>
            <a:ext cx="2167472" cy="3810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884342" y="3429515"/>
            <a:ext cx="440267" cy="412746"/>
          </a:xfrm>
          <a:prstGeom prst="rect">
            <a:avLst/>
          </a:prstGeom>
          <a:noFill/>
          <a:ln w="254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81CFD89E-502C-4830-B4D6-203DB8529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560" y="4486373"/>
            <a:ext cx="8077200" cy="99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8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94A41A"/>
              </a:buClr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C37C1F"/>
              </a:buClr>
              <a:buFont typeface="Times" pitchFamily="18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003675" indent="-4003675" eaLnBrk="1" hangingPunct="1">
              <a:buFontTx/>
              <a:buNone/>
              <a:tabLst>
                <a:tab pos="2625725" algn="l"/>
                <a:tab pos="4003675" algn="l"/>
                <a:tab pos="5149850" algn="r"/>
                <a:tab pos="5432425" algn="l"/>
              </a:tabLst>
            </a:pPr>
            <a:r>
              <a:rPr lang="en-US" altLang="en-US" sz="2400" kern="0" dirty="0"/>
              <a:t>1-year rate in </a:t>
            </a:r>
            <a:r>
              <a:rPr lang="en-US" altLang="en-US" sz="2400" b="1" kern="0" dirty="0">
                <a:solidFill>
                  <a:srgbClr val="006600"/>
                </a:solidFill>
              </a:rPr>
              <a:t>Year 4</a:t>
            </a:r>
            <a:r>
              <a:rPr lang="en-US" altLang="en-US" sz="2400" kern="0" dirty="0"/>
              <a:t>	= R</a:t>
            </a:r>
            <a:r>
              <a:rPr lang="en-US" altLang="en-US" sz="2400" kern="0" baseline="-25000" dirty="0"/>
              <a:t>4</a:t>
            </a:r>
            <a:r>
              <a:rPr lang="en-US" altLang="en-US" sz="2400" kern="0" dirty="0"/>
              <a:t> = (R</a:t>
            </a:r>
            <a:r>
              <a:rPr lang="en-US" altLang="en-US" sz="2400" kern="0" baseline="-25000" dirty="0"/>
              <a:t>1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2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3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4</a:t>
            </a:r>
            <a:r>
              <a:rPr lang="en-US" altLang="en-US" sz="2400" kern="0" dirty="0"/>
              <a:t>) – (R</a:t>
            </a:r>
            <a:r>
              <a:rPr lang="en-US" altLang="en-US" sz="2400" kern="0" baseline="-25000" dirty="0"/>
              <a:t>1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2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3</a:t>
            </a:r>
            <a:r>
              <a:rPr lang="en-US" altLang="en-US" sz="2400" kern="0" dirty="0"/>
              <a:t>)</a:t>
            </a:r>
          </a:p>
          <a:p>
            <a:pPr marL="4003675" indent="-4003675" eaLnBrk="1" hangingPunct="1">
              <a:lnSpc>
                <a:spcPct val="100000"/>
              </a:lnSpc>
              <a:buFontTx/>
              <a:buNone/>
              <a:tabLst>
                <a:tab pos="2625725" algn="l"/>
                <a:tab pos="4003675" algn="l"/>
                <a:tab pos="5149850" algn="r"/>
                <a:tab pos="5432425" algn="l"/>
              </a:tabLst>
            </a:pPr>
            <a:r>
              <a:rPr lang="en-US" altLang="en-US" sz="2400" kern="0" dirty="0"/>
              <a:t>	= 9.2% – 6.3% = 2.9% 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A8D4F9D9-B83D-4D35-8965-6C2EC0A59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478" y="5445865"/>
            <a:ext cx="8878522" cy="492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8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94A41A"/>
              </a:buClr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C37C1F"/>
              </a:buClr>
              <a:buFont typeface="Times" pitchFamily="18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003675" indent="-4003675" eaLnBrk="1" hangingPunct="1">
              <a:buFontTx/>
              <a:buNone/>
              <a:tabLst>
                <a:tab pos="2625725" algn="l"/>
                <a:tab pos="4003675" algn="l"/>
                <a:tab pos="5149850" algn="r"/>
                <a:tab pos="5432425" algn="l"/>
              </a:tabLst>
            </a:pPr>
            <a:r>
              <a:rPr lang="en-US" altLang="en-US" sz="2400" kern="0" dirty="0"/>
              <a:t>1-year rate in </a:t>
            </a:r>
            <a:r>
              <a:rPr lang="en-US" altLang="en-US" sz="2400" b="1" kern="0" dirty="0">
                <a:solidFill>
                  <a:srgbClr val="006600"/>
                </a:solidFill>
              </a:rPr>
              <a:t>Year 5</a:t>
            </a:r>
            <a:r>
              <a:rPr lang="en-US" altLang="en-US" sz="2400" kern="0" dirty="0"/>
              <a:t>	= </a:t>
            </a:r>
            <a:r>
              <a:rPr lang="en-US" altLang="en-US" sz="2400" kern="0" dirty="0">
                <a:solidFill>
                  <a:srgbClr val="0033CC"/>
                </a:solidFill>
              </a:rPr>
              <a:t>R</a:t>
            </a:r>
            <a:r>
              <a:rPr lang="en-US" altLang="en-US" sz="2400" kern="0" baseline="-25000" dirty="0">
                <a:solidFill>
                  <a:srgbClr val="0033CC"/>
                </a:solidFill>
              </a:rPr>
              <a:t>5</a:t>
            </a:r>
            <a:r>
              <a:rPr lang="en-US" altLang="en-US" sz="2400" kern="0" dirty="0">
                <a:solidFill>
                  <a:srgbClr val="0033CC"/>
                </a:solidFill>
              </a:rPr>
              <a:t> </a:t>
            </a:r>
            <a:r>
              <a:rPr lang="en-US" altLang="en-US" sz="2400" kern="0" dirty="0"/>
              <a:t>=</a:t>
            </a:r>
            <a:r>
              <a:rPr lang="en-US" altLang="en-US" sz="2400" kern="0" dirty="0">
                <a:solidFill>
                  <a:srgbClr val="0033CC"/>
                </a:solidFill>
              </a:rPr>
              <a:t> </a:t>
            </a:r>
            <a:r>
              <a:rPr lang="en-US" altLang="en-US" sz="2400" kern="0" dirty="0"/>
              <a:t>(R</a:t>
            </a:r>
            <a:r>
              <a:rPr lang="en-US" altLang="en-US" sz="2400" kern="0" baseline="-25000" dirty="0"/>
              <a:t>1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2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3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4</a:t>
            </a:r>
            <a:r>
              <a:rPr lang="en-US" altLang="en-US" sz="2400" kern="0" dirty="0"/>
              <a:t> + </a:t>
            </a:r>
            <a:r>
              <a:rPr lang="en-US" altLang="en-US" sz="2400" kern="0" dirty="0">
                <a:solidFill>
                  <a:srgbClr val="0033CC"/>
                </a:solidFill>
              </a:rPr>
              <a:t>R</a:t>
            </a:r>
            <a:r>
              <a:rPr lang="en-US" altLang="en-US" sz="2400" kern="0" baseline="-25000" dirty="0">
                <a:solidFill>
                  <a:srgbClr val="0033CC"/>
                </a:solidFill>
              </a:rPr>
              <a:t>5</a:t>
            </a:r>
            <a:r>
              <a:rPr lang="en-US" altLang="en-US" sz="2400" kern="0" dirty="0"/>
              <a:t>) – (R</a:t>
            </a:r>
            <a:r>
              <a:rPr lang="en-US" altLang="en-US" sz="2400" kern="0" baseline="-25000" dirty="0"/>
              <a:t>1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2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3</a:t>
            </a:r>
            <a:r>
              <a:rPr lang="en-US" altLang="en-US" sz="2400" kern="0" dirty="0"/>
              <a:t> + R</a:t>
            </a:r>
            <a:r>
              <a:rPr lang="en-US" altLang="en-US" sz="2400" kern="0" baseline="-25000" dirty="0"/>
              <a:t>4</a:t>
            </a:r>
            <a:r>
              <a:rPr lang="en-US" altLang="en-US" sz="2400" kern="0" dirty="0"/>
              <a:t>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37D92F-9B5E-4A44-8A76-CF0504B23381}"/>
              </a:ext>
            </a:extLst>
          </p:cNvPr>
          <p:cNvCxnSpPr/>
          <p:nvPr/>
        </p:nvCxnSpPr>
        <p:spPr>
          <a:xfrm>
            <a:off x="3857896" y="5712827"/>
            <a:ext cx="186508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A49D4E5-C21A-496A-8DB4-4D0DCBEF0997}"/>
              </a:ext>
            </a:extLst>
          </p:cNvPr>
          <p:cNvCxnSpPr/>
          <p:nvPr/>
        </p:nvCxnSpPr>
        <p:spPr>
          <a:xfrm>
            <a:off x="6840584" y="5725884"/>
            <a:ext cx="186508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C91CEF7-EA13-459C-AEAD-C86AFA4BF9BC}"/>
              </a:ext>
            </a:extLst>
          </p:cNvPr>
          <p:cNvSpPr txBox="1"/>
          <p:nvPr/>
        </p:nvSpPr>
        <p:spPr>
          <a:xfrm>
            <a:off x="2886327" y="5945995"/>
            <a:ext cx="45981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kern="0" dirty="0"/>
              <a:t>= </a:t>
            </a:r>
            <a:r>
              <a:rPr lang="en-US" altLang="en-US" sz="2400" kern="0" dirty="0">
                <a:solidFill>
                  <a:srgbClr val="0033CC"/>
                </a:solidFill>
              </a:rPr>
              <a:t>11.0%</a:t>
            </a:r>
            <a:r>
              <a:rPr lang="en-US" altLang="en-US" sz="2400" kern="0" dirty="0"/>
              <a:t> – </a:t>
            </a:r>
            <a:r>
              <a:rPr lang="en-US" altLang="en-US" sz="2400" kern="0" dirty="0">
                <a:solidFill>
                  <a:srgbClr val="FF0000"/>
                </a:solidFill>
              </a:rPr>
              <a:t>9.2%</a:t>
            </a:r>
            <a:r>
              <a:rPr lang="en-US" altLang="en-US" sz="2400" kern="0" dirty="0"/>
              <a:t> = 1.8% 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3339123"/>
      </p:ext>
    </p:extLst>
  </p:cSld>
  <p:clrMapOvr>
    <a:masterClrMapping/>
  </p:clrMapOvr>
  <p:transition advTm="1604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 animBg="1"/>
      <p:bldP spid="25" grpId="0" animBg="1"/>
      <p:bldP spid="26" grpId="0" animBg="1"/>
      <p:bldP spid="27" grpId="0" animBg="1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 bwMode="auto">
          <a:xfrm>
            <a:off x="261938" y="1101197"/>
            <a:ext cx="8653462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914400" indent="-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371600" indent="-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006600"/>
              </a:buClr>
            </a:pPr>
            <a:r>
              <a:rPr lang="en-US" altLang="en-US" b="1" dirty="0">
                <a:solidFill>
                  <a:srgbClr val="0033CC"/>
                </a:solidFill>
                <a:ea typeface="ＭＳ Ｐゴシック" panose="020B0600070205080204" pitchFamily="34" charset="-128"/>
              </a:rPr>
              <a:t>Open market operations</a:t>
            </a:r>
          </a:p>
          <a:p>
            <a:pPr marL="1371600" eaLnBrk="1" hangingPunct="1">
              <a:lnSpc>
                <a:spcPct val="100000"/>
              </a:lnSpc>
              <a:spcBef>
                <a:spcPts val="500"/>
              </a:spcBef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>
                <a:ea typeface="ＭＳ Ｐゴシック" panose="020B0600070205080204" pitchFamily="34" charset="-128"/>
              </a:rPr>
              <a:t>Fed buys and sells government securities to change the supply of money in the economy.</a:t>
            </a:r>
          </a:p>
          <a:p>
            <a:pPr eaLnBrk="1" hangingPunct="1">
              <a:lnSpc>
                <a:spcPct val="100000"/>
              </a:lnSpc>
              <a:spcBef>
                <a:spcPts val="2000"/>
              </a:spcBef>
              <a:buClr>
                <a:srgbClr val="006600"/>
              </a:buClr>
            </a:pPr>
            <a:r>
              <a:rPr lang="en-US" altLang="en-US" dirty="0">
                <a:ea typeface="ＭＳ Ｐゴシック" panose="020B0600070205080204" pitchFamily="34" charset="-128"/>
              </a:rPr>
              <a:t>If the Fed wants to </a:t>
            </a: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increase</a:t>
            </a:r>
            <a:r>
              <a:rPr lang="en-US" altLang="en-US" dirty="0">
                <a:ea typeface="ＭＳ Ｐゴシック" panose="020B0600070205080204" pitchFamily="34" charset="-128"/>
              </a:rPr>
              <a:t> interest rates, should it buy or sell government securities?</a:t>
            </a:r>
          </a:p>
          <a:p>
            <a:pPr lvl="1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Sell</a:t>
            </a:r>
          </a:p>
          <a:p>
            <a:pPr lvl="1" eaLnBrk="1" hangingPunct="1">
              <a:lnSpc>
                <a:spcPct val="100000"/>
              </a:lnSpc>
              <a:buClr>
                <a:srgbClr val="006600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>
                <a:ea typeface="ＭＳ Ｐゴシック" panose="020B0600070205080204" pitchFamily="34" charset="-128"/>
              </a:rPr>
              <a:t>When the Fed sells securities, investors purchase with money, which </a:t>
            </a:r>
            <a:r>
              <a:rPr lang="en-US" altLang="en-US" sz="26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reduces</a:t>
            </a:r>
            <a:r>
              <a:rPr lang="en-US" altLang="en-US" sz="2600" dirty="0">
                <a:ea typeface="ＭＳ Ｐゴシック" panose="020B0600070205080204" pitchFamily="34" charset="-128"/>
              </a:rPr>
              <a:t> the supply of money in the economy.</a:t>
            </a:r>
          </a:p>
          <a:p>
            <a:pPr lvl="1" eaLnBrk="1" hangingPunct="1">
              <a:lnSpc>
                <a:spcPct val="100000"/>
              </a:lnSpc>
              <a:buClr>
                <a:schemeClr val="tx1"/>
              </a:buClr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lnSpc>
                <a:spcPct val="100000"/>
              </a:lnSpc>
              <a:buFont typeface="Calibri Light" panose="020F0302020204030204" pitchFamily="34" charset="0"/>
              <a:buAutoNum type="arabicPeriod" startAt="3"/>
            </a:pPr>
            <a:endParaRPr lang="en-US" alt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228600" y="279400"/>
            <a:ext cx="8653463" cy="62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The Federal Reserve &amp; Interest Rates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1"/>
            <a:ext cx="8653463" cy="635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Business Activity &amp; Interest Rates</a:t>
            </a:r>
            <a:endParaRPr lang="en-US" sz="2800" dirty="0"/>
          </a:p>
        </p:txBody>
      </p:sp>
      <p:sp>
        <p:nvSpPr>
          <p:cNvPr id="3" name="Subtitle 2"/>
          <p:cNvSpPr txBox="1">
            <a:spLocks/>
          </p:cNvSpPr>
          <p:nvPr/>
        </p:nvSpPr>
        <p:spPr bwMode="auto">
          <a:xfrm>
            <a:off x="728663" y="1100134"/>
            <a:ext cx="7856537" cy="461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C00000"/>
                </a:solidFill>
              </a:rPr>
              <a:t>Business activity </a:t>
            </a:r>
            <a:r>
              <a:rPr lang="en-US" sz="2800" dirty="0"/>
              <a:t>primarily affects the demand for money.</a:t>
            </a:r>
          </a:p>
          <a:p>
            <a:pPr marL="457200" indent="-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More business investment leads to greater demand for money, which increases interest rates, everything else equal.</a:t>
            </a:r>
          </a:p>
          <a:p>
            <a:pPr marL="457200" indent="-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Other factors that affect interest rates include:</a:t>
            </a:r>
          </a:p>
          <a:p>
            <a:pPr marL="914400" lvl="1" indent="-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600" dirty="0">
                <a:solidFill>
                  <a:srgbClr val="C00000"/>
                </a:solidFill>
              </a:rPr>
              <a:t>Federal deficits</a:t>
            </a:r>
          </a:p>
          <a:p>
            <a:pPr marL="914400" lvl="1" indent="-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6600"/>
              </a:buClr>
              <a:buFont typeface="Courier New" panose="02070309020205020404" pitchFamily="49" charset="0"/>
              <a:buChar char="o"/>
              <a:defRPr/>
            </a:pPr>
            <a:r>
              <a:rPr lang="en-US" sz="2600" dirty="0">
                <a:solidFill>
                  <a:srgbClr val="C00000"/>
                </a:solidFill>
              </a:rPr>
              <a:t>Foreign trade balance</a:t>
            </a:r>
          </a:p>
          <a:p>
            <a:pPr marL="914400" indent="-457200" algn="l">
              <a:lnSpc>
                <a:spcPct val="100000"/>
              </a:lnSpc>
              <a:buClr>
                <a:srgbClr val="006600"/>
              </a:buClr>
              <a:buFont typeface="Arial" panose="020B0604020202020204" pitchFamily="34" charset="0"/>
              <a:buChar char="•"/>
              <a:defRPr/>
            </a:pPr>
            <a:endParaRPr lang="en-US" sz="26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53463" cy="58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Valuing Any Asset</a:t>
            </a:r>
            <a:endParaRPr lang="en-US" sz="2700" dirty="0"/>
          </a:p>
        </p:txBody>
      </p:sp>
      <p:graphicFrame>
        <p:nvGraphicFramePr>
          <p:cNvPr id="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813843"/>
              </p:ext>
            </p:extLst>
          </p:nvPr>
        </p:nvGraphicFramePr>
        <p:xfrm>
          <a:off x="682624" y="1595990"/>
          <a:ext cx="7745413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41600" imgH="520560" progId="Equation.DSMT4">
                  <p:embed/>
                </p:oleObj>
              </mc:Choice>
              <mc:Fallback>
                <p:oleObj name="Equation" r:id="rId4" imgW="3441600" imgH="520560" progId="Equation.DSMT4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4" y="1595990"/>
                        <a:ext cx="7745413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94"/>
          <p:cNvSpPr txBox="1">
            <a:spLocks noChangeArrowheads="1"/>
          </p:cNvSpPr>
          <p:nvPr/>
        </p:nvSpPr>
        <p:spPr bwMode="auto">
          <a:xfrm>
            <a:off x="1793964" y="4116483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r = required rate of return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587500" y="3301466"/>
            <a:ext cx="4891088" cy="601662"/>
            <a:chOff x="1587690" y="3665373"/>
            <a:chExt cx="4890898" cy="601824"/>
          </a:xfrm>
        </p:grpSpPr>
        <p:sp>
          <p:nvSpPr>
            <p:cNvPr id="38921" name="Text Box 95"/>
            <p:cNvSpPr txBox="1">
              <a:spLocks noChangeArrowheads="1"/>
            </p:cNvSpPr>
            <p:nvPr/>
          </p:nvSpPr>
          <p:spPr bwMode="auto">
            <a:xfrm>
              <a:off x="1981200" y="3809997"/>
              <a:ext cx="44973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= expected cash flow in Period t</a:t>
              </a:r>
            </a:p>
          </p:txBody>
        </p:sp>
        <p:graphicFrame>
          <p:nvGraphicFramePr>
            <p:cNvPr id="38922" name="Object 72"/>
            <p:cNvGraphicFramePr>
              <a:graphicFrameLocks noChangeAspect="1"/>
            </p:cNvGraphicFramePr>
            <p:nvPr/>
          </p:nvGraphicFramePr>
          <p:xfrm>
            <a:off x="1587690" y="3665373"/>
            <a:ext cx="456840" cy="594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53800" imgH="330120" progId="Equation.DSMT4">
                    <p:embed/>
                  </p:oleObj>
                </mc:Choice>
                <mc:Fallback>
                  <p:oleObj name="Equation" r:id="rId6" imgW="253800" imgH="330120" progId="Equation.DSMT4">
                    <p:embed/>
                    <p:pic>
                      <p:nvPicPr>
                        <p:cNvPr id="0" name="Object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7690" y="3665373"/>
                          <a:ext cx="456840" cy="594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56C6C3B-FE1B-470A-9DAF-6710ED1B3B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028724"/>
              </p:ext>
            </p:extLst>
          </p:nvPr>
        </p:nvGraphicFramePr>
        <p:xfrm>
          <a:off x="682940" y="1599868"/>
          <a:ext cx="7743600" cy="1171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441600" imgH="520560" progId="Equation.DSMT4">
                  <p:embed/>
                </p:oleObj>
              </mc:Choice>
              <mc:Fallback>
                <p:oleObj name="Equation" r:id="rId8" imgW="3441600" imgH="520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82940" y="1599868"/>
                        <a:ext cx="7743600" cy="1171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94">
            <a:extLst>
              <a:ext uri="{FF2B5EF4-FFF2-40B4-BE49-F238E27FC236}">
                <a16:creationId xmlns:a16="http://schemas.microsoft.com/office/drawing/2014/main" id="{880678E8-F37C-4973-A704-B99743858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9610" y="4120832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r</a:t>
            </a: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= required rate of return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28600" y="279400"/>
            <a:ext cx="8653463" cy="61547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2800" b="1" cap="small" dirty="0"/>
              <a:t>Chapter 5 Questions</a:t>
            </a:r>
            <a:endParaRPr lang="en-US" sz="2800" dirty="0"/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2700" dirty="0"/>
              <a:t>What is the cost of money, and how is it determined? What factors affect the cost of money?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2700" dirty="0"/>
              <a:t>What is a yield curve? Why do yield curves differ?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2700" dirty="0"/>
              <a:t>Discuss the explanations for various shapes of yield curves. How can yield curves by used to forecast future interest rates?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2700" dirty="0"/>
              <a:t>How does the Federal Reserve change the money supply in the United States? What actions would the Fed take to increase interest (decrease) rates?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2700" dirty="0"/>
              <a:t>How does general business activity affect interest rates?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2700" dirty="0"/>
              <a:t>How are the values of financial assets affected by changes in interest rates?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3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GWBPihIK"/>
  <p:tag name="ARTICULATE_SLIDE_THUMBNAIL_REFRESH" val="1"/>
  <p:tag name="ARTICULATE_SLIDE_COUNT" val="2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"/>
  <p:tag name="ARTICULATE_TITLE_TAG" val="Yield Curve"/>
  <p:tag name="ARTICULATE_SLIDE_PAUSE" val="0"/>
  <p:tag name="ARTICULATE_NAV_LEVEL" val="2"/>
  <p:tag name="ARTICULATE_PLAYLIST_ID" val="-1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3.4|60.6|8.4|77.4"/>
  <p:tag name="ARTICULATE_SLIDE_PAUSE" val="0"/>
  <p:tag name="ARTICULATE_NAV_LEVEL" val="2"/>
  <p:tag name="ARTICULATE_PLAYLIST_ID" val="-1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3.4|60.6|8.4|77.4"/>
  <p:tag name="ARTICULATE_SLIDE_PAUSE" val="0"/>
  <p:tag name="ARTICULATE_NAV_LEVEL" val="2"/>
  <p:tag name="ARTICULATE_PLAYLIST_ID" val="-1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3.4|60.6|8.4|77.4"/>
  <p:tag name="ARTICULATE_SLIDE_PAUSE" val="0"/>
  <p:tag name="ARTICULATE_NAV_LEVEL" val="2"/>
  <p:tag name="ARTICULATE_PLAYLIST_ID" val="-1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3.4|60.6|8.4|77.4"/>
  <p:tag name="ARTICULATE_SLIDE_PAUSE" val="0"/>
  <p:tag name="ARTICULATE_NAV_LEVEL" val="2"/>
  <p:tag name="ARTICULATE_PLAYLIST_ID" val="-1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6|17.5|40.4|64.2"/>
  <p:tag name="ARTICULATE_SLIDE_PAUSE" val="0"/>
  <p:tag name="ARTICULATE_NAV_LEVEL" val="2"/>
  <p:tag name="ARTICULATE_PLAYLIST_ID" val="-1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6|17.5|40.4|64.2"/>
  <p:tag name="ARTICULATE_SLIDE_PAUSE" val="0"/>
  <p:tag name="ARTICULATE_NAV_LEVEL" val="2"/>
  <p:tag name="ARTICULATE_PLAYLIST_ID" val="-1"/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-What is Finance.pptx" id="{DB78170F-85E4-4EAC-B818-2222438A2F99}" vid="{9F307F52-2A63-4FFA-8F72-30B56345A7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1552</TotalTime>
  <Words>1409</Words>
  <Application>Microsoft Office PowerPoint</Application>
  <PresentationFormat>On-screen Show (4:3)</PresentationFormat>
  <Paragraphs>214</Paragraphs>
  <Slides>20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Courier New</vt:lpstr>
      <vt:lpstr>Tahoma</vt:lpstr>
      <vt:lpstr>Times New Roman</vt:lpstr>
      <vt:lpstr>Wingdings</vt:lpstr>
      <vt:lpstr>Office Theme</vt:lpstr>
      <vt:lpstr>Document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U.S. Treasury Bond Interest Rates  on Different Dates (Yield Curves)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Besley, Scott</dc:creator>
  <cp:lastModifiedBy>Scott Besley</cp:lastModifiedBy>
  <cp:revision>126</cp:revision>
  <dcterms:created xsi:type="dcterms:W3CDTF">2016-05-25T16:13:03Z</dcterms:created>
  <dcterms:modified xsi:type="dcterms:W3CDTF">2023-04-20T17:54:49Z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6D70F270-C9BD-45AB-BE42-6A5717318620</vt:lpwstr>
  </property>
  <property fmtid="{D5CDD505-2E9C-101B-9397-08002B2CF9AE}" pid="3" name="ArticulatePath">
    <vt:lpwstr>Presentation2</vt:lpwstr>
  </property>
</Properties>
</file>