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60" r:id="rId2"/>
    <p:sldId id="258" r:id="rId3"/>
    <p:sldId id="261" r:id="rId4"/>
    <p:sldId id="262" r:id="rId5"/>
    <p:sldId id="285" r:id="rId6"/>
    <p:sldId id="266" r:id="rId7"/>
    <p:sldId id="286" r:id="rId8"/>
    <p:sldId id="280" r:id="rId9"/>
    <p:sldId id="281" r:id="rId10"/>
    <p:sldId id="272" r:id="rId11"/>
    <p:sldId id="263" r:id="rId12"/>
    <p:sldId id="269" r:id="rId13"/>
    <p:sldId id="270" r:id="rId14"/>
    <p:sldId id="271" r:id="rId15"/>
    <p:sldId id="267" r:id="rId16"/>
    <p:sldId id="279" r:id="rId17"/>
    <p:sldId id="273" r:id="rId18"/>
    <p:sldId id="274" r:id="rId19"/>
    <p:sldId id="275" r:id="rId20"/>
    <p:sldId id="276" r:id="rId21"/>
    <p:sldId id="277" r:id="rId22"/>
    <p:sldId id="282" r:id="rId23"/>
    <p:sldId id="257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CC"/>
    <a:srgbClr val="920000"/>
    <a:srgbClr val="006600"/>
    <a:srgbClr val="339933"/>
    <a:srgbClr val="006666"/>
    <a:srgbClr val="33CC33"/>
    <a:srgbClr val="FEF8C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1"/>
          <c:order val="1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Sheet1!$C$7:$C$12</c:f>
              <c:numCache>
                <c:formatCode>General</c:formatCode>
                <c:ptCount val="6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</c:numCache>
            </c:numRef>
          </c:cat>
          <c:val>
            <c:numRef>
              <c:f>Sheet1!$E$7:$E$12</c:f>
              <c:numCache>
                <c:formatCode>#,##0.00</c:formatCode>
                <c:ptCount val="6"/>
                <c:pt idx="0" formatCode="&quot;$&quot;#,##0.00_);[Red]\(&quot;$&quot;#,##0.00\)">
                  <c:v>920.15</c:v>
                </c:pt>
                <c:pt idx="1">
                  <c:v>1000</c:v>
                </c:pt>
                <c:pt idx="2">
                  <c:v>1055.5</c:v>
                </c:pt>
                <c:pt idx="3" formatCode="General">
                  <c:v>981.92</c:v>
                </c:pt>
                <c:pt idx="4" formatCode="General">
                  <c:v>981.48</c:v>
                </c:pt>
                <c:pt idx="5">
                  <c:v>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EB-4C9C-B2F7-12148033E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2617567"/>
        <c:axId val="1551571567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Sheet1!$C$7:$C$12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5</c:v>
                      </c:pt>
                      <c:pt idx="1">
                        <c:v>4</c:v>
                      </c:pt>
                      <c:pt idx="2">
                        <c:v>3</c:v>
                      </c:pt>
                      <c:pt idx="3">
                        <c:v>2</c:v>
                      </c:pt>
                      <c:pt idx="4">
                        <c:v>1</c:v>
                      </c:pt>
                      <c:pt idx="5">
                        <c:v>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Sheet1!$D$7:$D$12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 formatCode="0%">
                        <c:v>0.08</c:v>
                      </c:pt>
                      <c:pt idx="1">
                        <c:v>0.06</c:v>
                      </c:pt>
                      <c:pt idx="2">
                        <c:v>0.04</c:v>
                      </c:pt>
                      <c:pt idx="3">
                        <c:v>7.0000000000000007E-2</c:v>
                      </c:pt>
                      <c:pt idx="4">
                        <c:v>0.08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A2EB-4C9C-B2F7-12148033E353}"/>
                  </c:ext>
                </c:extLst>
              </c15:ser>
            </c15:filteredLineSeries>
          </c:ext>
        </c:extLst>
      </c:lineChart>
      <c:catAx>
        <c:axId val="1562617567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1571567"/>
        <c:crosses val="autoZero"/>
        <c:auto val="1"/>
        <c:lblAlgn val="ctr"/>
        <c:lblOffset val="100"/>
        <c:noMultiLvlLbl val="0"/>
      </c:catAx>
      <c:valAx>
        <c:axId val="1551571567"/>
        <c:scaling>
          <c:orientation val="minMax"/>
        </c:scaling>
        <c:delete val="0"/>
        <c:axPos val="l"/>
        <c:numFmt formatCode="&quot;$&quot;#,##0" sourceLinked="0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2617567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3EE630-1266-43B3-83DC-D98A75794EC0}" type="datetimeFigureOut">
              <a:rPr lang="en-US"/>
              <a:pPr>
                <a:defRPr/>
              </a:pPr>
              <a:t>4/20/2023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2B27A40-8ECE-4E9F-88C5-EFE203FEF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83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CE8F11-ECE9-40ED-BE0C-555DA0F8DB5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04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328B34-28F8-4C09-AEC0-3A5BC1A9658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26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6BD455-084E-4B7D-8536-C5505656AA9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13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F4A67C-08E5-4695-ADFA-E37493F1E93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99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910C4C-FED4-4BDA-97E3-D02A90FBFB1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60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DC8D22-5696-4DCF-9936-58E7E855049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96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DC8D22-5696-4DCF-9936-58E7E855049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32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DC8D22-5696-4DCF-9936-58E7E855049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60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DC8D22-5696-4DCF-9936-58E7E855049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50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F2D52D-9F1E-4673-8FFF-38D7E34B363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60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A374D7-5BD6-4258-B735-8B2E619EC06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13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EFECB-4F49-4611-974D-EDC8684200C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26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BBE174-2EFD-4421-8BFA-31C163FA615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62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78AEA2-3033-4A2E-AAF8-707B7E9DFC3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61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3B049E-2DA5-460E-A5AA-D18BF29A92A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70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3B049E-2DA5-460E-A5AA-D18BF29A92A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61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19CAFD-7172-4FC2-95FA-10AA88BEFD6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70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79E3F8-DCE5-490C-8B36-0BBB08C240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6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DDED12-D36A-4310-9629-86FDE6DA4B4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06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09E24-1D55-44C9-B8DE-5A24464CE07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9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2B4B99-FF39-4013-AD63-CECD0CF48D3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249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09E24-1D55-44C9-B8DE-5A24464CE07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139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919E73-0084-4457-8427-CA383598DF4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02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582F71C4-97AF-4C4B-8528-617398233D9A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82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3AB74-07F0-44CD-A1F1-800C98F37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0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212C2-7303-4524-90DC-9262FC6FE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2749F-31F0-4173-AF45-5B8F9A1BB2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2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C7C32-419D-4F82-8EA9-46C37908B2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37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28DED-3780-4680-8851-0276B28F9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E7DFE-2414-43B1-8B06-BE7BEDB71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5E368-B286-44B6-85E2-13020D6C4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99833-7A86-4965-9031-5561D62AB1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96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92E16-E213-47B1-AB72-44141ECA3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8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CD0EE-5673-4DDF-94F5-7ACAA1E40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8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8577C3-7BC0-4B5A-8090-C5759E50F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45534" y="279400"/>
            <a:ext cx="8653463" cy="5926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Bonds—Characteristics</a:t>
            </a:r>
            <a:endParaRPr lang="en-US" altLang="en-US" sz="2800" dirty="0"/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245004" y="736468"/>
            <a:ext cx="7934074" cy="2678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algn="l" eaLnBrk="1" hangingPunct="1">
              <a:lnSpc>
                <a:spcPct val="100000"/>
              </a:lnSpc>
              <a:buClr>
                <a:srgbClr val="006600"/>
              </a:buClr>
              <a:tabLst>
                <a:tab pos="1541463" algn="l"/>
              </a:tabLst>
              <a:defRPr/>
            </a:pPr>
            <a:r>
              <a:rPr lang="en-US" altLang="en-US" sz="2700" dirty="0"/>
              <a:t>					</a:t>
            </a:r>
            <a:r>
              <a:rPr lang="en-US" altLang="en-US" sz="2700" dirty="0">
                <a:solidFill>
                  <a:srgbClr val="FF0000"/>
                </a:solidFill>
              </a:rPr>
              <a:t>A loan</a:t>
            </a:r>
          </a:p>
          <a:p>
            <a:pPr marL="461963" indent="-457200" algn="l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700" dirty="0"/>
              <a:t>A few characteristics (</a:t>
            </a:r>
            <a:r>
              <a:rPr lang="en-US" altLang="en-US" sz="2700" b="1" dirty="0">
                <a:solidFill>
                  <a:srgbClr val="0033CC"/>
                </a:solidFill>
              </a:rPr>
              <a:t>see book for others</a:t>
            </a:r>
            <a:r>
              <a:rPr lang="en-US" altLang="en-US" sz="2700" dirty="0"/>
              <a:t>):</a:t>
            </a:r>
          </a:p>
          <a:p>
            <a:pPr marL="914400" lvl="1" indent="-457200" algn="l" eaLnBrk="1" hangingPunct="1">
              <a:lnSpc>
                <a:spcPct val="100000"/>
              </a:lnSpc>
              <a:spcBef>
                <a:spcPts val="200"/>
              </a:spcBef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500" dirty="0"/>
              <a:t>Principal, face value, maturity value, and par value</a:t>
            </a:r>
          </a:p>
          <a:p>
            <a:pPr marL="914400" lvl="1" indent="-457200" algn="l" eaLnBrk="1" hangingPunct="1">
              <a:lnSpc>
                <a:spcPct val="100000"/>
              </a:lnSpc>
              <a:spcBef>
                <a:spcPts val="200"/>
              </a:spcBef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500" dirty="0"/>
              <a:t>Interest payments—based on </a:t>
            </a:r>
            <a:r>
              <a:rPr lang="en-US" altLang="en-US" sz="2500" dirty="0">
                <a:solidFill>
                  <a:srgbClr val="FF0000"/>
                </a:solidFill>
              </a:rPr>
              <a:t>coupon rate </a:t>
            </a:r>
            <a:r>
              <a:rPr lang="en-US" altLang="en-US" sz="2500" dirty="0"/>
              <a:t>of interest</a:t>
            </a:r>
          </a:p>
          <a:p>
            <a:pPr marL="914400" lvl="1" indent="-457200" algn="l" eaLnBrk="1" hangingPunct="1">
              <a:lnSpc>
                <a:spcPct val="100000"/>
              </a:lnSpc>
              <a:spcBef>
                <a:spcPts val="200"/>
              </a:spcBef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500" dirty="0"/>
              <a:t>Priority to assets and earnings</a:t>
            </a:r>
          </a:p>
          <a:p>
            <a:pPr marL="457200" indent="-457200" algn="l" eaLnBrk="1" hangingPunct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4167594-A373-42F5-89D2-C4CA2BD25554}"/>
              </a:ext>
            </a:extLst>
          </p:cNvPr>
          <p:cNvSpPr txBox="1">
            <a:spLocks/>
          </p:cNvSpPr>
          <p:nvPr/>
        </p:nvSpPr>
        <p:spPr bwMode="auto">
          <a:xfrm>
            <a:off x="520371" y="737592"/>
            <a:ext cx="4034486" cy="55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100000"/>
              </a:lnSpc>
              <a:defRPr/>
            </a:pPr>
            <a:r>
              <a:rPr lang="en-US" altLang="en-US" sz="2700" dirty="0"/>
              <a:t>What is debt (i.e., a bond)? </a:t>
            </a:r>
            <a:endParaRPr lang="en-US" altLang="en-US" sz="28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B2BA7CA-CBDA-4E95-8CB3-139291D3C4B6}"/>
              </a:ext>
            </a:extLst>
          </p:cNvPr>
          <p:cNvSpPr txBox="1">
            <a:spLocks/>
          </p:cNvSpPr>
          <p:nvPr/>
        </p:nvSpPr>
        <p:spPr bwMode="auto">
          <a:xfrm>
            <a:off x="5122362" y="2474952"/>
            <a:ext cx="4013200" cy="55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100000"/>
              </a:lnSpc>
              <a:defRPr/>
            </a:pPr>
            <a:r>
              <a:rPr lang="en-US" altLang="en-US" sz="2500" dirty="0">
                <a:solidFill>
                  <a:srgbClr val="FF0000"/>
                </a:solidFill>
              </a:rPr>
              <a:t>1</a:t>
            </a:r>
            <a:r>
              <a:rPr lang="en-US" altLang="en-US" sz="2500" baseline="30000" dirty="0">
                <a:solidFill>
                  <a:srgbClr val="FF0000"/>
                </a:solidFill>
              </a:rPr>
              <a:t>st</a:t>
            </a:r>
            <a:r>
              <a:rPr lang="en-US" altLang="en-US" sz="2500" dirty="0">
                <a:solidFill>
                  <a:srgbClr val="FF0000"/>
                </a:solidFill>
              </a:rPr>
              <a:t> priority—before ANY stock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239B85E-E095-438D-ADD3-90709C7C085C}"/>
              </a:ext>
            </a:extLst>
          </p:cNvPr>
          <p:cNvSpPr txBox="1">
            <a:spLocks/>
          </p:cNvSpPr>
          <p:nvPr/>
        </p:nvSpPr>
        <p:spPr bwMode="auto">
          <a:xfrm>
            <a:off x="3958316" y="2855875"/>
            <a:ext cx="3191692" cy="55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100000"/>
              </a:lnSpc>
              <a:defRPr/>
            </a:pPr>
            <a:r>
              <a:rPr lang="en-US" altLang="en-US" sz="2500" dirty="0">
                <a:solidFill>
                  <a:srgbClr val="FF0000"/>
                </a:solidFill>
              </a:rPr>
              <a:t>none—no voting rights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8DFDCC1-CDF2-4087-AA80-37356341DA53}"/>
              </a:ext>
            </a:extLst>
          </p:cNvPr>
          <p:cNvSpPr txBox="1">
            <a:spLocks/>
          </p:cNvSpPr>
          <p:nvPr/>
        </p:nvSpPr>
        <p:spPr bwMode="auto">
          <a:xfrm>
            <a:off x="245003" y="3244550"/>
            <a:ext cx="8308535" cy="326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963" indent="-457200" algn="l" eaLnBrk="1" hangingPunct="1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700" dirty="0"/>
              <a:t>Indenture—bond contract</a:t>
            </a:r>
          </a:p>
          <a:p>
            <a:pPr marL="914400" lvl="1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lang="en-US" altLang="en-US" sz="2500" dirty="0"/>
              <a:t>Maturity, coupon rate, restrictions, etc.</a:t>
            </a:r>
          </a:p>
          <a:p>
            <a:pPr marL="914400" lvl="1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lang="en-US" altLang="en-US" sz="2500" dirty="0"/>
              <a:t>Call provision</a:t>
            </a:r>
          </a:p>
          <a:p>
            <a:pPr marL="914400" lvl="1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lang="en-US" altLang="en-US" sz="2500" dirty="0"/>
              <a:t>Convertible feature</a:t>
            </a:r>
          </a:p>
          <a:p>
            <a:pPr marL="914400" lvl="1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lang="en-US" altLang="en-US" sz="2500" dirty="0"/>
              <a:t>Sinking fund</a:t>
            </a:r>
          </a:p>
          <a:p>
            <a:pPr marL="457200" indent="-457200" algn="l" eaLnBrk="1" hangingPunct="1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Different types of debt—</a:t>
            </a:r>
            <a:r>
              <a:rPr lang="en-US" altLang="en-US" sz="2800" b="1" dirty="0">
                <a:solidFill>
                  <a:srgbClr val="0033CC"/>
                </a:solidFill>
              </a:rPr>
              <a:t>read the chapter; questions about the types of debt will be on the exam</a:t>
            </a:r>
            <a:endParaRPr lang="en-US" altLang="en-US" sz="28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4AF21F3-016C-4902-AD14-EC84E528F7E9}"/>
              </a:ext>
            </a:extLst>
          </p:cNvPr>
          <p:cNvSpPr txBox="1">
            <a:spLocks/>
          </p:cNvSpPr>
          <p:nvPr/>
        </p:nvSpPr>
        <p:spPr bwMode="auto">
          <a:xfrm>
            <a:off x="240646" y="2857010"/>
            <a:ext cx="4263411" cy="55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l" eaLnBrk="1" hangingPunct="1">
              <a:lnSpc>
                <a:spcPct val="100000"/>
              </a:lnSpc>
              <a:spcBef>
                <a:spcPts val="200"/>
              </a:spcBef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500" dirty="0"/>
              <a:t>Control of the firm</a:t>
            </a:r>
            <a:endParaRPr lang="en-US" altLang="en-US" sz="2500" b="1" dirty="0">
              <a:solidFill>
                <a:srgbClr val="FF0000"/>
              </a:solidFill>
            </a:endParaRPr>
          </a:p>
          <a:p>
            <a:pPr marL="914400" indent="-457200" algn="l" eaLnBrk="1" hangingPunct="1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  <a:p>
            <a:pPr marL="457200" indent="-457200" algn="l" eaLnBrk="1" hangingPunct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  <p:bldP spid="6" grpId="0"/>
      <p:bldP spid="7" grpId="0"/>
      <p:bldP spid="8" grpId="0"/>
      <p:bldP spid="9" grpId="0" build="p" bldLvl="4"/>
      <p:bldP spid="10" grpId="0" build="p" bldLvl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686065" y="1473199"/>
            <a:ext cx="7772400" cy="409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Importance:</a:t>
            </a:r>
          </a:p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/>
              <a:t>Indication of default risk.</a:t>
            </a:r>
          </a:p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/>
              <a:t>Ratings changes—affect a firm’s </a:t>
            </a:r>
            <a:r>
              <a:rPr lang="en-US" altLang="en-US" sz="3000" dirty="0">
                <a:solidFill>
                  <a:srgbClr val="FF0000"/>
                </a:solidFill>
              </a:rPr>
              <a:t>ability</a:t>
            </a:r>
            <a:r>
              <a:rPr lang="en-US" altLang="en-US" sz="3000" dirty="0"/>
              <a:t> to borrow and the </a:t>
            </a:r>
            <a:r>
              <a:rPr lang="en-US" altLang="en-US" sz="3000" dirty="0">
                <a:solidFill>
                  <a:srgbClr val="FF0000"/>
                </a:solidFill>
              </a:rPr>
              <a:t>cost</a:t>
            </a:r>
            <a:r>
              <a:rPr lang="en-US" altLang="en-US" sz="3000" dirty="0"/>
              <a:t> of borrowing.</a:t>
            </a:r>
          </a:p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/>
              <a:t>Institutional investors are restricted to securities rated investment-grade or higher.</a:t>
            </a:r>
          </a:p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  </a:t>
            </a:r>
          </a:p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  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45534" y="279400"/>
            <a:ext cx="8653463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Bonds—Ratings</a:t>
            </a: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733800" y="1295400"/>
            <a:ext cx="3733800" cy="508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31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 defTabSz="9731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731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731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731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731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731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731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731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336800" algn="l"/>
                <a:tab pos="5486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u="sng" dirty="0"/>
              <a:t>Moody’s</a:t>
            </a:r>
            <a:r>
              <a:rPr lang="en-US" altLang="en-US" dirty="0"/>
              <a:t> 	</a:t>
            </a:r>
            <a:r>
              <a:rPr lang="en-US" altLang="en-US" u="sng" dirty="0"/>
              <a:t>S&amp;P</a:t>
            </a:r>
            <a:r>
              <a:rPr lang="en-US" altLang="en-US" dirty="0"/>
              <a:t>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 err="1"/>
              <a:t>Aaa</a:t>
            </a:r>
            <a:r>
              <a:rPr lang="en-US" altLang="en-US" dirty="0"/>
              <a:t> 	AAA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/>
              <a:t>Aa 	AA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/>
              <a:t>A 	A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/>
              <a:t>Baa 	BBB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/>
              <a:t>Ba 	BB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/>
              <a:t>B	B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 err="1"/>
              <a:t>Caa</a:t>
            </a:r>
            <a:r>
              <a:rPr lang="en-US" altLang="en-US" dirty="0"/>
              <a:t> 	CCC 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dirty="0"/>
              <a:t>C	D</a:t>
            </a:r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1371600" y="2024063"/>
            <a:ext cx="2209800" cy="685800"/>
            <a:chOff x="432" y="1248"/>
            <a:chExt cx="1392" cy="432"/>
          </a:xfrm>
        </p:grpSpPr>
        <p:sp>
          <p:nvSpPr>
            <p:cNvPr id="10255" name="Rectangle 6"/>
            <p:cNvSpPr>
              <a:spLocks noChangeArrowheads="1"/>
            </p:cNvSpPr>
            <p:nvPr/>
          </p:nvSpPr>
          <p:spPr bwMode="auto">
            <a:xfrm>
              <a:off x="432" y="1296"/>
              <a:ext cx="1392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7313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20000"/>
                </a:spcBef>
                <a:buSzPct val="75000"/>
                <a:buFontTx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High quality</a:t>
              </a:r>
            </a:p>
          </p:txBody>
        </p:sp>
        <p:sp>
          <p:nvSpPr>
            <p:cNvPr id="10256" name="AutoShape 8"/>
            <p:cNvSpPr>
              <a:spLocks/>
            </p:cNvSpPr>
            <p:nvPr/>
          </p:nvSpPr>
          <p:spPr bwMode="auto">
            <a:xfrm>
              <a:off x="1776" y="1248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1447800" y="2994025"/>
            <a:ext cx="2133600" cy="942975"/>
            <a:chOff x="432" y="1758"/>
            <a:chExt cx="1344" cy="594"/>
          </a:xfrm>
        </p:grpSpPr>
        <p:sp>
          <p:nvSpPr>
            <p:cNvPr id="10253" name="Rectangle 11"/>
            <p:cNvSpPr>
              <a:spLocks noChangeArrowheads="1"/>
            </p:cNvSpPr>
            <p:nvPr/>
          </p:nvSpPr>
          <p:spPr bwMode="auto">
            <a:xfrm>
              <a:off x="432" y="1776"/>
              <a:ext cx="134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7313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ct val="20000"/>
                </a:spcBef>
                <a:buSzPct val="75000"/>
                <a:buFontTx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Investment grade</a:t>
              </a:r>
            </a:p>
          </p:txBody>
        </p:sp>
        <p:sp>
          <p:nvSpPr>
            <p:cNvPr id="10254" name="AutoShape 12"/>
            <p:cNvSpPr>
              <a:spLocks/>
            </p:cNvSpPr>
            <p:nvPr/>
          </p:nvSpPr>
          <p:spPr bwMode="auto">
            <a:xfrm>
              <a:off x="1729" y="1758"/>
              <a:ext cx="47" cy="594"/>
            </a:xfrm>
            <a:prstGeom prst="leftBrace">
              <a:avLst>
                <a:gd name="adj1" fmla="val 10531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1295400" y="4249738"/>
            <a:ext cx="2286000" cy="685800"/>
            <a:chOff x="432" y="1248"/>
            <a:chExt cx="1392" cy="432"/>
          </a:xfrm>
        </p:grpSpPr>
        <p:sp>
          <p:nvSpPr>
            <p:cNvPr id="10251" name="Rectangle 15"/>
            <p:cNvSpPr>
              <a:spLocks noChangeArrowheads="1"/>
            </p:cNvSpPr>
            <p:nvPr/>
          </p:nvSpPr>
          <p:spPr bwMode="auto">
            <a:xfrm>
              <a:off x="432" y="1296"/>
              <a:ext cx="1392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7313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20000"/>
                </a:spcBef>
                <a:buSzPct val="75000"/>
                <a:buFontTx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Substandard</a:t>
              </a:r>
            </a:p>
          </p:txBody>
        </p:sp>
        <p:sp>
          <p:nvSpPr>
            <p:cNvPr id="10252" name="AutoShape 16"/>
            <p:cNvSpPr>
              <a:spLocks/>
            </p:cNvSpPr>
            <p:nvPr/>
          </p:nvSpPr>
          <p:spPr bwMode="auto">
            <a:xfrm>
              <a:off x="1776" y="1248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1371600" y="5351463"/>
            <a:ext cx="2209800" cy="685800"/>
            <a:chOff x="432" y="1248"/>
            <a:chExt cx="1392" cy="432"/>
          </a:xfrm>
        </p:grpSpPr>
        <p:sp>
          <p:nvSpPr>
            <p:cNvPr id="10249" name="Rectangle 18"/>
            <p:cNvSpPr>
              <a:spLocks noChangeArrowheads="1"/>
            </p:cNvSpPr>
            <p:nvPr/>
          </p:nvSpPr>
          <p:spPr bwMode="auto">
            <a:xfrm>
              <a:off x="432" y="1296"/>
              <a:ext cx="1392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7313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731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731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3482975" algn="l"/>
                  <a:tab pos="5486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20000"/>
                </a:spcBef>
                <a:buSzPct val="75000"/>
                <a:buFontTx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Speculative</a:t>
              </a:r>
            </a:p>
          </p:txBody>
        </p:sp>
        <p:sp>
          <p:nvSpPr>
            <p:cNvPr id="10250" name="AutoShape 19"/>
            <p:cNvSpPr>
              <a:spLocks/>
            </p:cNvSpPr>
            <p:nvPr/>
          </p:nvSpPr>
          <p:spPr bwMode="auto">
            <a:xfrm>
              <a:off x="1776" y="1248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25" name="Group 26"/>
          <p:cNvGrpSpPr>
            <a:grpSpLocks/>
          </p:cNvGrpSpPr>
          <p:nvPr/>
        </p:nvGrpSpPr>
        <p:grpSpPr bwMode="auto">
          <a:xfrm>
            <a:off x="1278838" y="4042845"/>
            <a:ext cx="6599951" cy="2166939"/>
            <a:chOff x="824" y="904"/>
            <a:chExt cx="3984" cy="1365"/>
          </a:xfrm>
          <a:solidFill>
            <a:srgbClr val="C00000"/>
          </a:solidFill>
        </p:grpSpPr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824" y="904"/>
              <a:ext cx="3984" cy="13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ts val="1000"/>
                </a:spcBef>
                <a:defRPr/>
              </a:pPr>
              <a:endParaRPr lang="en-US" altLang="en-US">
                <a:latin typeface="+mn-lt"/>
              </a:endParaRPr>
            </a:p>
          </p:txBody>
        </p:sp>
        <p:grpSp>
          <p:nvGrpSpPr>
            <p:cNvPr id="27" name="Group 28"/>
            <p:cNvGrpSpPr>
              <a:grpSpLocks/>
            </p:cNvGrpSpPr>
            <p:nvPr/>
          </p:nvGrpSpPr>
          <p:grpSpPr bwMode="auto">
            <a:xfrm>
              <a:off x="912" y="912"/>
              <a:ext cx="3888" cy="1357"/>
              <a:chOff x="912" y="2400"/>
              <a:chExt cx="3888" cy="1357"/>
            </a:xfrm>
            <a:grpFill/>
          </p:grpSpPr>
          <p:sp>
            <p:nvSpPr>
              <p:cNvPr id="28" name="Rectangle 29"/>
              <p:cNvSpPr>
                <a:spLocks noChangeArrowheads="1"/>
              </p:cNvSpPr>
              <p:nvPr/>
            </p:nvSpPr>
            <p:spPr bwMode="auto">
              <a:xfrm>
                <a:off x="2256" y="2400"/>
                <a:ext cx="2544" cy="135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973138"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973138"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973138"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973138"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973138"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336800" algn="l"/>
                    <a:tab pos="54864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ts val="1000"/>
                  </a:spcBef>
                  <a:buSzPct val="75000"/>
                  <a:defRPr/>
                </a:pPr>
                <a:r>
                  <a:rPr lang="en-US" altLang="en-US" sz="2800" dirty="0">
                    <a:solidFill>
                      <a:schemeClr val="bg1"/>
                    </a:solidFill>
                    <a:latin typeface="+mn-lt"/>
                  </a:rPr>
                  <a:t>      Ba 	      BB </a:t>
                </a:r>
              </a:p>
              <a:p>
                <a:pPr eaLnBrk="1" hangingPunct="1">
                  <a:spcBef>
                    <a:spcPts val="1000"/>
                  </a:spcBef>
                  <a:buSzPct val="75000"/>
                  <a:defRPr/>
                </a:pPr>
                <a:r>
                  <a:rPr lang="en-US" altLang="en-US" sz="2800" dirty="0">
                    <a:solidFill>
                      <a:schemeClr val="bg1"/>
                    </a:solidFill>
                    <a:latin typeface="+mn-lt"/>
                  </a:rPr>
                  <a:t>       B	       B </a:t>
                </a:r>
              </a:p>
              <a:p>
                <a:pPr eaLnBrk="1" hangingPunct="1">
                  <a:spcBef>
                    <a:spcPts val="1000"/>
                  </a:spcBef>
                  <a:buSzPct val="75000"/>
                  <a:defRPr/>
                </a:pPr>
                <a:r>
                  <a:rPr lang="en-US" altLang="en-US" sz="2800" dirty="0">
                    <a:solidFill>
                      <a:schemeClr val="bg1"/>
                    </a:solidFill>
                    <a:latin typeface="+mn-lt"/>
                  </a:rPr>
                  <a:t>     </a:t>
                </a:r>
                <a:r>
                  <a:rPr lang="en-US" altLang="en-US" sz="2800" dirty="0" err="1">
                    <a:solidFill>
                      <a:schemeClr val="bg1"/>
                    </a:solidFill>
                    <a:latin typeface="+mn-lt"/>
                  </a:rPr>
                  <a:t>Caa</a:t>
                </a:r>
                <a:r>
                  <a:rPr lang="en-US" altLang="en-US" sz="2800" dirty="0">
                    <a:solidFill>
                      <a:schemeClr val="bg1"/>
                    </a:solidFill>
                    <a:latin typeface="+mn-lt"/>
                  </a:rPr>
                  <a:t> 	     CCC </a:t>
                </a:r>
              </a:p>
              <a:p>
                <a:pPr eaLnBrk="1" hangingPunct="1">
                  <a:spcBef>
                    <a:spcPts val="1000"/>
                  </a:spcBef>
                  <a:buSzPct val="75000"/>
                  <a:defRPr/>
                </a:pPr>
                <a:r>
                  <a:rPr lang="en-US" altLang="en-US" sz="2800" dirty="0">
                    <a:solidFill>
                      <a:schemeClr val="bg1"/>
                    </a:solidFill>
                    <a:latin typeface="+mn-lt"/>
                  </a:rPr>
                  <a:t>       C	       D</a:t>
                </a:r>
              </a:p>
            </p:txBody>
          </p:sp>
          <p:sp>
            <p:nvSpPr>
              <p:cNvPr id="29" name="Text Box 30"/>
              <p:cNvSpPr txBox="1">
                <a:spLocks noChangeArrowheads="1"/>
              </p:cNvSpPr>
              <p:nvPr/>
            </p:nvSpPr>
            <p:spPr bwMode="auto">
              <a:xfrm>
                <a:off x="912" y="2832"/>
                <a:ext cx="1440" cy="3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ts val="1000"/>
                  </a:spcBef>
                  <a:defRPr/>
                </a:pPr>
                <a:r>
                  <a:rPr lang="en-US" altLang="en-US" sz="2800" dirty="0">
                    <a:solidFill>
                      <a:schemeClr val="bg1"/>
                    </a:solidFill>
                    <a:latin typeface="+mn-lt"/>
                  </a:rPr>
                  <a:t>Junk Bonds</a:t>
                </a:r>
              </a:p>
            </p:txBody>
          </p:sp>
          <p:sp>
            <p:nvSpPr>
              <p:cNvPr id="30" name="AutoShape 31"/>
              <p:cNvSpPr>
                <a:spLocks/>
              </p:cNvSpPr>
              <p:nvPr/>
            </p:nvSpPr>
            <p:spPr bwMode="auto">
              <a:xfrm>
                <a:off x="2031" y="2448"/>
                <a:ext cx="192" cy="1152"/>
              </a:xfrm>
              <a:prstGeom prst="leftBrace">
                <a:avLst>
                  <a:gd name="adj1" fmla="val 50000"/>
                  <a:gd name="adj2" fmla="val 50000"/>
                </a:avLst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ts val="1000"/>
                  </a:spcBef>
                  <a:defRPr/>
                </a:pPr>
                <a:endParaRPr lang="en-US" altLang="en-US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</p:grpSp>
      <p:sp>
        <p:nvSpPr>
          <p:cNvPr id="22" name="Subtitle 2"/>
          <p:cNvSpPr txBox="1">
            <a:spLocks/>
          </p:cNvSpPr>
          <p:nvPr/>
        </p:nvSpPr>
        <p:spPr bwMode="auto">
          <a:xfrm>
            <a:off x="245534" y="279400"/>
            <a:ext cx="8653463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Bonds—Ratings</a:t>
            </a: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6" grpId="1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566988"/>
              </p:ext>
            </p:extLst>
          </p:nvPr>
        </p:nvGraphicFramePr>
        <p:xfrm>
          <a:off x="1447800" y="1987544"/>
          <a:ext cx="568325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73300" imgH="1054100" progId="Equation.DSMT4">
                  <p:embed/>
                </p:oleObj>
              </mc:Choice>
              <mc:Fallback>
                <p:oleObj name="Equation" r:id="rId4" imgW="2273300" imgH="1054100" progId="Equation.DSMT4">
                  <p:embed/>
                  <p:pic>
                    <p:nvPicPr>
                      <p:cNvPr id="0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987544"/>
                        <a:ext cx="568325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28"/>
          <p:cNvSpPr txBox="1">
            <a:spLocks noChangeArrowheads="1"/>
          </p:cNvSpPr>
          <p:nvPr/>
        </p:nvSpPr>
        <p:spPr bwMode="auto">
          <a:xfrm>
            <a:off x="1828800" y="5370507"/>
            <a:ext cx="541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  <a:ea typeface="ＭＳ Ｐゴシック" panose="020B0600070205080204" pitchFamily="34" charset="-128"/>
              </a:rPr>
              <a:t>r = required rate of return</a:t>
            </a:r>
          </a:p>
        </p:txBody>
      </p:sp>
      <p:graphicFrame>
        <p:nvGraphicFramePr>
          <p:cNvPr id="6" name="Object 1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581725"/>
              </p:ext>
            </p:extLst>
          </p:nvPr>
        </p:nvGraphicFramePr>
        <p:xfrm>
          <a:off x="1447800" y="4640257"/>
          <a:ext cx="552132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22500" imgH="304800" progId="Equation.3">
                  <p:embed/>
                </p:oleObj>
              </mc:Choice>
              <mc:Fallback>
                <p:oleObj name="Equation" r:id="rId6" imgW="2222500" imgH="304800" progId="Equation.3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640257"/>
                        <a:ext cx="5521325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761999" y="1151990"/>
            <a:ext cx="8136997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457200" indent="-457200" algn="l" eaLnBrk="1" hangingPunct="1"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800" u="sng" dirty="0">
                <a:latin typeface="+mn-lt"/>
              </a:rPr>
              <a:t>Basic Valuation Model</a:t>
            </a:r>
            <a:r>
              <a:rPr lang="en-US" altLang="en-US" sz="2800" dirty="0">
                <a:latin typeface="+mn-lt"/>
              </a:rPr>
              <a:t>—value of 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</a:rPr>
              <a:t>any asset</a:t>
            </a:r>
            <a:endParaRPr lang="en-US" altLang="en-US" sz="2800" b="1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245534" y="279400"/>
            <a:ext cx="8653463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Bonds—Valuation</a:t>
            </a: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1143000" y="1312325"/>
            <a:ext cx="6891338" cy="881063"/>
            <a:chOff x="720" y="1248"/>
            <a:chExt cx="4341" cy="555"/>
          </a:xfrm>
        </p:grpSpPr>
        <p:sp>
          <p:nvSpPr>
            <p:cNvPr id="14365" name="Text Box 4"/>
            <p:cNvSpPr txBox="1">
              <a:spLocks noChangeArrowheads="1"/>
            </p:cNvSpPr>
            <p:nvPr/>
          </p:nvSpPr>
          <p:spPr bwMode="auto">
            <a:xfrm>
              <a:off x="1632" y="1248"/>
              <a:ext cx="2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ahoma" panose="020B0604030504040204" pitchFamily="34" charset="0"/>
                  <a:ea typeface="ＭＳ Ｐゴシック" panose="020B0600070205080204" pitchFamily="34" charset="-128"/>
                </a:rPr>
                <a:t>1</a:t>
              </a:r>
            </a:p>
          </p:txBody>
        </p:sp>
        <p:grpSp>
          <p:nvGrpSpPr>
            <p:cNvPr id="14366" name="Group 5"/>
            <p:cNvGrpSpPr>
              <a:grpSpLocks/>
            </p:cNvGrpSpPr>
            <p:nvPr/>
          </p:nvGrpSpPr>
          <p:grpSpPr bwMode="auto">
            <a:xfrm>
              <a:off x="720" y="1275"/>
              <a:ext cx="4224" cy="528"/>
              <a:chOff x="720" y="1275"/>
              <a:chExt cx="4224" cy="528"/>
            </a:xfrm>
          </p:grpSpPr>
          <p:sp>
            <p:nvSpPr>
              <p:cNvPr id="14368" name="Text Box 6"/>
              <p:cNvSpPr txBox="1">
                <a:spLocks noChangeArrowheads="1"/>
              </p:cNvSpPr>
              <p:nvPr/>
            </p:nvSpPr>
            <p:spPr bwMode="auto">
              <a:xfrm>
                <a:off x="3830" y="1457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3000" b="1">
                    <a:latin typeface="Tahoma" panose="020B0604030504040204" pitchFamily="34" charset="0"/>
                    <a:ea typeface="ＭＳ Ｐゴシック" panose="020B0600070205080204" pitchFamily="34" charset="-128"/>
                  </a:rPr>
                  <a:t>…</a:t>
                </a:r>
              </a:p>
            </p:txBody>
          </p:sp>
          <p:grpSp>
            <p:nvGrpSpPr>
              <p:cNvPr id="14369" name="Group 7"/>
              <p:cNvGrpSpPr>
                <a:grpSpLocks/>
              </p:cNvGrpSpPr>
              <p:nvPr/>
            </p:nvGrpSpPr>
            <p:grpSpPr bwMode="auto">
              <a:xfrm>
                <a:off x="816" y="1611"/>
                <a:ext cx="4128" cy="192"/>
                <a:chOff x="816" y="1872"/>
                <a:chExt cx="4128" cy="192"/>
              </a:xfrm>
            </p:grpSpPr>
            <p:sp>
              <p:nvSpPr>
                <p:cNvPr id="14373" name="Line 8"/>
                <p:cNvSpPr>
                  <a:spLocks noChangeShapeType="1"/>
                </p:cNvSpPr>
                <p:nvPr/>
              </p:nvSpPr>
              <p:spPr bwMode="auto">
                <a:xfrm>
                  <a:off x="816" y="1968"/>
                  <a:ext cx="2928" cy="0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74" name="Line 9"/>
                <p:cNvSpPr>
                  <a:spLocks noChangeShapeType="1"/>
                </p:cNvSpPr>
                <p:nvPr/>
              </p:nvSpPr>
              <p:spPr bwMode="auto">
                <a:xfrm>
                  <a:off x="4224" y="1968"/>
                  <a:ext cx="720" cy="0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75" name="Line 10"/>
                <p:cNvSpPr>
                  <a:spLocks noChangeShapeType="1"/>
                </p:cNvSpPr>
                <p:nvPr/>
              </p:nvSpPr>
              <p:spPr bwMode="auto">
                <a:xfrm>
                  <a:off x="816" y="1872"/>
                  <a:ext cx="0" cy="192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76" name="Line 11"/>
                <p:cNvSpPr>
                  <a:spLocks noChangeShapeType="1"/>
                </p:cNvSpPr>
                <p:nvPr/>
              </p:nvSpPr>
              <p:spPr bwMode="auto">
                <a:xfrm>
                  <a:off x="1728" y="1872"/>
                  <a:ext cx="0" cy="192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77" name="Line 12"/>
                <p:cNvSpPr>
                  <a:spLocks noChangeShapeType="1"/>
                </p:cNvSpPr>
                <p:nvPr/>
              </p:nvSpPr>
              <p:spPr bwMode="auto">
                <a:xfrm>
                  <a:off x="2640" y="1872"/>
                  <a:ext cx="0" cy="192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78" name="Line 13"/>
                <p:cNvSpPr>
                  <a:spLocks noChangeShapeType="1"/>
                </p:cNvSpPr>
                <p:nvPr/>
              </p:nvSpPr>
              <p:spPr bwMode="auto">
                <a:xfrm>
                  <a:off x="3552" y="1872"/>
                  <a:ext cx="0" cy="192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79" name="Line 14"/>
                <p:cNvSpPr>
                  <a:spLocks noChangeShapeType="1"/>
                </p:cNvSpPr>
                <p:nvPr/>
              </p:nvSpPr>
              <p:spPr bwMode="auto">
                <a:xfrm>
                  <a:off x="4944" y="1872"/>
                  <a:ext cx="0" cy="192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14370" name="Text Box 15"/>
              <p:cNvSpPr txBox="1">
                <a:spLocks noChangeArrowheads="1"/>
              </p:cNvSpPr>
              <p:nvPr/>
            </p:nvSpPr>
            <p:spPr bwMode="auto">
              <a:xfrm>
                <a:off x="720" y="1275"/>
                <a:ext cx="22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ahoma" panose="020B0604030504040204" pitchFamily="34" charset="0"/>
                    <a:ea typeface="ＭＳ Ｐゴシック" panose="020B0600070205080204" pitchFamily="34" charset="-128"/>
                  </a:rPr>
                  <a:t>0</a:t>
                </a:r>
              </a:p>
            </p:txBody>
          </p:sp>
          <p:sp>
            <p:nvSpPr>
              <p:cNvPr id="14371" name="Text Box 16"/>
              <p:cNvSpPr txBox="1">
                <a:spLocks noChangeArrowheads="1"/>
              </p:cNvSpPr>
              <p:nvPr/>
            </p:nvSpPr>
            <p:spPr bwMode="auto">
              <a:xfrm>
                <a:off x="2544" y="1275"/>
                <a:ext cx="22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ahoma" panose="020B0604030504040204" pitchFamily="34" charset="0"/>
                    <a:ea typeface="ＭＳ Ｐゴシック" panose="020B0600070205080204" pitchFamily="34" charset="-128"/>
                  </a:rPr>
                  <a:t>2</a:t>
                </a:r>
              </a:p>
            </p:txBody>
          </p:sp>
          <p:sp>
            <p:nvSpPr>
              <p:cNvPr id="14372" name="Text Box 17"/>
              <p:cNvSpPr txBox="1">
                <a:spLocks noChangeArrowheads="1"/>
              </p:cNvSpPr>
              <p:nvPr/>
            </p:nvSpPr>
            <p:spPr bwMode="auto">
              <a:xfrm>
                <a:off x="3456" y="1275"/>
                <a:ext cx="22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ahoma" panose="020B0604030504040204" pitchFamily="34" charset="0"/>
                    <a:ea typeface="ＭＳ Ｐゴシック" panose="020B0600070205080204" pitchFamily="34" charset="-128"/>
                  </a:rPr>
                  <a:t>3</a:t>
                </a:r>
              </a:p>
            </p:txBody>
          </p:sp>
        </p:grpSp>
        <p:sp>
          <p:nvSpPr>
            <p:cNvPr id="14367" name="Text Box 18"/>
            <p:cNvSpPr txBox="1">
              <a:spLocks noChangeArrowheads="1"/>
            </p:cNvSpPr>
            <p:nvPr/>
          </p:nvSpPr>
          <p:spPr bwMode="auto">
            <a:xfrm>
              <a:off x="4817" y="1248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ahoma" panose="020B0604030504040204" pitchFamily="34" charset="0"/>
                  <a:ea typeface="ＭＳ Ｐゴシック" panose="020B0600070205080204" pitchFamily="34" charset="-128"/>
                </a:rPr>
                <a:t>N</a:t>
              </a:r>
            </a:p>
          </p:txBody>
        </p:sp>
      </p:grp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2438400" y="2302925"/>
            <a:ext cx="679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INT</a:t>
            </a:r>
            <a:endParaRPr lang="en-US" altLang="en-US" sz="2400" baseline="-250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541338" y="2793463"/>
            <a:ext cx="1744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PV of INT</a:t>
            </a:r>
            <a:endParaRPr lang="en-US" altLang="en-US" sz="2400" baseline="-25000" dirty="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533400" y="3217325"/>
            <a:ext cx="1439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PV of M</a:t>
            </a:r>
            <a:endParaRPr lang="en-US" altLang="en-US" sz="2400" baseline="-25000" dirty="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27" name="Group 22"/>
          <p:cNvGrpSpPr>
            <a:grpSpLocks/>
          </p:cNvGrpSpPr>
          <p:nvPr/>
        </p:nvGrpSpPr>
        <p:grpSpPr bwMode="auto">
          <a:xfrm>
            <a:off x="528638" y="3707863"/>
            <a:ext cx="2413000" cy="457200"/>
            <a:chOff x="338" y="3887"/>
            <a:chExt cx="1520" cy="288"/>
          </a:xfrm>
        </p:grpSpPr>
        <p:sp>
          <p:nvSpPr>
            <p:cNvPr id="14363" name="Line 23"/>
            <p:cNvSpPr>
              <a:spLocks noChangeShapeType="1"/>
            </p:cNvSpPr>
            <p:nvPr/>
          </p:nvSpPr>
          <p:spPr bwMode="auto">
            <a:xfrm>
              <a:off x="384" y="3888"/>
              <a:ext cx="8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364" name="Text Box 24"/>
            <p:cNvSpPr txBox="1">
              <a:spLocks noChangeArrowheads="1"/>
            </p:cNvSpPr>
            <p:nvPr/>
          </p:nvSpPr>
          <p:spPr bwMode="auto">
            <a:xfrm>
              <a:off x="338" y="3887"/>
              <a:ext cx="15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ahoma" panose="020B0604030504040204" pitchFamily="34" charset="0"/>
                  <a:ea typeface="ＭＳ Ｐゴシック" panose="020B0600070205080204" pitchFamily="34" charset="-128"/>
                </a:rPr>
                <a:t>Bond Value = </a:t>
              </a:r>
              <a:r>
                <a:rPr lang="en-US" altLang="en-US" sz="2400" dirty="0" err="1">
                  <a:latin typeface="Tahoma" panose="020B0604030504040204" pitchFamily="34" charset="0"/>
                  <a:ea typeface="ＭＳ Ｐゴシック" panose="020B0600070205080204" pitchFamily="34" charset="-128"/>
                </a:rPr>
                <a:t>V</a:t>
              </a:r>
              <a:r>
                <a:rPr lang="en-US" altLang="en-US" sz="2400" baseline="-25000" dirty="0" err="1">
                  <a:latin typeface="Tahoma" panose="020B0604030504040204" pitchFamily="34" charset="0"/>
                  <a:ea typeface="ＭＳ Ｐゴシック" panose="020B0600070205080204" pitchFamily="34" charset="-128"/>
                </a:rPr>
                <a:t>d</a:t>
              </a:r>
              <a:endParaRPr lang="en-US" altLang="en-US" sz="2400" baseline="-25000" dirty="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30" name="Text Box 25"/>
          <p:cNvSpPr txBox="1">
            <a:spLocks noChangeArrowheads="1"/>
          </p:cNvSpPr>
          <p:nvPr/>
        </p:nvSpPr>
        <p:spPr bwMode="auto">
          <a:xfrm>
            <a:off x="3892550" y="2302925"/>
            <a:ext cx="679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INT</a:t>
            </a:r>
            <a:endParaRPr lang="en-US" altLang="en-US" sz="2400" baseline="-25000" dirty="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" name="Text Box 26"/>
          <p:cNvSpPr txBox="1">
            <a:spLocks noChangeArrowheads="1"/>
          </p:cNvSpPr>
          <p:nvPr/>
        </p:nvSpPr>
        <p:spPr bwMode="auto">
          <a:xfrm>
            <a:off x="5334000" y="2302925"/>
            <a:ext cx="679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INT</a:t>
            </a:r>
            <a:endParaRPr lang="en-US" altLang="en-US" sz="2400" baseline="-250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7543800" y="2302925"/>
            <a:ext cx="679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INT</a:t>
            </a:r>
            <a:endParaRPr lang="en-US" altLang="en-US" sz="2400" baseline="-250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33" name="Group 28"/>
          <p:cNvGrpSpPr>
            <a:grpSpLocks/>
          </p:cNvGrpSpPr>
          <p:nvPr/>
        </p:nvGrpSpPr>
        <p:grpSpPr bwMode="auto">
          <a:xfrm>
            <a:off x="2133600" y="2760125"/>
            <a:ext cx="5715000" cy="304800"/>
            <a:chOff x="1344" y="2784"/>
            <a:chExt cx="3600" cy="192"/>
          </a:xfrm>
        </p:grpSpPr>
        <p:sp>
          <p:nvSpPr>
            <p:cNvPr id="14356" name="Line 29"/>
            <p:cNvSpPr>
              <a:spLocks noChangeShapeType="1"/>
            </p:cNvSpPr>
            <p:nvPr/>
          </p:nvSpPr>
          <p:spPr bwMode="auto">
            <a:xfrm>
              <a:off x="1728" y="2784"/>
              <a:ext cx="0" cy="9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357" name="Line 30"/>
            <p:cNvSpPr>
              <a:spLocks noChangeShapeType="1"/>
            </p:cNvSpPr>
            <p:nvPr/>
          </p:nvSpPr>
          <p:spPr bwMode="auto">
            <a:xfrm>
              <a:off x="4944" y="2784"/>
              <a:ext cx="0" cy="9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358" name="Line 31"/>
            <p:cNvSpPr>
              <a:spLocks noChangeShapeType="1"/>
            </p:cNvSpPr>
            <p:nvPr/>
          </p:nvSpPr>
          <p:spPr bwMode="auto">
            <a:xfrm>
              <a:off x="1728" y="2880"/>
              <a:ext cx="321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359" name="Line 32"/>
            <p:cNvSpPr>
              <a:spLocks noChangeShapeType="1"/>
            </p:cNvSpPr>
            <p:nvPr/>
          </p:nvSpPr>
          <p:spPr bwMode="auto">
            <a:xfrm>
              <a:off x="2640" y="2784"/>
              <a:ext cx="0" cy="9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360" name="Line 33"/>
            <p:cNvSpPr>
              <a:spLocks noChangeShapeType="1"/>
            </p:cNvSpPr>
            <p:nvPr/>
          </p:nvSpPr>
          <p:spPr bwMode="auto">
            <a:xfrm>
              <a:off x="3552" y="2784"/>
              <a:ext cx="0" cy="9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361" name="Line 34"/>
            <p:cNvSpPr>
              <a:spLocks noChangeShapeType="1"/>
            </p:cNvSpPr>
            <p:nvPr/>
          </p:nvSpPr>
          <p:spPr bwMode="auto">
            <a:xfrm flipH="1">
              <a:off x="1344" y="2976"/>
              <a:ext cx="2112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362" name="Line 35"/>
            <p:cNvSpPr>
              <a:spLocks noChangeShapeType="1"/>
            </p:cNvSpPr>
            <p:nvPr/>
          </p:nvSpPr>
          <p:spPr bwMode="auto">
            <a:xfrm>
              <a:off x="3456" y="2880"/>
              <a:ext cx="0" cy="9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1" name="Text Box 36"/>
          <p:cNvSpPr txBox="1">
            <a:spLocks noChangeArrowheads="1"/>
          </p:cNvSpPr>
          <p:nvPr/>
        </p:nvSpPr>
        <p:spPr bwMode="auto">
          <a:xfrm>
            <a:off x="7734300" y="3141125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M</a:t>
            </a:r>
          </a:p>
        </p:txBody>
      </p:sp>
      <p:sp>
        <p:nvSpPr>
          <p:cNvPr id="42" name="Line 37"/>
          <p:cNvSpPr>
            <a:spLocks noChangeShapeType="1"/>
          </p:cNvSpPr>
          <p:nvPr/>
        </p:nvSpPr>
        <p:spPr bwMode="auto">
          <a:xfrm flipH="1">
            <a:off x="2133600" y="3445925"/>
            <a:ext cx="5562600" cy="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" name="Text Box 40"/>
          <p:cNvSpPr txBox="1">
            <a:spLocks noChangeArrowheads="1"/>
          </p:cNvSpPr>
          <p:nvPr/>
        </p:nvSpPr>
        <p:spPr bwMode="auto">
          <a:xfrm>
            <a:off x="7215188" y="4654215"/>
            <a:ext cx="4095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2600" dirty="0">
                <a:latin typeface="+mn-lt"/>
              </a:rPr>
              <a:t>   </a:t>
            </a:r>
          </a:p>
        </p:txBody>
      </p:sp>
      <p:sp>
        <p:nvSpPr>
          <p:cNvPr id="46" name="Text Box 43"/>
          <p:cNvSpPr txBox="1">
            <a:spLocks noChangeArrowheads="1"/>
          </p:cNvSpPr>
          <p:nvPr/>
        </p:nvSpPr>
        <p:spPr bwMode="auto">
          <a:xfrm>
            <a:off x="1752600" y="1617125"/>
            <a:ext cx="360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d</a:t>
            </a:r>
            <a:endParaRPr lang="en-US" altLang="en-US" sz="2000" baseline="-25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 bwMode="auto">
          <a:xfrm>
            <a:off x="245534" y="279400"/>
            <a:ext cx="8653463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Bonds—Valuation</a:t>
            </a:r>
            <a:endParaRPr lang="en-US" altLang="en-US" sz="28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1C1A7F6-C4C1-401D-AE2A-87296A6B51F6}"/>
              </a:ext>
            </a:extLst>
          </p:cNvPr>
          <p:cNvSpPr/>
          <p:nvPr/>
        </p:nvSpPr>
        <p:spPr>
          <a:xfrm>
            <a:off x="2438400" y="2349874"/>
            <a:ext cx="5784850" cy="41010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7618A1A-0F39-44F4-8663-BF360FFB9651}"/>
              </a:ext>
            </a:extLst>
          </p:cNvPr>
          <p:cNvSpPr txBox="1"/>
          <p:nvPr/>
        </p:nvSpPr>
        <p:spPr>
          <a:xfrm>
            <a:off x="4054855" y="4746320"/>
            <a:ext cx="1241045" cy="492443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600" dirty="0"/>
              <a:t>Annuity</a:t>
            </a:r>
          </a:p>
        </p:txBody>
      </p:sp>
      <p:sp>
        <p:nvSpPr>
          <p:cNvPr id="52" name="Freeform 5">
            <a:extLst>
              <a:ext uri="{FF2B5EF4-FFF2-40B4-BE49-F238E27FC236}">
                <a16:creationId xmlns:a16="http://schemas.microsoft.com/office/drawing/2014/main" id="{D709272C-256F-465F-8C70-316623776B54}"/>
              </a:ext>
            </a:extLst>
          </p:cNvPr>
          <p:cNvSpPr/>
          <p:nvPr/>
        </p:nvSpPr>
        <p:spPr>
          <a:xfrm>
            <a:off x="7747140" y="3612475"/>
            <a:ext cx="756469" cy="1380067"/>
          </a:xfrm>
          <a:custGeom>
            <a:avLst/>
            <a:gdLst>
              <a:gd name="connsiteX0" fmla="*/ 211666 w 756469"/>
              <a:gd name="connsiteY0" fmla="*/ 0 h 1380067"/>
              <a:gd name="connsiteX1" fmla="*/ 753533 w 756469"/>
              <a:gd name="connsiteY1" fmla="*/ 1041400 h 1380067"/>
              <a:gd name="connsiteX2" fmla="*/ 0 w 756469"/>
              <a:gd name="connsiteY2" fmla="*/ 1380067 h 1380067"/>
              <a:gd name="connsiteX3" fmla="*/ 0 w 756469"/>
              <a:gd name="connsiteY3" fmla="*/ 1380067 h 1380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469" h="1380067">
                <a:moveTo>
                  <a:pt x="211666" y="0"/>
                </a:moveTo>
                <a:cubicBezTo>
                  <a:pt x="500238" y="405694"/>
                  <a:pt x="788811" y="811389"/>
                  <a:pt x="753533" y="1041400"/>
                </a:cubicBezTo>
                <a:cubicBezTo>
                  <a:pt x="718255" y="1271411"/>
                  <a:pt x="0" y="1380067"/>
                  <a:pt x="0" y="1380067"/>
                </a:cubicBezTo>
                <a:lnTo>
                  <a:pt x="0" y="1380067"/>
                </a:lnTo>
              </a:path>
            </a:pathLst>
          </a:custGeom>
          <a:noFill/>
          <a:ln w="25400">
            <a:solidFill>
              <a:srgbClr val="0033CC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FF72785-0621-49AF-B808-49CBB087D223}"/>
              </a:ext>
            </a:extLst>
          </p:cNvPr>
          <p:cNvSpPr txBox="1"/>
          <p:nvPr/>
        </p:nvSpPr>
        <p:spPr>
          <a:xfrm>
            <a:off x="6048964" y="4732240"/>
            <a:ext cx="1636987" cy="492443"/>
          </a:xfrm>
          <a:prstGeom prst="rect">
            <a:avLst/>
          </a:prstGeom>
          <a:noFill/>
          <a:ln w="25400"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2600" dirty="0"/>
              <a:t>Lump-Sum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5D037F2-C69F-4506-88A0-53BC1DBE22EF}"/>
              </a:ext>
            </a:extLst>
          </p:cNvPr>
          <p:cNvSpPr/>
          <p:nvPr/>
        </p:nvSpPr>
        <p:spPr>
          <a:xfrm>
            <a:off x="7710351" y="3207241"/>
            <a:ext cx="512899" cy="410105"/>
          </a:xfrm>
          <a:prstGeom prst="rect">
            <a:avLst/>
          </a:prstGeom>
          <a:noFill/>
          <a:ln w="254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3902823-58BC-466C-8E1B-A124F50E6C90}"/>
              </a:ext>
            </a:extLst>
          </p:cNvPr>
          <p:cNvSpPr/>
          <p:nvPr/>
        </p:nvSpPr>
        <p:spPr>
          <a:xfrm>
            <a:off x="2944286" y="2769327"/>
            <a:ext cx="2037015" cy="2255520"/>
          </a:xfrm>
          <a:custGeom>
            <a:avLst/>
            <a:gdLst>
              <a:gd name="connsiteX0" fmla="*/ 2037015 w 2037015"/>
              <a:gd name="connsiteY0" fmla="*/ 0 h 2255520"/>
              <a:gd name="connsiteX1" fmla="*/ 25335 w 2037015"/>
              <a:gd name="connsiteY1" fmla="*/ 1863634 h 2255520"/>
              <a:gd name="connsiteX2" fmla="*/ 1087781 w 2037015"/>
              <a:gd name="connsiteY2" fmla="*/ 2255520 h 22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7015" h="2255520">
                <a:moveTo>
                  <a:pt x="2037015" y="0"/>
                </a:moveTo>
                <a:cubicBezTo>
                  <a:pt x="1110278" y="743857"/>
                  <a:pt x="183541" y="1487714"/>
                  <a:pt x="25335" y="1863634"/>
                </a:cubicBezTo>
                <a:cubicBezTo>
                  <a:pt x="-132871" y="2239554"/>
                  <a:pt x="477455" y="2247537"/>
                  <a:pt x="1087781" y="225552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65F8F72-D570-4707-83A1-B06B0AABFA1E}"/>
              </a:ext>
            </a:extLst>
          </p:cNvPr>
          <p:cNvSpPr/>
          <p:nvPr/>
        </p:nvSpPr>
        <p:spPr>
          <a:xfrm>
            <a:off x="1752600" y="1650465"/>
            <a:ext cx="396871" cy="396874"/>
          </a:xfrm>
          <a:prstGeom prst="ellipse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  <p:bldP spid="26" grpId="0" autoUpdateAnimBg="0"/>
      <p:bldP spid="30" grpId="0" autoUpdateAnimBg="0"/>
      <p:bldP spid="31" grpId="0" autoUpdateAnimBg="0"/>
      <p:bldP spid="32" grpId="0" autoUpdateAnimBg="0"/>
      <p:bldP spid="41" grpId="0" autoUpdateAnimBg="0"/>
      <p:bldP spid="42" grpId="0" animBg="1"/>
      <p:bldP spid="46" grpId="0"/>
      <p:bldP spid="48" grpId="0" animBg="1"/>
      <p:bldP spid="51" grpId="0" animBg="1"/>
      <p:bldP spid="52" grpId="0" animBg="1"/>
      <p:bldP spid="53" grpId="0" animBg="1"/>
      <p:bldP spid="57" grpId="0" animBg="1"/>
      <p:bldP spid="3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228600" y="263525"/>
            <a:ext cx="87630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Valuation of Bonds—Example</a:t>
            </a: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710677" y="1058863"/>
            <a:ext cx="7772400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Bond Characteristics: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Face (maturity) value, M	$1,000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Coupon rate of interest, C	5%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Annual interest payment, INT	$50	= $1,000 x 0.05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Years to maturity, N	8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Market rate,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6%</a:t>
            </a: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FEDAE2C4-2B57-4C79-B977-9CB6F5F9D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321" y="4198308"/>
            <a:ext cx="7772400" cy="103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Should the bond be selling at a premium, at par, or at a discount?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F9401EA-9EB8-4F8B-9728-46A72F2F4E1C}"/>
              </a:ext>
            </a:extLst>
          </p:cNvPr>
          <p:cNvSpPr/>
          <p:nvPr/>
        </p:nvSpPr>
        <p:spPr>
          <a:xfrm>
            <a:off x="5390605" y="2011679"/>
            <a:ext cx="609600" cy="444137"/>
          </a:xfrm>
          <a:prstGeom prst="ellipse">
            <a:avLst/>
          </a:prstGeom>
          <a:noFill/>
          <a:ln w="317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CC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5159D4C-0ABD-4D41-82EE-63BBA3C9F964}"/>
              </a:ext>
            </a:extLst>
          </p:cNvPr>
          <p:cNvSpPr/>
          <p:nvPr/>
        </p:nvSpPr>
        <p:spPr>
          <a:xfrm>
            <a:off x="5394960" y="3426821"/>
            <a:ext cx="609600" cy="44413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9">
            <a:extLst>
              <a:ext uri="{FF2B5EF4-FFF2-40B4-BE49-F238E27FC236}">
                <a16:creationId xmlns:a16="http://schemas.microsoft.com/office/drawing/2014/main" id="{94AACD6F-039C-4676-A9AC-731468C39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67" y="5047398"/>
            <a:ext cx="7772400" cy="103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The bond’s market value must change so the bond sells at a price that yields r</a:t>
            </a:r>
            <a:r>
              <a:rPr lang="en-US" altLang="en-US" sz="2400" baseline="-25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. In this example,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= 6%.</a:t>
            </a:r>
          </a:p>
          <a:p>
            <a:pPr marL="0" indent="0"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7C8935-F360-2DA1-D15E-4624DDE7CFB5}"/>
              </a:ext>
            </a:extLst>
          </p:cNvPr>
          <p:cNvSpPr txBox="1"/>
          <p:nvPr/>
        </p:nvSpPr>
        <p:spPr>
          <a:xfrm>
            <a:off x="6118395" y="3426821"/>
            <a:ext cx="28039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market rate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079AF-281A-5D0C-616C-AB168F47B4FF}"/>
              </a:ext>
            </a:extLst>
          </p:cNvPr>
          <p:cNvSpPr txBox="1"/>
          <p:nvPr/>
        </p:nvSpPr>
        <p:spPr>
          <a:xfrm>
            <a:off x="6118395" y="1469735"/>
            <a:ext cx="28039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rate when bond was issued—does not change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 animBg="1"/>
      <p:bldP spid="30" grpId="0" animBg="1"/>
      <p:bldP spid="31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228600" y="263525"/>
            <a:ext cx="87630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Valuation of Bonds—Example</a:t>
            </a: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710677" y="1058863"/>
            <a:ext cx="7772400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Bond Characteristics: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Face (maturity) value, M	$1,000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Coupon rate of interest, C	5%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Annual interest payment, INT	$50	= $1,000 x 0.05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Years to maturity, N	8</a:t>
            </a:r>
          </a:p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Market rate,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6%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14400" y="4876800"/>
            <a:ext cx="7313613" cy="457200"/>
            <a:chOff x="577" y="3312"/>
            <a:chExt cx="4607" cy="288"/>
          </a:xfrm>
        </p:grpSpPr>
        <p:grpSp>
          <p:nvGrpSpPr>
            <p:cNvPr id="20491" name="Group 5"/>
            <p:cNvGrpSpPr>
              <a:grpSpLocks/>
            </p:cNvGrpSpPr>
            <p:nvPr/>
          </p:nvGrpSpPr>
          <p:grpSpPr bwMode="auto">
            <a:xfrm>
              <a:off x="577" y="3312"/>
              <a:ext cx="549" cy="288"/>
              <a:chOff x="0" y="0"/>
              <a:chExt cx="305" cy="748"/>
            </a:xfrm>
          </p:grpSpPr>
          <p:sp>
            <p:nvSpPr>
              <p:cNvPr id="20504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0505" name="Rectangle 7"/>
              <p:cNvSpPr>
                <a:spLocks noChangeArrowheads="1"/>
              </p:cNvSpPr>
              <p:nvPr/>
            </p:nvSpPr>
            <p:spPr bwMode="auto">
              <a:xfrm>
                <a:off x="23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N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492" name="Group 8"/>
            <p:cNvGrpSpPr>
              <a:grpSpLocks/>
            </p:cNvGrpSpPr>
            <p:nvPr/>
          </p:nvGrpSpPr>
          <p:grpSpPr bwMode="auto">
            <a:xfrm>
              <a:off x="1592" y="3312"/>
              <a:ext cx="548" cy="288"/>
              <a:chOff x="564" y="0"/>
              <a:chExt cx="305" cy="748"/>
            </a:xfrm>
          </p:grpSpPr>
          <p:sp>
            <p:nvSpPr>
              <p:cNvPr id="20502" name="Rectangle 9"/>
              <p:cNvSpPr>
                <a:spLocks noChangeArrowheads="1"/>
              </p:cNvSpPr>
              <p:nvPr/>
            </p:nvSpPr>
            <p:spPr bwMode="auto">
              <a:xfrm>
                <a:off x="564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0503" name="Rectangle 10"/>
              <p:cNvSpPr>
                <a:spLocks noChangeArrowheads="1"/>
              </p:cNvSpPr>
              <p:nvPr/>
            </p:nvSpPr>
            <p:spPr bwMode="auto">
              <a:xfrm>
                <a:off x="587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I/Y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493" name="Group 11"/>
            <p:cNvGrpSpPr>
              <a:grpSpLocks/>
            </p:cNvGrpSpPr>
            <p:nvPr/>
          </p:nvGrpSpPr>
          <p:grpSpPr bwMode="auto">
            <a:xfrm>
              <a:off x="2606" y="3312"/>
              <a:ext cx="549" cy="288"/>
              <a:chOff x="1128" y="0"/>
              <a:chExt cx="305" cy="748"/>
            </a:xfrm>
          </p:grpSpPr>
          <p:sp>
            <p:nvSpPr>
              <p:cNvPr id="20500" name="Rectangle 12"/>
              <p:cNvSpPr>
                <a:spLocks noChangeArrowheads="1"/>
              </p:cNvSpPr>
              <p:nvPr/>
            </p:nvSpPr>
            <p:spPr bwMode="auto">
              <a:xfrm>
                <a:off x="1128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0501" name="Rectangle 13"/>
              <p:cNvSpPr>
                <a:spLocks noChangeArrowheads="1"/>
              </p:cNvSpPr>
              <p:nvPr/>
            </p:nvSpPr>
            <p:spPr bwMode="auto">
              <a:xfrm>
                <a:off x="1151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494" name="Group 14"/>
            <p:cNvGrpSpPr>
              <a:grpSpLocks/>
            </p:cNvGrpSpPr>
            <p:nvPr/>
          </p:nvGrpSpPr>
          <p:grpSpPr bwMode="auto">
            <a:xfrm>
              <a:off x="3621" y="3312"/>
              <a:ext cx="548" cy="288"/>
              <a:chOff x="1692" y="0"/>
              <a:chExt cx="305" cy="748"/>
            </a:xfrm>
          </p:grpSpPr>
          <p:sp>
            <p:nvSpPr>
              <p:cNvPr id="20498" name="Rectangle 15"/>
              <p:cNvSpPr>
                <a:spLocks noChangeArrowheads="1"/>
              </p:cNvSpPr>
              <p:nvPr/>
            </p:nvSpPr>
            <p:spPr bwMode="auto">
              <a:xfrm>
                <a:off x="1692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0499" name="Rectangle 16"/>
              <p:cNvSpPr>
                <a:spLocks noChangeArrowheads="1"/>
              </p:cNvSpPr>
              <p:nvPr/>
            </p:nvSpPr>
            <p:spPr bwMode="auto">
              <a:xfrm>
                <a:off x="1715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PMT</a:t>
                </a: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495" name="Group 17"/>
            <p:cNvGrpSpPr>
              <a:grpSpLocks/>
            </p:cNvGrpSpPr>
            <p:nvPr/>
          </p:nvGrpSpPr>
          <p:grpSpPr bwMode="auto">
            <a:xfrm>
              <a:off x="4635" y="3312"/>
              <a:ext cx="549" cy="288"/>
              <a:chOff x="2256" y="0"/>
              <a:chExt cx="305" cy="748"/>
            </a:xfrm>
          </p:grpSpPr>
          <p:sp>
            <p:nvSpPr>
              <p:cNvPr id="20496" name="Rectangle 18"/>
              <p:cNvSpPr>
                <a:spLocks noChangeArrowheads="1"/>
              </p:cNvSpPr>
              <p:nvPr/>
            </p:nvSpPr>
            <p:spPr bwMode="auto">
              <a:xfrm>
                <a:off x="2256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0497" name="Rectangle 19"/>
              <p:cNvSpPr>
                <a:spLocks noChangeArrowheads="1"/>
              </p:cNvSpPr>
              <p:nvPr/>
            </p:nvSpPr>
            <p:spPr bwMode="auto">
              <a:xfrm>
                <a:off x="2279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FV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3" name="Text Box 55"/>
          <p:cNvSpPr txBox="1">
            <a:spLocks noChangeArrowheads="1"/>
          </p:cNvSpPr>
          <p:nvPr/>
        </p:nvSpPr>
        <p:spPr bwMode="auto">
          <a:xfrm>
            <a:off x="3962400" y="5410200"/>
            <a:ext cx="124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-937.90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5778130" y="4371975"/>
            <a:ext cx="806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50/1</a:t>
            </a:r>
          </a:p>
        </p:txBody>
      </p: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7307263" y="4371975"/>
            <a:ext cx="950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1,000</a:t>
            </a: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923062" y="4364038"/>
            <a:ext cx="865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8 x 1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2656155" y="4379913"/>
            <a:ext cx="6383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6/1</a:t>
            </a: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4402138" y="4379913"/>
            <a:ext cx="331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273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utoUpdateAnimBg="0"/>
      <p:bldP spid="24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228600" y="263525"/>
            <a:ext cx="87630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Valuation of Bonds—Example</a:t>
            </a: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606169" y="945646"/>
            <a:ext cx="5611751" cy="175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4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2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Existing (Old) Bond Characteristics: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Annual interest payment, INT	$50	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Years to maturity, N	8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Market rate, </a:t>
            </a:r>
            <a:r>
              <a:rPr lang="en-US" altLang="en-US" sz="22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2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6%</a:t>
            </a: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54970412-32CF-4E4C-BB79-D31E98D70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69" y="2554547"/>
            <a:ext cx="7772400" cy="121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7013" indent="-227013" eaLnBrk="1" hangingPunct="1">
              <a:lnSpc>
                <a:spcPct val="100000"/>
              </a:lnSpc>
              <a:spcBef>
                <a:spcPts val="400"/>
              </a:spcBef>
              <a:buSzPct val="100000"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The </a:t>
            </a:r>
            <a:r>
              <a:rPr lang="en-US" altLang="en-US" sz="2200" dirty="0">
                <a:solidFill>
                  <a:srgbClr val="0033CC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coupon rate on a </a:t>
            </a:r>
            <a:r>
              <a:rPr lang="en-US" altLang="en-US" sz="2200" b="1" i="1" cap="all" dirty="0">
                <a:solidFill>
                  <a:srgbClr val="0033CC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new bond 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issued today will equal the </a:t>
            </a:r>
            <a:r>
              <a:rPr lang="en-US" altLang="en-US" sz="2200" dirty="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current market rate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, which is 6 percent, such that the interest paid on a new bond will be $60 per year.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1EF7F9-09E2-4809-8AAB-BF079CB8432D}"/>
              </a:ext>
            </a:extLst>
          </p:cNvPr>
          <p:cNvSpPr txBox="1"/>
          <p:nvPr/>
        </p:nvSpPr>
        <p:spPr>
          <a:xfrm>
            <a:off x="6760335" y="1324479"/>
            <a:ext cx="1683549" cy="76944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801688" algn="l"/>
              </a:tabLst>
            </a:pPr>
            <a:r>
              <a:rPr lang="en-US" sz="2200" dirty="0" err="1"/>
              <a:t>C</a:t>
            </a:r>
            <a:r>
              <a:rPr lang="en-US" sz="2200" baseline="-25000" dirty="0" err="1"/>
              <a:t>New</a:t>
            </a:r>
            <a:r>
              <a:rPr lang="en-US" sz="2200" dirty="0"/>
              <a:t> 	= 6%</a:t>
            </a:r>
          </a:p>
          <a:p>
            <a:pPr>
              <a:tabLst>
                <a:tab pos="801688" algn="l"/>
              </a:tabLst>
            </a:pPr>
            <a:r>
              <a:rPr lang="en-US" sz="2200" dirty="0" err="1"/>
              <a:t>INT</a:t>
            </a:r>
            <a:r>
              <a:rPr lang="en-US" sz="2200" baseline="-25000" dirty="0" err="1"/>
              <a:t>New</a:t>
            </a:r>
            <a:r>
              <a:rPr lang="en-US" sz="2200" dirty="0"/>
              <a:t> 	= $60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2BB5AA5-B540-47C8-810D-96746955D79C}"/>
              </a:ext>
            </a:extLst>
          </p:cNvPr>
          <p:cNvSpPr/>
          <p:nvPr/>
        </p:nvSpPr>
        <p:spPr>
          <a:xfrm>
            <a:off x="4968240" y="2960799"/>
            <a:ext cx="304800" cy="330926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D28886BC-EE12-40CE-B74D-9FC4C94ED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69" y="3625713"/>
            <a:ext cx="7772400" cy="113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7013" indent="-227013" eaLnBrk="1" hangingPunct="1">
              <a:lnSpc>
                <a:spcPct val="100000"/>
              </a:lnSpc>
              <a:buSzPct val="100000"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Would you pay $1,000 to buy the “old” bond that pays $50 annual interest when you can buy a new bond for $1,000 that pays $60 annual interest?</a:t>
            </a:r>
          </a:p>
        </p:txBody>
      </p:sp>
      <p:sp>
        <p:nvSpPr>
          <p:cNvPr id="10" name="Rectangle 29">
            <a:extLst>
              <a:ext uri="{FF2B5EF4-FFF2-40B4-BE49-F238E27FC236}">
                <a16:creationId xmlns:a16="http://schemas.microsoft.com/office/drawing/2014/main" id="{9FC9F577-62D5-4BF2-8BB8-A19214959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69" y="4714292"/>
            <a:ext cx="7772400" cy="1851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7013" indent="-227013" eaLnBrk="1" hangingPunct="1">
              <a:lnSpc>
                <a:spcPct val="100000"/>
              </a:lnSpc>
              <a:buSzPct val="100000"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Any investor who buys the old bond is paid $10 per year </a:t>
            </a:r>
            <a:r>
              <a:rPr lang="en-US" altLang="en-US" sz="2200" b="1" i="1" dirty="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less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interest compared to a new bond.</a:t>
            </a:r>
          </a:p>
          <a:p>
            <a:pPr marL="227013" indent="-227013" eaLnBrk="1" hangingPunct="1">
              <a:lnSpc>
                <a:spcPct val="100000"/>
              </a:lnSpc>
              <a:buSzPct val="100000"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How much is the $10 difference worth today if the opportunity cost (market) rate is 6 percent?</a:t>
            </a:r>
          </a:p>
        </p:txBody>
      </p:sp>
      <p:sp>
        <p:nvSpPr>
          <p:cNvPr id="11" name="Rectangle 29">
            <a:extLst>
              <a:ext uri="{FF2B5EF4-FFF2-40B4-BE49-F238E27FC236}">
                <a16:creationId xmlns:a16="http://schemas.microsoft.com/office/drawing/2014/main" id="{F3AF795F-5BA6-475A-B7D1-85E106F3D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0171" y="4296276"/>
            <a:ext cx="2642128" cy="48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buSzPct val="100000"/>
              <a:buNone/>
            </a:pPr>
            <a:r>
              <a:rPr lang="en-US" altLang="en-US" sz="2200" dirty="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Absolutely NOT!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B152CC8-6775-60BE-FE26-4430AB417FEF}"/>
              </a:ext>
            </a:extLst>
          </p:cNvPr>
          <p:cNvSpPr/>
          <p:nvPr/>
        </p:nvSpPr>
        <p:spPr>
          <a:xfrm>
            <a:off x="5242560" y="2107474"/>
            <a:ext cx="2159739" cy="914400"/>
          </a:xfrm>
          <a:custGeom>
            <a:avLst/>
            <a:gdLst>
              <a:gd name="connsiteX0" fmla="*/ 0 w 2284244"/>
              <a:gd name="connsiteY0" fmla="*/ 914400 h 914400"/>
              <a:gd name="connsiteX1" fmla="*/ 1445623 w 2284244"/>
              <a:gd name="connsiteY1" fmla="*/ 896983 h 914400"/>
              <a:gd name="connsiteX2" fmla="*/ 2133600 w 2284244"/>
              <a:gd name="connsiteY2" fmla="*/ 870857 h 914400"/>
              <a:gd name="connsiteX3" fmla="*/ 2264229 w 2284244"/>
              <a:gd name="connsiteY3" fmla="*/ 757646 h 914400"/>
              <a:gd name="connsiteX4" fmla="*/ 2281646 w 2284244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4244" h="914400">
                <a:moveTo>
                  <a:pt x="0" y="914400"/>
                </a:moveTo>
                <a:lnTo>
                  <a:pt x="1445623" y="896983"/>
                </a:lnTo>
                <a:cubicBezTo>
                  <a:pt x="1801223" y="889726"/>
                  <a:pt x="1997166" y="894080"/>
                  <a:pt x="2133600" y="870857"/>
                </a:cubicBezTo>
                <a:cubicBezTo>
                  <a:pt x="2270034" y="847634"/>
                  <a:pt x="2239555" y="902789"/>
                  <a:pt x="2264229" y="757646"/>
                </a:cubicBezTo>
                <a:cubicBezTo>
                  <a:pt x="2288903" y="612503"/>
                  <a:pt x="2285274" y="306251"/>
                  <a:pt x="2281646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2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9" grpId="0" build="p" bldLvl="3"/>
      <p:bldP spid="2" grpId="0" animBg="1"/>
      <p:bldP spid="3" grpId="0" animBg="1"/>
      <p:bldP spid="9" grpId="0" build="p" bldLvl="3"/>
      <p:bldP spid="10" grpId="0" build="p" bldLvl="3"/>
      <p:bldP spid="11" grpId="0" build="p" bldLvl="3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228600" y="263525"/>
            <a:ext cx="87630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Valuation of Bonds—Example</a:t>
            </a: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606169" y="945646"/>
            <a:ext cx="7772400" cy="133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4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4511675" algn="dec"/>
              </a:tabLst>
            </a:pPr>
            <a:r>
              <a:rPr lang="en-US" altLang="en-US" sz="22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INT</a:t>
            </a:r>
            <a:r>
              <a:rPr lang="en-US" altLang="en-US" sz="22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New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– </a:t>
            </a:r>
            <a:r>
              <a:rPr lang="en-US" altLang="en-US" sz="22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INT</a:t>
            </a:r>
            <a:r>
              <a:rPr lang="en-US" altLang="en-US" sz="22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Old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= $60 – $50 	$10	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4511675" algn="dec"/>
              </a:tabLst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Years to maturity, N	8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4511675" algn="dec"/>
              </a:tabLst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Market rate, </a:t>
            </a:r>
            <a:r>
              <a:rPr lang="en-US" altLang="en-US" sz="22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2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6%</a:t>
            </a:r>
          </a:p>
        </p:txBody>
      </p:sp>
      <p:grpSp>
        <p:nvGrpSpPr>
          <p:cNvPr id="20491" name="Group 5"/>
          <p:cNvGrpSpPr>
            <a:grpSpLocks/>
          </p:cNvGrpSpPr>
          <p:nvPr/>
        </p:nvGrpSpPr>
        <p:grpSpPr bwMode="auto">
          <a:xfrm>
            <a:off x="914400" y="4110427"/>
            <a:ext cx="871538" cy="457200"/>
            <a:chOff x="0" y="0"/>
            <a:chExt cx="305" cy="748"/>
          </a:xfrm>
        </p:grpSpPr>
        <p:sp>
          <p:nvSpPr>
            <p:cNvPr id="20504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305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505" name="Rectangle 7"/>
            <p:cNvSpPr>
              <a:spLocks noChangeArrowheads="1"/>
            </p:cNvSpPr>
            <p:nvPr/>
          </p:nvSpPr>
          <p:spPr bwMode="auto">
            <a:xfrm>
              <a:off x="23" y="0"/>
              <a:ext cx="259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 </a:t>
              </a:r>
              <a:r>
                <a:rPr lang="en-US" altLang="en-US" sz="2200" b="1" dirty="0">
                  <a:solidFill>
                    <a:srgbClr val="FF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N</a:t>
              </a:r>
              <a:endParaRPr lang="en-US" altLang="en-US" sz="2200" dirty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2" name="Group 8"/>
          <p:cNvGrpSpPr>
            <a:grpSpLocks/>
          </p:cNvGrpSpPr>
          <p:nvPr/>
        </p:nvGrpSpPr>
        <p:grpSpPr bwMode="auto">
          <a:xfrm>
            <a:off x="2525713" y="4110427"/>
            <a:ext cx="869950" cy="457200"/>
            <a:chOff x="564" y="0"/>
            <a:chExt cx="305" cy="748"/>
          </a:xfrm>
        </p:grpSpPr>
        <p:sp>
          <p:nvSpPr>
            <p:cNvPr id="20502" name="Rectangle 9"/>
            <p:cNvSpPr>
              <a:spLocks noChangeArrowheads="1"/>
            </p:cNvSpPr>
            <p:nvPr/>
          </p:nvSpPr>
          <p:spPr bwMode="auto">
            <a:xfrm>
              <a:off x="564" y="0"/>
              <a:ext cx="305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503" name="Rectangle 10"/>
            <p:cNvSpPr>
              <a:spLocks noChangeArrowheads="1"/>
            </p:cNvSpPr>
            <p:nvPr/>
          </p:nvSpPr>
          <p:spPr bwMode="auto">
            <a:xfrm>
              <a:off x="587" y="0"/>
              <a:ext cx="259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FFFF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 </a:t>
              </a:r>
              <a:r>
                <a:rPr lang="en-US" altLang="en-US" sz="2200" b="1">
                  <a:solidFill>
                    <a:srgbClr val="FF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I/Y</a:t>
              </a:r>
              <a:endPara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3" name="Group 11"/>
          <p:cNvGrpSpPr>
            <a:grpSpLocks/>
          </p:cNvGrpSpPr>
          <p:nvPr/>
        </p:nvGrpSpPr>
        <p:grpSpPr bwMode="auto">
          <a:xfrm>
            <a:off x="4135438" y="4110427"/>
            <a:ext cx="871538" cy="457200"/>
            <a:chOff x="1128" y="0"/>
            <a:chExt cx="305" cy="748"/>
          </a:xfrm>
        </p:grpSpPr>
        <p:sp>
          <p:nvSpPr>
            <p:cNvPr id="20500" name="Rectangle 12"/>
            <p:cNvSpPr>
              <a:spLocks noChangeArrowheads="1"/>
            </p:cNvSpPr>
            <p:nvPr/>
          </p:nvSpPr>
          <p:spPr bwMode="auto">
            <a:xfrm>
              <a:off x="1128" y="0"/>
              <a:ext cx="305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501" name="Rectangle 13"/>
            <p:cNvSpPr>
              <a:spLocks noChangeArrowheads="1"/>
            </p:cNvSpPr>
            <p:nvPr/>
          </p:nvSpPr>
          <p:spPr bwMode="auto">
            <a:xfrm>
              <a:off x="1151" y="0"/>
              <a:ext cx="259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FFFF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 </a:t>
              </a:r>
              <a:r>
                <a:rPr lang="en-US" altLang="en-US" sz="2200" b="1">
                  <a:solidFill>
                    <a:srgbClr val="FF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PV</a:t>
              </a:r>
              <a:endPara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4" name="Group 14"/>
          <p:cNvGrpSpPr>
            <a:grpSpLocks/>
          </p:cNvGrpSpPr>
          <p:nvPr/>
        </p:nvGrpSpPr>
        <p:grpSpPr bwMode="auto">
          <a:xfrm>
            <a:off x="5746750" y="4110427"/>
            <a:ext cx="869950" cy="457200"/>
            <a:chOff x="1692" y="0"/>
            <a:chExt cx="305" cy="748"/>
          </a:xfrm>
        </p:grpSpPr>
        <p:sp>
          <p:nvSpPr>
            <p:cNvPr id="20498" name="Rectangle 15"/>
            <p:cNvSpPr>
              <a:spLocks noChangeArrowheads="1"/>
            </p:cNvSpPr>
            <p:nvPr/>
          </p:nvSpPr>
          <p:spPr bwMode="auto">
            <a:xfrm>
              <a:off x="1692" y="0"/>
              <a:ext cx="305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499" name="Rectangle 16"/>
            <p:cNvSpPr>
              <a:spLocks noChangeArrowheads="1"/>
            </p:cNvSpPr>
            <p:nvPr/>
          </p:nvSpPr>
          <p:spPr bwMode="auto">
            <a:xfrm>
              <a:off x="1715" y="0"/>
              <a:ext cx="259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PMT</a:t>
              </a: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5" name="Group 17"/>
          <p:cNvGrpSpPr>
            <a:grpSpLocks/>
          </p:cNvGrpSpPr>
          <p:nvPr/>
        </p:nvGrpSpPr>
        <p:grpSpPr bwMode="auto">
          <a:xfrm>
            <a:off x="7356475" y="4110427"/>
            <a:ext cx="871538" cy="457200"/>
            <a:chOff x="2256" y="0"/>
            <a:chExt cx="305" cy="748"/>
          </a:xfrm>
        </p:grpSpPr>
        <p:sp>
          <p:nvSpPr>
            <p:cNvPr id="20496" name="Rectangle 18"/>
            <p:cNvSpPr>
              <a:spLocks noChangeArrowheads="1"/>
            </p:cNvSpPr>
            <p:nvPr/>
          </p:nvSpPr>
          <p:spPr bwMode="auto">
            <a:xfrm>
              <a:off x="2256" y="0"/>
              <a:ext cx="305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497" name="Rectangle 19"/>
            <p:cNvSpPr>
              <a:spLocks noChangeArrowheads="1"/>
            </p:cNvSpPr>
            <p:nvPr/>
          </p:nvSpPr>
          <p:spPr bwMode="auto">
            <a:xfrm>
              <a:off x="2279" y="0"/>
              <a:ext cx="259" cy="7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-685800" algn="l"/>
                  <a:tab pos="-457200" algn="l"/>
                  <a:tab pos="0" algn="l"/>
                  <a:tab pos="342900" algn="l"/>
                  <a:tab pos="571500" algn="l"/>
                  <a:tab pos="800100" algn="l"/>
                  <a:tab pos="1028700" algn="l"/>
                  <a:tab pos="1371600" algn="l"/>
                  <a:tab pos="1714500" algn="l"/>
                  <a:tab pos="1943100" algn="l"/>
                  <a:tab pos="2286000" algn="l"/>
                  <a:tab pos="2514600" algn="l"/>
                  <a:tab pos="2971800" algn="l"/>
                  <a:tab pos="3429000" algn="l"/>
                  <a:tab pos="3657600" algn="l"/>
                  <a:tab pos="45720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00" b="1">
                  <a:solidFill>
                    <a:srgbClr val="FF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rPr>
                <a:t>FV</a:t>
              </a:r>
              <a:endPara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 Box 55"/>
          <p:cNvSpPr txBox="1">
            <a:spLocks noChangeArrowheads="1"/>
          </p:cNvSpPr>
          <p:nvPr/>
        </p:nvSpPr>
        <p:spPr bwMode="auto">
          <a:xfrm>
            <a:off x="4014654" y="4513192"/>
            <a:ext cx="124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-62.10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5943600" y="3605602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10</a:t>
            </a:r>
          </a:p>
        </p:txBody>
      </p: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7585943" y="3605602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0</a:t>
            </a: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1201738" y="3597665"/>
            <a:ext cx="3540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8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2760663" y="3613540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6</a:t>
            </a: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4402138" y="3613540"/>
            <a:ext cx="331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?</a:t>
            </a: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54970412-32CF-4E4C-BB79-D31E98D70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69" y="2222136"/>
            <a:ext cx="7931662" cy="149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7013" indent="-227013" eaLnBrk="1" hangingPunct="1">
              <a:lnSpc>
                <a:spcPct val="100000"/>
              </a:lnSpc>
              <a:spcBef>
                <a:spcPts val="400"/>
              </a:spcBef>
              <a:buSzPct val="100000"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Compute the PV of the $10 difference in annual interest payments.</a:t>
            </a:r>
          </a:p>
          <a:p>
            <a:pPr marL="227013" indent="-227013" eaLnBrk="1" hangingPunct="1">
              <a:lnSpc>
                <a:spcPct val="100000"/>
              </a:lnSpc>
              <a:spcBef>
                <a:spcPts val="400"/>
              </a:spcBef>
              <a:buSzPct val="100000"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The PV represents the appropriate price </a:t>
            </a:r>
            <a:r>
              <a:rPr lang="en-US" altLang="en-US" sz="2200" i="1" dirty="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adjustment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to the market value of the old bond.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6DABFA-7053-4CE2-8108-B1D29BED3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519" y="4917450"/>
            <a:ext cx="8246097" cy="157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7013" indent="-227013" eaLnBrk="1" hangingPunct="1">
              <a:lnSpc>
                <a:spcPct val="100000"/>
              </a:lnSpc>
              <a:spcBef>
                <a:spcPts val="400"/>
              </a:spcBef>
              <a:buSzPct val="100000"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The market value of the old bond should be:</a:t>
            </a:r>
          </a:p>
          <a:p>
            <a:pPr marL="0" indent="0" eaLnBrk="1" hangingPunct="1">
              <a:lnSpc>
                <a:spcPct val="100000"/>
              </a:lnSpc>
              <a:spcBef>
                <a:spcPts val="400"/>
              </a:spcBef>
              <a:buSzPct val="100000"/>
              <a:buNone/>
              <a:tabLst>
                <a:tab pos="914400" algn="l"/>
                <a:tab pos="5137150" algn="r"/>
                <a:tab pos="5310188" algn="l"/>
              </a:tabLst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 sz="22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V</a:t>
            </a:r>
            <a:r>
              <a:rPr lang="en-US" altLang="en-US" sz="22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old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= $1,000 - $62.10 = $937.90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buSzPct val="100000"/>
              <a:tabLst>
                <a:tab pos="914400" algn="l"/>
                <a:tab pos="5137150" algn="r"/>
                <a:tab pos="5310188" algn="l"/>
              </a:tabLst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Investors who pay $937.90 for the “old” bond on average </a:t>
            </a:r>
            <a:r>
              <a:rPr lang="en-US" altLang="en-US" sz="2200" i="1" dirty="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will earn 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6 percent interest per year, which is </a:t>
            </a:r>
            <a:r>
              <a:rPr lang="en-US" altLang="en-US" sz="2200" i="1" dirty="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the market yield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023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utoUpdateAnimBg="0"/>
      <p:bldP spid="24" grpId="0"/>
      <p:bldP spid="25" grpId="0"/>
      <p:bldP spid="26" grpId="0"/>
      <p:bldP spid="27" grpId="0"/>
      <p:bldP spid="28" grpId="0"/>
      <p:bldP spid="29" grpId="0" build="p" bldLvl="2"/>
      <p:bldP spid="30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228600" y="263525"/>
            <a:ext cx="87630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Valuation of Bonds—Semiannual Interest Payments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31818" y="5426136"/>
            <a:ext cx="7313613" cy="457200"/>
            <a:chOff x="577" y="3312"/>
            <a:chExt cx="4607" cy="288"/>
          </a:xfrm>
        </p:grpSpPr>
        <p:grpSp>
          <p:nvGrpSpPr>
            <p:cNvPr id="22541" name="Group 5"/>
            <p:cNvGrpSpPr>
              <a:grpSpLocks/>
            </p:cNvGrpSpPr>
            <p:nvPr/>
          </p:nvGrpSpPr>
          <p:grpSpPr bwMode="auto">
            <a:xfrm>
              <a:off x="577" y="3312"/>
              <a:ext cx="549" cy="288"/>
              <a:chOff x="0" y="0"/>
              <a:chExt cx="305" cy="748"/>
            </a:xfrm>
          </p:grpSpPr>
          <p:sp>
            <p:nvSpPr>
              <p:cNvPr id="22554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2555" name="Rectangle 7"/>
              <p:cNvSpPr>
                <a:spLocks noChangeArrowheads="1"/>
              </p:cNvSpPr>
              <p:nvPr/>
            </p:nvSpPr>
            <p:spPr bwMode="auto">
              <a:xfrm>
                <a:off x="23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N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2" name="Group 8"/>
            <p:cNvGrpSpPr>
              <a:grpSpLocks/>
            </p:cNvGrpSpPr>
            <p:nvPr/>
          </p:nvGrpSpPr>
          <p:grpSpPr bwMode="auto">
            <a:xfrm>
              <a:off x="1592" y="3312"/>
              <a:ext cx="548" cy="288"/>
              <a:chOff x="564" y="0"/>
              <a:chExt cx="305" cy="748"/>
            </a:xfrm>
          </p:grpSpPr>
          <p:sp>
            <p:nvSpPr>
              <p:cNvPr id="22552" name="Rectangle 9"/>
              <p:cNvSpPr>
                <a:spLocks noChangeArrowheads="1"/>
              </p:cNvSpPr>
              <p:nvPr/>
            </p:nvSpPr>
            <p:spPr bwMode="auto">
              <a:xfrm>
                <a:off x="564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2553" name="Rectangle 10"/>
              <p:cNvSpPr>
                <a:spLocks noChangeArrowheads="1"/>
              </p:cNvSpPr>
              <p:nvPr/>
            </p:nvSpPr>
            <p:spPr bwMode="auto">
              <a:xfrm>
                <a:off x="587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I/Y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3" name="Group 11"/>
            <p:cNvGrpSpPr>
              <a:grpSpLocks/>
            </p:cNvGrpSpPr>
            <p:nvPr/>
          </p:nvGrpSpPr>
          <p:grpSpPr bwMode="auto">
            <a:xfrm>
              <a:off x="2606" y="3312"/>
              <a:ext cx="549" cy="288"/>
              <a:chOff x="1128" y="0"/>
              <a:chExt cx="305" cy="748"/>
            </a:xfrm>
          </p:grpSpPr>
          <p:sp>
            <p:nvSpPr>
              <p:cNvPr id="22550" name="Rectangle 12"/>
              <p:cNvSpPr>
                <a:spLocks noChangeArrowheads="1"/>
              </p:cNvSpPr>
              <p:nvPr/>
            </p:nvSpPr>
            <p:spPr bwMode="auto">
              <a:xfrm>
                <a:off x="1128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2551" name="Rectangle 13"/>
              <p:cNvSpPr>
                <a:spLocks noChangeArrowheads="1"/>
              </p:cNvSpPr>
              <p:nvPr/>
            </p:nvSpPr>
            <p:spPr bwMode="auto">
              <a:xfrm>
                <a:off x="1151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4" name="Group 14"/>
            <p:cNvGrpSpPr>
              <a:grpSpLocks/>
            </p:cNvGrpSpPr>
            <p:nvPr/>
          </p:nvGrpSpPr>
          <p:grpSpPr bwMode="auto">
            <a:xfrm>
              <a:off x="3621" y="3312"/>
              <a:ext cx="548" cy="288"/>
              <a:chOff x="1692" y="0"/>
              <a:chExt cx="305" cy="748"/>
            </a:xfrm>
          </p:grpSpPr>
          <p:sp>
            <p:nvSpPr>
              <p:cNvPr id="22548" name="Rectangle 15"/>
              <p:cNvSpPr>
                <a:spLocks noChangeArrowheads="1"/>
              </p:cNvSpPr>
              <p:nvPr/>
            </p:nvSpPr>
            <p:spPr bwMode="auto">
              <a:xfrm>
                <a:off x="1692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2549" name="Rectangle 16"/>
              <p:cNvSpPr>
                <a:spLocks noChangeArrowheads="1"/>
              </p:cNvSpPr>
              <p:nvPr/>
            </p:nvSpPr>
            <p:spPr bwMode="auto">
              <a:xfrm>
                <a:off x="1715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PMT</a:t>
                </a: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5" name="Group 17"/>
            <p:cNvGrpSpPr>
              <a:grpSpLocks/>
            </p:cNvGrpSpPr>
            <p:nvPr/>
          </p:nvGrpSpPr>
          <p:grpSpPr bwMode="auto">
            <a:xfrm>
              <a:off x="4635" y="3312"/>
              <a:ext cx="549" cy="288"/>
              <a:chOff x="2256" y="0"/>
              <a:chExt cx="305" cy="748"/>
            </a:xfrm>
          </p:grpSpPr>
          <p:sp>
            <p:nvSpPr>
              <p:cNvPr id="22546" name="Rectangle 18"/>
              <p:cNvSpPr>
                <a:spLocks noChangeArrowheads="1"/>
              </p:cNvSpPr>
              <p:nvPr/>
            </p:nvSpPr>
            <p:spPr bwMode="auto">
              <a:xfrm>
                <a:off x="2256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2279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FV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3" name="Text Box 55"/>
          <p:cNvSpPr txBox="1">
            <a:spLocks noChangeArrowheads="1"/>
          </p:cNvSpPr>
          <p:nvPr/>
        </p:nvSpPr>
        <p:spPr bwMode="auto">
          <a:xfrm>
            <a:off x="3979818" y="5959536"/>
            <a:ext cx="124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-937.19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5439908" y="4921311"/>
            <a:ext cx="1367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25=50/2</a:t>
            </a:r>
          </a:p>
        </p:txBody>
      </p: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7324681" y="4921311"/>
            <a:ext cx="950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1,000</a:t>
            </a: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806203" y="4913373"/>
            <a:ext cx="12346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16=8x2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2443785" y="4929248"/>
            <a:ext cx="1031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3=6/2</a:t>
            </a: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4419556" y="4929248"/>
            <a:ext cx="331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?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9739" y="978256"/>
            <a:ext cx="8884920" cy="290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5138" indent="-4651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dirty="0"/>
              <a:t>Most bonds pay interest semiannually</a:t>
            </a:r>
          </a:p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dirty="0"/>
              <a:t>Adjustments to computations:</a:t>
            </a:r>
          </a:p>
          <a:p>
            <a:pPr lvl="1" eaLnBrk="1" hangingPunct="1">
              <a:lnSpc>
                <a:spcPct val="100000"/>
              </a:lnSpc>
              <a:spcBef>
                <a:spcPts val="300"/>
              </a:spcBef>
              <a:buClr>
                <a:srgbClr val="006600"/>
              </a:buClr>
              <a:buFont typeface="+mj-lt"/>
              <a:buAutoNum type="arabicPeriod"/>
            </a:pPr>
            <a:r>
              <a:rPr lang="en-US" altLang="en-US" sz="2600" dirty="0"/>
              <a:t>N = # years x m = </a:t>
            </a:r>
            <a:r>
              <a:rPr lang="en-US" altLang="en-US" sz="2600" dirty="0">
                <a:solidFill>
                  <a:srgbClr val="FF0000"/>
                </a:solidFill>
              </a:rPr>
              <a:t>number of remaining interest payments</a:t>
            </a:r>
          </a:p>
          <a:p>
            <a:pPr marL="457200" lvl="1" indent="0" eaLnBrk="1" hangingPunct="1">
              <a:lnSpc>
                <a:spcPct val="100000"/>
              </a:lnSpc>
              <a:spcBef>
                <a:spcPts val="300"/>
              </a:spcBef>
              <a:buClr>
                <a:srgbClr val="006600"/>
              </a:buClr>
              <a:buNone/>
            </a:pPr>
            <a:r>
              <a:rPr lang="en-US" altLang="en-US" sz="2600" dirty="0"/>
              <a:t>	m = # of interest payments per year</a:t>
            </a:r>
          </a:p>
          <a:p>
            <a:pPr marL="971550" lvl="1" indent="-514350" eaLnBrk="1" hangingPunct="1">
              <a:lnSpc>
                <a:spcPct val="100000"/>
              </a:lnSpc>
              <a:spcBef>
                <a:spcPts val="300"/>
              </a:spcBef>
              <a:buClr>
                <a:srgbClr val="006600"/>
              </a:buClr>
              <a:buFont typeface="+mj-lt"/>
              <a:buAutoNum type="arabicPeriod" startAt="2"/>
            </a:pPr>
            <a:r>
              <a:rPr lang="en-US" altLang="en-US" sz="2600" dirty="0"/>
              <a:t>r = </a:t>
            </a:r>
            <a:r>
              <a:rPr lang="en-US" altLang="en-US" sz="2600" dirty="0" err="1"/>
              <a:t>r</a:t>
            </a:r>
            <a:r>
              <a:rPr lang="en-US" altLang="en-US" sz="2600" baseline="-25000" dirty="0" err="1"/>
              <a:t>d</a:t>
            </a:r>
            <a:r>
              <a:rPr lang="en-US" altLang="en-US" sz="2600" dirty="0"/>
              <a:t>/m = 6-month market rate of return (yield)= </a:t>
            </a:r>
            <a:r>
              <a:rPr lang="en-US" altLang="en-US" sz="2600" dirty="0" err="1">
                <a:solidFill>
                  <a:srgbClr val="0033CC"/>
                </a:solidFill>
              </a:rPr>
              <a:t>r</a:t>
            </a:r>
            <a:r>
              <a:rPr lang="en-US" altLang="en-US" sz="2600" baseline="-25000" dirty="0" err="1">
                <a:solidFill>
                  <a:srgbClr val="0033CC"/>
                </a:solidFill>
              </a:rPr>
              <a:t>PER</a:t>
            </a:r>
            <a:endParaRPr lang="en-US" altLang="en-US" sz="2600" baseline="-25000" dirty="0">
              <a:solidFill>
                <a:srgbClr val="0033CC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300"/>
              </a:spcBef>
              <a:buClr>
                <a:srgbClr val="006600"/>
              </a:buClr>
              <a:buFont typeface="+mj-lt"/>
              <a:buAutoNum type="arabicPeriod" startAt="2"/>
            </a:pPr>
            <a:r>
              <a:rPr lang="en-US" altLang="en-US" sz="2600" dirty="0"/>
              <a:t>INT = </a:t>
            </a:r>
            <a:r>
              <a:rPr lang="en-US" altLang="en-US" sz="2600" dirty="0">
                <a:solidFill>
                  <a:srgbClr val="008000"/>
                </a:solidFill>
              </a:rPr>
              <a:t>interest payment per period </a:t>
            </a:r>
            <a:r>
              <a:rPr lang="en-US" altLang="en-US" sz="2600" dirty="0"/>
              <a:t>= (Annual INT)/m </a:t>
            </a: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322218" y="3988483"/>
            <a:ext cx="8458200" cy="90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Example: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M = $1,000, Years to maturity = 8,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= 6%;        C = 5% (paid </a:t>
            </a:r>
            <a:r>
              <a:rPr lang="en-US" altLang="en-US" sz="2400" b="1" i="1" dirty="0">
                <a:latin typeface="Tahoma" panose="020B0604030504040204" pitchFamily="34" charset="0"/>
                <a:ea typeface="ＭＳ Ｐゴシック" panose="020B0600070205080204" pitchFamily="34" charset="-128"/>
              </a:rPr>
              <a:t>semiannually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),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98418" y="3968988"/>
            <a:ext cx="8196263" cy="15875"/>
          </a:xfrm>
          <a:prstGeom prst="line">
            <a:avLst/>
          </a:prstGeom>
          <a:ln w="31750" cmpd="dbl">
            <a:solidFill>
              <a:srgbClr val="33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AAF1510-154E-49B3-B680-4F4CEF313A9E}"/>
              </a:ext>
            </a:extLst>
          </p:cNvPr>
          <p:cNvGrpSpPr/>
          <p:nvPr/>
        </p:nvGrpSpPr>
        <p:grpSpPr>
          <a:xfrm>
            <a:off x="168425" y="2055223"/>
            <a:ext cx="1844418" cy="3279399"/>
            <a:chOff x="196418" y="2055223"/>
            <a:chExt cx="1844418" cy="3279399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8A44E87-4FEC-4D2B-90BE-B7E535632B5B}"/>
                </a:ext>
              </a:extLst>
            </p:cNvPr>
            <p:cNvSpPr/>
            <p:nvPr/>
          </p:nvSpPr>
          <p:spPr>
            <a:xfrm>
              <a:off x="600891" y="2055223"/>
              <a:ext cx="396650" cy="41801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988975A-3D4B-4447-8393-E5E187A8B844}"/>
                </a:ext>
              </a:extLst>
            </p:cNvPr>
            <p:cNvSpPr/>
            <p:nvPr/>
          </p:nvSpPr>
          <p:spPr>
            <a:xfrm>
              <a:off x="196418" y="2323324"/>
              <a:ext cx="699322" cy="2836507"/>
            </a:xfrm>
            <a:custGeom>
              <a:avLst/>
              <a:gdLst>
                <a:gd name="connsiteX0" fmla="*/ 410073 w 699322"/>
                <a:gd name="connsiteY0" fmla="*/ 0 h 2836507"/>
                <a:gd name="connsiteX1" fmla="*/ 74171 w 699322"/>
                <a:gd name="connsiteY1" fmla="*/ 1073021 h 2836507"/>
                <a:gd name="connsiteX2" fmla="*/ 55510 w 699322"/>
                <a:gd name="connsiteY2" fmla="*/ 2463282 h 2836507"/>
                <a:gd name="connsiteX3" fmla="*/ 699322 w 699322"/>
                <a:gd name="connsiteY3" fmla="*/ 2836507 h 283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9322" h="2836507">
                  <a:moveTo>
                    <a:pt x="410073" y="0"/>
                  </a:moveTo>
                  <a:cubicBezTo>
                    <a:pt x="271669" y="331237"/>
                    <a:pt x="133265" y="662474"/>
                    <a:pt x="74171" y="1073021"/>
                  </a:cubicBezTo>
                  <a:cubicBezTo>
                    <a:pt x="15077" y="1483568"/>
                    <a:pt x="-48682" y="2169368"/>
                    <a:pt x="55510" y="2463282"/>
                  </a:cubicBezTo>
                  <a:cubicBezTo>
                    <a:pt x="159702" y="2757196"/>
                    <a:pt x="429512" y="2796851"/>
                    <a:pt x="699322" y="2836507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826CA85-CF27-4B64-B758-3502389F65A6}"/>
                </a:ext>
              </a:extLst>
            </p:cNvPr>
            <p:cNvSpPr/>
            <p:nvPr/>
          </p:nvSpPr>
          <p:spPr>
            <a:xfrm>
              <a:off x="867747" y="4957871"/>
              <a:ext cx="1173089" cy="376751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C7DF03-1646-4672-A3AD-885CF9509FA7}"/>
              </a:ext>
            </a:extLst>
          </p:cNvPr>
          <p:cNvGrpSpPr/>
          <p:nvPr/>
        </p:nvGrpSpPr>
        <p:grpSpPr>
          <a:xfrm>
            <a:off x="408158" y="2905552"/>
            <a:ext cx="3080571" cy="2434966"/>
            <a:chOff x="408158" y="2905552"/>
            <a:chExt cx="3080571" cy="243496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E5C0550-784B-4EE8-B8C8-307CBADC6CC2}"/>
                </a:ext>
              </a:extLst>
            </p:cNvPr>
            <p:cNvSpPr/>
            <p:nvPr/>
          </p:nvSpPr>
          <p:spPr>
            <a:xfrm>
              <a:off x="563567" y="2905552"/>
              <a:ext cx="396650" cy="418011"/>
            </a:xfrm>
            <a:prstGeom prst="ellipse">
              <a:avLst/>
            </a:prstGeom>
            <a:noFill/>
            <a:ln w="25400"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F36976B-EAF2-4FF0-9090-49DE025E6BE3}"/>
                </a:ext>
              </a:extLst>
            </p:cNvPr>
            <p:cNvSpPr/>
            <p:nvPr/>
          </p:nvSpPr>
          <p:spPr>
            <a:xfrm>
              <a:off x="2315640" y="4963767"/>
              <a:ext cx="1173089" cy="376751"/>
            </a:xfrm>
            <a:prstGeom prst="roundRect">
              <a:avLst/>
            </a:prstGeom>
            <a:noFill/>
            <a:ln w="25400"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2EA128B-3DAA-4E39-A847-6FDDD256AF81}"/>
                </a:ext>
              </a:extLst>
            </p:cNvPr>
            <p:cNvSpPr/>
            <p:nvPr/>
          </p:nvSpPr>
          <p:spPr>
            <a:xfrm>
              <a:off x="408158" y="3228392"/>
              <a:ext cx="2588144" cy="1726163"/>
            </a:xfrm>
            <a:custGeom>
              <a:avLst/>
              <a:gdLst>
                <a:gd name="connsiteX0" fmla="*/ 170340 w 2588144"/>
                <a:gd name="connsiteY0" fmla="*/ 0 h 1726163"/>
                <a:gd name="connsiteX1" fmla="*/ 2389 w 2588144"/>
                <a:gd name="connsiteY1" fmla="*/ 298579 h 1726163"/>
                <a:gd name="connsiteX2" fmla="*/ 133018 w 2588144"/>
                <a:gd name="connsiteY2" fmla="*/ 653143 h 1726163"/>
                <a:gd name="connsiteX3" fmla="*/ 851475 w 2588144"/>
                <a:gd name="connsiteY3" fmla="*/ 849086 h 1726163"/>
                <a:gd name="connsiteX4" fmla="*/ 2307050 w 2588144"/>
                <a:gd name="connsiteY4" fmla="*/ 1017037 h 1726163"/>
                <a:gd name="connsiteX5" fmla="*/ 2586969 w 2588144"/>
                <a:gd name="connsiteY5" fmla="*/ 1726163 h 172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8144" h="1726163">
                  <a:moveTo>
                    <a:pt x="170340" y="0"/>
                  </a:moveTo>
                  <a:cubicBezTo>
                    <a:pt x="89474" y="94861"/>
                    <a:pt x="8609" y="189722"/>
                    <a:pt x="2389" y="298579"/>
                  </a:cubicBezTo>
                  <a:cubicBezTo>
                    <a:pt x="-3831" y="407436"/>
                    <a:pt x="-8496" y="561392"/>
                    <a:pt x="133018" y="653143"/>
                  </a:cubicBezTo>
                  <a:cubicBezTo>
                    <a:pt x="274532" y="744894"/>
                    <a:pt x="489136" y="788437"/>
                    <a:pt x="851475" y="849086"/>
                  </a:cubicBezTo>
                  <a:cubicBezTo>
                    <a:pt x="1213814" y="909735"/>
                    <a:pt x="2017801" y="870858"/>
                    <a:pt x="2307050" y="1017037"/>
                  </a:cubicBezTo>
                  <a:cubicBezTo>
                    <a:pt x="2596299" y="1163216"/>
                    <a:pt x="2591634" y="1444689"/>
                    <a:pt x="2586969" y="1726163"/>
                  </a:cubicBezTo>
                </a:path>
              </a:pathLst>
            </a:custGeom>
            <a:noFill/>
            <a:ln w="25400">
              <a:solidFill>
                <a:srgbClr val="0033CC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B554775-42B6-4AA1-ACB1-E023B6801FF2}"/>
              </a:ext>
            </a:extLst>
          </p:cNvPr>
          <p:cNvGrpSpPr/>
          <p:nvPr/>
        </p:nvGrpSpPr>
        <p:grpSpPr>
          <a:xfrm>
            <a:off x="563567" y="3361509"/>
            <a:ext cx="6244023" cy="2021467"/>
            <a:chOff x="563567" y="3361509"/>
            <a:chExt cx="6244023" cy="2021467"/>
          </a:xfrm>
        </p:grpSpPr>
        <p:sp>
          <p:nvSpPr>
            <p:cNvPr id="46" name="Text Box 27">
              <a:extLst>
                <a:ext uri="{FF2B5EF4-FFF2-40B4-BE49-F238E27FC236}">
                  <a16:creationId xmlns:a16="http://schemas.microsoft.com/office/drawing/2014/main" id="{00DE47B4-CB21-44EC-B8F5-537C885E95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9908" y="4921311"/>
              <a:ext cx="13676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ahoma" panose="020B0604030504040204" pitchFamily="34" charset="0"/>
                  <a:ea typeface="ＭＳ Ｐゴシック" panose="020B0600070205080204" pitchFamily="34" charset="-128"/>
                </a:rPr>
                <a:t>25=50/2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6674CF3-B292-462B-9271-808EF5557BF4}"/>
                </a:ext>
              </a:extLst>
            </p:cNvPr>
            <p:cNvSpPr/>
            <p:nvPr/>
          </p:nvSpPr>
          <p:spPr>
            <a:xfrm>
              <a:off x="563567" y="3361509"/>
              <a:ext cx="396650" cy="418011"/>
            </a:xfrm>
            <a:prstGeom prst="ellipse">
              <a:avLst/>
            </a:prstGeom>
            <a:noFill/>
            <a:ln w="2540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E703A81A-AAA5-4FC9-94B8-64B7EC348485}"/>
                </a:ext>
              </a:extLst>
            </p:cNvPr>
            <p:cNvSpPr/>
            <p:nvPr/>
          </p:nvSpPr>
          <p:spPr>
            <a:xfrm>
              <a:off x="5441398" y="4963767"/>
              <a:ext cx="1356861" cy="376751"/>
            </a:xfrm>
            <a:prstGeom prst="roundRect">
              <a:avLst/>
            </a:prstGeom>
            <a:noFill/>
            <a:ln w="2540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4C7C33E-637A-457A-BF2E-E3FFF0707899}"/>
                </a:ext>
              </a:extLst>
            </p:cNvPr>
            <p:cNvSpPr/>
            <p:nvPr/>
          </p:nvSpPr>
          <p:spPr>
            <a:xfrm>
              <a:off x="933061" y="3666931"/>
              <a:ext cx="5393350" cy="1287624"/>
            </a:xfrm>
            <a:custGeom>
              <a:avLst/>
              <a:gdLst>
                <a:gd name="connsiteX0" fmla="*/ 0 w 5393350"/>
                <a:gd name="connsiteY0" fmla="*/ 0 h 1287624"/>
                <a:gd name="connsiteX1" fmla="*/ 4030825 w 5393350"/>
                <a:gd name="connsiteY1" fmla="*/ 223934 h 1287624"/>
                <a:gd name="connsiteX2" fmla="*/ 5169159 w 5393350"/>
                <a:gd name="connsiteY2" fmla="*/ 382555 h 1287624"/>
                <a:gd name="connsiteX3" fmla="*/ 5393094 w 5393350"/>
                <a:gd name="connsiteY3" fmla="*/ 1287624 h 128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3350" h="1287624">
                  <a:moveTo>
                    <a:pt x="0" y="0"/>
                  </a:moveTo>
                  <a:lnTo>
                    <a:pt x="4030825" y="223934"/>
                  </a:lnTo>
                  <a:cubicBezTo>
                    <a:pt x="4892352" y="287693"/>
                    <a:pt x="4942114" y="205273"/>
                    <a:pt x="5169159" y="382555"/>
                  </a:cubicBezTo>
                  <a:cubicBezTo>
                    <a:pt x="5396204" y="559837"/>
                    <a:pt x="5394649" y="923730"/>
                    <a:pt x="5393094" y="1287624"/>
                  </a:cubicBezTo>
                </a:path>
              </a:pathLst>
            </a:custGeom>
            <a:noFill/>
            <a:ln w="25400">
              <a:solidFill>
                <a:srgbClr val="008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3" grpId="0" build="p" autoUpdateAnimBg="0"/>
      <p:bldP spid="24" grpId="0"/>
      <p:bldP spid="25" grpId="0"/>
      <p:bldP spid="26" grpId="0"/>
      <p:bldP spid="27" grpId="0"/>
      <p:bldP spid="28" grpId="0"/>
      <p:bldP spid="29" grpId="0" build="p" bldLvl="3" autoUpdateAnimBg="0"/>
      <p:bldP spid="3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762000" y="1328734"/>
            <a:ext cx="7772400" cy="447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0"/>
              </a:spcBef>
              <a:buClr>
                <a:srgbClr val="006600"/>
              </a:buClr>
            </a:pPr>
            <a:r>
              <a:rPr lang="en-US" altLang="en-US" sz="3000" dirty="0"/>
              <a:t>A bond’s yield is the </a:t>
            </a:r>
            <a:r>
              <a:rPr lang="en-US" altLang="en-US" sz="3000" dirty="0">
                <a:solidFill>
                  <a:srgbClr val="FF0000"/>
                </a:solidFill>
              </a:rPr>
              <a:t>average return </a:t>
            </a:r>
            <a:r>
              <a:rPr lang="en-US" altLang="en-US" sz="3000" dirty="0"/>
              <a:t>investors earn (demand) on their investment in the bond.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Clr>
                <a:srgbClr val="006600"/>
              </a:buClr>
            </a:pPr>
            <a:r>
              <a:rPr lang="en-US" altLang="en-US" sz="3000" dirty="0"/>
              <a:t>Yield to maturity—YTM = average annual return from the current period to </a:t>
            </a:r>
            <a:r>
              <a:rPr lang="en-US" altLang="en-US" sz="3000" dirty="0">
                <a:solidFill>
                  <a:srgbClr val="FF0000"/>
                </a:solidFill>
              </a:rPr>
              <a:t>maturity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Clr>
                <a:srgbClr val="006600"/>
              </a:buClr>
            </a:pPr>
            <a:r>
              <a:rPr lang="en-US" altLang="en-US" sz="3000" dirty="0"/>
              <a:t>Yield to call—YTC = average annual return from the current period to the </a:t>
            </a:r>
            <a:r>
              <a:rPr lang="en-US" altLang="en-US" sz="3000" dirty="0">
                <a:solidFill>
                  <a:srgbClr val="FF0000"/>
                </a:solidFill>
              </a:rPr>
              <a:t>first call date</a:t>
            </a:r>
            <a:endParaRPr lang="en-US" altLang="en-US" sz="3000" dirty="0"/>
          </a:p>
          <a:p>
            <a:pPr marL="0" indent="0" eaLnBrk="1" hangingPunct="1">
              <a:lnSpc>
                <a:spcPct val="100000"/>
              </a:lnSpc>
              <a:spcBef>
                <a:spcPts val="2000"/>
              </a:spcBef>
              <a:buClr>
                <a:srgbClr val="006600"/>
              </a:buClr>
              <a:buNone/>
            </a:pPr>
            <a:r>
              <a:rPr lang="en-US" altLang="en-US" sz="3000" dirty="0"/>
              <a:t>   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45534" y="279400"/>
            <a:ext cx="8653463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Bond Yields</a:t>
            </a: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012969"/>
              </p:ext>
            </p:extLst>
          </p:nvPr>
        </p:nvGraphicFramePr>
        <p:xfrm>
          <a:off x="512763" y="1047706"/>
          <a:ext cx="4870450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25700" imgH="584200" progId="Equation.DSMT4">
                  <p:embed/>
                </p:oleObj>
              </mc:Choice>
              <mc:Fallback>
                <p:oleObj name="Equation" r:id="rId4" imgW="2425700" imgH="584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1047706"/>
                        <a:ext cx="4870450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16"/>
          <p:cNvSpPr>
            <a:spLocks noChangeArrowheads="1"/>
          </p:cNvSpPr>
          <p:nvPr/>
        </p:nvSpPr>
        <p:spPr bwMode="auto">
          <a:xfrm>
            <a:off x="2354263" y="1692324"/>
            <a:ext cx="457200" cy="381000"/>
          </a:xfrm>
          <a:prstGeom prst="ellips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1138" y="279400"/>
            <a:ext cx="87630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Valuation—Yield to Maturity</a:t>
            </a:r>
            <a:r>
              <a:rPr lang="en-US" altLang="en-US" sz="2800" b="1" dirty="0">
                <a:latin typeface="+mn-lt"/>
              </a:rPr>
              <a:t>, </a:t>
            </a:r>
            <a:r>
              <a:rPr lang="en-US" altLang="en-US" sz="2800" b="1" dirty="0" err="1">
                <a:latin typeface="+mn-lt"/>
              </a:rPr>
              <a:t>r</a:t>
            </a:r>
            <a:r>
              <a:rPr lang="en-US" altLang="en-US" sz="2800" b="1" baseline="-25000" dirty="0" err="1">
                <a:latin typeface="+mn-lt"/>
              </a:rPr>
              <a:t>d</a:t>
            </a:r>
            <a:endParaRPr lang="en-US" altLang="en-US" sz="2800" b="1" baseline="-25000" dirty="0">
              <a:latin typeface="+mn-lt"/>
            </a:endParaRP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4546072" y="1706033"/>
            <a:ext cx="457200" cy="381000"/>
          </a:xfrm>
          <a:prstGeom prst="ellips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449263" y="2408238"/>
            <a:ext cx="7772400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Bond Characteristics: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Face (maturity) value, M	$1,000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Annual interest payment, INT	$60	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Years to maturity, N	10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Market price,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$964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373813" y="1335088"/>
            <a:ext cx="1316037" cy="430212"/>
          </a:xfrm>
          <a:prstGeom prst="rect">
            <a:avLst/>
          </a:prstGeom>
          <a:noFill/>
          <a:ln w="38100" cmpd="sng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200" baseline="-25000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 = YTM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500864"/>
              </p:ext>
            </p:extLst>
          </p:nvPr>
        </p:nvGraphicFramePr>
        <p:xfrm>
          <a:off x="749300" y="4797425"/>
          <a:ext cx="5276850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28720" imgH="583920" progId="Equation.DSMT4">
                  <p:embed/>
                </p:oleObj>
              </mc:Choice>
              <mc:Fallback>
                <p:oleObj name="Equation" r:id="rId6" imgW="2628720" imgH="58392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4797425"/>
                        <a:ext cx="5276850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473295" y="4832350"/>
            <a:ext cx="22891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Solve for </a:t>
            </a:r>
            <a:r>
              <a:rPr lang="en-US" altLang="en-US" sz="22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2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using </a:t>
            </a:r>
            <a:r>
              <a:rPr lang="en-US" altLang="en-US" sz="2200" i="1" dirty="0">
                <a:latin typeface="Tahoma" panose="020B0604030504040204" pitchFamily="34" charset="0"/>
                <a:ea typeface="ＭＳ Ｐゴシック" panose="020B0600070205080204" pitchFamily="34" charset="-128"/>
              </a:rPr>
              <a:t>trial-and-error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method</a:t>
            </a:r>
          </a:p>
        </p:txBody>
      </p:sp>
      <p:sp>
        <p:nvSpPr>
          <p:cNvPr id="13" name="AutoShape 12"/>
          <p:cNvSpPr>
            <a:spLocks/>
          </p:cNvSpPr>
          <p:nvPr/>
        </p:nvSpPr>
        <p:spPr bwMode="auto">
          <a:xfrm rot="10800000">
            <a:off x="6300797" y="4924429"/>
            <a:ext cx="74613" cy="942975"/>
          </a:xfrm>
          <a:prstGeom prst="leftBrace">
            <a:avLst>
              <a:gd name="adj1" fmla="val 105319"/>
              <a:gd name="adj2" fmla="val 50000"/>
            </a:avLst>
          </a:prstGeom>
          <a:noFill/>
          <a:ln w="19050">
            <a:solidFill>
              <a:srgbClr val="92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A00DF15E-8E2F-4C80-B1E9-955C7681F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930" y="5446712"/>
            <a:ext cx="457200" cy="381000"/>
          </a:xfrm>
          <a:prstGeom prst="ellips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" name="Oval 16">
            <a:extLst>
              <a:ext uri="{FF2B5EF4-FFF2-40B4-BE49-F238E27FC236}">
                <a16:creationId xmlns:a16="http://schemas.microsoft.com/office/drawing/2014/main" id="{F19887E9-210F-4C0B-B388-E975EEBE5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5446712"/>
            <a:ext cx="457200" cy="381000"/>
          </a:xfrm>
          <a:prstGeom prst="ellips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" name="Left Bracket 2">
            <a:extLst>
              <a:ext uri="{FF2B5EF4-FFF2-40B4-BE49-F238E27FC236}">
                <a16:creationId xmlns:a16="http://schemas.microsoft.com/office/drawing/2014/main" id="{FC7E41BE-29DD-4559-BB83-8973B8F8BFE7}"/>
              </a:ext>
            </a:extLst>
          </p:cNvPr>
          <p:cNvSpPr/>
          <p:nvPr/>
        </p:nvSpPr>
        <p:spPr>
          <a:xfrm rot="16200000">
            <a:off x="3681039" y="1003804"/>
            <a:ext cx="54042" cy="2250394"/>
          </a:xfrm>
          <a:prstGeom prst="leftBracket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6B3B87A-468E-4D84-84F2-08172280D2F6}"/>
              </a:ext>
            </a:extLst>
          </p:cNvPr>
          <p:cNvSpPr/>
          <p:nvPr/>
        </p:nvSpPr>
        <p:spPr>
          <a:xfrm>
            <a:off x="3640183" y="1767840"/>
            <a:ext cx="3605348" cy="725147"/>
          </a:xfrm>
          <a:custGeom>
            <a:avLst/>
            <a:gdLst>
              <a:gd name="connsiteX0" fmla="*/ 0 w 3605348"/>
              <a:gd name="connsiteY0" fmla="*/ 391886 h 725147"/>
              <a:gd name="connsiteX1" fmla="*/ 1036320 w 3605348"/>
              <a:gd name="connsiteY1" fmla="*/ 653143 h 725147"/>
              <a:gd name="connsiteX2" fmla="*/ 3021874 w 3605348"/>
              <a:gd name="connsiteY2" fmla="*/ 670560 h 725147"/>
              <a:gd name="connsiteX3" fmla="*/ 3605348 w 3605348"/>
              <a:gd name="connsiteY3" fmla="*/ 0 h 72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5348" h="725147">
                <a:moveTo>
                  <a:pt x="0" y="391886"/>
                </a:moveTo>
                <a:cubicBezTo>
                  <a:pt x="266337" y="499291"/>
                  <a:pt x="532674" y="606697"/>
                  <a:pt x="1036320" y="653143"/>
                </a:cubicBezTo>
                <a:cubicBezTo>
                  <a:pt x="1539966" y="699589"/>
                  <a:pt x="2593703" y="779417"/>
                  <a:pt x="3021874" y="670560"/>
                </a:cubicBezTo>
                <a:cubicBezTo>
                  <a:pt x="3450045" y="561703"/>
                  <a:pt x="3527696" y="280851"/>
                  <a:pt x="3605348" y="0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6F31FD-90D0-45EA-A45B-41AE0B425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982" y="1325033"/>
            <a:ext cx="338727" cy="304032"/>
          </a:xfrm>
          <a:prstGeom prst="ellips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B96E58A-B842-4E04-81A1-F69C6134B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171" y="5091885"/>
            <a:ext cx="338727" cy="304032"/>
          </a:xfrm>
          <a:prstGeom prst="ellips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utoUpdateAnimBg="0"/>
      <p:bldP spid="10" grpId="0" animBg="1"/>
      <p:bldP spid="12" grpId="0"/>
      <p:bldP spid="13" grpId="0" animBg="1"/>
      <p:bldP spid="14" grpId="0" animBg="1"/>
      <p:bldP spid="15" grpId="0" animBg="1"/>
      <p:bldP spid="3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1138" y="279400"/>
            <a:ext cx="87630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Valuation—Yield to Maturity</a:t>
            </a:r>
            <a:r>
              <a:rPr lang="en-US" altLang="en-US" sz="2800" b="1" dirty="0">
                <a:latin typeface="+mn-lt"/>
              </a:rPr>
              <a:t>, </a:t>
            </a:r>
            <a:r>
              <a:rPr lang="en-US" altLang="en-US" sz="2800" b="1" dirty="0" err="1">
                <a:latin typeface="+mn-lt"/>
              </a:rPr>
              <a:t>r</a:t>
            </a:r>
            <a:r>
              <a:rPr lang="en-US" altLang="en-US" sz="2800" b="1" baseline="-25000" dirty="0" err="1">
                <a:latin typeface="+mn-lt"/>
              </a:rPr>
              <a:t>d</a:t>
            </a:r>
            <a:endParaRPr lang="en-US" altLang="en-US" sz="2800" b="1" baseline="-25000" dirty="0">
              <a:latin typeface="+mn-lt"/>
            </a:endParaRPr>
          </a:p>
        </p:txBody>
      </p:sp>
      <p:sp>
        <p:nvSpPr>
          <p:cNvPr id="28675" name="Rectangle 12"/>
          <p:cNvSpPr>
            <a:spLocks noChangeArrowheads="1"/>
          </p:cNvSpPr>
          <p:nvPr/>
        </p:nvSpPr>
        <p:spPr bwMode="auto">
          <a:xfrm>
            <a:off x="449263" y="1163638"/>
            <a:ext cx="777240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Bond Characteristics: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Face (maturity) value, M	$1,000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Annual interest payment, INT	$60	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Years to maturity, N	10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Market price,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$964</a:t>
            </a: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762000" y="4376738"/>
            <a:ext cx="7313613" cy="457200"/>
            <a:chOff x="577" y="3312"/>
            <a:chExt cx="4607" cy="288"/>
          </a:xfrm>
        </p:grpSpPr>
        <p:grpSp>
          <p:nvGrpSpPr>
            <p:cNvPr id="28688" name="Group 5"/>
            <p:cNvGrpSpPr>
              <a:grpSpLocks/>
            </p:cNvGrpSpPr>
            <p:nvPr/>
          </p:nvGrpSpPr>
          <p:grpSpPr bwMode="auto">
            <a:xfrm>
              <a:off x="577" y="3312"/>
              <a:ext cx="549" cy="288"/>
              <a:chOff x="0" y="0"/>
              <a:chExt cx="305" cy="748"/>
            </a:xfrm>
          </p:grpSpPr>
          <p:sp>
            <p:nvSpPr>
              <p:cNvPr id="28701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8702" name="Rectangle 7"/>
              <p:cNvSpPr>
                <a:spLocks noChangeArrowheads="1"/>
              </p:cNvSpPr>
              <p:nvPr/>
            </p:nvSpPr>
            <p:spPr bwMode="auto">
              <a:xfrm>
                <a:off x="23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N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689" name="Group 8"/>
            <p:cNvGrpSpPr>
              <a:grpSpLocks/>
            </p:cNvGrpSpPr>
            <p:nvPr/>
          </p:nvGrpSpPr>
          <p:grpSpPr bwMode="auto">
            <a:xfrm>
              <a:off x="1592" y="3312"/>
              <a:ext cx="548" cy="288"/>
              <a:chOff x="564" y="0"/>
              <a:chExt cx="305" cy="748"/>
            </a:xfrm>
          </p:grpSpPr>
          <p:sp>
            <p:nvSpPr>
              <p:cNvPr id="28699" name="Rectangle 9"/>
              <p:cNvSpPr>
                <a:spLocks noChangeArrowheads="1"/>
              </p:cNvSpPr>
              <p:nvPr/>
            </p:nvSpPr>
            <p:spPr bwMode="auto">
              <a:xfrm>
                <a:off x="564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8700" name="Rectangle 10"/>
              <p:cNvSpPr>
                <a:spLocks noChangeArrowheads="1"/>
              </p:cNvSpPr>
              <p:nvPr/>
            </p:nvSpPr>
            <p:spPr bwMode="auto">
              <a:xfrm>
                <a:off x="587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I/Y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690" name="Group 11"/>
            <p:cNvGrpSpPr>
              <a:grpSpLocks/>
            </p:cNvGrpSpPr>
            <p:nvPr/>
          </p:nvGrpSpPr>
          <p:grpSpPr bwMode="auto">
            <a:xfrm>
              <a:off x="2606" y="3312"/>
              <a:ext cx="549" cy="288"/>
              <a:chOff x="1128" y="0"/>
              <a:chExt cx="305" cy="748"/>
            </a:xfrm>
          </p:grpSpPr>
          <p:sp>
            <p:nvSpPr>
              <p:cNvPr id="28697" name="Rectangle 12"/>
              <p:cNvSpPr>
                <a:spLocks noChangeArrowheads="1"/>
              </p:cNvSpPr>
              <p:nvPr/>
            </p:nvSpPr>
            <p:spPr bwMode="auto">
              <a:xfrm>
                <a:off x="1128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8698" name="Rectangle 13"/>
              <p:cNvSpPr>
                <a:spLocks noChangeArrowheads="1"/>
              </p:cNvSpPr>
              <p:nvPr/>
            </p:nvSpPr>
            <p:spPr bwMode="auto">
              <a:xfrm>
                <a:off x="1151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691" name="Group 14"/>
            <p:cNvGrpSpPr>
              <a:grpSpLocks/>
            </p:cNvGrpSpPr>
            <p:nvPr/>
          </p:nvGrpSpPr>
          <p:grpSpPr bwMode="auto">
            <a:xfrm>
              <a:off x="3621" y="3312"/>
              <a:ext cx="548" cy="288"/>
              <a:chOff x="1692" y="0"/>
              <a:chExt cx="305" cy="748"/>
            </a:xfrm>
          </p:grpSpPr>
          <p:sp>
            <p:nvSpPr>
              <p:cNvPr id="28695" name="Rectangle 15"/>
              <p:cNvSpPr>
                <a:spLocks noChangeArrowheads="1"/>
              </p:cNvSpPr>
              <p:nvPr/>
            </p:nvSpPr>
            <p:spPr bwMode="auto">
              <a:xfrm>
                <a:off x="1692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8696" name="Rectangle 16"/>
              <p:cNvSpPr>
                <a:spLocks noChangeArrowheads="1"/>
              </p:cNvSpPr>
              <p:nvPr/>
            </p:nvSpPr>
            <p:spPr bwMode="auto">
              <a:xfrm>
                <a:off x="1715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PMT</a:t>
                </a: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692" name="Group 17"/>
            <p:cNvGrpSpPr>
              <a:grpSpLocks/>
            </p:cNvGrpSpPr>
            <p:nvPr/>
          </p:nvGrpSpPr>
          <p:grpSpPr bwMode="auto">
            <a:xfrm>
              <a:off x="4635" y="3312"/>
              <a:ext cx="549" cy="288"/>
              <a:chOff x="2256" y="0"/>
              <a:chExt cx="305" cy="748"/>
            </a:xfrm>
          </p:grpSpPr>
          <p:sp>
            <p:nvSpPr>
              <p:cNvPr id="28693" name="Rectangle 18"/>
              <p:cNvSpPr>
                <a:spLocks noChangeArrowheads="1"/>
              </p:cNvSpPr>
              <p:nvPr/>
            </p:nvSpPr>
            <p:spPr bwMode="auto">
              <a:xfrm>
                <a:off x="2256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8694" name="Rectangle 19"/>
              <p:cNvSpPr>
                <a:spLocks noChangeArrowheads="1"/>
              </p:cNvSpPr>
              <p:nvPr/>
            </p:nvSpPr>
            <p:spPr bwMode="auto">
              <a:xfrm>
                <a:off x="2279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FV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9" name="Text Box 35"/>
          <p:cNvSpPr txBox="1">
            <a:spLocks noChangeArrowheads="1"/>
          </p:cNvSpPr>
          <p:nvPr/>
        </p:nvSpPr>
        <p:spPr bwMode="auto">
          <a:xfrm>
            <a:off x="2514600" y="4849813"/>
            <a:ext cx="6142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6.5</a:t>
            </a:r>
          </a:p>
        </p:txBody>
      </p:sp>
      <p:grpSp>
        <p:nvGrpSpPr>
          <p:cNvPr id="30" name="Group 36"/>
          <p:cNvGrpSpPr>
            <a:grpSpLocks/>
          </p:cNvGrpSpPr>
          <p:nvPr/>
        </p:nvGrpSpPr>
        <p:grpSpPr bwMode="auto">
          <a:xfrm>
            <a:off x="669943" y="3871913"/>
            <a:ext cx="7419993" cy="461962"/>
            <a:chOff x="518" y="2994"/>
            <a:chExt cx="4674" cy="291"/>
          </a:xfrm>
        </p:grpSpPr>
        <p:grpSp>
          <p:nvGrpSpPr>
            <p:cNvPr id="28680" name="Group 37"/>
            <p:cNvGrpSpPr>
              <a:grpSpLocks/>
            </p:cNvGrpSpPr>
            <p:nvPr/>
          </p:nvGrpSpPr>
          <p:grpSpPr bwMode="auto">
            <a:xfrm>
              <a:off x="518" y="2994"/>
              <a:ext cx="4674" cy="291"/>
              <a:chOff x="518" y="2994"/>
              <a:chExt cx="4674" cy="291"/>
            </a:xfrm>
          </p:grpSpPr>
          <p:grpSp>
            <p:nvGrpSpPr>
              <p:cNvPr id="28682" name="Group 38"/>
              <p:cNvGrpSpPr>
                <a:grpSpLocks/>
              </p:cNvGrpSpPr>
              <p:nvPr/>
            </p:nvGrpSpPr>
            <p:grpSpPr bwMode="auto">
              <a:xfrm>
                <a:off x="518" y="2994"/>
                <a:ext cx="4674" cy="291"/>
                <a:chOff x="518" y="2994"/>
                <a:chExt cx="4674" cy="291"/>
              </a:xfrm>
            </p:grpSpPr>
            <p:grpSp>
              <p:nvGrpSpPr>
                <p:cNvPr id="28684" name="Group 39"/>
                <p:cNvGrpSpPr>
                  <a:grpSpLocks/>
                </p:cNvGrpSpPr>
                <p:nvPr/>
              </p:nvGrpSpPr>
              <p:grpSpPr bwMode="auto">
                <a:xfrm>
                  <a:off x="3644" y="2994"/>
                  <a:ext cx="1548" cy="291"/>
                  <a:chOff x="3644" y="2994"/>
                  <a:chExt cx="1548" cy="291"/>
                </a:xfrm>
              </p:grpSpPr>
              <p:sp>
                <p:nvSpPr>
                  <p:cNvPr id="28686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98" y="2997"/>
                    <a:ext cx="594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>
                        <a:latin typeface="Tahoma" panose="020B0604030504040204" pitchFamily="34" charset="0"/>
                        <a:ea typeface="ＭＳ Ｐゴシック" panose="020B0600070205080204" pitchFamily="34" charset="-128"/>
                      </a:rPr>
                      <a:t>1,000</a:t>
                    </a:r>
                  </a:p>
                </p:txBody>
              </p:sp>
              <p:sp>
                <p:nvSpPr>
                  <p:cNvPr id="28687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4" y="2994"/>
                    <a:ext cx="508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 dirty="0">
                        <a:latin typeface="Tahoma" panose="020B0604030504040204" pitchFamily="34" charset="0"/>
                        <a:ea typeface="ＭＳ Ｐゴシック" panose="020B0600070205080204" pitchFamily="34" charset="-128"/>
                      </a:rPr>
                      <a:t>60/1</a:t>
                    </a:r>
                  </a:p>
                </p:txBody>
              </p:sp>
            </p:grpSp>
            <p:sp>
              <p:nvSpPr>
                <p:cNvPr id="28685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518" y="2994"/>
                  <a:ext cx="652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dirty="0">
                      <a:latin typeface="Tahoma" panose="020B0604030504040204" pitchFamily="34" charset="0"/>
                      <a:ea typeface="ＭＳ Ｐゴシック" panose="020B0600070205080204" pitchFamily="34" charset="-128"/>
                    </a:rPr>
                    <a:t>10 x 1</a:t>
                  </a:r>
                </a:p>
              </p:txBody>
            </p:sp>
          </p:grpSp>
          <p:sp>
            <p:nvSpPr>
              <p:cNvPr id="28683" name="Text Box 45"/>
              <p:cNvSpPr txBox="1">
                <a:spLocks noChangeArrowheads="1"/>
              </p:cNvSpPr>
              <p:nvPr/>
            </p:nvSpPr>
            <p:spPr bwMode="auto">
              <a:xfrm>
                <a:off x="1747" y="2994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chemeClr val="hlink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endParaRPr>
              </a:p>
            </p:txBody>
          </p:sp>
        </p:grpSp>
        <p:sp>
          <p:nvSpPr>
            <p:cNvPr id="28681" name="Text Box 46"/>
            <p:cNvSpPr txBox="1">
              <a:spLocks noChangeArrowheads="1"/>
            </p:cNvSpPr>
            <p:nvPr/>
          </p:nvSpPr>
          <p:spPr bwMode="auto">
            <a:xfrm>
              <a:off x="2619" y="2994"/>
              <a:ext cx="50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ahoma" panose="020B0604030504040204" pitchFamily="34" charset="0"/>
                  <a:ea typeface="ＭＳ Ｐゴシック" panose="020B0600070205080204" pitchFamily="34" charset="-128"/>
                </a:rPr>
                <a:t>-964</a:t>
              </a:r>
            </a:p>
          </p:txBody>
        </p:sp>
      </p:grp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2643188" y="3871913"/>
            <a:ext cx="328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autoUpdateAnimBg="0"/>
      <p:bldP spid="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1138" y="279400"/>
            <a:ext cx="87630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Valuation—Yield to Call</a:t>
            </a:r>
          </a:p>
        </p:txBody>
      </p:sp>
      <p:sp>
        <p:nvSpPr>
          <p:cNvPr id="30723" name="Rectangle 12"/>
          <p:cNvSpPr>
            <a:spLocks noChangeArrowheads="1"/>
          </p:cNvSpPr>
          <p:nvPr/>
        </p:nvSpPr>
        <p:spPr bwMode="auto">
          <a:xfrm>
            <a:off x="449263" y="1163638"/>
            <a:ext cx="77724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37150" algn="r"/>
                <a:tab pos="53101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Bond Characteristics: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Face (maturity) value, M	$1,000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solidFill>
                  <a:srgbClr val="0033CC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Call price	$1,060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Annual interest payment, INT	$60	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Years to maturity, N	10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solidFill>
                  <a:srgbClr val="0033CC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Years to first call date	5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Market price,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	$964</a:t>
            </a: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762000" y="5164138"/>
            <a:ext cx="7313613" cy="457200"/>
            <a:chOff x="577" y="3312"/>
            <a:chExt cx="4607" cy="288"/>
          </a:xfrm>
        </p:grpSpPr>
        <p:grpSp>
          <p:nvGrpSpPr>
            <p:cNvPr id="30736" name="Group 5"/>
            <p:cNvGrpSpPr>
              <a:grpSpLocks/>
            </p:cNvGrpSpPr>
            <p:nvPr/>
          </p:nvGrpSpPr>
          <p:grpSpPr bwMode="auto">
            <a:xfrm>
              <a:off x="577" y="3312"/>
              <a:ext cx="549" cy="288"/>
              <a:chOff x="0" y="0"/>
              <a:chExt cx="305" cy="748"/>
            </a:xfrm>
          </p:grpSpPr>
          <p:sp>
            <p:nvSpPr>
              <p:cNvPr id="30749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0750" name="Rectangle 7"/>
              <p:cNvSpPr>
                <a:spLocks noChangeArrowheads="1"/>
              </p:cNvSpPr>
              <p:nvPr/>
            </p:nvSpPr>
            <p:spPr bwMode="auto">
              <a:xfrm>
                <a:off x="23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N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737" name="Group 8"/>
            <p:cNvGrpSpPr>
              <a:grpSpLocks/>
            </p:cNvGrpSpPr>
            <p:nvPr/>
          </p:nvGrpSpPr>
          <p:grpSpPr bwMode="auto">
            <a:xfrm>
              <a:off x="1592" y="3312"/>
              <a:ext cx="548" cy="288"/>
              <a:chOff x="564" y="0"/>
              <a:chExt cx="305" cy="748"/>
            </a:xfrm>
          </p:grpSpPr>
          <p:sp>
            <p:nvSpPr>
              <p:cNvPr id="30747" name="Rectangle 9"/>
              <p:cNvSpPr>
                <a:spLocks noChangeArrowheads="1"/>
              </p:cNvSpPr>
              <p:nvPr/>
            </p:nvSpPr>
            <p:spPr bwMode="auto">
              <a:xfrm>
                <a:off x="564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0748" name="Rectangle 10"/>
              <p:cNvSpPr>
                <a:spLocks noChangeArrowheads="1"/>
              </p:cNvSpPr>
              <p:nvPr/>
            </p:nvSpPr>
            <p:spPr bwMode="auto">
              <a:xfrm>
                <a:off x="587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I/Y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738" name="Group 11"/>
            <p:cNvGrpSpPr>
              <a:grpSpLocks/>
            </p:cNvGrpSpPr>
            <p:nvPr/>
          </p:nvGrpSpPr>
          <p:grpSpPr bwMode="auto">
            <a:xfrm>
              <a:off x="2606" y="3312"/>
              <a:ext cx="549" cy="288"/>
              <a:chOff x="1128" y="0"/>
              <a:chExt cx="305" cy="748"/>
            </a:xfrm>
          </p:grpSpPr>
          <p:sp>
            <p:nvSpPr>
              <p:cNvPr id="30745" name="Rectangle 12"/>
              <p:cNvSpPr>
                <a:spLocks noChangeArrowheads="1"/>
              </p:cNvSpPr>
              <p:nvPr/>
            </p:nvSpPr>
            <p:spPr bwMode="auto">
              <a:xfrm>
                <a:off x="1128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0746" name="Rectangle 13"/>
              <p:cNvSpPr>
                <a:spLocks noChangeArrowheads="1"/>
              </p:cNvSpPr>
              <p:nvPr/>
            </p:nvSpPr>
            <p:spPr bwMode="auto">
              <a:xfrm>
                <a:off x="1151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 </a:t>
                </a: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739" name="Group 14"/>
            <p:cNvGrpSpPr>
              <a:grpSpLocks/>
            </p:cNvGrpSpPr>
            <p:nvPr/>
          </p:nvGrpSpPr>
          <p:grpSpPr bwMode="auto">
            <a:xfrm>
              <a:off x="3621" y="3312"/>
              <a:ext cx="548" cy="288"/>
              <a:chOff x="1692" y="0"/>
              <a:chExt cx="305" cy="748"/>
            </a:xfrm>
          </p:grpSpPr>
          <p:sp>
            <p:nvSpPr>
              <p:cNvPr id="30743" name="Rectangle 15"/>
              <p:cNvSpPr>
                <a:spLocks noChangeArrowheads="1"/>
              </p:cNvSpPr>
              <p:nvPr/>
            </p:nvSpPr>
            <p:spPr bwMode="auto">
              <a:xfrm>
                <a:off x="1692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0744" name="Rectangle 16"/>
              <p:cNvSpPr>
                <a:spLocks noChangeArrowheads="1"/>
              </p:cNvSpPr>
              <p:nvPr/>
            </p:nvSpPr>
            <p:spPr bwMode="auto">
              <a:xfrm>
                <a:off x="1715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PMT</a:t>
                </a: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740" name="Group 17"/>
            <p:cNvGrpSpPr>
              <a:grpSpLocks/>
            </p:cNvGrpSpPr>
            <p:nvPr/>
          </p:nvGrpSpPr>
          <p:grpSpPr bwMode="auto">
            <a:xfrm>
              <a:off x="4635" y="3312"/>
              <a:ext cx="549" cy="288"/>
              <a:chOff x="2256" y="0"/>
              <a:chExt cx="305" cy="748"/>
            </a:xfrm>
          </p:grpSpPr>
          <p:sp>
            <p:nvSpPr>
              <p:cNvPr id="30741" name="Rectangle 18"/>
              <p:cNvSpPr>
                <a:spLocks noChangeArrowheads="1"/>
              </p:cNvSpPr>
              <p:nvPr/>
            </p:nvSpPr>
            <p:spPr bwMode="auto">
              <a:xfrm>
                <a:off x="2256" y="0"/>
                <a:ext cx="305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0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0742" name="Rectangle 19"/>
              <p:cNvSpPr>
                <a:spLocks noChangeArrowheads="1"/>
              </p:cNvSpPr>
              <p:nvPr/>
            </p:nvSpPr>
            <p:spPr bwMode="auto">
              <a:xfrm>
                <a:off x="2279" y="0"/>
                <a:ext cx="259" cy="7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-685800" algn="l"/>
                    <a:tab pos="-457200" algn="l"/>
                    <a:tab pos="0" algn="l"/>
                    <a:tab pos="342900" algn="l"/>
                    <a:tab pos="571500" algn="l"/>
                    <a:tab pos="800100" algn="l"/>
                    <a:tab pos="1028700" algn="l"/>
                    <a:tab pos="1371600" algn="l"/>
                    <a:tab pos="1714500" algn="l"/>
                    <a:tab pos="1943100" algn="l"/>
                    <a:tab pos="2286000" algn="l"/>
                    <a:tab pos="2514600" algn="l"/>
                    <a:tab pos="2971800" algn="l"/>
                    <a:tab pos="3429000" algn="l"/>
                    <a:tab pos="3657600" algn="l"/>
                    <a:tab pos="45720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200" b="1">
                    <a:solidFill>
                      <a:srgbClr val="FFFFFF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FV</a:t>
                </a: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200">
                  <a:latin typeface="Arial" panose="020B0604020202020204" pitchFamily="34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9" name="Text Box 35"/>
          <p:cNvSpPr txBox="1">
            <a:spLocks noChangeArrowheads="1"/>
          </p:cNvSpPr>
          <p:nvPr/>
        </p:nvSpPr>
        <p:spPr bwMode="auto">
          <a:xfrm>
            <a:off x="2514600" y="5637213"/>
            <a:ext cx="591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7.9</a:t>
            </a:r>
          </a:p>
        </p:txBody>
      </p:sp>
      <p:grpSp>
        <p:nvGrpSpPr>
          <p:cNvPr id="30" name="Group 36"/>
          <p:cNvGrpSpPr>
            <a:grpSpLocks/>
          </p:cNvGrpSpPr>
          <p:nvPr/>
        </p:nvGrpSpPr>
        <p:grpSpPr bwMode="auto">
          <a:xfrm>
            <a:off x="781057" y="4659313"/>
            <a:ext cx="7316795" cy="466725"/>
            <a:chOff x="588" y="2994"/>
            <a:chExt cx="4609" cy="294"/>
          </a:xfrm>
        </p:grpSpPr>
        <p:grpSp>
          <p:nvGrpSpPr>
            <p:cNvPr id="30728" name="Group 37"/>
            <p:cNvGrpSpPr>
              <a:grpSpLocks/>
            </p:cNvGrpSpPr>
            <p:nvPr/>
          </p:nvGrpSpPr>
          <p:grpSpPr bwMode="auto">
            <a:xfrm>
              <a:off x="588" y="2994"/>
              <a:ext cx="4609" cy="294"/>
              <a:chOff x="588" y="2994"/>
              <a:chExt cx="4609" cy="294"/>
            </a:xfrm>
          </p:grpSpPr>
          <p:grpSp>
            <p:nvGrpSpPr>
              <p:cNvPr id="30730" name="Group 38"/>
              <p:cNvGrpSpPr>
                <a:grpSpLocks/>
              </p:cNvGrpSpPr>
              <p:nvPr/>
            </p:nvGrpSpPr>
            <p:grpSpPr bwMode="auto">
              <a:xfrm>
                <a:off x="588" y="2994"/>
                <a:ext cx="4609" cy="294"/>
                <a:chOff x="588" y="2994"/>
                <a:chExt cx="4609" cy="294"/>
              </a:xfrm>
            </p:grpSpPr>
            <p:grpSp>
              <p:nvGrpSpPr>
                <p:cNvPr id="30732" name="Group 39"/>
                <p:cNvGrpSpPr>
                  <a:grpSpLocks/>
                </p:cNvGrpSpPr>
                <p:nvPr/>
              </p:nvGrpSpPr>
              <p:grpSpPr bwMode="auto">
                <a:xfrm>
                  <a:off x="3642" y="2994"/>
                  <a:ext cx="1555" cy="294"/>
                  <a:chOff x="3642" y="2994"/>
                  <a:chExt cx="1555" cy="294"/>
                </a:xfrm>
              </p:grpSpPr>
              <p:sp>
                <p:nvSpPr>
                  <p:cNvPr id="30734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98" y="2997"/>
                    <a:ext cx="599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 dirty="0">
                        <a:solidFill>
                          <a:srgbClr val="0033CC"/>
                        </a:solidFill>
                        <a:latin typeface="Tahoma" panose="020B0604030504040204" pitchFamily="34" charset="0"/>
                        <a:ea typeface="ＭＳ Ｐゴシック" panose="020B0600070205080204" pitchFamily="34" charset="-128"/>
                      </a:rPr>
                      <a:t>1,060</a:t>
                    </a:r>
                  </a:p>
                </p:txBody>
              </p:sp>
              <p:sp>
                <p:nvSpPr>
                  <p:cNvPr id="30735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2" y="2994"/>
                    <a:ext cx="508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 dirty="0">
                        <a:latin typeface="Tahoma" panose="020B0604030504040204" pitchFamily="34" charset="0"/>
                        <a:ea typeface="ＭＳ Ｐゴシック" panose="020B0600070205080204" pitchFamily="34" charset="-128"/>
                      </a:rPr>
                      <a:t>60/1</a:t>
                    </a:r>
                  </a:p>
                </p:txBody>
              </p:sp>
            </p:grpSp>
            <p:sp>
              <p:nvSpPr>
                <p:cNvPr id="30733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588" y="2994"/>
                  <a:ext cx="545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dirty="0">
                      <a:solidFill>
                        <a:srgbClr val="0033CC"/>
                      </a:solidFill>
                      <a:latin typeface="Tahoma" panose="020B0604030504040204" pitchFamily="34" charset="0"/>
                      <a:ea typeface="ＭＳ Ｐゴシック" panose="020B0600070205080204" pitchFamily="34" charset="-128"/>
                    </a:rPr>
                    <a:t>5 x 1</a:t>
                  </a:r>
                </a:p>
              </p:txBody>
            </p:sp>
          </p:grpSp>
          <p:sp>
            <p:nvSpPr>
              <p:cNvPr id="30731" name="Text Box 45"/>
              <p:cNvSpPr txBox="1">
                <a:spLocks noChangeArrowheads="1"/>
              </p:cNvSpPr>
              <p:nvPr/>
            </p:nvSpPr>
            <p:spPr bwMode="auto">
              <a:xfrm>
                <a:off x="1747" y="2994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chemeClr val="hlink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endParaRPr>
              </a:p>
            </p:txBody>
          </p:sp>
        </p:grpSp>
        <p:sp>
          <p:nvSpPr>
            <p:cNvPr id="30729" name="Text Box 46"/>
            <p:cNvSpPr txBox="1">
              <a:spLocks noChangeArrowheads="1"/>
            </p:cNvSpPr>
            <p:nvPr/>
          </p:nvSpPr>
          <p:spPr bwMode="auto">
            <a:xfrm>
              <a:off x="2574" y="2994"/>
              <a:ext cx="50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ahoma" panose="020B0604030504040204" pitchFamily="34" charset="0"/>
                  <a:ea typeface="ＭＳ Ｐゴシック" panose="020B0600070205080204" pitchFamily="34" charset="-128"/>
                </a:rPr>
                <a:t>-964</a:t>
              </a:r>
            </a:p>
          </p:txBody>
        </p:sp>
      </p:grp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2643188" y="4659313"/>
            <a:ext cx="328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autoUpdateAnimBg="0"/>
      <p:bldP spid="3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61938"/>
            <a:ext cx="8653463" cy="601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Valuation—Relationship Between Prices and Yields</a:t>
            </a:r>
            <a:endParaRPr lang="en-US" altLang="en-US" sz="2800" dirty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28045" y="1074584"/>
            <a:ext cx="8454017" cy="5169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/>
              <a:t>Whenever the going rate of interest, </a:t>
            </a:r>
            <a:r>
              <a:rPr lang="en-US" altLang="en-US" sz="3000" dirty="0" err="1"/>
              <a:t>r</a:t>
            </a:r>
            <a:r>
              <a:rPr lang="en-US" altLang="en-US" sz="3000" baseline="-25000" dirty="0" err="1"/>
              <a:t>d</a:t>
            </a:r>
            <a:r>
              <a:rPr lang="en-US" altLang="en-US" sz="3000" dirty="0"/>
              <a:t>, equals the coupon rate, a bond will sell at its par value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/>
              <a:t>An </a:t>
            </a:r>
            <a:r>
              <a:rPr lang="en-US" altLang="en-US" sz="3000" dirty="0">
                <a:solidFill>
                  <a:srgbClr val="FF0000"/>
                </a:solidFill>
              </a:rPr>
              <a:t>increase</a:t>
            </a:r>
            <a:r>
              <a:rPr lang="en-US" altLang="en-US" sz="3000" dirty="0"/>
              <a:t> (</a:t>
            </a:r>
            <a:r>
              <a:rPr lang="en-US" altLang="en-US" sz="3000" dirty="0">
                <a:solidFill>
                  <a:srgbClr val="0033CC"/>
                </a:solidFill>
              </a:rPr>
              <a:t>decrease</a:t>
            </a:r>
            <a:r>
              <a:rPr lang="en-US" altLang="en-US" sz="3000" dirty="0"/>
              <a:t>) in interest rates will cause the price of an outstanding bond to </a:t>
            </a:r>
            <a:r>
              <a:rPr lang="en-US" altLang="en-US" sz="3000" dirty="0">
                <a:solidFill>
                  <a:srgbClr val="FF0000"/>
                </a:solidFill>
              </a:rPr>
              <a:t>fall</a:t>
            </a:r>
            <a:r>
              <a:rPr lang="en-US" altLang="en-US" sz="3000" dirty="0"/>
              <a:t> (</a:t>
            </a:r>
            <a:r>
              <a:rPr lang="en-US" altLang="en-US" sz="3000" dirty="0">
                <a:solidFill>
                  <a:srgbClr val="0033CC"/>
                </a:solidFill>
              </a:rPr>
              <a:t>rise</a:t>
            </a:r>
            <a:r>
              <a:rPr lang="en-US" altLang="en-US" sz="3000" dirty="0"/>
              <a:t>).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/>
              <a:t>The market value of a bond will </a:t>
            </a:r>
            <a:r>
              <a:rPr lang="en-US" altLang="en-US" sz="3000" dirty="0">
                <a:solidFill>
                  <a:srgbClr val="FF0000"/>
                </a:solidFill>
              </a:rPr>
              <a:t>always</a:t>
            </a:r>
            <a:r>
              <a:rPr lang="en-US" altLang="en-US" sz="3000" dirty="0"/>
              <a:t> </a:t>
            </a:r>
            <a:r>
              <a:rPr lang="en-US" altLang="en-US" sz="3000" dirty="0">
                <a:solidFill>
                  <a:srgbClr val="FF0000"/>
                </a:solidFill>
              </a:rPr>
              <a:t>approach its par value </a:t>
            </a:r>
            <a:r>
              <a:rPr lang="en-US" altLang="en-US" sz="3000" dirty="0"/>
              <a:t>as its maturity date approaches, provided the firm does not go bankrupt.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/>
              <a:t>Long-term bonds are affected more than short-term by a change in interest rates.</a:t>
            </a:r>
          </a:p>
          <a:p>
            <a:pPr marL="0" indent="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None/>
            </a:pPr>
            <a:endParaRPr lang="en-US" altLang="en-US" sz="3000" dirty="0"/>
          </a:p>
          <a:p>
            <a:pPr marL="0" indent="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None/>
            </a:pPr>
            <a:r>
              <a:rPr lang="en-US" altLang="en-US" sz="3000" dirty="0"/>
              <a:t>      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228600" y="261938"/>
            <a:ext cx="8653463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Valuation—Relationship Between Prices and Maturity</a:t>
            </a:r>
            <a:endParaRPr lang="en-US" altLang="en-US" sz="2800" dirty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9B792BD-4559-4C98-92E5-6C3A4279B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941425"/>
            <a:ext cx="8001000" cy="267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None/>
            </a:pPr>
            <a:r>
              <a:rPr lang="en-US" altLang="en-US" sz="3000" dirty="0"/>
              <a:t>Both Bond S and Bond L have the following characteristics: </a:t>
            </a:r>
          </a:p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None/>
            </a:pPr>
            <a:r>
              <a:rPr lang="en-US" altLang="en-US" sz="3000" dirty="0"/>
              <a:t>M = $1,000</a:t>
            </a:r>
          </a:p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None/>
            </a:pPr>
            <a:r>
              <a:rPr lang="en-US" altLang="en-US" sz="3000" dirty="0"/>
              <a:t>INT = $50 (annual)</a:t>
            </a:r>
          </a:p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None/>
            </a:pPr>
            <a:r>
              <a:rPr lang="en-US" altLang="en-US" sz="3000" dirty="0" err="1"/>
              <a:t>r</a:t>
            </a:r>
            <a:r>
              <a:rPr lang="en-US" altLang="en-US" sz="3000" baseline="-25000" dirty="0" err="1"/>
              <a:t>d</a:t>
            </a:r>
            <a:r>
              <a:rPr lang="en-US" altLang="en-US" sz="3000" dirty="0"/>
              <a:t> = 5%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8C8393-9006-407B-B00A-19F7FFDE1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1003" y="1985284"/>
            <a:ext cx="4457853" cy="106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None/>
            </a:pPr>
            <a:r>
              <a:rPr lang="en-US" altLang="en-US" sz="3000" dirty="0"/>
              <a:t>Bond S matures in 5 years</a:t>
            </a:r>
          </a:p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None/>
            </a:pPr>
            <a:r>
              <a:rPr lang="en-US" altLang="en-US" sz="3000" dirty="0"/>
              <a:t>Bond L matures in 30 years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8EBC4F6-5088-413E-815D-73782FF47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592866"/>
            <a:ext cx="4457853" cy="68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Currently, V</a:t>
            </a:r>
            <a:r>
              <a:rPr lang="en-US" altLang="en-US" sz="3000" baseline="-25000" dirty="0"/>
              <a:t>S</a:t>
            </a:r>
            <a:r>
              <a:rPr lang="en-US" altLang="en-US" sz="3000" dirty="0"/>
              <a:t> = V</a:t>
            </a:r>
            <a:r>
              <a:rPr lang="en-US" altLang="en-US" sz="3000" baseline="-25000" dirty="0"/>
              <a:t>L</a:t>
            </a:r>
            <a:r>
              <a:rPr lang="en-US" altLang="en-US" sz="3000" dirty="0"/>
              <a:t> = $1,000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7789E9A-A977-4255-9AC8-EE1442012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49" y="4227046"/>
            <a:ext cx="7456538" cy="68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Suppose </a:t>
            </a:r>
            <a:r>
              <a:rPr lang="en-US" altLang="en-US" sz="3000" dirty="0" err="1"/>
              <a:t>r</a:t>
            </a:r>
            <a:r>
              <a:rPr lang="en-US" altLang="en-US" sz="3000" baseline="-25000" dirty="0" err="1"/>
              <a:t>d</a:t>
            </a:r>
            <a:r>
              <a:rPr lang="en-US" altLang="en-US" sz="3000" dirty="0"/>
              <a:t> increases to 7 percent later today.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C127515A-8CFD-41ED-8CF0-31F9BD9CE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236" y="4777654"/>
            <a:ext cx="2178301" cy="132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V</a:t>
            </a:r>
            <a:r>
              <a:rPr lang="en-US" altLang="en-US" sz="3000" baseline="-25000" dirty="0"/>
              <a:t>S</a:t>
            </a:r>
            <a:r>
              <a:rPr lang="en-US" altLang="en-US" sz="3000" dirty="0"/>
              <a:t> = $918</a:t>
            </a:r>
          </a:p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V</a:t>
            </a:r>
            <a:r>
              <a:rPr lang="en-US" altLang="en-US" sz="3000" baseline="-25000" dirty="0"/>
              <a:t>L</a:t>
            </a:r>
            <a:r>
              <a:rPr lang="en-US" altLang="en-US" sz="3000" dirty="0"/>
              <a:t> = $752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37E31CB-1B87-4BA8-A939-275C95E01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212" y="4795072"/>
            <a:ext cx="2678308" cy="132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66738" indent="-5667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%</a:t>
            </a:r>
            <a:r>
              <a:rPr lang="el-GR" altLang="en-US" sz="3000" dirty="0"/>
              <a:t>Δ</a:t>
            </a:r>
            <a:r>
              <a:rPr lang="en-US" altLang="en-US" sz="3000" dirty="0"/>
              <a:t> =   -8.2%</a:t>
            </a:r>
          </a:p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r>
              <a:rPr lang="en-US" altLang="en-US" sz="3000" dirty="0"/>
              <a:t>%</a:t>
            </a:r>
            <a:r>
              <a:rPr lang="el-GR" altLang="en-US" sz="3000" dirty="0"/>
              <a:t>Δ</a:t>
            </a:r>
            <a:r>
              <a:rPr lang="en-US" altLang="en-US" sz="3000" dirty="0"/>
              <a:t> = -24.8%</a:t>
            </a:r>
          </a:p>
          <a:p>
            <a:pPr marL="0" indent="0" eaLnBrk="1" hangingPunct="1">
              <a:lnSpc>
                <a:spcPct val="100000"/>
              </a:lnSpc>
              <a:buClr>
                <a:srgbClr val="006600"/>
              </a:buClr>
              <a:buNone/>
            </a:pPr>
            <a:endParaRPr lang="en-US" altLang="en-US" sz="3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833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  <p:bldP spid="8" grpId="0" build="p"/>
      <p:bldP spid="10" grpId="0" build="p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Group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35992"/>
              </p:ext>
            </p:extLst>
          </p:nvPr>
        </p:nvGraphicFramePr>
        <p:xfrm>
          <a:off x="236538" y="1091673"/>
          <a:ext cx="8686800" cy="4575176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346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Example: N = 10 yrs;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 = 6%; M = 1,000</a:t>
                      </a: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71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Relationship of rates</a:t>
                      </a: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Market Price, V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If r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 =</a:t>
                      </a: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V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 =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6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Market rate, r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=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Coupon rate, C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09638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50900" algn="dec"/>
                        </a:tabLst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6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Market rate, r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&gt;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Coupon rate, C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50900" algn="dec"/>
                        </a:tabLst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96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Market rate, r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&lt;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Coupon rate, C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509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553200" y="3098273"/>
            <a:ext cx="59213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600">
                <a:solidFill>
                  <a:srgbClr val="C00000"/>
                </a:solidFill>
              </a:rPr>
              <a:t>6%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434263" y="3098273"/>
            <a:ext cx="13620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600">
                <a:solidFill>
                  <a:srgbClr val="C00000"/>
                </a:solidFill>
              </a:rPr>
              <a:t>1,000.00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877191" y="2904598"/>
            <a:ext cx="109459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600" b="1" dirty="0" err="1">
                <a:solidFill>
                  <a:srgbClr val="0033CC"/>
                </a:solidFill>
              </a:rPr>
              <a:t>V</a:t>
            </a:r>
            <a:r>
              <a:rPr lang="en-US" altLang="en-US" sz="2600" b="1" baseline="-25000" dirty="0" err="1">
                <a:solidFill>
                  <a:srgbClr val="0033CC"/>
                </a:solidFill>
              </a:rPr>
              <a:t>d</a:t>
            </a:r>
            <a:r>
              <a:rPr lang="en-US" altLang="en-US" sz="2600" b="1" dirty="0">
                <a:solidFill>
                  <a:srgbClr val="0033CC"/>
                </a:solidFill>
              </a:rPr>
              <a:t> = M</a:t>
            </a:r>
          </a:p>
          <a:p>
            <a:pPr algn="ctr"/>
            <a:r>
              <a:rPr lang="en-US" altLang="en-US" sz="2600" dirty="0">
                <a:solidFill>
                  <a:srgbClr val="C00000"/>
                </a:solidFill>
              </a:rPr>
              <a:t>par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538786" y="4012673"/>
            <a:ext cx="59182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600" dirty="0">
                <a:solidFill>
                  <a:srgbClr val="C00000"/>
                </a:solidFill>
              </a:rPr>
              <a:t>8%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696200" y="4012673"/>
            <a:ext cx="111125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600">
                <a:solidFill>
                  <a:srgbClr val="C00000"/>
                </a:solidFill>
              </a:rPr>
              <a:t>865.80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4764088" y="3826935"/>
            <a:ext cx="13382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600" b="1" dirty="0" err="1">
                <a:solidFill>
                  <a:srgbClr val="0033CC"/>
                </a:solidFill>
              </a:rPr>
              <a:t>V</a:t>
            </a:r>
            <a:r>
              <a:rPr lang="en-US" altLang="en-US" sz="2600" b="1" baseline="-25000" dirty="0" err="1">
                <a:solidFill>
                  <a:srgbClr val="0033CC"/>
                </a:solidFill>
              </a:rPr>
              <a:t>d</a:t>
            </a:r>
            <a:r>
              <a:rPr lang="en-US" altLang="en-US" sz="2600" b="1" dirty="0">
                <a:solidFill>
                  <a:srgbClr val="0033CC"/>
                </a:solidFill>
              </a:rPr>
              <a:t> &lt; M</a:t>
            </a:r>
          </a:p>
          <a:p>
            <a:pPr algn="ctr"/>
            <a:r>
              <a:rPr lang="en-US" altLang="en-US" sz="2600" dirty="0">
                <a:solidFill>
                  <a:srgbClr val="C00000"/>
                </a:solidFill>
              </a:rPr>
              <a:t>discount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578600" y="4936598"/>
            <a:ext cx="5921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600">
                <a:solidFill>
                  <a:srgbClr val="C00000"/>
                </a:solidFill>
              </a:rPr>
              <a:t>4%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467600" y="4944535"/>
            <a:ext cx="13620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600">
                <a:solidFill>
                  <a:srgbClr val="C00000"/>
                </a:solidFill>
              </a:rPr>
              <a:t>1,162.22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4722813" y="4758798"/>
            <a:ext cx="14208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600" b="1" dirty="0" err="1">
                <a:solidFill>
                  <a:srgbClr val="0033CC"/>
                </a:solidFill>
              </a:rPr>
              <a:t>V</a:t>
            </a:r>
            <a:r>
              <a:rPr lang="en-US" altLang="en-US" sz="2600" b="1" baseline="-25000" dirty="0" err="1">
                <a:solidFill>
                  <a:srgbClr val="0033CC"/>
                </a:solidFill>
              </a:rPr>
              <a:t>d</a:t>
            </a:r>
            <a:r>
              <a:rPr lang="en-US" altLang="en-US" sz="2600" b="1" dirty="0">
                <a:solidFill>
                  <a:srgbClr val="0033CC"/>
                </a:solidFill>
              </a:rPr>
              <a:t> &gt; M</a:t>
            </a:r>
          </a:p>
          <a:p>
            <a:pPr algn="ctr"/>
            <a:r>
              <a:rPr lang="en-US" altLang="en-US" sz="2600" dirty="0">
                <a:solidFill>
                  <a:srgbClr val="C00000"/>
                </a:solidFill>
              </a:rPr>
              <a:t>premium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228600" y="261938"/>
            <a:ext cx="8653463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</a:t>
            </a:r>
            <a:r>
              <a:rPr lang="en-US" altLang="en-US" sz="2800" b="1" cap="small" dirty="0"/>
              <a:t>Relationship of YTM, Coupon, and Price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228600" y="246063"/>
            <a:ext cx="8763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Valuation—Interest-Rate Risk</a:t>
            </a:r>
          </a:p>
        </p:txBody>
      </p:sp>
      <p:sp>
        <p:nvSpPr>
          <p:cNvPr id="13" name="Rectangle 267"/>
          <p:cNvSpPr>
            <a:spLocks noChangeArrowheads="1"/>
          </p:cNvSpPr>
          <p:nvPr/>
        </p:nvSpPr>
        <p:spPr bwMode="auto">
          <a:xfrm>
            <a:off x="228600" y="1176862"/>
            <a:ext cx="8686800" cy="221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rgbClr val="006600"/>
              </a:buClr>
            </a:pPr>
            <a:r>
              <a:rPr lang="en-US" altLang="en-US" dirty="0">
                <a:ea typeface="ＭＳ Ｐゴシック" panose="020B0600070205080204" pitchFamily="34" charset="-128"/>
              </a:rPr>
              <a:t>When market rates change, bondholders are affected in two ways:</a:t>
            </a:r>
          </a:p>
          <a:p>
            <a:pPr lvl="1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ea typeface="ＭＳ Ｐゴシック" panose="020B0600070205080204" pitchFamily="34" charset="-128"/>
              </a:rPr>
              <a:t>bond prices change in an opposite direction—</a:t>
            </a:r>
            <a:r>
              <a:rPr lang="en-US" altLang="en-US" sz="2600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price risk</a:t>
            </a:r>
          </a:p>
          <a:p>
            <a:pPr lvl="1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ea typeface="ＭＳ Ｐゴシック" panose="020B0600070205080204" pitchFamily="34" charset="-128"/>
              </a:rPr>
              <a:t>the returns investors earn change—</a:t>
            </a:r>
            <a:r>
              <a:rPr lang="en-US" altLang="en-US" sz="2600" i="1" dirty="0">
                <a:solidFill>
                  <a:srgbClr val="0033CC"/>
                </a:solidFill>
                <a:ea typeface="ＭＳ Ｐゴシック" panose="020B0600070205080204" pitchFamily="34" charset="-128"/>
              </a:rPr>
              <a:t>reinvestment risk</a:t>
            </a:r>
          </a:p>
        </p:txBody>
      </p:sp>
      <p:graphicFrame>
        <p:nvGraphicFramePr>
          <p:cNvPr id="14" name="Group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747579"/>
              </p:ext>
            </p:extLst>
          </p:nvPr>
        </p:nvGraphicFramePr>
        <p:xfrm>
          <a:off x="4233863" y="3191400"/>
          <a:ext cx="3048000" cy="2862264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Rate, </a:t>
                      </a: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</a:t>
                      </a:r>
                      <a:r>
                        <a:rPr kumimoji="0" lang="en-US" sz="22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Value, V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921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4%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$1,162.22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921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6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1,000.00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921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8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865.80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921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10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754.22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921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12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660.99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AutoShape 4"/>
          <p:cNvSpPr>
            <a:spLocks/>
          </p:cNvSpPr>
          <p:nvPr/>
        </p:nvSpPr>
        <p:spPr bwMode="auto">
          <a:xfrm flipH="1">
            <a:off x="3962400" y="3210450"/>
            <a:ext cx="152400" cy="2835275"/>
          </a:xfrm>
          <a:prstGeom prst="rightBrace">
            <a:avLst>
              <a:gd name="adj1" fmla="val 137550"/>
              <a:gd name="adj2" fmla="val 50000"/>
            </a:avLst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769938" y="3448575"/>
            <a:ext cx="3048000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9113" algn="l"/>
                <a:tab pos="1717675" algn="dec"/>
                <a:tab pos="5484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600" u="sng" dirty="0">
                <a:latin typeface="+mn-lt"/>
              </a:rPr>
              <a:t>Bond Characteristics:</a:t>
            </a:r>
            <a:r>
              <a:rPr lang="en-US" altLang="en-US" sz="2600" dirty="0">
                <a:latin typeface="+mn-lt"/>
              </a:rPr>
              <a:t> </a:t>
            </a:r>
          </a:p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600" dirty="0">
                <a:latin typeface="+mn-lt"/>
              </a:rPr>
              <a:t>M 	= 	$1,000.00</a:t>
            </a:r>
          </a:p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600" dirty="0">
                <a:latin typeface="+mn-lt"/>
              </a:rPr>
              <a:t>INT	= 	$60.00</a:t>
            </a:r>
          </a:p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600" dirty="0">
                <a:latin typeface="+mn-lt"/>
              </a:rPr>
              <a:t>N</a:t>
            </a:r>
            <a:r>
              <a:rPr lang="en-US" altLang="en-US" sz="2600" baseline="-25000" dirty="0">
                <a:latin typeface="+mn-lt"/>
              </a:rPr>
              <a:t> 	</a:t>
            </a:r>
            <a:r>
              <a:rPr lang="en-US" altLang="en-US" sz="2600" dirty="0">
                <a:latin typeface="+mn-lt"/>
              </a:rPr>
              <a:t>= 	10 </a:t>
            </a:r>
            <a:r>
              <a:rPr lang="en-US" altLang="en-US" sz="2600" dirty="0" err="1">
                <a:latin typeface="+mn-lt"/>
              </a:rPr>
              <a:t>yrs</a:t>
            </a:r>
            <a:endParaRPr lang="en-US" altLang="en-US" sz="2600" dirty="0">
              <a:latin typeface="+mn-lt"/>
            </a:endParaRPr>
          </a:p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600" dirty="0">
                <a:latin typeface="+mn-lt"/>
              </a:rPr>
              <a:t>Annual Interest</a:t>
            </a:r>
          </a:p>
        </p:txBody>
      </p:sp>
      <p:sp>
        <p:nvSpPr>
          <p:cNvPr id="2" name="Oval 1"/>
          <p:cNvSpPr/>
          <p:nvPr/>
        </p:nvSpPr>
        <p:spPr>
          <a:xfrm>
            <a:off x="7281863" y="2142789"/>
            <a:ext cx="1412875" cy="44926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188200" y="2565925"/>
            <a:ext cx="1501775" cy="2438400"/>
          </a:xfrm>
          <a:custGeom>
            <a:avLst/>
            <a:gdLst>
              <a:gd name="connsiteX0" fmla="*/ 1295400 w 1502074"/>
              <a:gd name="connsiteY0" fmla="*/ 0 h 2438400"/>
              <a:gd name="connsiteX1" fmla="*/ 1397000 w 1502074"/>
              <a:gd name="connsiteY1" fmla="*/ 1735666 h 2438400"/>
              <a:gd name="connsiteX2" fmla="*/ 0 w 1502074"/>
              <a:gd name="connsiteY2" fmla="*/ 24384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074" h="2438400">
                <a:moveTo>
                  <a:pt x="1295400" y="0"/>
                </a:moveTo>
                <a:cubicBezTo>
                  <a:pt x="1454150" y="664633"/>
                  <a:pt x="1612900" y="1329266"/>
                  <a:pt x="1397000" y="1735666"/>
                </a:cubicBezTo>
                <a:cubicBezTo>
                  <a:pt x="1181100" y="2142066"/>
                  <a:pt x="590550" y="2290233"/>
                  <a:pt x="0" y="243840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89600" y="3219975"/>
            <a:ext cx="1511300" cy="27749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846245" y="2565925"/>
            <a:ext cx="2646363" cy="528637"/>
          </a:xfrm>
          <a:prstGeom prst="ellipse">
            <a:avLst/>
          </a:prstGeom>
          <a:noFill/>
          <a:ln w="254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89425" y="3219975"/>
            <a:ext cx="1243013" cy="2774950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470400" y="2886600"/>
            <a:ext cx="1422400" cy="304800"/>
          </a:xfrm>
          <a:custGeom>
            <a:avLst/>
            <a:gdLst>
              <a:gd name="connsiteX0" fmla="*/ 1100667 w 1100667"/>
              <a:gd name="connsiteY0" fmla="*/ 0 h 304800"/>
              <a:gd name="connsiteX1" fmla="*/ 220133 w 1100667"/>
              <a:gd name="connsiteY1" fmla="*/ 135466 h 304800"/>
              <a:gd name="connsiteX2" fmla="*/ 0 w 1100667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0667" h="304800">
                <a:moveTo>
                  <a:pt x="1100667" y="0"/>
                </a:moveTo>
                <a:cubicBezTo>
                  <a:pt x="752122" y="42333"/>
                  <a:pt x="403577" y="84666"/>
                  <a:pt x="220133" y="135466"/>
                </a:cubicBezTo>
                <a:cubicBezTo>
                  <a:pt x="36689" y="186266"/>
                  <a:pt x="18344" y="245533"/>
                  <a:pt x="0" y="304800"/>
                </a:cubicBezTo>
              </a:path>
            </a:pathLst>
          </a:custGeom>
          <a:noFill/>
          <a:ln w="25400">
            <a:solidFill>
              <a:srgbClr val="0033CC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3" grpId="0" build="p" bldLvl="3" autoUpdateAnimBg="0"/>
      <p:bldP spid="15" grpId="0" animBg="1"/>
      <p:bldP spid="16" grpId="0" autoUpdateAnimBg="0"/>
      <p:bldP spid="2" grpId="0" animBg="1"/>
      <p:bldP spid="5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228600" y="246063"/>
            <a:ext cx="87630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Valuation—Return on Investment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514975" y="3025775"/>
            <a:ext cx="2587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+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079750" y="2995613"/>
            <a:ext cx="25876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297418" y="3886200"/>
            <a:ext cx="148027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Yield to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Maturity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686175" y="3938588"/>
            <a:ext cx="1654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Current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yield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000375" y="4098925"/>
            <a:ext cx="442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</a:t>
            </a: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5438775" y="4098925"/>
            <a:ext cx="442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+</a:t>
            </a: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6083300" y="3886200"/>
            <a:ext cx="18415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Capital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gains yield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1781175" y="2943225"/>
            <a:ext cx="4460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endParaRPr lang="en-US" altLang="en-US" baseline="-25000" dirty="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27" name="Group 12"/>
          <p:cNvGrpSpPr>
            <a:grpSpLocks/>
          </p:cNvGrpSpPr>
          <p:nvPr/>
        </p:nvGrpSpPr>
        <p:grpSpPr bwMode="auto">
          <a:xfrm>
            <a:off x="4143375" y="2797175"/>
            <a:ext cx="809625" cy="1173163"/>
            <a:chOff x="2370" y="2045"/>
            <a:chExt cx="510" cy="739"/>
          </a:xfrm>
        </p:grpSpPr>
        <p:sp>
          <p:nvSpPr>
            <p:cNvPr id="38932" name="Rectangle 13"/>
            <p:cNvSpPr>
              <a:spLocks noChangeArrowheads="1"/>
            </p:cNvSpPr>
            <p:nvPr/>
          </p:nvSpPr>
          <p:spPr bwMode="auto">
            <a:xfrm>
              <a:off x="2489" y="2333"/>
              <a:ext cx="391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V</a:t>
              </a:r>
              <a:r>
                <a:rPr lang="en-US" altLang="en-US" baseline="-25000">
                  <a:latin typeface="Tahoma" panose="020B0604030504040204" pitchFamily="34" charset="0"/>
                  <a:ea typeface="ＭＳ Ｐゴシック" panose="020B0600070205080204" pitchFamily="34" charset="-128"/>
                </a:rPr>
                <a:t>d0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aseline="-250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8933" name="Rectangle 14"/>
            <p:cNvSpPr>
              <a:spLocks noChangeArrowheads="1"/>
            </p:cNvSpPr>
            <p:nvPr/>
          </p:nvSpPr>
          <p:spPr bwMode="auto">
            <a:xfrm>
              <a:off x="2418" y="2045"/>
              <a:ext cx="36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INT</a:t>
              </a:r>
              <a:endPara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8934" name="Line 15"/>
            <p:cNvSpPr>
              <a:spLocks noChangeShapeType="1"/>
            </p:cNvSpPr>
            <p:nvPr/>
          </p:nvSpPr>
          <p:spPr bwMode="auto">
            <a:xfrm>
              <a:off x="2370" y="231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6276975" y="2797175"/>
            <a:ext cx="1447800" cy="1249363"/>
            <a:chOff x="3600" y="1381"/>
            <a:chExt cx="912" cy="787"/>
          </a:xfrm>
        </p:grpSpPr>
        <p:sp>
          <p:nvSpPr>
            <p:cNvPr id="38930" name="Rectangle 17"/>
            <p:cNvSpPr>
              <a:spLocks noChangeArrowheads="1"/>
            </p:cNvSpPr>
            <p:nvPr/>
          </p:nvSpPr>
          <p:spPr bwMode="auto">
            <a:xfrm>
              <a:off x="3600" y="1381"/>
              <a:ext cx="864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15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V</a:t>
              </a:r>
              <a:r>
                <a:rPr lang="en-US" altLang="en-US" baseline="-25000">
                  <a:latin typeface="Tahoma" panose="020B0604030504040204" pitchFamily="34" charset="0"/>
                  <a:ea typeface="ＭＳ Ｐゴシック" panose="020B0600070205080204" pitchFamily="34" charset="-128"/>
                </a:rPr>
                <a:t>d1</a:t>
              </a: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 – V</a:t>
              </a:r>
              <a:r>
                <a:rPr lang="en-US" altLang="en-US" baseline="-25000">
                  <a:latin typeface="Tahoma" panose="020B0604030504040204" pitchFamily="34" charset="0"/>
                  <a:ea typeface="ＭＳ Ｐゴシック" panose="020B0600070205080204" pitchFamily="34" charset="-128"/>
                </a:rPr>
                <a:t>d0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15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V</a:t>
              </a:r>
              <a:r>
                <a:rPr lang="en-US" altLang="en-US" baseline="-25000">
                  <a:latin typeface="Tahoma" panose="020B0604030504040204" pitchFamily="34" charset="0"/>
                  <a:ea typeface="ＭＳ Ｐゴシック" panose="020B0600070205080204" pitchFamily="34" charset="-128"/>
                </a:rPr>
                <a:t>d0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15000"/>
                </a:spcBef>
                <a:buFontTx/>
                <a:buNone/>
              </a:pPr>
              <a:endParaRPr lang="en-US" altLang="en-US" baseline="-250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8931" name="Line 18"/>
            <p:cNvSpPr>
              <a:spLocks noChangeShapeType="1"/>
            </p:cNvSpPr>
            <p:nvPr/>
          </p:nvSpPr>
          <p:spPr bwMode="auto">
            <a:xfrm>
              <a:off x="3600" y="1680"/>
              <a:ext cx="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1057275" y="1600200"/>
            <a:ext cx="19097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Return on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investment</a:t>
            </a:r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3657600" y="1652588"/>
            <a:ext cx="1654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Income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yield</a:t>
            </a:r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2971800" y="1812925"/>
            <a:ext cx="442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=</a:t>
            </a:r>
          </a:p>
        </p:txBody>
      </p:sp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5410200" y="1812925"/>
            <a:ext cx="442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+</a:t>
            </a:r>
          </a:p>
        </p:txBody>
      </p:sp>
      <p:sp>
        <p:nvSpPr>
          <p:cNvPr id="39" name="Text Box 23"/>
          <p:cNvSpPr txBox="1">
            <a:spLocks noChangeArrowheads="1"/>
          </p:cNvSpPr>
          <p:nvPr/>
        </p:nvSpPr>
        <p:spPr bwMode="auto">
          <a:xfrm>
            <a:off x="6054725" y="1600200"/>
            <a:ext cx="18415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Capital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gains yield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7" grpId="0" autoUpdateAnimBg="0"/>
      <p:bldP spid="18" grpId="0" autoUpdateAnimBg="0"/>
      <p:bldP spid="19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228600" y="246063"/>
            <a:ext cx="876300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Valuation—Return &amp; Change in Value Over Time</a:t>
            </a: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304800" y="1217076"/>
            <a:ext cx="8610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Tahoma" panose="020B0604030504040204" pitchFamily="34" charset="0"/>
                <a:ea typeface="ＭＳ Ｐゴシック" panose="020B0600070205080204" pitchFamily="34" charset="-128"/>
              </a:rPr>
              <a:t>Bond Characteristics: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M = $1,000.00, INT = $60.00,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2400" baseline="-25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 8%</a:t>
            </a:r>
          </a:p>
        </p:txBody>
      </p:sp>
      <p:graphicFrame>
        <p:nvGraphicFramePr>
          <p:cNvPr id="41" name="Group 91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69023925"/>
              </p:ext>
            </p:extLst>
          </p:nvPr>
        </p:nvGraphicFramePr>
        <p:xfrm>
          <a:off x="495185" y="1870203"/>
          <a:ext cx="8229600" cy="4008918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3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4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25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Years to Maturity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End of Year Value, V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Capital Gain = (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Tahoma" pitchFamily="34" charset="0"/>
                        </a:rPr>
                        <a:t>V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Tahoma" pitchFamily="34" charset="0"/>
                        </a:rPr>
                        <a:t>d1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Tahoma" pitchFamily="34" charset="0"/>
                        </a:rPr>
                        <a:t>-V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Tahoma" pitchFamily="34" charset="0"/>
                        </a:rPr>
                        <a:t>d0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Tahoma" pitchFamily="34" charset="0"/>
                        </a:rPr>
                        <a:t>)/V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Tahoma" pitchFamily="34" charset="0"/>
                        </a:rPr>
                        <a:t>d0</a:t>
                      </a:r>
                      <a:endParaRPr kumimoji="0" lang="en-US" sz="22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Current Yield = INT/V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d0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Total Return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5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4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7937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78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46075" algn="dec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3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7937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78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46075" algn="dec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2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7937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78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46075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1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7937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78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46075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0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7937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7850" algn="dec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46075" algn="dec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2" name="Text Box 906"/>
          <p:cNvSpPr txBox="1">
            <a:spLocks noChangeArrowheads="1"/>
          </p:cNvSpPr>
          <p:nvPr/>
        </p:nvSpPr>
        <p:spPr bwMode="auto">
          <a:xfrm>
            <a:off x="2159000" y="2752189"/>
            <a:ext cx="111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920.15</a:t>
            </a:r>
          </a:p>
        </p:txBody>
      </p:sp>
      <p:sp>
        <p:nvSpPr>
          <p:cNvPr id="43" name="Text Box 907"/>
          <p:cNvSpPr txBox="1">
            <a:spLocks noChangeArrowheads="1"/>
          </p:cNvSpPr>
          <p:nvPr/>
        </p:nvSpPr>
        <p:spPr bwMode="auto">
          <a:xfrm>
            <a:off x="2159000" y="3285589"/>
            <a:ext cx="111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933.76</a:t>
            </a:r>
          </a:p>
        </p:txBody>
      </p:sp>
      <p:sp>
        <p:nvSpPr>
          <p:cNvPr id="44" name="Text Box 908"/>
          <p:cNvSpPr txBox="1">
            <a:spLocks noChangeArrowheads="1"/>
          </p:cNvSpPr>
          <p:nvPr/>
        </p:nvSpPr>
        <p:spPr bwMode="auto">
          <a:xfrm>
            <a:off x="2159000" y="3818989"/>
            <a:ext cx="111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948.46</a:t>
            </a:r>
          </a:p>
        </p:txBody>
      </p:sp>
      <p:sp>
        <p:nvSpPr>
          <p:cNvPr id="45" name="Text Box 909"/>
          <p:cNvSpPr txBox="1">
            <a:spLocks noChangeArrowheads="1"/>
          </p:cNvSpPr>
          <p:nvPr/>
        </p:nvSpPr>
        <p:spPr bwMode="auto">
          <a:xfrm>
            <a:off x="2159000" y="4352389"/>
            <a:ext cx="111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964.33</a:t>
            </a:r>
          </a:p>
        </p:txBody>
      </p:sp>
      <p:sp>
        <p:nvSpPr>
          <p:cNvPr id="46" name="Text Box 910"/>
          <p:cNvSpPr txBox="1">
            <a:spLocks noChangeArrowheads="1"/>
          </p:cNvSpPr>
          <p:nvPr/>
        </p:nvSpPr>
        <p:spPr bwMode="auto">
          <a:xfrm>
            <a:off x="2159000" y="4885789"/>
            <a:ext cx="111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981.48</a:t>
            </a:r>
          </a:p>
        </p:txBody>
      </p:sp>
      <p:sp>
        <p:nvSpPr>
          <p:cNvPr id="47" name="Text Box 911"/>
          <p:cNvSpPr txBox="1">
            <a:spLocks noChangeArrowheads="1"/>
          </p:cNvSpPr>
          <p:nvPr/>
        </p:nvSpPr>
        <p:spPr bwMode="auto">
          <a:xfrm>
            <a:off x="1905000" y="5419189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1,000.00</a:t>
            </a:r>
          </a:p>
        </p:txBody>
      </p:sp>
      <p:sp>
        <p:nvSpPr>
          <p:cNvPr id="54" name="Text Box 919"/>
          <p:cNvSpPr txBox="1">
            <a:spLocks noChangeArrowheads="1"/>
          </p:cNvSpPr>
          <p:nvPr/>
        </p:nvSpPr>
        <p:spPr bwMode="auto">
          <a:xfrm>
            <a:off x="4132263" y="3285583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1.48%</a:t>
            </a:r>
          </a:p>
        </p:txBody>
      </p:sp>
      <p:sp>
        <p:nvSpPr>
          <p:cNvPr id="55" name="Text Box 920"/>
          <p:cNvSpPr txBox="1">
            <a:spLocks noChangeArrowheads="1"/>
          </p:cNvSpPr>
          <p:nvPr/>
        </p:nvSpPr>
        <p:spPr bwMode="auto">
          <a:xfrm>
            <a:off x="6113463" y="3285589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6.52%</a:t>
            </a:r>
          </a:p>
        </p:txBody>
      </p:sp>
      <p:sp>
        <p:nvSpPr>
          <p:cNvPr id="56" name="Text Box 921"/>
          <p:cNvSpPr txBox="1">
            <a:spLocks noChangeArrowheads="1"/>
          </p:cNvSpPr>
          <p:nvPr/>
        </p:nvSpPr>
        <p:spPr bwMode="auto">
          <a:xfrm>
            <a:off x="7620000" y="3285589"/>
            <a:ext cx="1049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8.00%</a:t>
            </a:r>
          </a:p>
        </p:txBody>
      </p:sp>
      <p:sp>
        <p:nvSpPr>
          <p:cNvPr id="57" name="Text Box 922"/>
          <p:cNvSpPr txBox="1">
            <a:spLocks noChangeArrowheads="1"/>
          </p:cNvSpPr>
          <p:nvPr/>
        </p:nvSpPr>
        <p:spPr bwMode="auto">
          <a:xfrm>
            <a:off x="4132263" y="38189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1.57</a:t>
            </a:r>
          </a:p>
        </p:txBody>
      </p:sp>
      <p:sp>
        <p:nvSpPr>
          <p:cNvPr id="58" name="Text Box 923"/>
          <p:cNvSpPr txBox="1">
            <a:spLocks noChangeArrowheads="1"/>
          </p:cNvSpPr>
          <p:nvPr/>
        </p:nvSpPr>
        <p:spPr bwMode="auto">
          <a:xfrm>
            <a:off x="6113463" y="38189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6.43</a:t>
            </a:r>
          </a:p>
        </p:txBody>
      </p:sp>
      <p:sp>
        <p:nvSpPr>
          <p:cNvPr id="59" name="Text Box 924"/>
          <p:cNvSpPr txBox="1">
            <a:spLocks noChangeArrowheads="1"/>
          </p:cNvSpPr>
          <p:nvPr/>
        </p:nvSpPr>
        <p:spPr bwMode="auto">
          <a:xfrm>
            <a:off x="7620000" y="3818989"/>
            <a:ext cx="1049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8.00%</a:t>
            </a:r>
          </a:p>
        </p:txBody>
      </p:sp>
      <p:sp>
        <p:nvSpPr>
          <p:cNvPr id="60" name="Text Box 925"/>
          <p:cNvSpPr txBox="1">
            <a:spLocks noChangeArrowheads="1"/>
          </p:cNvSpPr>
          <p:nvPr/>
        </p:nvSpPr>
        <p:spPr bwMode="auto">
          <a:xfrm>
            <a:off x="4149725" y="43523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1.67</a:t>
            </a:r>
          </a:p>
        </p:txBody>
      </p:sp>
      <p:sp>
        <p:nvSpPr>
          <p:cNvPr id="61" name="Text Box 926"/>
          <p:cNvSpPr txBox="1">
            <a:spLocks noChangeArrowheads="1"/>
          </p:cNvSpPr>
          <p:nvPr/>
        </p:nvSpPr>
        <p:spPr bwMode="auto">
          <a:xfrm>
            <a:off x="6130925" y="43523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6.33</a:t>
            </a:r>
          </a:p>
        </p:txBody>
      </p:sp>
      <p:sp>
        <p:nvSpPr>
          <p:cNvPr id="62" name="Text Box 927"/>
          <p:cNvSpPr txBox="1">
            <a:spLocks noChangeArrowheads="1"/>
          </p:cNvSpPr>
          <p:nvPr/>
        </p:nvSpPr>
        <p:spPr bwMode="auto">
          <a:xfrm>
            <a:off x="7637463" y="4352389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8.00%</a:t>
            </a:r>
          </a:p>
        </p:txBody>
      </p:sp>
      <p:sp>
        <p:nvSpPr>
          <p:cNvPr id="63" name="Text Box 928"/>
          <p:cNvSpPr txBox="1">
            <a:spLocks noChangeArrowheads="1"/>
          </p:cNvSpPr>
          <p:nvPr/>
        </p:nvSpPr>
        <p:spPr bwMode="auto">
          <a:xfrm>
            <a:off x="4149725" y="48857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1.78</a:t>
            </a:r>
          </a:p>
        </p:txBody>
      </p:sp>
      <p:sp>
        <p:nvSpPr>
          <p:cNvPr id="64" name="Text Box 929"/>
          <p:cNvSpPr txBox="1">
            <a:spLocks noChangeArrowheads="1"/>
          </p:cNvSpPr>
          <p:nvPr/>
        </p:nvSpPr>
        <p:spPr bwMode="auto">
          <a:xfrm>
            <a:off x="6130925" y="48857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6.22</a:t>
            </a:r>
          </a:p>
        </p:txBody>
      </p:sp>
      <p:sp>
        <p:nvSpPr>
          <p:cNvPr id="65" name="Text Box 930"/>
          <p:cNvSpPr txBox="1">
            <a:spLocks noChangeArrowheads="1"/>
          </p:cNvSpPr>
          <p:nvPr/>
        </p:nvSpPr>
        <p:spPr bwMode="auto">
          <a:xfrm>
            <a:off x="7637463" y="4885789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8.00%</a:t>
            </a:r>
          </a:p>
        </p:txBody>
      </p:sp>
      <p:sp>
        <p:nvSpPr>
          <p:cNvPr id="66" name="Text Box 931"/>
          <p:cNvSpPr txBox="1">
            <a:spLocks noChangeArrowheads="1"/>
          </p:cNvSpPr>
          <p:nvPr/>
        </p:nvSpPr>
        <p:spPr bwMode="auto">
          <a:xfrm>
            <a:off x="4149725" y="54191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1.89</a:t>
            </a:r>
          </a:p>
        </p:txBody>
      </p:sp>
      <p:sp>
        <p:nvSpPr>
          <p:cNvPr id="67" name="Text Box 932"/>
          <p:cNvSpPr txBox="1">
            <a:spLocks noChangeArrowheads="1"/>
          </p:cNvSpPr>
          <p:nvPr/>
        </p:nvSpPr>
        <p:spPr bwMode="auto">
          <a:xfrm>
            <a:off x="6130925" y="5419189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6.11</a:t>
            </a:r>
          </a:p>
        </p:txBody>
      </p:sp>
      <p:sp>
        <p:nvSpPr>
          <p:cNvPr id="68" name="Text Box 933"/>
          <p:cNvSpPr txBox="1">
            <a:spLocks noChangeArrowheads="1"/>
          </p:cNvSpPr>
          <p:nvPr/>
        </p:nvSpPr>
        <p:spPr bwMode="auto">
          <a:xfrm>
            <a:off x="7637463" y="5427887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8.00%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3E3AE21-0582-464C-AC7D-C0AA295A24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711989"/>
              </p:ext>
            </p:extLst>
          </p:nvPr>
        </p:nvGraphicFramePr>
        <p:xfrm>
          <a:off x="6333034" y="4094088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33034" y="4094088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95ACF50-16B2-4BB4-8570-431EE5F176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440379"/>
              </p:ext>
            </p:extLst>
          </p:nvPr>
        </p:nvGraphicFramePr>
        <p:xfrm>
          <a:off x="3659187" y="3868660"/>
          <a:ext cx="4943475" cy="193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08080" imgH="1143000" progId="Equation.DSMT4">
                  <p:embed/>
                </p:oleObj>
              </mc:Choice>
              <mc:Fallback>
                <p:oleObj name="Equation" r:id="rId6" imgW="2908080" imgH="1143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59187" y="3868660"/>
                        <a:ext cx="4943475" cy="1938338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C7AAAB-1643-41DB-949E-0750E8A5FA26}"/>
              </a:ext>
            </a:extLst>
          </p:cNvPr>
          <p:cNvSpPr/>
          <p:nvPr/>
        </p:nvSpPr>
        <p:spPr>
          <a:xfrm>
            <a:off x="7471953" y="1225785"/>
            <a:ext cx="1179967" cy="472539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3F8999-7393-494C-A08F-3B8766543C68}"/>
              </a:ext>
            </a:extLst>
          </p:cNvPr>
          <p:cNvSpPr txBox="1"/>
          <p:nvPr/>
        </p:nvSpPr>
        <p:spPr>
          <a:xfrm>
            <a:off x="7391510" y="782879"/>
            <a:ext cx="1260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constant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0" grpId="0" autoUpdateAnimBg="0"/>
      <p:bldP spid="42" grpId="0"/>
      <p:bldP spid="43" grpId="0"/>
      <p:bldP spid="44" grpId="0"/>
      <p:bldP spid="45" grpId="0"/>
      <p:bldP spid="46" grpId="0"/>
      <p:bldP spid="47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228600" y="1143000"/>
            <a:ext cx="8763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2117725" y="5672138"/>
            <a:ext cx="37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 </a:t>
            </a:r>
          </a:p>
        </p:txBody>
      </p:sp>
      <p:grpSp>
        <p:nvGrpSpPr>
          <p:cNvPr id="35" name="Group 4"/>
          <p:cNvGrpSpPr>
            <a:grpSpLocks/>
          </p:cNvGrpSpPr>
          <p:nvPr/>
        </p:nvGrpSpPr>
        <p:grpSpPr bwMode="auto">
          <a:xfrm>
            <a:off x="355600" y="1371600"/>
            <a:ext cx="7493000" cy="4495800"/>
            <a:chOff x="686" y="1152"/>
            <a:chExt cx="4720" cy="2832"/>
          </a:xfrm>
        </p:grpSpPr>
        <p:sp>
          <p:nvSpPr>
            <p:cNvPr id="43037" name="Rectangle 5"/>
            <p:cNvSpPr>
              <a:spLocks noChangeArrowheads="1"/>
            </p:cNvSpPr>
            <p:nvPr/>
          </p:nvSpPr>
          <p:spPr bwMode="auto">
            <a:xfrm>
              <a:off x="793" y="3600"/>
              <a:ext cx="43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800.00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38" name="Rectangle 6"/>
            <p:cNvSpPr>
              <a:spLocks noChangeArrowheads="1"/>
            </p:cNvSpPr>
            <p:nvPr/>
          </p:nvSpPr>
          <p:spPr bwMode="auto">
            <a:xfrm>
              <a:off x="793" y="3264"/>
              <a:ext cx="43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850.00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39" name="Rectangle 7"/>
            <p:cNvSpPr>
              <a:spLocks noChangeArrowheads="1"/>
            </p:cNvSpPr>
            <p:nvPr/>
          </p:nvSpPr>
          <p:spPr bwMode="auto">
            <a:xfrm>
              <a:off x="793" y="2880"/>
              <a:ext cx="43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900.00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0" name="Rectangle 8"/>
            <p:cNvSpPr>
              <a:spLocks noChangeArrowheads="1"/>
            </p:cNvSpPr>
            <p:nvPr/>
          </p:nvSpPr>
          <p:spPr bwMode="auto">
            <a:xfrm>
              <a:off x="793" y="2515"/>
              <a:ext cx="43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950.00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1" name="Rectangle 9"/>
            <p:cNvSpPr>
              <a:spLocks noChangeArrowheads="1"/>
            </p:cNvSpPr>
            <p:nvPr/>
          </p:nvSpPr>
          <p:spPr bwMode="auto">
            <a:xfrm>
              <a:off x="686" y="2160"/>
              <a:ext cx="56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1,000.00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2" name="Rectangle 10"/>
            <p:cNvSpPr>
              <a:spLocks noChangeArrowheads="1"/>
            </p:cNvSpPr>
            <p:nvPr/>
          </p:nvSpPr>
          <p:spPr bwMode="auto">
            <a:xfrm>
              <a:off x="686" y="1776"/>
              <a:ext cx="56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1,050.00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3" name="Rectangle 11"/>
            <p:cNvSpPr>
              <a:spLocks noChangeArrowheads="1"/>
            </p:cNvSpPr>
            <p:nvPr/>
          </p:nvSpPr>
          <p:spPr bwMode="auto">
            <a:xfrm>
              <a:off x="686" y="1386"/>
              <a:ext cx="56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1,100.00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4" name="Rectangle 12"/>
            <p:cNvSpPr>
              <a:spLocks noChangeArrowheads="1"/>
            </p:cNvSpPr>
            <p:nvPr/>
          </p:nvSpPr>
          <p:spPr bwMode="auto">
            <a:xfrm>
              <a:off x="1406" y="3811"/>
              <a:ext cx="7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ea typeface="ＭＳ Ｐゴシック" panose="020B0600070205080204" pitchFamily="34" charset="-128"/>
                </a:rPr>
                <a:t>5</a:t>
              </a:r>
            </a:p>
          </p:txBody>
        </p:sp>
        <p:sp>
          <p:nvSpPr>
            <p:cNvPr id="43045" name="Rectangle 13"/>
            <p:cNvSpPr>
              <a:spLocks noChangeArrowheads="1"/>
            </p:cNvSpPr>
            <p:nvPr/>
          </p:nvSpPr>
          <p:spPr bwMode="auto">
            <a:xfrm>
              <a:off x="2040" y="381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4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6" name="Rectangle 14"/>
            <p:cNvSpPr>
              <a:spLocks noChangeArrowheads="1"/>
            </p:cNvSpPr>
            <p:nvPr/>
          </p:nvSpPr>
          <p:spPr bwMode="auto">
            <a:xfrm>
              <a:off x="2673" y="3811"/>
              <a:ext cx="7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3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7" name="Rectangle 15"/>
            <p:cNvSpPr>
              <a:spLocks noChangeArrowheads="1"/>
            </p:cNvSpPr>
            <p:nvPr/>
          </p:nvSpPr>
          <p:spPr bwMode="auto">
            <a:xfrm>
              <a:off x="3297" y="3811"/>
              <a:ext cx="7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2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8" name="Rectangle 16"/>
            <p:cNvSpPr>
              <a:spLocks noChangeArrowheads="1"/>
            </p:cNvSpPr>
            <p:nvPr/>
          </p:nvSpPr>
          <p:spPr bwMode="auto">
            <a:xfrm>
              <a:off x="3930" y="3811"/>
              <a:ext cx="7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1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49" name="Rectangle 17"/>
            <p:cNvSpPr>
              <a:spLocks noChangeArrowheads="1"/>
            </p:cNvSpPr>
            <p:nvPr/>
          </p:nvSpPr>
          <p:spPr bwMode="auto">
            <a:xfrm>
              <a:off x="4564" y="3811"/>
              <a:ext cx="7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rPr>
                <a:t>0</a:t>
              </a:r>
              <a:endPara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3050" name="Line 18"/>
            <p:cNvSpPr>
              <a:spLocks noChangeShapeType="1"/>
            </p:cNvSpPr>
            <p:nvPr/>
          </p:nvSpPr>
          <p:spPr bwMode="auto">
            <a:xfrm>
              <a:off x="2090" y="3594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1" name="Line 19"/>
            <p:cNvSpPr>
              <a:spLocks noChangeShapeType="1"/>
            </p:cNvSpPr>
            <p:nvPr/>
          </p:nvSpPr>
          <p:spPr bwMode="auto">
            <a:xfrm>
              <a:off x="2714" y="3594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2" name="Line 20"/>
            <p:cNvSpPr>
              <a:spLocks noChangeShapeType="1"/>
            </p:cNvSpPr>
            <p:nvPr/>
          </p:nvSpPr>
          <p:spPr bwMode="auto">
            <a:xfrm>
              <a:off x="3338" y="3594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3" name="Line 21"/>
            <p:cNvSpPr>
              <a:spLocks noChangeShapeType="1"/>
            </p:cNvSpPr>
            <p:nvPr/>
          </p:nvSpPr>
          <p:spPr bwMode="auto">
            <a:xfrm>
              <a:off x="3962" y="3594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4" name="Line 22"/>
            <p:cNvSpPr>
              <a:spLocks noChangeShapeType="1"/>
            </p:cNvSpPr>
            <p:nvPr/>
          </p:nvSpPr>
          <p:spPr bwMode="auto">
            <a:xfrm>
              <a:off x="4586" y="3594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5" name="Line 23"/>
            <p:cNvSpPr>
              <a:spLocks noChangeShapeType="1"/>
            </p:cNvSpPr>
            <p:nvPr/>
          </p:nvSpPr>
          <p:spPr bwMode="auto">
            <a:xfrm>
              <a:off x="1418" y="1386"/>
              <a:ext cx="0" cy="23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6" name="Line 24"/>
            <p:cNvSpPr>
              <a:spLocks noChangeShapeType="1"/>
            </p:cNvSpPr>
            <p:nvPr/>
          </p:nvSpPr>
          <p:spPr bwMode="auto">
            <a:xfrm>
              <a:off x="1418" y="3690"/>
              <a:ext cx="33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7" name="Text Box 25"/>
            <p:cNvSpPr txBox="1">
              <a:spLocks noChangeArrowheads="1"/>
            </p:cNvSpPr>
            <p:nvPr/>
          </p:nvSpPr>
          <p:spPr bwMode="auto">
            <a:xfrm>
              <a:off x="4768" y="3470"/>
              <a:ext cx="63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ea typeface="ＭＳ Ｐゴシック" panose="020B0600070205080204" pitchFamily="34" charset="-128"/>
                </a:rPr>
                <a:t>Years to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ea typeface="ＭＳ Ｐゴシック" panose="020B0600070205080204" pitchFamily="34" charset="-128"/>
                </a:rPr>
                <a:t>Maturity</a:t>
              </a:r>
            </a:p>
          </p:txBody>
        </p:sp>
        <p:sp>
          <p:nvSpPr>
            <p:cNvPr id="43058" name="Line 26"/>
            <p:cNvSpPr>
              <a:spLocks noChangeShapeType="1"/>
            </p:cNvSpPr>
            <p:nvPr/>
          </p:nvSpPr>
          <p:spPr bwMode="auto">
            <a:xfrm>
              <a:off x="1344" y="3354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59" name="Line 27"/>
            <p:cNvSpPr>
              <a:spLocks noChangeShapeType="1"/>
            </p:cNvSpPr>
            <p:nvPr/>
          </p:nvSpPr>
          <p:spPr bwMode="auto">
            <a:xfrm>
              <a:off x="1344" y="2970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60" name="Line 28"/>
            <p:cNvSpPr>
              <a:spLocks noChangeShapeType="1"/>
            </p:cNvSpPr>
            <p:nvPr/>
          </p:nvSpPr>
          <p:spPr bwMode="auto">
            <a:xfrm>
              <a:off x="1344" y="259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61" name="Line 29"/>
            <p:cNvSpPr>
              <a:spLocks noChangeShapeType="1"/>
            </p:cNvSpPr>
            <p:nvPr/>
          </p:nvSpPr>
          <p:spPr bwMode="auto">
            <a:xfrm>
              <a:off x="1344" y="1866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62" name="Line 30"/>
            <p:cNvSpPr>
              <a:spLocks noChangeShapeType="1"/>
            </p:cNvSpPr>
            <p:nvPr/>
          </p:nvSpPr>
          <p:spPr bwMode="auto">
            <a:xfrm>
              <a:off x="1344" y="1482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63" name="Line 31"/>
            <p:cNvSpPr>
              <a:spLocks noChangeShapeType="1"/>
            </p:cNvSpPr>
            <p:nvPr/>
          </p:nvSpPr>
          <p:spPr bwMode="auto">
            <a:xfrm>
              <a:off x="1344" y="2241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064" name="Text Box 32"/>
            <p:cNvSpPr txBox="1">
              <a:spLocks noChangeArrowheads="1"/>
            </p:cNvSpPr>
            <p:nvPr/>
          </p:nvSpPr>
          <p:spPr bwMode="auto">
            <a:xfrm>
              <a:off x="864" y="1152"/>
              <a:ext cx="140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ea typeface="ＭＳ Ｐゴシック" panose="020B0600070205080204" pitchFamily="34" charset="-128"/>
                </a:rPr>
                <a:t>Market Value ($), V</a:t>
              </a:r>
              <a:r>
                <a:rPr lang="en-US" altLang="en-US" sz="1800" baseline="-25000">
                  <a:latin typeface="Tahoma" panose="020B0604030504040204" pitchFamily="34" charset="0"/>
                  <a:ea typeface="ＭＳ Ｐゴシック" panose="020B0600070205080204" pitchFamily="34" charset="-128"/>
                </a:rPr>
                <a:t>d</a:t>
              </a:r>
            </a:p>
          </p:txBody>
        </p:sp>
      </p:grpSp>
      <p:grpSp>
        <p:nvGrpSpPr>
          <p:cNvPr id="94" name="Group 33"/>
          <p:cNvGrpSpPr>
            <a:grpSpLocks/>
          </p:cNvGrpSpPr>
          <p:nvPr/>
        </p:nvGrpSpPr>
        <p:grpSpPr bwMode="auto">
          <a:xfrm>
            <a:off x="1544638" y="3101975"/>
            <a:ext cx="5013325" cy="928688"/>
            <a:chOff x="1435" y="2242"/>
            <a:chExt cx="3158" cy="585"/>
          </a:xfrm>
        </p:grpSpPr>
        <p:sp>
          <p:nvSpPr>
            <p:cNvPr id="43032" name="Line 34"/>
            <p:cNvSpPr>
              <a:spLocks noChangeShapeType="1"/>
            </p:cNvSpPr>
            <p:nvPr/>
          </p:nvSpPr>
          <p:spPr bwMode="auto">
            <a:xfrm flipV="1">
              <a:off x="1435" y="2724"/>
              <a:ext cx="634" cy="103"/>
            </a:xfrm>
            <a:prstGeom prst="line">
              <a:avLst/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3" name="Line 35"/>
            <p:cNvSpPr>
              <a:spLocks noChangeShapeType="1"/>
            </p:cNvSpPr>
            <p:nvPr/>
          </p:nvSpPr>
          <p:spPr bwMode="auto">
            <a:xfrm flipV="1">
              <a:off x="2069" y="2621"/>
              <a:ext cx="633" cy="103"/>
            </a:xfrm>
            <a:prstGeom prst="line">
              <a:avLst/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4" name="Line 36"/>
            <p:cNvSpPr>
              <a:spLocks noChangeShapeType="1"/>
            </p:cNvSpPr>
            <p:nvPr/>
          </p:nvSpPr>
          <p:spPr bwMode="auto">
            <a:xfrm flipV="1">
              <a:off x="2702" y="2498"/>
              <a:ext cx="624" cy="123"/>
            </a:xfrm>
            <a:prstGeom prst="line">
              <a:avLst/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5" name="Line 37"/>
            <p:cNvSpPr>
              <a:spLocks noChangeShapeType="1"/>
            </p:cNvSpPr>
            <p:nvPr/>
          </p:nvSpPr>
          <p:spPr bwMode="auto">
            <a:xfrm flipV="1">
              <a:off x="3326" y="2375"/>
              <a:ext cx="633" cy="123"/>
            </a:xfrm>
            <a:prstGeom prst="line">
              <a:avLst/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6" name="Line 38"/>
            <p:cNvSpPr>
              <a:spLocks noChangeShapeType="1"/>
            </p:cNvSpPr>
            <p:nvPr/>
          </p:nvSpPr>
          <p:spPr bwMode="auto">
            <a:xfrm flipV="1">
              <a:off x="3959" y="2242"/>
              <a:ext cx="634" cy="133"/>
            </a:xfrm>
            <a:prstGeom prst="line">
              <a:avLst/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0" name="Text Box 39"/>
          <p:cNvSpPr txBox="1">
            <a:spLocks noChangeArrowheads="1"/>
          </p:cNvSpPr>
          <p:nvPr/>
        </p:nvSpPr>
        <p:spPr bwMode="auto">
          <a:xfrm>
            <a:off x="2009775" y="4222750"/>
            <a:ext cx="307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920.15 if </a:t>
            </a:r>
            <a:r>
              <a:rPr lang="en-US" altLang="en-US" sz="18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18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18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= 8% &gt; C = 6%</a:t>
            </a:r>
          </a:p>
        </p:txBody>
      </p:sp>
      <p:sp>
        <p:nvSpPr>
          <p:cNvPr id="101" name="Line 40"/>
          <p:cNvSpPr>
            <a:spLocks noChangeShapeType="1"/>
          </p:cNvSpPr>
          <p:nvPr/>
        </p:nvSpPr>
        <p:spPr bwMode="auto">
          <a:xfrm flipH="1" flipV="1">
            <a:off x="1552575" y="41148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" name="Text Box 41"/>
          <p:cNvSpPr txBox="1">
            <a:spLocks noChangeArrowheads="1"/>
          </p:cNvSpPr>
          <p:nvPr/>
        </p:nvSpPr>
        <p:spPr bwMode="auto">
          <a:xfrm>
            <a:off x="6664032" y="2909888"/>
            <a:ext cx="1387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 = 1,000</a:t>
            </a:r>
          </a:p>
        </p:txBody>
      </p:sp>
      <p:sp>
        <p:nvSpPr>
          <p:cNvPr id="103" name="Text Box 42"/>
          <p:cNvSpPr txBox="1">
            <a:spLocks noChangeArrowheads="1"/>
          </p:cNvSpPr>
          <p:nvPr/>
        </p:nvSpPr>
        <p:spPr bwMode="auto">
          <a:xfrm>
            <a:off x="4114800" y="3581400"/>
            <a:ext cx="2619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99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Discount bond, </a:t>
            </a:r>
            <a:r>
              <a:rPr lang="en-US" altLang="en-US" sz="1800" dirty="0" err="1">
                <a:solidFill>
                  <a:srgbClr val="000099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V</a:t>
            </a:r>
            <a:r>
              <a:rPr lang="en-US" altLang="en-US" sz="1800" baseline="-25000" dirty="0" err="1">
                <a:solidFill>
                  <a:srgbClr val="000099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1800" dirty="0">
                <a:solidFill>
                  <a:srgbClr val="000099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 &lt; M</a:t>
            </a:r>
          </a:p>
        </p:txBody>
      </p:sp>
      <p:sp>
        <p:nvSpPr>
          <p:cNvPr id="104" name="Line 43"/>
          <p:cNvSpPr>
            <a:spLocks noChangeShapeType="1"/>
          </p:cNvSpPr>
          <p:nvPr/>
        </p:nvSpPr>
        <p:spPr bwMode="auto">
          <a:xfrm flipH="1">
            <a:off x="1552575" y="3100388"/>
            <a:ext cx="4953000" cy="0"/>
          </a:xfrm>
          <a:prstGeom prst="line">
            <a:avLst/>
          </a:prstGeom>
          <a:noFill/>
          <a:ln w="9525">
            <a:solidFill>
              <a:srgbClr val="00800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" name="Line 44"/>
          <p:cNvSpPr>
            <a:spLocks noChangeShapeType="1"/>
          </p:cNvSpPr>
          <p:nvPr/>
        </p:nvSpPr>
        <p:spPr bwMode="auto">
          <a:xfrm flipH="1">
            <a:off x="1552575" y="3097213"/>
            <a:ext cx="4953000" cy="0"/>
          </a:xfrm>
          <a:prstGeom prst="line">
            <a:avLst/>
          </a:prstGeom>
          <a:noFill/>
          <a:ln w="25400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6" name="Text Box 45"/>
          <p:cNvSpPr txBox="1">
            <a:spLocks noChangeArrowheads="1"/>
          </p:cNvSpPr>
          <p:nvPr/>
        </p:nvSpPr>
        <p:spPr bwMode="auto">
          <a:xfrm>
            <a:off x="1524000" y="2681288"/>
            <a:ext cx="3492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66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Par bond, V</a:t>
            </a:r>
            <a:r>
              <a:rPr lang="en-US" altLang="en-US" sz="1800" baseline="-25000">
                <a:solidFill>
                  <a:srgbClr val="0066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1800">
                <a:solidFill>
                  <a:srgbClr val="0066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 = M; </a:t>
            </a: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1800" baseline="-25000"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 = C = 6%</a:t>
            </a:r>
            <a:endParaRPr lang="en-US" altLang="en-US" sz="1800">
              <a:solidFill>
                <a:srgbClr val="006600"/>
              </a:solidFill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107" name="Group 46"/>
          <p:cNvGrpSpPr>
            <a:grpSpLocks/>
          </p:cNvGrpSpPr>
          <p:nvPr/>
        </p:nvGrpSpPr>
        <p:grpSpPr bwMode="auto">
          <a:xfrm>
            <a:off x="1544638" y="2165350"/>
            <a:ext cx="5013325" cy="928688"/>
            <a:chOff x="1435" y="1657"/>
            <a:chExt cx="3158" cy="585"/>
          </a:xfrm>
        </p:grpSpPr>
        <p:sp>
          <p:nvSpPr>
            <p:cNvPr id="43027" name="Line 47"/>
            <p:cNvSpPr>
              <a:spLocks noChangeShapeType="1"/>
            </p:cNvSpPr>
            <p:nvPr/>
          </p:nvSpPr>
          <p:spPr bwMode="auto">
            <a:xfrm>
              <a:off x="1435" y="1657"/>
              <a:ext cx="634" cy="103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8" name="Line 48"/>
            <p:cNvSpPr>
              <a:spLocks noChangeShapeType="1"/>
            </p:cNvSpPr>
            <p:nvPr/>
          </p:nvSpPr>
          <p:spPr bwMode="auto">
            <a:xfrm>
              <a:off x="2069" y="1760"/>
              <a:ext cx="633" cy="10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9" name="Line 49"/>
            <p:cNvSpPr>
              <a:spLocks noChangeShapeType="1"/>
            </p:cNvSpPr>
            <p:nvPr/>
          </p:nvSpPr>
          <p:spPr bwMode="auto">
            <a:xfrm>
              <a:off x="2702" y="1862"/>
              <a:ext cx="624" cy="123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0" name="Line 50"/>
            <p:cNvSpPr>
              <a:spLocks noChangeShapeType="1"/>
            </p:cNvSpPr>
            <p:nvPr/>
          </p:nvSpPr>
          <p:spPr bwMode="auto">
            <a:xfrm>
              <a:off x="3326" y="1985"/>
              <a:ext cx="633" cy="124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1" name="Line 51"/>
            <p:cNvSpPr>
              <a:spLocks noChangeShapeType="1"/>
            </p:cNvSpPr>
            <p:nvPr/>
          </p:nvSpPr>
          <p:spPr bwMode="auto">
            <a:xfrm>
              <a:off x="3959" y="2109"/>
              <a:ext cx="634" cy="133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" name="Text Box 52"/>
          <p:cNvSpPr txBox="1">
            <a:spLocks noChangeArrowheads="1"/>
          </p:cNvSpPr>
          <p:nvPr/>
        </p:nvSpPr>
        <p:spPr bwMode="auto">
          <a:xfrm>
            <a:off x="4105275" y="2224088"/>
            <a:ext cx="2476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Premium bond, </a:t>
            </a:r>
            <a:r>
              <a:rPr lang="en-US" altLang="en-US" sz="1800" dirty="0" err="1">
                <a:solidFill>
                  <a:srgbClr val="C0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V</a:t>
            </a:r>
            <a:r>
              <a:rPr lang="en-US" altLang="en-US" sz="1800" baseline="-25000" dirty="0" err="1">
                <a:solidFill>
                  <a:srgbClr val="C0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</a:t>
            </a:r>
            <a:r>
              <a:rPr lang="en-US" altLang="en-US" sz="1800" baseline="-25000" dirty="0">
                <a:solidFill>
                  <a:srgbClr val="C0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sz="1800" dirty="0">
                <a:solidFill>
                  <a:srgbClr val="C0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&gt; M</a:t>
            </a:r>
          </a:p>
        </p:txBody>
      </p:sp>
      <p:sp>
        <p:nvSpPr>
          <p:cNvPr id="114" name="Text Box 53"/>
          <p:cNvSpPr txBox="1">
            <a:spLocks noChangeArrowheads="1"/>
          </p:cNvSpPr>
          <p:nvPr/>
        </p:nvSpPr>
        <p:spPr bwMode="auto">
          <a:xfrm>
            <a:off x="2238375" y="1760538"/>
            <a:ext cx="3346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1,089.04 if </a:t>
            </a:r>
            <a:r>
              <a:rPr lang="en-US" alt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solidFill>
                  <a:srgbClr val="000000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</a:t>
            </a:r>
            <a:r>
              <a:rPr lang="en-US" altLang="en-US" sz="1800" dirty="0">
                <a:solidFill>
                  <a:srgbClr val="000000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= 4% &lt; C = 6% </a:t>
            </a:r>
            <a:endParaRPr lang="en-US" altLang="en-US" sz="1800" dirty="0">
              <a:latin typeface="Tahoma" panose="020B060403050404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5" name="Line 54"/>
          <p:cNvSpPr>
            <a:spLocks noChangeShapeType="1"/>
          </p:cNvSpPr>
          <p:nvPr/>
        </p:nvSpPr>
        <p:spPr bwMode="auto">
          <a:xfrm flipH="1">
            <a:off x="1628775" y="19812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" name="Text Box 55"/>
          <p:cNvSpPr txBox="1">
            <a:spLocks noChangeArrowheads="1"/>
          </p:cNvSpPr>
          <p:nvPr/>
        </p:nvSpPr>
        <p:spPr bwMode="auto">
          <a:xfrm>
            <a:off x="6324600" y="1219200"/>
            <a:ext cx="263405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1435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435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43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4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14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4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4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4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14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INT	= $60  (C = 6%)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  N 	= 5 </a:t>
            </a:r>
            <a:r>
              <a:rPr lang="en-US" altLang="en-US" sz="2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yrs</a:t>
            </a:r>
            <a:endParaRPr lang="en-US" altLang="en-US" sz="2000" dirty="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3B5C7156-3B5A-4B34-A555-F6D123081B8D}"/>
              </a:ext>
            </a:extLst>
          </p:cNvPr>
          <p:cNvSpPr>
            <a:spLocks noChangeAspect="1"/>
          </p:cNvSpPr>
          <p:nvPr/>
        </p:nvSpPr>
        <p:spPr>
          <a:xfrm>
            <a:off x="6378814" y="2943754"/>
            <a:ext cx="301148" cy="30114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2"/>
          <p:cNvSpPr txBox="1">
            <a:spLocks noChangeArrowheads="1"/>
          </p:cNvSpPr>
          <p:nvPr/>
        </p:nvSpPr>
        <p:spPr bwMode="auto">
          <a:xfrm>
            <a:off x="228600" y="246063"/>
            <a:ext cx="876300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Valuation—Return &amp; Change in Value Over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17EAA4-62EE-4BCE-8AF1-889FA96E323E}"/>
              </a:ext>
            </a:extLst>
          </p:cNvPr>
          <p:cNvSpPr txBox="1"/>
          <p:nvPr/>
        </p:nvSpPr>
        <p:spPr>
          <a:xfrm>
            <a:off x="638175" y="5947679"/>
            <a:ext cx="8000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Assumes </a:t>
            </a:r>
            <a:r>
              <a:rPr lang="en-US" sz="2200" dirty="0" err="1">
                <a:solidFill>
                  <a:srgbClr val="FF0000"/>
                </a:solidFill>
              </a:rPr>
              <a:t>r</a:t>
            </a:r>
            <a:r>
              <a:rPr lang="en-US" sz="2200" baseline="-25000" dirty="0" err="1">
                <a:solidFill>
                  <a:srgbClr val="FF0000"/>
                </a:solidFill>
              </a:rPr>
              <a:t>d</a:t>
            </a:r>
            <a:r>
              <a:rPr lang="en-US" sz="2200" dirty="0">
                <a:solidFill>
                  <a:srgbClr val="FF0000"/>
                </a:solidFill>
              </a:rPr>
              <a:t> does not change during the remainder of the bond’s life.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utoUpdateAnimBg="0"/>
      <p:bldP spid="100" grpId="0" autoUpdateAnimBg="0"/>
      <p:bldP spid="101" grpId="0" animBg="1"/>
      <p:bldP spid="102" grpId="0" autoUpdateAnimBg="0"/>
      <p:bldP spid="103" grpId="0" autoUpdateAnimBg="0"/>
      <p:bldP spid="104" grpId="0" animBg="1"/>
      <p:bldP spid="105" grpId="0" animBg="1"/>
      <p:bldP spid="106" grpId="0" autoUpdateAnimBg="0"/>
      <p:bldP spid="113" grpId="0" autoUpdateAnimBg="0"/>
      <p:bldP spid="114" grpId="0" autoUpdateAnimBg="0"/>
      <p:bldP spid="115" grpId="0" animBg="1"/>
      <p:bldP spid="116" grpId="0" autoUpdateAnimBg="0"/>
      <p:bldP spid="2" grpId="0" animBg="1"/>
      <p:bldP spid="2" grpId="1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228600" y="246063"/>
            <a:ext cx="876300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cap="small" dirty="0">
                <a:latin typeface="+mn-lt"/>
              </a:rPr>
              <a:t>Bond Valuation—Return &amp; Change in Value Over Time</a:t>
            </a: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304800" y="842601"/>
            <a:ext cx="638338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5484813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u="sng" dirty="0">
                <a:latin typeface="+mn-lt"/>
                <a:ea typeface="ＭＳ Ｐゴシック" panose="020B0600070205080204" pitchFamily="34" charset="-128"/>
              </a:rPr>
              <a:t>Bond Characteristics:</a:t>
            </a:r>
            <a:r>
              <a:rPr lang="en-US" altLang="en-US" sz="2400" dirty="0">
                <a:latin typeface="+mn-lt"/>
                <a:ea typeface="ＭＳ Ｐゴシック" panose="020B0600070205080204" pitchFamily="34" charset="-128"/>
              </a:rPr>
              <a:t> M = $1,000.00, INT = $60.00</a:t>
            </a:r>
          </a:p>
        </p:txBody>
      </p:sp>
      <p:graphicFrame>
        <p:nvGraphicFramePr>
          <p:cNvPr id="41" name="Group 91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13888578"/>
              </p:ext>
            </p:extLst>
          </p:nvPr>
        </p:nvGraphicFramePr>
        <p:xfrm>
          <a:off x="198433" y="1424852"/>
          <a:ext cx="2845527" cy="4083049"/>
        </p:xfrm>
        <a:graphic>
          <a:graphicData uri="http://schemas.openxmlformats.org/drawingml/2006/table">
            <a:tbl>
              <a:tblPr/>
              <a:tblGrid>
                <a:gridCol w="1029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926">
                  <a:extLst>
                    <a:ext uri="{9D8B030D-6E8A-4147-A177-3AD203B41FA5}">
                      <a16:colId xmlns:a16="http://schemas.microsoft.com/office/drawing/2014/main" val="185430639"/>
                    </a:ext>
                  </a:extLst>
                </a:gridCol>
              </a:tblGrid>
              <a:tr h="8625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Maturity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r</a:t>
                      </a:r>
                      <a:r>
                        <a:rPr kumimoji="0" lang="en-US" sz="1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d</a:t>
                      </a:r>
                      <a:endParaRPr kumimoji="0" lang="en-US" sz="18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V</a:t>
                      </a:r>
                      <a:r>
                        <a:rPr kumimoji="0" lang="en-US" sz="1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d</a:t>
                      </a:r>
                      <a:endParaRPr kumimoji="0" lang="en-US" sz="18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5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8%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87388" algn="dec"/>
                          <a:tab pos="90963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	$920.15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5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4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6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8738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	1,000.00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3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4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8738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	1,055.50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2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7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8738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	981.92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1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8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8738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	981.48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0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09638" algn="dec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1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87388" algn="dec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1" charset="-128"/>
                        </a:rPr>
                        <a:t>	1,000.00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6A02C1-45F8-4691-8A33-15D7ECC31F8F}"/>
              </a:ext>
            </a:extLst>
          </p:cNvPr>
          <p:cNvCxnSpPr/>
          <p:nvPr/>
        </p:nvCxnSpPr>
        <p:spPr>
          <a:xfrm>
            <a:off x="3944129" y="3303037"/>
            <a:ext cx="4805265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5E076F29-8BF3-4750-8E52-C25D0F59A13C}"/>
              </a:ext>
            </a:extLst>
          </p:cNvPr>
          <p:cNvGrpSpPr/>
          <p:nvPr/>
        </p:nvGrpSpPr>
        <p:grpSpPr>
          <a:xfrm>
            <a:off x="3200400" y="1686691"/>
            <a:ext cx="5745167" cy="3889870"/>
            <a:chOff x="3200400" y="1686691"/>
            <a:chExt cx="5745167" cy="3889870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382F0EDC-8320-4D31-B8FC-FDA86FDBEB8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5032638"/>
                </p:ext>
              </p:extLst>
            </p:nvPr>
          </p:nvGraphicFramePr>
          <p:xfrm>
            <a:off x="3200400" y="2048069"/>
            <a:ext cx="5745167" cy="3291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C6E971-DD82-4004-96AA-887F0431A4A1}"/>
                </a:ext>
              </a:extLst>
            </p:cNvPr>
            <p:cNvSpPr txBox="1"/>
            <p:nvPr/>
          </p:nvSpPr>
          <p:spPr>
            <a:xfrm>
              <a:off x="3750903" y="1686691"/>
              <a:ext cx="3864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</a:t>
              </a:r>
              <a:r>
                <a:rPr lang="en-US" baseline="-25000" dirty="0" err="1"/>
                <a:t>d</a:t>
              </a:r>
              <a:endParaRPr lang="en-US" baseline="-250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92D80AB-6145-4DF3-95C1-D51A21EF2068}"/>
                </a:ext>
              </a:extLst>
            </p:cNvPr>
            <p:cNvSpPr txBox="1"/>
            <p:nvPr/>
          </p:nvSpPr>
          <p:spPr>
            <a:xfrm>
              <a:off x="7766176" y="5207229"/>
              <a:ext cx="10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Maturity</a:t>
              </a:r>
              <a:endParaRPr lang="en-US" baseline="-25000" dirty="0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8EC5B9A-D2CD-438D-8C8F-80BDF935C2DD}"/>
              </a:ext>
            </a:extLst>
          </p:cNvPr>
          <p:cNvSpPr>
            <a:spLocks/>
          </p:cNvSpPr>
          <p:nvPr/>
        </p:nvSpPr>
        <p:spPr>
          <a:xfrm>
            <a:off x="8724120" y="3247057"/>
            <a:ext cx="107530" cy="98756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660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0" grpId="0" autoUpdateAnimBg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1547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Chapter 6 Questions</a:t>
            </a:r>
          </a:p>
          <a:p>
            <a:pPr marL="514350" indent="-514350" algn="l" eaLnBrk="1" hangingPunct="1">
              <a:buFont typeface="+mj-lt"/>
              <a:buAutoNum type="arabicPeriod"/>
              <a:defRPr/>
            </a:pPr>
            <a:r>
              <a:rPr lang="en-US" altLang="en-US" sz="2700" dirty="0"/>
              <a:t>What is debt? What are some of the characteristics of debt?</a:t>
            </a:r>
          </a:p>
          <a:p>
            <a:pPr marL="514350" indent="-514350" algn="l" eaLnBrk="1" hangingPunct="1">
              <a:buFont typeface="+mj-lt"/>
              <a:buAutoNum type="arabicPeriod"/>
              <a:defRPr/>
            </a:pPr>
            <a:r>
              <a:rPr lang="en-US" altLang="en-US" sz="2700" dirty="0"/>
              <a:t>What information do bond ratings provide? Why are these ratings important?</a:t>
            </a:r>
          </a:p>
          <a:p>
            <a:pPr marL="514350" indent="-514350" algn="l" eaLnBrk="1" hangingPunct="1">
              <a:buFont typeface="+mj-lt"/>
              <a:buAutoNum type="arabicPeriod"/>
              <a:defRPr/>
            </a:pPr>
            <a:r>
              <a:rPr lang="en-US" altLang="en-US" sz="2700" dirty="0"/>
              <a:t>How are bond prices determined?</a:t>
            </a:r>
          </a:p>
          <a:p>
            <a:pPr marL="514350" indent="-514350" algn="l" eaLnBrk="1" hangingPunct="1">
              <a:buFont typeface="+mj-lt"/>
              <a:buAutoNum type="arabicPeriod"/>
              <a:defRPr/>
            </a:pPr>
            <a:r>
              <a:rPr lang="en-US" altLang="en-US" sz="2700" dirty="0"/>
              <a:t>How are bond yields determined?</a:t>
            </a:r>
          </a:p>
          <a:p>
            <a:pPr marL="514350" indent="-514350" algn="l" eaLnBrk="1" hangingPunct="1">
              <a:buFont typeface="+mj-lt"/>
              <a:buAutoNum type="arabicPeriod"/>
              <a:defRPr/>
            </a:pPr>
            <a:r>
              <a:rPr lang="en-US" altLang="en-US" sz="2700" dirty="0"/>
              <a:t>What is the relationship between bond prices and (a) market rates and (b) time to maturity?</a:t>
            </a:r>
          </a:p>
          <a:p>
            <a:pPr marL="804863" lvl="1" indent="-347663" algn="l" eaLnBrk="1" hangingPunct="1">
              <a:buFont typeface="+mj-lt"/>
              <a:buAutoNum type="romanLcPeriod"/>
              <a:defRPr/>
            </a:pPr>
            <a:r>
              <a:rPr lang="en-US" sz="2500" dirty="0"/>
              <a:t>If market rates rise after a bond </a:t>
            </a:r>
            <a:r>
              <a:rPr lang="en-US" sz="2500"/>
              <a:t>is  issued, </a:t>
            </a:r>
            <a:r>
              <a:rPr lang="en-US" sz="2500" dirty="0"/>
              <a:t>what will happen to the bond’s price and to its YTM? </a:t>
            </a:r>
          </a:p>
          <a:p>
            <a:pPr marL="804863" lvl="1" indent="-347663" algn="l" eaLnBrk="1" hangingPunct="1">
              <a:buFont typeface="+mj-lt"/>
              <a:buAutoNum type="romanLcPeriod"/>
              <a:defRPr/>
            </a:pPr>
            <a:r>
              <a:rPr lang="en-US" sz="2500" dirty="0"/>
              <a:t>Does the length of time to maturity affect the extent to which a given change in interest rates affects a bond’s price?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GWBPihIK"/>
  <p:tag name="ARTICULATE_SLIDE_COUNT" val="2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What is Finance.pptx" id="{DB78170F-85E4-4EAC-B818-2222438A2F99}" vid="{9F307F52-2A63-4FFA-8F72-30B56345A7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</TotalTime>
  <Words>1832</Words>
  <Application>Microsoft Office PowerPoint</Application>
  <PresentationFormat>On-screen Show (4:3)</PresentationFormat>
  <Paragraphs>405</Paragraphs>
  <Slides>23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Courier New</vt:lpstr>
      <vt:lpstr>Tahoma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Besley, Scott</dc:creator>
  <cp:lastModifiedBy>Scott Besley</cp:lastModifiedBy>
  <cp:revision>112</cp:revision>
  <dcterms:created xsi:type="dcterms:W3CDTF">2016-05-25T16:13:03Z</dcterms:created>
  <dcterms:modified xsi:type="dcterms:W3CDTF">2023-04-20T17:54:28Z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6D70F270-C9BD-45AB-BE42-6A5717318620</vt:lpwstr>
  </property>
  <property fmtid="{D5CDD505-2E9C-101B-9397-08002B2CF9AE}" pid="3" name="ArticulatePath">
    <vt:lpwstr>Presentation2</vt:lpwstr>
  </property>
</Properties>
</file>