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61" r:id="rId2"/>
    <p:sldId id="284" r:id="rId3"/>
    <p:sldId id="263" r:id="rId4"/>
    <p:sldId id="265" r:id="rId5"/>
    <p:sldId id="264" r:id="rId6"/>
    <p:sldId id="285" r:id="rId7"/>
    <p:sldId id="287" r:id="rId8"/>
    <p:sldId id="286" r:id="rId9"/>
    <p:sldId id="266" r:id="rId10"/>
    <p:sldId id="267" r:id="rId11"/>
    <p:sldId id="268" r:id="rId12"/>
    <p:sldId id="269" r:id="rId13"/>
    <p:sldId id="270" r:id="rId14"/>
    <p:sldId id="271" r:id="rId15"/>
    <p:sldId id="293" r:id="rId16"/>
    <p:sldId id="272" r:id="rId17"/>
    <p:sldId id="273" r:id="rId18"/>
    <p:sldId id="274" r:id="rId19"/>
    <p:sldId id="275" r:id="rId20"/>
    <p:sldId id="276" r:id="rId21"/>
    <p:sldId id="289" r:id="rId22"/>
    <p:sldId id="277" r:id="rId23"/>
    <p:sldId id="278" r:id="rId24"/>
    <p:sldId id="294" r:id="rId25"/>
    <p:sldId id="280" r:id="rId26"/>
    <p:sldId id="281" r:id="rId27"/>
    <p:sldId id="262" r:id="rId28"/>
    <p:sldId id="282" r:id="rId29"/>
    <p:sldId id="283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8CE"/>
    <a:srgbClr val="0033CC"/>
    <a:srgbClr val="33CC33"/>
    <a:srgbClr val="006600"/>
    <a:srgbClr val="339933"/>
    <a:srgbClr val="006666"/>
    <a:srgbClr val="92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72F1370-97B3-451D-A1D6-7BD94336CEE7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12D9FC7-17D7-409F-9F6F-65A5A2E1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82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41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3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94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64EBBBA-3382-4E17-A407-5313C66DFB38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448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91C5D081-B534-4A1E-AA5B-6E9CB15CBFE0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900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64EBBBA-3382-4E17-A407-5313C66DFB38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905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64EBBBA-3382-4E17-A407-5313C66DFB38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711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64EBBBA-3382-4E17-A407-5313C66DFB38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002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80838363-A550-460E-8480-64051F3FA01E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201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4A88CD53-A872-4063-83D0-920CACAF7B68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5179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B82D98E1-F56E-4BFE-881A-F082E4F8CC72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618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5A02BBFD-CEDB-445B-A7F5-564FCD07DAF2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426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CD026270-D2DF-44AB-BA51-95424CAEB093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70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22612EEE-05FC-4EDA-82ED-E0B9DB9BF6E6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262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22612EEE-05FC-4EDA-82ED-E0B9DB9BF6E6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552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A366838-9C12-4158-B4BB-ED784241B880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02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A366838-9C12-4158-B4BB-ED784241B880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450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A366838-9C12-4158-B4BB-ED784241B880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537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AA366838-9C12-4158-B4BB-ED784241B880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3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6625CA65-B5C0-4C2D-B5FF-B6BD0AD69984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104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6625CA65-B5C0-4C2D-B5FF-B6BD0AD69984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517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58A7DB3F-1A0B-43D0-A14A-ED6FE217AAB2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562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58A7DB3F-1A0B-43D0-A14A-ED6FE217AAB2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6403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F627F547-80C7-4027-94F2-AE11BE1C0C12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020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E2DF556B-3244-4928-BAD1-66318C0AAAAC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950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4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63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A9E143-D252-4C53-8BDA-FFDB9A56BB9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74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5B3698-9EB7-41B4-AED3-C4668562056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86D791F-D03C-466F-B53B-919C65E593C7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90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86D791F-D03C-466F-B53B-919C65E593C7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2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 sz="2600"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F98F0-B38F-4940-9B50-30C149A70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1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21AB5-4F52-4AAC-A635-0FF33A2E2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5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3F79B-E2A3-4E91-9CA1-ACBDB4354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86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7D4FA-082F-446A-904F-6EB77551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1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5F2CF-2C3C-4015-B5F4-A77F060C1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1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7B7D-F6BD-4CE8-9F02-693C2CB6C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3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F301A-F624-4A7D-9302-EB89F156E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2EC5-A7BE-4956-A276-E7C4C2803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4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01FF-56F1-4C4F-A484-4DB15A3CB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30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BC1F5-2250-4A9A-BBEB-6E7771E3F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79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C7964-7DAA-4C08-AD26-510A2323E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1.wmf"/><Relationship Id="rId18" Type="http://schemas.openxmlformats.org/officeDocument/2006/relationships/oleObject" Target="../embeddings/oleObject14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15.wmf"/><Relationship Id="rId7" Type="http://schemas.openxmlformats.org/officeDocument/2006/relationships/image" Target="../media/image8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5.bin"/><Relationship Id="rId1" Type="http://schemas.openxmlformats.org/officeDocument/2006/relationships/tags" Target="../tags/tag7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10.bin"/><Relationship Id="rId19" Type="http://schemas.openxmlformats.org/officeDocument/2006/relationships/image" Target="../media/image14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46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4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4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5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8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4.bin"/><Relationship Id="rId1" Type="http://schemas.openxmlformats.org/officeDocument/2006/relationships/tags" Target="../tags/tag26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5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5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5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87867"/>
            <a:ext cx="8653463" cy="660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Stocks—Characteristics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619528" y="1007539"/>
            <a:ext cx="7827794" cy="529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700" dirty="0"/>
              <a:t>Preferred stock versus common stock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All corporations </a:t>
            </a:r>
            <a:r>
              <a:rPr lang="en-US" sz="2500" dirty="0">
                <a:solidFill>
                  <a:srgbClr val="FF0000"/>
                </a:solidFill>
              </a:rPr>
              <a:t>must</a:t>
            </a:r>
            <a:r>
              <a:rPr lang="en-US" sz="2500" dirty="0"/>
              <a:t> have common stock.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Preferred stock—preference over common </a:t>
            </a:r>
          </a:p>
          <a:p>
            <a:pPr marL="457200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700" dirty="0"/>
              <a:t>Preferred stock is equity that has characteristics similar to both bonds and common stock.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Constant dividend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Call provision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Convertible feature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Distribution of earnings/proceeds—</a:t>
            </a:r>
            <a:r>
              <a:rPr lang="en-US" sz="2500" b="1" i="1" dirty="0">
                <a:solidFill>
                  <a:srgbClr val="FF0000"/>
                </a:solidFill>
              </a:rPr>
              <a:t>AFTER</a:t>
            </a:r>
            <a:r>
              <a:rPr lang="en-US" sz="2500" dirty="0"/>
              <a:t> debt, but </a:t>
            </a:r>
            <a:r>
              <a:rPr lang="en-US" sz="2500" b="1" i="1" dirty="0">
                <a:solidFill>
                  <a:srgbClr val="0033CC"/>
                </a:solidFill>
              </a:rPr>
              <a:t>BEFORE </a:t>
            </a:r>
            <a:r>
              <a:rPr lang="en-US" sz="2500" dirty="0"/>
              <a:t>common stock.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500" dirty="0"/>
              <a:t>Control of firm (similar to bonds)—</a:t>
            </a:r>
            <a:r>
              <a:rPr lang="en-US" sz="2500" dirty="0">
                <a:solidFill>
                  <a:srgbClr val="FF0000"/>
                </a:solidFill>
              </a:rPr>
              <a:t>no voting power</a:t>
            </a:r>
            <a:r>
              <a:rPr lang="en-US" sz="2500" dirty="0"/>
              <a:t>.</a:t>
            </a:r>
          </a:p>
          <a:p>
            <a:pPr marL="914400" lvl="1" indent="-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endParaRPr lang="en-US" sz="2400" dirty="0"/>
          </a:p>
          <a:p>
            <a:pPr marL="45720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rgbClr val="006600"/>
              </a:buClr>
              <a:defRPr/>
            </a:pPr>
            <a:endParaRPr lang="en-US" sz="28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B8362A-A4ED-46B4-B7F5-D880AAC6E857}"/>
              </a:ext>
            </a:extLst>
          </p:cNvPr>
          <p:cNvSpPr/>
          <p:nvPr/>
        </p:nvSpPr>
        <p:spPr>
          <a:xfrm>
            <a:off x="1036320" y="4781001"/>
            <a:ext cx="7576457" cy="888274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88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3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87867"/>
            <a:ext cx="8653463" cy="660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Stocks—Characteristics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62468" y="1007539"/>
            <a:ext cx="8653463" cy="529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3000" dirty="0"/>
              <a:t>Common stock—owners of the firm</a:t>
            </a:r>
          </a:p>
          <a:p>
            <a:pPr marL="1371600" lvl="1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Distribution of earnings/proceeds—paid </a:t>
            </a:r>
            <a:r>
              <a:rPr lang="en-US" sz="2600" b="1" dirty="0">
                <a:solidFill>
                  <a:schemeClr val="bg1"/>
                </a:solidFill>
                <a:highlight>
                  <a:srgbClr val="FF0000"/>
                </a:highlight>
              </a:rPr>
              <a:t>LAST</a:t>
            </a:r>
          </a:p>
          <a:p>
            <a:pPr marL="1828800" lvl="2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Common stockholders are paid after (1) debtholders </a:t>
            </a:r>
            <a:r>
              <a:rPr lang="en-US" sz="2400" b="1" dirty="0"/>
              <a:t>AND</a:t>
            </a:r>
            <a:r>
              <a:rPr lang="en-US" sz="2400" dirty="0"/>
              <a:t> (2) preferred stockholders</a:t>
            </a:r>
          </a:p>
          <a:p>
            <a:pPr marL="1371600" lvl="1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Dividends—can be, but are not normally fixed.</a:t>
            </a:r>
          </a:p>
          <a:p>
            <a:pPr marL="1371600" lvl="1" indent="-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Control of the firm—vote for members of the board; </a:t>
            </a:r>
            <a:r>
              <a:rPr lang="en-US" sz="2600" dirty="0">
                <a:solidFill>
                  <a:srgbClr val="FF0000"/>
                </a:solidFill>
              </a:rPr>
              <a:t>owners</a:t>
            </a:r>
            <a:r>
              <a:rPr lang="en-US" sz="2600" dirty="0"/>
              <a:t> of the firm, thus they have control.</a:t>
            </a:r>
          </a:p>
          <a:p>
            <a:pPr marL="914400" lvl="1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6600"/>
              </a:buClr>
              <a:defRPr/>
            </a:pPr>
            <a:r>
              <a:rPr lang="en-US" sz="2600" dirty="0"/>
              <a:t>     </a:t>
            </a:r>
          </a:p>
          <a:p>
            <a:pPr marL="914400" indent="-457200" algn="l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7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sp>
        <p:nvSpPr>
          <p:cNvPr id="3" name="Rectangle 15"/>
          <p:cNvSpPr txBox="1">
            <a:spLocks noChangeArrowheads="1"/>
          </p:cNvSpPr>
          <p:nvPr/>
        </p:nvSpPr>
        <p:spPr bwMode="auto">
          <a:xfrm>
            <a:off x="792481" y="1084699"/>
            <a:ext cx="7620000" cy="496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738" indent="-566738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3000" dirty="0"/>
              <a:t>Stock value =</a:t>
            </a:r>
            <a:r>
              <a:rPr lang="en-US" altLang="en-US" sz="3000" i="1" dirty="0"/>
              <a:t> </a:t>
            </a:r>
            <a:r>
              <a:rPr lang="en-US" altLang="en-US" sz="3000" b="1" i="1" dirty="0">
                <a:solidFill>
                  <a:srgbClr val="C00000"/>
                </a:solidFill>
              </a:rPr>
              <a:t>Present value</a:t>
            </a:r>
            <a:r>
              <a:rPr lang="en-US" altLang="en-US" sz="3000" b="1" dirty="0">
                <a:solidFill>
                  <a:srgbClr val="C00000"/>
                </a:solidFill>
              </a:rPr>
              <a:t> </a:t>
            </a:r>
            <a:r>
              <a:rPr lang="en-US" altLang="en-US" sz="3000" dirty="0"/>
              <a:t>of the cash flows that the company is expected to distribute (pay) during its life.</a:t>
            </a:r>
          </a:p>
          <a:p>
            <a:pPr marL="1023938" lvl="1" indent="-449263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/>
              <a:t>Cash flows associated with common stock  are </a:t>
            </a:r>
            <a:r>
              <a:rPr lang="en-US" altLang="en-US" sz="2800" b="1" i="1" dirty="0">
                <a:solidFill>
                  <a:srgbClr val="0033CC"/>
                </a:solidFill>
              </a:rPr>
              <a:t>dividends</a:t>
            </a:r>
            <a:r>
              <a:rPr lang="en-US" altLang="en-US" sz="2800" dirty="0"/>
              <a:t>, whether they are regular dividends, special dividends, or liquidating dividends</a:t>
            </a:r>
          </a:p>
          <a:p>
            <a:pPr marL="566738" indent="-566738" algn="l"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3000" dirty="0"/>
              <a:t>If the stock (or any other asset/investment) </a:t>
            </a:r>
            <a:r>
              <a:rPr lang="en-US" altLang="en-US" sz="3000" b="1" i="1" dirty="0">
                <a:solidFill>
                  <a:srgbClr val="C00000"/>
                </a:solidFill>
              </a:rPr>
              <a:t>never</a:t>
            </a:r>
            <a:r>
              <a:rPr lang="en-US" altLang="en-US" sz="3000" dirty="0"/>
              <a:t> pays a dividend (cash flow), </a:t>
            </a:r>
            <a:r>
              <a:rPr lang="en-US" altLang="en-US" sz="3000" b="1" cap="all" dirty="0">
                <a:solidFill>
                  <a:srgbClr val="C00000"/>
                </a:solidFill>
              </a:rPr>
              <a:t>its value is </a:t>
            </a:r>
            <a:r>
              <a:rPr lang="en-US" altLang="en-US" sz="3000" b="1" dirty="0">
                <a:solidFill>
                  <a:srgbClr val="C00000"/>
                </a:solidFill>
              </a:rPr>
              <a:t>$0.</a:t>
            </a:r>
          </a:p>
          <a:p>
            <a:pPr marL="566738" indent="-566738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</a:pPr>
            <a:endParaRPr lang="en-US" altLang="en-US" sz="3000" dirty="0"/>
          </a:p>
          <a:p>
            <a:pPr marL="566738" indent="-566738" algn="l" eaLnBrk="1" hangingPunct="1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</a:pPr>
            <a:endParaRPr lang="en-US" altLang="en-US" sz="30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BF1C03-4782-454B-8496-BFF05AC58900}"/>
              </a:ext>
            </a:extLst>
          </p:cNvPr>
          <p:cNvSpPr/>
          <p:nvPr/>
        </p:nvSpPr>
        <p:spPr>
          <a:xfrm>
            <a:off x="1175666" y="4441370"/>
            <a:ext cx="7236816" cy="1532710"/>
          </a:xfrm>
          <a:prstGeom prst="round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75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65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699385"/>
              </p:ext>
            </p:extLst>
          </p:nvPr>
        </p:nvGraphicFramePr>
        <p:xfrm>
          <a:off x="457200" y="2299325"/>
          <a:ext cx="82550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16300" imgH="241300" progId="Equation.3">
                  <p:embed/>
                </p:oleObj>
              </mc:Choice>
              <mc:Fallback>
                <p:oleObj name="Equation" r:id="rId4" imgW="341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99325"/>
                        <a:ext cx="825500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5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033617"/>
              </p:ext>
            </p:extLst>
          </p:nvPr>
        </p:nvGraphicFramePr>
        <p:xfrm>
          <a:off x="1978426" y="2940218"/>
          <a:ext cx="5522912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0" imgH="419040" progId="Equation.DSMT4">
                  <p:embed/>
                </p:oleObj>
              </mc:Choice>
              <mc:Fallback>
                <p:oleObj name="Equation" r:id="rId6" imgW="2286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426" y="2940218"/>
                        <a:ext cx="5522912" cy="101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5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260418"/>
              </p:ext>
            </p:extLst>
          </p:nvPr>
        </p:nvGraphicFramePr>
        <p:xfrm>
          <a:off x="2297113" y="3968820"/>
          <a:ext cx="23622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77900" imgH="457200" progId="Equation.3">
                  <p:embed/>
                </p:oleObj>
              </mc:Choice>
              <mc:Fallback>
                <p:oleObj name="Equation" r:id="rId8" imgW="977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3968820"/>
                        <a:ext cx="236220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598" name="Text Box 6"/>
          <p:cNvSpPr txBox="1">
            <a:spLocks noChangeArrowheads="1"/>
          </p:cNvSpPr>
          <p:nvPr/>
        </p:nvSpPr>
        <p:spPr bwMode="auto">
          <a:xfrm>
            <a:off x="2422525" y="58245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</a:t>
            </a:r>
          </a:p>
        </p:txBody>
      </p:sp>
      <p:sp>
        <p:nvSpPr>
          <p:cNvPr id="366599" name="Text Box 7"/>
          <p:cNvSpPr txBox="1">
            <a:spLocks noChangeArrowheads="1"/>
          </p:cNvSpPr>
          <p:nvPr/>
        </p:nvSpPr>
        <p:spPr bwMode="auto">
          <a:xfrm>
            <a:off x="1133475" y="5689596"/>
            <a:ext cx="510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 err="1">
                <a:latin typeface="Tahoma" pitchFamily="34" charset="0"/>
              </a:rPr>
              <a:t>r</a:t>
            </a:r>
            <a:r>
              <a:rPr lang="en-US" altLang="en-US" baseline="-25000" dirty="0" err="1">
                <a:latin typeface="Tahoma" pitchFamily="34" charset="0"/>
              </a:rPr>
              <a:t>s</a:t>
            </a:r>
            <a:r>
              <a:rPr lang="en-US" altLang="en-US" dirty="0">
                <a:latin typeface="Tahoma" pitchFamily="34" charset="0"/>
              </a:rPr>
              <a:t> = required return on stock 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33475" y="5131236"/>
            <a:ext cx="6672791" cy="558360"/>
            <a:chOff x="1133475" y="5131236"/>
            <a:chExt cx="6672791" cy="558360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2092366"/>
                </p:ext>
              </p:extLst>
            </p:nvPr>
          </p:nvGraphicFramePr>
          <p:xfrm>
            <a:off x="1133475" y="5131236"/>
            <a:ext cx="446688" cy="558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53800" progId="Equation.DSMT4">
                    <p:embed/>
                  </p:oleObj>
                </mc:Choice>
                <mc:Fallback>
                  <p:oleObj name="Equation" r:id="rId10" imgW="20304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133475" y="5131236"/>
                          <a:ext cx="446688" cy="558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440921" y="5172861"/>
              <a:ext cx="63653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85800" indent="-6858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Tahoma" pitchFamily="34" charset="0"/>
                </a:rPr>
                <a:t>= dividend expected to be paid in Period t </a:t>
              </a:r>
            </a:p>
          </p:txBody>
        </p:sp>
      </p:grp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2EA416F-037B-4AFA-89C6-D4CFA14A11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578609"/>
              </p:ext>
            </p:extLst>
          </p:nvPr>
        </p:nvGraphicFramePr>
        <p:xfrm>
          <a:off x="1844675" y="1008063"/>
          <a:ext cx="5195888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61960" imgH="507960" progId="Equation.DSMT4">
                  <p:embed/>
                </p:oleObj>
              </mc:Choice>
              <mc:Fallback>
                <p:oleObj name="Equation" r:id="rId12" imgW="2361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44675" y="1008063"/>
                        <a:ext cx="5195888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2D82773-E91F-4249-BEDE-FC0ED8C9D4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526370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14400" imgH="198720" progId="Equation.DSMT4">
                  <p:embed/>
                </p:oleObj>
              </mc:Choice>
              <mc:Fallback>
                <p:oleObj name="Equation" r:id="rId14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A39EB-670D-4338-91F4-A5DB942D261C}"/>
              </a:ext>
            </a:extLst>
          </p:cNvPr>
          <p:cNvSpPr/>
          <p:nvPr/>
        </p:nvSpPr>
        <p:spPr>
          <a:xfrm>
            <a:off x="6146800" y="2940218"/>
            <a:ext cx="1354538" cy="1035845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347951"/>
      </p:ext>
    </p:extLst>
  </p:cSld>
  <p:clrMapOvr>
    <a:masterClrMapping/>
  </p:clrMapOvr>
  <p:transition advTm="925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8" grpId="0" autoUpdateAnimBg="0"/>
      <p:bldP spid="366599" grpId="0" autoUpdateAnimBg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1" name="Text Box 3"/>
          <p:cNvSpPr txBox="1">
            <a:spLocks noChangeArrowheads="1"/>
          </p:cNvSpPr>
          <p:nvPr/>
        </p:nvSpPr>
        <p:spPr bwMode="auto">
          <a:xfrm>
            <a:off x="457200" y="1007525"/>
            <a:ext cx="838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Stock ownership entitles the investor to the future cash flows, called dividends, paid by the firm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28788" y="2049463"/>
            <a:ext cx="6551612" cy="744537"/>
            <a:chOff x="720" y="1334"/>
            <a:chExt cx="4127" cy="469"/>
          </a:xfrm>
        </p:grpSpPr>
        <p:sp>
          <p:nvSpPr>
            <p:cNvPr id="21539" name="Text Box 5"/>
            <p:cNvSpPr txBox="1">
              <a:spLocks noChangeArrowheads="1"/>
            </p:cNvSpPr>
            <p:nvPr/>
          </p:nvSpPr>
          <p:spPr bwMode="auto">
            <a:xfrm>
              <a:off x="1632" y="1334"/>
              <a:ext cx="2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1540" name="Text Box 6"/>
            <p:cNvSpPr txBox="1">
              <a:spLocks noChangeArrowheads="1"/>
            </p:cNvSpPr>
            <p:nvPr/>
          </p:nvSpPr>
          <p:spPr bwMode="auto">
            <a:xfrm>
              <a:off x="3744" y="1505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b="1" dirty="0">
                  <a:latin typeface="Tahoma" pitchFamily="34" charset="0"/>
                </a:rPr>
                <a:t>…</a:t>
              </a:r>
            </a:p>
          </p:txBody>
        </p:sp>
        <p:sp>
          <p:nvSpPr>
            <p:cNvPr id="21541" name="Line 7"/>
            <p:cNvSpPr>
              <a:spLocks noChangeShapeType="1"/>
            </p:cNvSpPr>
            <p:nvPr/>
          </p:nvSpPr>
          <p:spPr bwMode="auto">
            <a:xfrm>
              <a:off x="816" y="1707"/>
              <a:ext cx="29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2" name="Line 8"/>
            <p:cNvSpPr>
              <a:spLocks noChangeShapeType="1"/>
            </p:cNvSpPr>
            <p:nvPr/>
          </p:nvSpPr>
          <p:spPr bwMode="auto">
            <a:xfrm>
              <a:off x="4032" y="1707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3" name="Line 9"/>
            <p:cNvSpPr>
              <a:spLocks noChangeShapeType="1"/>
            </p:cNvSpPr>
            <p:nvPr/>
          </p:nvSpPr>
          <p:spPr bwMode="auto">
            <a:xfrm>
              <a:off x="816" y="161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4" name="Line 10"/>
            <p:cNvSpPr>
              <a:spLocks noChangeShapeType="1"/>
            </p:cNvSpPr>
            <p:nvPr/>
          </p:nvSpPr>
          <p:spPr bwMode="auto">
            <a:xfrm>
              <a:off x="1728" y="161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5" name="Line 11"/>
            <p:cNvSpPr>
              <a:spLocks noChangeShapeType="1"/>
            </p:cNvSpPr>
            <p:nvPr/>
          </p:nvSpPr>
          <p:spPr bwMode="auto">
            <a:xfrm>
              <a:off x="2640" y="161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6" name="Line 12"/>
            <p:cNvSpPr>
              <a:spLocks noChangeShapeType="1"/>
            </p:cNvSpPr>
            <p:nvPr/>
          </p:nvSpPr>
          <p:spPr bwMode="auto">
            <a:xfrm>
              <a:off x="3552" y="161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7" name="Line 13"/>
            <p:cNvSpPr>
              <a:spLocks noChangeShapeType="1"/>
            </p:cNvSpPr>
            <p:nvPr/>
          </p:nvSpPr>
          <p:spPr bwMode="auto">
            <a:xfrm>
              <a:off x="4752" y="161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48" name="Text Box 14"/>
            <p:cNvSpPr txBox="1">
              <a:spLocks noChangeArrowheads="1"/>
            </p:cNvSpPr>
            <p:nvPr/>
          </p:nvSpPr>
          <p:spPr bwMode="auto">
            <a:xfrm>
              <a:off x="720" y="1344"/>
              <a:ext cx="2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>
                  <a:latin typeface="Tahoma" pitchFamily="34" charset="0"/>
                </a:rPr>
                <a:t>0</a:t>
              </a:r>
            </a:p>
          </p:txBody>
        </p:sp>
        <p:sp>
          <p:nvSpPr>
            <p:cNvPr id="21549" name="Text Box 15"/>
            <p:cNvSpPr txBox="1">
              <a:spLocks noChangeArrowheads="1"/>
            </p:cNvSpPr>
            <p:nvPr/>
          </p:nvSpPr>
          <p:spPr bwMode="auto">
            <a:xfrm>
              <a:off x="2544" y="1334"/>
              <a:ext cx="2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1550" name="Text Box 16"/>
            <p:cNvSpPr txBox="1">
              <a:spLocks noChangeArrowheads="1"/>
            </p:cNvSpPr>
            <p:nvPr/>
          </p:nvSpPr>
          <p:spPr bwMode="auto">
            <a:xfrm>
              <a:off x="3456" y="1344"/>
              <a:ext cx="2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1551" name="Text Box 17"/>
            <p:cNvSpPr txBox="1">
              <a:spLocks noChangeArrowheads="1"/>
            </p:cNvSpPr>
            <p:nvPr/>
          </p:nvSpPr>
          <p:spPr bwMode="auto">
            <a:xfrm>
              <a:off x="4643" y="1344"/>
              <a:ext cx="2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>
                  <a:latin typeface="Tahoma" pitchFamily="34" charset="0"/>
                  <a:cs typeface="Tahoma" pitchFamily="34" charset="0"/>
                </a:rPr>
                <a:t>∞</a:t>
              </a:r>
              <a:endParaRPr lang="en-US" altLang="en-US" sz="2000">
                <a:latin typeface="Tahoma" pitchFamily="34" charset="0"/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566988" y="3251200"/>
            <a:ext cx="5549900" cy="1736725"/>
            <a:chOff x="1536" y="2640"/>
            <a:chExt cx="3496" cy="1094"/>
          </a:xfrm>
        </p:grpSpPr>
        <p:grpSp>
          <p:nvGrpSpPr>
            <p:cNvPr id="21527" name="Group 19"/>
            <p:cNvGrpSpPr>
              <a:grpSpLocks/>
            </p:cNvGrpSpPr>
            <p:nvPr/>
          </p:nvGrpSpPr>
          <p:grpSpPr bwMode="auto">
            <a:xfrm>
              <a:off x="1536" y="2640"/>
              <a:ext cx="480" cy="115"/>
              <a:chOff x="1296" y="2160"/>
              <a:chExt cx="480" cy="192"/>
            </a:xfrm>
          </p:grpSpPr>
          <p:sp>
            <p:nvSpPr>
              <p:cNvPr id="21537" name="Line 20"/>
              <p:cNvSpPr>
                <a:spLocks noChangeShapeType="1"/>
              </p:cNvSpPr>
              <p:nvPr/>
            </p:nvSpPr>
            <p:spPr bwMode="auto">
              <a:xfrm>
                <a:off x="17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1538" name="Line 21"/>
              <p:cNvSpPr>
                <a:spLocks noChangeShapeType="1"/>
              </p:cNvSpPr>
              <p:nvPr/>
            </p:nvSpPr>
            <p:spPr bwMode="auto">
              <a:xfrm flipH="1">
                <a:off x="1296" y="23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1528" name="Group 22"/>
            <p:cNvGrpSpPr>
              <a:grpSpLocks/>
            </p:cNvGrpSpPr>
            <p:nvPr/>
          </p:nvGrpSpPr>
          <p:grpSpPr bwMode="auto">
            <a:xfrm>
              <a:off x="1536" y="2640"/>
              <a:ext cx="1382" cy="345"/>
              <a:chOff x="1920" y="2784"/>
              <a:chExt cx="1344" cy="528"/>
            </a:xfrm>
          </p:grpSpPr>
          <p:sp>
            <p:nvSpPr>
              <p:cNvPr id="21535" name="Line 23"/>
              <p:cNvSpPr>
                <a:spLocks noChangeShapeType="1"/>
              </p:cNvSpPr>
              <p:nvPr/>
            </p:nvSpPr>
            <p:spPr bwMode="auto">
              <a:xfrm>
                <a:off x="3264" y="2784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1536" name="Line 24"/>
              <p:cNvSpPr>
                <a:spLocks noChangeShapeType="1"/>
              </p:cNvSpPr>
              <p:nvPr/>
            </p:nvSpPr>
            <p:spPr bwMode="auto">
              <a:xfrm flipH="1">
                <a:off x="1920" y="3312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1536" y="2688"/>
              <a:ext cx="2304" cy="576"/>
              <a:chOff x="1776" y="2688"/>
              <a:chExt cx="2304" cy="816"/>
            </a:xfrm>
          </p:grpSpPr>
          <p:sp>
            <p:nvSpPr>
              <p:cNvPr id="21533" name="Line 26"/>
              <p:cNvSpPr>
                <a:spLocks noChangeShapeType="1"/>
              </p:cNvSpPr>
              <p:nvPr/>
            </p:nvSpPr>
            <p:spPr bwMode="auto">
              <a:xfrm>
                <a:off x="4080" y="2688"/>
                <a:ext cx="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1534" name="Line 27"/>
              <p:cNvSpPr>
                <a:spLocks noChangeShapeType="1"/>
              </p:cNvSpPr>
              <p:nvPr/>
            </p:nvSpPr>
            <p:spPr bwMode="auto">
              <a:xfrm flipH="1">
                <a:off x="1776" y="3504"/>
                <a:ext cx="23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1530" name="Group 28"/>
            <p:cNvGrpSpPr>
              <a:grpSpLocks/>
            </p:cNvGrpSpPr>
            <p:nvPr/>
          </p:nvGrpSpPr>
          <p:grpSpPr bwMode="auto">
            <a:xfrm>
              <a:off x="1537" y="2698"/>
              <a:ext cx="3495" cy="1036"/>
              <a:chOff x="1296" y="2208"/>
              <a:chExt cx="3648" cy="1584"/>
            </a:xfrm>
          </p:grpSpPr>
          <p:sp>
            <p:nvSpPr>
              <p:cNvPr id="21531" name="Line 29"/>
              <p:cNvSpPr>
                <a:spLocks noChangeShapeType="1"/>
              </p:cNvSpPr>
              <p:nvPr/>
            </p:nvSpPr>
            <p:spPr bwMode="auto">
              <a:xfrm>
                <a:off x="4944" y="2208"/>
                <a:ext cx="0" cy="15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1532" name="Line 30"/>
              <p:cNvSpPr>
                <a:spLocks noChangeShapeType="1"/>
              </p:cNvSpPr>
              <p:nvPr/>
            </p:nvSpPr>
            <p:spPr bwMode="auto">
              <a:xfrm flipH="1">
                <a:off x="1296" y="3792"/>
                <a:ext cx="36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3176588" y="2840038"/>
            <a:ext cx="5205412" cy="446087"/>
            <a:chOff x="2016" y="2477"/>
            <a:chExt cx="3279" cy="281"/>
          </a:xfrm>
        </p:grpSpPr>
        <p:graphicFrame>
          <p:nvGraphicFramePr>
            <p:cNvPr id="21523" name="Object 32"/>
            <p:cNvGraphicFramePr>
              <a:graphicFrameLocks noChangeAspect="1"/>
            </p:cNvGraphicFramePr>
            <p:nvPr/>
          </p:nvGraphicFramePr>
          <p:xfrm>
            <a:off x="2016" y="2477"/>
            <a:ext cx="219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90417" imgH="241195" progId="Equation.3">
                    <p:embed/>
                  </p:oleObj>
                </mc:Choice>
                <mc:Fallback>
                  <p:oleObj name="Equation" r:id="rId4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2477"/>
                          <a:ext cx="219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4" name="Object 33"/>
            <p:cNvGraphicFramePr>
              <a:graphicFrameLocks noChangeAspect="1"/>
            </p:cNvGraphicFramePr>
            <p:nvPr/>
          </p:nvGraphicFramePr>
          <p:xfrm>
            <a:off x="2949" y="2481"/>
            <a:ext cx="219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90417" imgH="241195" progId="Equation.3">
                    <p:embed/>
                  </p:oleObj>
                </mc:Choice>
                <mc:Fallback>
                  <p:oleObj name="Equation" r:id="rId6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9" y="2481"/>
                          <a:ext cx="219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5" name="Object 34"/>
            <p:cNvGraphicFramePr>
              <a:graphicFrameLocks noChangeAspect="1"/>
            </p:cNvGraphicFramePr>
            <p:nvPr/>
          </p:nvGraphicFramePr>
          <p:xfrm>
            <a:off x="3861" y="2481"/>
            <a:ext cx="219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417" imgH="241195" progId="Equation.3">
                    <p:embed/>
                  </p:oleObj>
                </mc:Choice>
                <mc:Fallback>
                  <p:oleObj name="Equation" r:id="rId8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1" y="2481"/>
                          <a:ext cx="219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6" name="Object 35"/>
            <p:cNvGraphicFramePr>
              <a:graphicFrameLocks noChangeAspect="1"/>
            </p:cNvGraphicFramePr>
            <p:nvPr/>
          </p:nvGraphicFramePr>
          <p:xfrm>
            <a:off x="5047" y="2481"/>
            <a:ext cx="248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713" imgH="241091" progId="Equation.3">
                    <p:embed/>
                  </p:oleObj>
                </mc:Choice>
                <mc:Fallback>
                  <p:oleObj name="Equation" r:id="rId10" imgW="215713" imgH="24109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7" y="2481"/>
                          <a:ext cx="248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1119188" y="3175000"/>
            <a:ext cx="1100137" cy="2057400"/>
            <a:chOff x="624" y="2592"/>
            <a:chExt cx="693" cy="1296"/>
          </a:xfrm>
        </p:grpSpPr>
        <p:graphicFrame>
          <p:nvGraphicFramePr>
            <p:cNvPr id="21518" name="Object 37"/>
            <p:cNvGraphicFramePr>
              <a:graphicFrameLocks noChangeAspect="1"/>
            </p:cNvGraphicFramePr>
            <p:nvPr/>
          </p:nvGraphicFramePr>
          <p:xfrm>
            <a:off x="624" y="2592"/>
            <a:ext cx="662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545863" imgH="241195" progId="Equation.3">
                    <p:embed/>
                  </p:oleObj>
                </mc:Choice>
                <mc:Fallback>
                  <p:oleObj name="Equation" r:id="rId12" imgW="545863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592"/>
                          <a:ext cx="662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9" name="Object 38"/>
            <p:cNvGraphicFramePr>
              <a:graphicFrameLocks noChangeAspect="1"/>
            </p:cNvGraphicFramePr>
            <p:nvPr/>
          </p:nvGraphicFramePr>
          <p:xfrm>
            <a:off x="627" y="2832"/>
            <a:ext cx="677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58558" imgH="241195" progId="Equation.3">
                    <p:embed/>
                  </p:oleObj>
                </mc:Choice>
                <mc:Fallback>
                  <p:oleObj name="Equation" r:id="rId14" imgW="558558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" y="2832"/>
                          <a:ext cx="677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0" name="Object 39"/>
            <p:cNvGraphicFramePr>
              <a:graphicFrameLocks noChangeAspect="1"/>
            </p:cNvGraphicFramePr>
            <p:nvPr/>
          </p:nvGraphicFramePr>
          <p:xfrm>
            <a:off x="632" y="3116"/>
            <a:ext cx="661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45863" imgH="241195" progId="Equation.3">
                    <p:embed/>
                  </p:oleObj>
                </mc:Choice>
                <mc:Fallback>
                  <p:oleObj name="Equation" r:id="rId16" imgW="545863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" y="3116"/>
                          <a:ext cx="661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1" name="Object 40"/>
            <p:cNvGraphicFramePr>
              <a:graphicFrameLocks noChangeAspect="1"/>
            </p:cNvGraphicFramePr>
            <p:nvPr/>
          </p:nvGraphicFramePr>
          <p:xfrm>
            <a:off x="624" y="3596"/>
            <a:ext cx="693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571252" imgH="241195" progId="Equation.3">
                    <p:embed/>
                  </p:oleObj>
                </mc:Choice>
                <mc:Fallback>
                  <p:oleObj name="Equation" r:id="rId18" imgW="571252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596"/>
                          <a:ext cx="693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2" name="Text Box 41"/>
            <p:cNvSpPr txBox="1">
              <a:spLocks noChangeArrowheads="1"/>
            </p:cNvSpPr>
            <p:nvPr/>
          </p:nvSpPr>
          <p:spPr bwMode="auto">
            <a:xfrm>
              <a:off x="880" y="3320"/>
              <a:ext cx="17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>
                <a:lnSpc>
                  <a:spcPct val="40000"/>
                </a:lnSpc>
              </a:pPr>
              <a:r>
                <a:rPr lang="en-US" altLang="en-US" sz="2200" b="1">
                  <a:latin typeface="Tahoma" pitchFamily="34" charset="0"/>
                </a:rPr>
                <a:t>.</a:t>
              </a:r>
            </a:p>
            <a:p>
              <a:pPr algn="l" eaLnBrk="1" hangingPunct="1">
                <a:lnSpc>
                  <a:spcPct val="40000"/>
                </a:lnSpc>
              </a:pPr>
              <a:r>
                <a:rPr lang="en-US" altLang="en-US" sz="2200" b="1">
                  <a:latin typeface="Tahoma" pitchFamily="34" charset="0"/>
                </a:rPr>
                <a:t>.</a:t>
              </a:r>
            </a:p>
            <a:p>
              <a:pPr algn="l" eaLnBrk="1" hangingPunct="1">
                <a:lnSpc>
                  <a:spcPct val="40000"/>
                </a:lnSpc>
              </a:pPr>
              <a:r>
                <a:rPr lang="en-US" altLang="en-US" sz="2200" b="1">
                  <a:latin typeface="Tahoma" pitchFamily="34" charset="0"/>
                </a:rPr>
                <a:t>.</a:t>
              </a:r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749300" y="5232400"/>
            <a:ext cx="3592513" cy="558800"/>
            <a:chOff x="391" y="3888"/>
            <a:chExt cx="2263" cy="352"/>
          </a:xfrm>
        </p:grpSpPr>
        <p:sp>
          <p:nvSpPr>
            <p:cNvPr id="21516" name="Line 43"/>
            <p:cNvSpPr>
              <a:spLocks noChangeShapeType="1"/>
            </p:cNvSpPr>
            <p:nvPr/>
          </p:nvSpPr>
          <p:spPr bwMode="auto">
            <a:xfrm>
              <a:off x="576" y="3888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1517" name="Object 44"/>
            <p:cNvGraphicFramePr>
              <a:graphicFrameLocks noChangeAspect="1"/>
            </p:cNvGraphicFramePr>
            <p:nvPr/>
          </p:nvGraphicFramePr>
          <p:xfrm>
            <a:off x="391" y="3917"/>
            <a:ext cx="2263" cy="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866090" imgH="266584" progId="Equation.3">
                    <p:embed/>
                  </p:oleObj>
                </mc:Choice>
                <mc:Fallback>
                  <p:oleObj name="Equation" r:id="rId20" imgW="1866090" imgH="26658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3917"/>
                          <a:ext cx="2263" cy="3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5613" name="Text Box 45"/>
          <p:cNvSpPr txBox="1">
            <a:spLocks noChangeArrowheads="1"/>
          </p:cNvSpPr>
          <p:nvPr/>
        </p:nvSpPr>
        <p:spPr bwMode="auto">
          <a:xfrm>
            <a:off x="6232525" y="52911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</a:t>
            </a: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7848600" y="1981200"/>
            <a:ext cx="609600" cy="53340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48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2397126" y="2154238"/>
            <a:ext cx="550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85800" indent="-6858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 err="1">
                <a:latin typeface="Tahoma" pitchFamily="34" charset="0"/>
              </a:rPr>
              <a:t>r</a:t>
            </a:r>
            <a:r>
              <a:rPr lang="en-US" altLang="en-US" baseline="-25000" dirty="0" err="1">
                <a:latin typeface="Tahoma" pitchFamily="34" charset="0"/>
              </a:rPr>
              <a:t>s</a:t>
            </a:r>
            <a:endParaRPr lang="en-US" altLang="en-US" dirty="0">
              <a:latin typeface="Tahom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9752045"/>
      </p:ext>
    </p:extLst>
  </p:cSld>
  <p:clrMapOvr>
    <a:masterClrMapping/>
  </p:clrMapOvr>
  <p:transition advTm="1601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autoUpdateAnimBg="0"/>
      <p:bldP spid="365613" grpId="0" autoUpdateAnimBg="0"/>
      <p:bldP spid="47" grpId="0" animBg="1"/>
      <p:bldP spid="4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pic>
        <p:nvPicPr>
          <p:cNvPr id="3" name="Picture 2" descr="A picture containing clock, room, meter&#10;&#10;Description automatically generated">
            <a:extLst>
              <a:ext uri="{FF2B5EF4-FFF2-40B4-BE49-F238E27FC236}">
                <a16:creationId xmlns:a16="http://schemas.microsoft.com/office/drawing/2014/main" id="{3B164936-FE3A-4707-973A-F66049F55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885" y="441020"/>
            <a:ext cx="1870415" cy="11650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56D0AC-5DEA-4137-B196-DAAD4CE1C2AA}"/>
              </a:ext>
            </a:extLst>
          </p:cNvPr>
          <p:cNvSpPr/>
          <p:nvPr/>
        </p:nvSpPr>
        <p:spPr>
          <a:xfrm>
            <a:off x="567268" y="801297"/>
            <a:ext cx="5186988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3000" u="sng" dirty="0">
                <a:ea typeface="Calibri" panose="020F0502020204030204" pitchFamily="34" charset="0"/>
                <a:cs typeface="Times New Roman" panose="02020603050405020304" pitchFamily="18" charset="0"/>
              </a:rPr>
              <a:t>Green Bay Packers</a:t>
            </a:r>
            <a:r>
              <a:rPr lang="en-US" sz="3000" dirty="0">
                <a:ea typeface="Calibri" panose="020F0502020204030204" pitchFamily="34" charset="0"/>
                <a:cs typeface="Times New Roman" panose="02020603050405020304" pitchFamily="18" charset="0"/>
              </a:rPr>
              <a:t>—stock sales</a:t>
            </a:r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43987B0-3C3F-429D-964A-9399362E6E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10" y="2532774"/>
            <a:ext cx="2238451" cy="1287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E6EF9A-47AF-4A59-AD48-EA4AC70DDF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3" y="4578793"/>
            <a:ext cx="1981200" cy="147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Image result for green bay packer stock certificate">
            <a:extLst>
              <a:ext uri="{FF2B5EF4-FFF2-40B4-BE49-F238E27FC236}">
                <a16:creationId xmlns:a16="http://schemas.microsoft.com/office/drawing/2014/main" id="{D5CBB994-D1BE-47C8-AE15-894E4BAE94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 t="729" r="1965" b="4322"/>
          <a:stretch/>
        </p:blipFill>
        <p:spPr bwMode="auto">
          <a:xfrm>
            <a:off x="3361541" y="4625890"/>
            <a:ext cx="2179416" cy="1427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Scripophily.com is a name you can TRUST!">
            <a:extLst>
              <a:ext uri="{FF2B5EF4-FFF2-40B4-BE49-F238E27FC236}">
                <a16:creationId xmlns:a16="http://schemas.microsoft.com/office/drawing/2014/main" id="{1AC64D06-53AA-4CC0-8E1E-95FE240B9D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797" y="2466710"/>
            <a:ext cx="2112264" cy="139874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2F6911-EC11-4433-BE2B-D28A9FA07D4B}"/>
              </a:ext>
            </a:extLst>
          </p:cNvPr>
          <p:cNvSpPr/>
          <p:nvPr/>
        </p:nvSpPr>
        <p:spPr>
          <a:xfrm>
            <a:off x="567268" y="1936236"/>
            <a:ext cx="1009650" cy="65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1923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99FBD8-60F2-4145-9A60-03D1129D5310}"/>
              </a:ext>
            </a:extLst>
          </p:cNvPr>
          <p:cNvSpPr/>
          <p:nvPr/>
        </p:nvSpPr>
        <p:spPr>
          <a:xfrm>
            <a:off x="567268" y="4092352"/>
            <a:ext cx="1009650" cy="65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1935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843428-0FE3-4DE2-B217-574499B9D0CF}"/>
              </a:ext>
            </a:extLst>
          </p:cNvPr>
          <p:cNvSpPr/>
          <p:nvPr/>
        </p:nvSpPr>
        <p:spPr>
          <a:xfrm>
            <a:off x="3231827" y="4091437"/>
            <a:ext cx="1009650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1997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283812-C3E6-4390-8C1F-D522E82D0E12}"/>
              </a:ext>
            </a:extLst>
          </p:cNvPr>
          <p:cNvSpPr/>
          <p:nvPr/>
        </p:nvSpPr>
        <p:spPr>
          <a:xfrm>
            <a:off x="6053906" y="1921084"/>
            <a:ext cx="1009650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2011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 descr="Football Collectibles:Others, 1950 Green Bay Packers Stock Certificate....">
            <a:extLst>
              <a:ext uri="{FF2B5EF4-FFF2-40B4-BE49-F238E27FC236}">
                <a16:creationId xmlns:a16="http://schemas.microsoft.com/office/drawing/2014/main" id="{765EDFB5-DC54-45A4-9AB2-17A142CE8BA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r="2084" b="3417"/>
          <a:stretch/>
        </p:blipFill>
        <p:spPr bwMode="auto">
          <a:xfrm>
            <a:off x="3422188" y="2466710"/>
            <a:ext cx="1972180" cy="15013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792D045-5E47-4F0F-A101-A11F5CCE1489}"/>
              </a:ext>
            </a:extLst>
          </p:cNvPr>
          <p:cNvSpPr/>
          <p:nvPr/>
        </p:nvSpPr>
        <p:spPr>
          <a:xfrm>
            <a:off x="3259877" y="1925261"/>
            <a:ext cx="1009650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1950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C217AC-A06B-2B09-8F47-DCC4D52A3D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7710" y="4596211"/>
            <a:ext cx="2057400" cy="1428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916053-A369-B913-0E70-6E763639C3D3}"/>
              </a:ext>
            </a:extLst>
          </p:cNvPr>
          <p:cNvSpPr/>
          <p:nvPr/>
        </p:nvSpPr>
        <p:spPr>
          <a:xfrm>
            <a:off x="6119222" y="4093873"/>
            <a:ext cx="1009650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eaLnBrk="0" fontAlgn="base" hangingPunct="0">
              <a:lnSpc>
                <a:spcPct val="106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259705" algn="dec"/>
              </a:tabLst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2011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590421"/>
      </p:ext>
    </p:extLst>
  </p:cSld>
  <p:clrMapOvr>
    <a:masterClrMapping/>
  </p:clrMapOvr>
  <p:transition advTm="925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2" grpId="0"/>
      <p:bldP spid="24" grpId="0"/>
      <p:bldP spid="26" grpId="0"/>
      <p:bldP spid="2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8" name="Text Box 6"/>
          <p:cNvSpPr txBox="1">
            <a:spLocks noChangeArrowheads="1"/>
          </p:cNvSpPr>
          <p:nvPr/>
        </p:nvSpPr>
        <p:spPr bwMode="auto">
          <a:xfrm>
            <a:off x="567267" y="5391636"/>
            <a:ext cx="7865533" cy="88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Total = 5,200,000 million shares; about 537,000 stockholders; greater than $157 million raised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267" y="796255"/>
            <a:ext cx="7255933" cy="4563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3000" u="sng" dirty="0">
                <a:ea typeface="Calibri" panose="020F0502020204030204" pitchFamily="34" charset="0"/>
                <a:cs typeface="Times New Roman" panose="02020603050405020304" pitchFamily="18" charset="0"/>
              </a:rPr>
              <a:t>Green Bay Packers</a:t>
            </a:r>
            <a:r>
              <a:rPr lang="en-US" sz="3000" dirty="0">
                <a:ea typeface="Calibri" panose="020F0502020204030204" pitchFamily="34" charset="0"/>
                <a:cs typeface="Times New Roman" panose="02020603050405020304" pitchFamily="18" charset="0"/>
              </a:rPr>
              <a:t>—stock sales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1923—	$5 per share; 	$5,500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1935— 	$25 per share; 	$12,000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1950—	$25 per share; 	$104,000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1997—	$200 per share;	$24,000,000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2011—	$250 per share;	$67,400,000</a:t>
            </a:r>
          </a:p>
          <a:p>
            <a:pPr marL="0" marR="0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tabLst>
                <a:tab pos="1711325" algn="dec"/>
                <a:tab pos="5373688" algn="dec"/>
              </a:tabLs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2021—	$300 per share; 	$65,800,000</a:t>
            </a:r>
          </a:p>
        </p:txBody>
      </p:sp>
      <p:pic>
        <p:nvPicPr>
          <p:cNvPr id="3" name="Picture 2" descr="A picture containing clock, room, meter&#10;&#10;Description automatically generated">
            <a:extLst>
              <a:ext uri="{FF2B5EF4-FFF2-40B4-BE49-F238E27FC236}">
                <a16:creationId xmlns:a16="http://schemas.microsoft.com/office/drawing/2014/main" id="{3B164936-FE3A-4707-973A-F66049F55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60" y="1239191"/>
            <a:ext cx="1870415" cy="1165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075241"/>
      </p:ext>
    </p:extLst>
  </p:cSld>
  <p:clrMapOvr>
    <a:masterClrMapping/>
  </p:clrMapOvr>
  <p:transition advTm="925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8" name="Text Box 6"/>
          <p:cNvSpPr txBox="1">
            <a:spLocks noChangeArrowheads="1"/>
          </p:cNvSpPr>
          <p:nvPr/>
        </p:nvSpPr>
        <p:spPr bwMode="auto">
          <a:xfrm>
            <a:off x="1398058" y="5849938"/>
            <a:ext cx="5943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What is the </a:t>
            </a:r>
            <a:r>
              <a:rPr lang="en-US" altLang="en-US" b="1" i="1" dirty="0">
                <a:solidFill>
                  <a:srgbClr val="0033CC"/>
                </a:solidFill>
                <a:latin typeface="Tahoma" pitchFamily="34" charset="0"/>
              </a:rPr>
              <a:t>financial</a:t>
            </a:r>
            <a:r>
              <a:rPr lang="en-US" altLang="en-US" dirty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altLang="en-US" dirty="0">
                <a:latin typeface="Tahoma" pitchFamily="34" charset="0"/>
              </a:rPr>
              <a:t>value of this stock? 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Stocks—Valuation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267" y="1052201"/>
            <a:ext cx="8238065" cy="4695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Green Bay Packer stock does not have the same rights as traditional publicly-traded stock.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Provides no equity interest in the team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Dividends are not paid and will not be paid in the future.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Cannot be traded—can only be sold back to the team.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Shares can only be gifted to immediate family members.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Provides no privileges/priorities for purchasing season tickets.</a:t>
            </a:r>
          </a:p>
          <a:p>
            <a:pPr marL="342900" marR="0" lvl="0" indent="-3429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Stockholders can vote at annual meetings.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28CA5BCC-060F-40FA-B539-CABE8E7F6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737" y="5849937"/>
            <a:ext cx="678937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b="1" dirty="0">
                <a:solidFill>
                  <a:schemeClr val="bg1"/>
                </a:solidFill>
                <a:latin typeface="Tahoma" pitchFamily="34" charset="0"/>
              </a:rPr>
              <a:t>$0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087731"/>
      </p:ext>
    </p:extLst>
  </p:cSld>
  <p:clrMapOvr>
    <a:masterClrMapping/>
  </p:clrMapOvr>
  <p:transition advTm="925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8" grpId="0" autoUpdateAnimBg="0"/>
      <p:bldP spid="4" grpId="0" build="p" bldLvl="4"/>
      <p:bldP spid="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38200" y="4089393"/>
            <a:ext cx="3048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367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755126"/>
              </p:ext>
            </p:extLst>
          </p:nvPr>
        </p:nvGraphicFramePr>
        <p:xfrm>
          <a:off x="317500" y="2843213"/>
          <a:ext cx="8432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16320" imgH="457200" progId="Equation.DSMT4">
                  <p:embed/>
                </p:oleObj>
              </mc:Choice>
              <mc:Fallback>
                <p:oleObj name="Equation" r:id="rId4" imgW="4216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2843213"/>
                        <a:ext cx="8432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364331" y="1165226"/>
            <a:ext cx="8382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buClr>
                <a:schemeClr val="folHlink"/>
              </a:buClr>
              <a:buFont typeface="Wingdings" pitchFamily="2" charset="2"/>
              <a:buNone/>
            </a:pPr>
            <a:r>
              <a:rPr lang="en-US" altLang="en-US" sz="2600" dirty="0">
                <a:latin typeface="Tahoma" pitchFamily="34" charset="0"/>
              </a:rPr>
              <a:t>If growth is constant such that g = g</a:t>
            </a:r>
            <a:r>
              <a:rPr lang="en-US" altLang="en-US" sz="2600" baseline="-25000" dirty="0">
                <a:latin typeface="Tahoma" pitchFamily="34" charset="0"/>
              </a:rPr>
              <a:t>1</a:t>
            </a:r>
            <a:r>
              <a:rPr lang="en-US" altLang="en-US" sz="2600" dirty="0">
                <a:latin typeface="Tahoma" pitchFamily="34" charset="0"/>
              </a:rPr>
              <a:t> = g</a:t>
            </a:r>
            <a:r>
              <a:rPr lang="en-US" altLang="en-US" sz="2600" baseline="-25000" dirty="0">
                <a:latin typeface="Tahoma" pitchFamily="34" charset="0"/>
              </a:rPr>
              <a:t>2</a:t>
            </a:r>
            <a:r>
              <a:rPr lang="en-US" altLang="en-US" sz="2600" dirty="0">
                <a:latin typeface="Tahoma" pitchFamily="34" charset="0"/>
              </a:rPr>
              <a:t> = … = g</a:t>
            </a:r>
            <a:r>
              <a:rPr lang="en-US" altLang="en-US" sz="2600" baseline="-25000" dirty="0">
                <a:latin typeface="Courier New" pitchFamily="49" charset="0"/>
                <a:cs typeface="Courier New" pitchFamily="49" charset="0"/>
              </a:rPr>
              <a:t>∞</a:t>
            </a:r>
            <a:r>
              <a:rPr lang="en-US" altLang="en-US" sz="2600" dirty="0">
                <a:latin typeface="Tahoma" pitchFamily="34" charset="0"/>
              </a:rPr>
              <a:t>   </a:t>
            </a:r>
          </a:p>
        </p:txBody>
      </p:sp>
      <p:graphicFrame>
        <p:nvGraphicFramePr>
          <p:cNvPr id="3676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092636"/>
              </p:ext>
            </p:extLst>
          </p:nvPr>
        </p:nvGraphicFramePr>
        <p:xfrm>
          <a:off x="363538" y="1947320"/>
          <a:ext cx="224472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66680" imgH="266400" progId="Equation.DSMT4">
                  <p:embed/>
                </p:oleObj>
              </mc:Choice>
              <mc:Fallback>
                <p:oleObj name="Equation" r:id="rId6" imgW="106668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1947320"/>
                        <a:ext cx="2244725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7599637"/>
              </p:ext>
            </p:extLst>
          </p:nvPr>
        </p:nvGraphicFramePr>
        <p:xfrm>
          <a:off x="2792413" y="1974308"/>
          <a:ext cx="20843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90170" imgH="241195" progId="Equation.3">
                  <p:embed/>
                </p:oleObj>
              </mc:Choice>
              <mc:Fallback>
                <p:oleObj name="Equation" r:id="rId8" imgW="99017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413" y="1974308"/>
                        <a:ext cx="2084387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4" name="Text Box 8"/>
          <p:cNvSpPr txBox="1">
            <a:spLocks noChangeArrowheads="1"/>
          </p:cNvSpPr>
          <p:nvPr/>
        </p:nvSpPr>
        <p:spPr bwMode="auto">
          <a:xfrm>
            <a:off x="5105400" y="1947320"/>
            <a:ext cx="4953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3000" dirty="0">
                <a:latin typeface="Tahoma" pitchFamily="34" charset="0"/>
              </a:rPr>
              <a:t>…</a:t>
            </a:r>
          </a:p>
        </p:txBody>
      </p:sp>
      <p:graphicFrame>
        <p:nvGraphicFramePr>
          <p:cNvPr id="3676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162661"/>
              </p:ext>
            </p:extLst>
          </p:nvPr>
        </p:nvGraphicFramePr>
        <p:xfrm>
          <a:off x="5827713" y="1974308"/>
          <a:ext cx="21653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28254" imgH="241195" progId="Equation.3">
                  <p:embed/>
                </p:oleObj>
              </mc:Choice>
              <mc:Fallback>
                <p:oleObj name="Equation" r:id="rId10" imgW="102825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1974308"/>
                        <a:ext cx="216535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594589"/>
              </p:ext>
            </p:extLst>
          </p:nvPr>
        </p:nvGraphicFramePr>
        <p:xfrm>
          <a:off x="831850" y="4194168"/>
          <a:ext cx="1744663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12447" imgH="444307" progId="Equation.3">
                  <p:embed/>
                </p:oleObj>
              </mc:Choice>
              <mc:Fallback>
                <p:oleObj name="Equation" r:id="rId12" imgW="81244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4194168"/>
                        <a:ext cx="1744663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191189"/>
              </p:ext>
            </p:extLst>
          </p:nvPr>
        </p:nvGraphicFramePr>
        <p:xfrm>
          <a:off x="2784475" y="4194168"/>
          <a:ext cx="103505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391" imgH="444307" progId="Equation.3">
                  <p:embed/>
                </p:oleObj>
              </mc:Choice>
              <mc:Fallback>
                <p:oleObj name="Equation" r:id="rId14" imgW="482391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475" y="4194168"/>
                        <a:ext cx="103505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4241793"/>
            <a:ext cx="3505200" cy="83026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</a:rPr>
              <a:t>Value of a constant-growth stock </a:t>
            </a:r>
          </a:p>
        </p:txBody>
      </p:sp>
      <p:sp>
        <p:nvSpPr>
          <p:cNvPr id="14" name="Right Brace 13"/>
          <p:cNvSpPr>
            <a:spLocks/>
          </p:cNvSpPr>
          <p:nvPr/>
        </p:nvSpPr>
        <p:spPr bwMode="auto">
          <a:xfrm>
            <a:off x="3959225" y="4165593"/>
            <a:ext cx="155575" cy="914400"/>
          </a:xfrm>
          <a:prstGeom prst="rightBrace">
            <a:avLst>
              <a:gd name="adj1" fmla="val 8327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3550" y="5240851"/>
            <a:ext cx="4260850" cy="958850"/>
          </a:xfrm>
          <a:prstGeom prst="rect">
            <a:avLst/>
          </a:prstGeom>
          <a:solidFill>
            <a:srgbClr val="3405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7129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/>
            <a:r>
              <a:rPr lang="en-US" altLang="en-US" b="1">
                <a:solidFill>
                  <a:schemeClr val="bg1"/>
                </a:solidFill>
                <a:latin typeface="Tahoma" pitchFamily="34" charset="0"/>
              </a:rPr>
              <a:t>Required: 	g = constant </a:t>
            </a:r>
          </a:p>
          <a:p>
            <a:pPr algn="l">
              <a:spcBef>
                <a:spcPts val="1000"/>
              </a:spcBef>
            </a:pPr>
            <a:r>
              <a:rPr lang="en-US" altLang="en-US" b="1">
                <a:solidFill>
                  <a:schemeClr val="bg1"/>
                </a:solidFill>
                <a:latin typeface="Tahoma" pitchFamily="34" charset="0"/>
              </a:rPr>
              <a:t>	r</a:t>
            </a:r>
            <a:r>
              <a:rPr lang="en-US" altLang="en-US" b="1" baseline="-25000">
                <a:solidFill>
                  <a:schemeClr val="bg1"/>
                </a:solidFill>
                <a:latin typeface="Tahoma" pitchFamily="34" charset="0"/>
              </a:rPr>
              <a:t>s</a:t>
            </a:r>
            <a:r>
              <a:rPr lang="en-US" altLang="en-US" b="1">
                <a:solidFill>
                  <a:schemeClr val="bg1"/>
                </a:solidFill>
                <a:latin typeface="Tahoma" pitchFamily="34" charset="0"/>
              </a:rPr>
              <a:t> &gt; g </a:t>
            </a:r>
            <a:endParaRPr lang="en-US" altLang="en-US" b="1">
              <a:solidFill>
                <a:schemeClr val="bg1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>
                <a:solidFill>
                  <a:srgbClr val="FF0000"/>
                </a:solidFill>
              </a:rPr>
              <a:t>Constant Growth, </a:t>
            </a:r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98939D-ACC6-4B64-80D8-A0812F52FD44}"/>
              </a:ext>
            </a:extLst>
          </p:cNvPr>
          <p:cNvSpPr/>
          <p:nvPr/>
        </p:nvSpPr>
        <p:spPr>
          <a:xfrm>
            <a:off x="879564" y="2843201"/>
            <a:ext cx="5521235" cy="9798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54D75A2-2CF2-46B8-8BB2-0F70451613C3}"/>
              </a:ext>
            </a:extLst>
          </p:cNvPr>
          <p:cNvSpPr/>
          <p:nvPr/>
        </p:nvSpPr>
        <p:spPr>
          <a:xfrm>
            <a:off x="196622" y="3422469"/>
            <a:ext cx="682944" cy="1271999"/>
          </a:xfrm>
          <a:custGeom>
            <a:avLst/>
            <a:gdLst>
              <a:gd name="connsiteX0" fmla="*/ 682944 w 682944"/>
              <a:gd name="connsiteY0" fmla="*/ 0 h 1271999"/>
              <a:gd name="connsiteX1" fmla="*/ 160429 w 682944"/>
              <a:gd name="connsiteY1" fmla="*/ 461554 h 1271999"/>
              <a:gd name="connsiteX2" fmla="*/ 29801 w 682944"/>
              <a:gd name="connsiteY2" fmla="*/ 1140822 h 1271999"/>
              <a:gd name="connsiteX3" fmla="*/ 656818 w 682944"/>
              <a:gd name="connsiteY3" fmla="*/ 1271451 h 127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944" h="1271999">
                <a:moveTo>
                  <a:pt x="682944" y="0"/>
                </a:moveTo>
                <a:cubicBezTo>
                  <a:pt x="476115" y="135708"/>
                  <a:pt x="269286" y="271417"/>
                  <a:pt x="160429" y="461554"/>
                </a:cubicBezTo>
                <a:cubicBezTo>
                  <a:pt x="51572" y="651691"/>
                  <a:pt x="-52930" y="1005839"/>
                  <a:pt x="29801" y="1140822"/>
                </a:cubicBezTo>
                <a:cubicBezTo>
                  <a:pt x="112532" y="1275805"/>
                  <a:pt x="384675" y="1273628"/>
                  <a:pt x="656818" y="1271451"/>
                </a:cubicBezTo>
              </a:path>
            </a:pathLst>
          </a:custGeom>
          <a:noFill/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9963306"/>
      </p:ext>
    </p:extLst>
  </p:cSld>
  <p:clrMapOvr>
    <a:masterClrMapping/>
  </p:clrMapOvr>
  <p:transition advTm="1956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67621" grpId="0" autoUpdateAnimBg="0"/>
      <p:bldP spid="367624" grpId="0" autoUpdateAnimBg="0"/>
      <p:bldP spid="13" grpId="0" animBg="1"/>
      <p:bldP spid="14" grpId="0" animBg="1"/>
      <p:bldP spid="17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6467" y="1138225"/>
            <a:ext cx="8280399" cy="1765838"/>
          </a:xfrm>
        </p:spPr>
        <p:txBody>
          <a:bodyPr/>
          <a:lstStyle/>
          <a:p>
            <a:pPr marL="0" indent="0" algn="l" eaLnBrk="1" hangingPunct="1">
              <a:lnSpc>
                <a:spcPct val="100000"/>
              </a:lnSpc>
              <a:buFontTx/>
              <a:buNone/>
            </a:pPr>
            <a:r>
              <a:rPr lang="en-US" altLang="en-US" sz="2800" u="sng" dirty="0"/>
              <a:t>Example:</a:t>
            </a:r>
            <a:r>
              <a:rPr lang="en-US" altLang="en-US" sz="2800" dirty="0"/>
              <a:t> The </a:t>
            </a:r>
            <a:r>
              <a:rPr lang="en-US" altLang="en-US" sz="2800" b="1" i="1" dirty="0"/>
              <a:t>most recent </a:t>
            </a:r>
            <a:r>
              <a:rPr lang="en-US" altLang="en-US" sz="2800" dirty="0"/>
              <a:t>dividend paid by a firm was $2; the firm is expected to grow at a constant rate equal to 4 percent; and the required rate of return on similar risk investments is 12 percent.  </a:t>
            </a:r>
          </a:p>
        </p:txBody>
      </p:sp>
      <p:graphicFrame>
        <p:nvGraphicFramePr>
          <p:cNvPr id="3686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639489"/>
              </p:ext>
            </p:extLst>
          </p:nvPr>
        </p:nvGraphicFramePr>
        <p:xfrm>
          <a:off x="1031875" y="4879454"/>
          <a:ext cx="23050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77476" imgH="444307" progId="Equation.3">
                  <p:embed/>
                </p:oleObj>
              </mc:Choice>
              <mc:Fallback>
                <p:oleObj name="Equation" r:id="rId4" imgW="977476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75" y="4879454"/>
                        <a:ext cx="2305050" cy="1049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681673"/>
              </p:ext>
            </p:extLst>
          </p:nvPr>
        </p:nvGraphicFramePr>
        <p:xfrm>
          <a:off x="3509963" y="4893741"/>
          <a:ext cx="19764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836" imgH="393529" progId="Equation.3">
                  <p:embed/>
                </p:oleObj>
              </mc:Choice>
              <mc:Fallback>
                <p:oleObj name="Equation" r:id="rId6" imgW="83783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4893741"/>
                        <a:ext cx="1976437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280186"/>
              </p:ext>
            </p:extLst>
          </p:nvPr>
        </p:nvGraphicFramePr>
        <p:xfrm>
          <a:off x="5562600" y="4938191"/>
          <a:ext cx="25749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726" imgH="368140" progId="Equation.3">
                  <p:embed/>
                </p:oleObj>
              </mc:Choice>
              <mc:Fallback>
                <p:oleObj name="Equation" r:id="rId8" imgW="1091726" imgH="3681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938191"/>
                        <a:ext cx="2574925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47" name="Text Box 7"/>
          <p:cNvSpPr txBox="1">
            <a:spLocks noChangeArrowheads="1"/>
          </p:cNvSpPr>
          <p:nvPr/>
        </p:nvSpPr>
        <p:spPr bwMode="auto">
          <a:xfrm>
            <a:off x="2193925" y="55959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228600" y="279401"/>
            <a:ext cx="8653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/>
              <a:t>Valuation—</a:t>
            </a:r>
            <a:r>
              <a:rPr lang="en-US" sz="2800" b="1" cap="small">
                <a:solidFill>
                  <a:srgbClr val="FF0000"/>
                </a:solidFill>
              </a:rPr>
              <a:t>Constant Growth, </a:t>
            </a:r>
            <a:r>
              <a:rPr lang="en-US" sz="2800" b="1">
                <a:solidFill>
                  <a:srgbClr val="FF0000"/>
                </a:solidFill>
              </a:rPr>
              <a:t>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8164" y="3072793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</a:t>
            </a:r>
            <a:r>
              <a:rPr lang="en-US" sz="2800" baseline="-25000" dirty="0"/>
              <a:t>0</a:t>
            </a:r>
            <a:r>
              <a:rPr lang="en-US" sz="2800" dirty="0"/>
              <a:t> = 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7501" y="3546928"/>
            <a:ext cx="1135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 = 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5172" y="3987195"/>
            <a:ext cx="13615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2800" baseline="-25000" dirty="0" err="1"/>
              <a:t>s</a:t>
            </a:r>
            <a:r>
              <a:rPr lang="en-US" sz="2800" dirty="0"/>
              <a:t> = 12%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6592960"/>
      </p:ext>
    </p:extLst>
  </p:cSld>
  <p:clrMapOvr>
    <a:masterClrMapping/>
  </p:clrMapOvr>
  <p:transition advTm="630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 build="p" autoUpdateAnimBg="0"/>
      <p:bldP spid="368647" grpId="0" autoUpdateAnimBg="0"/>
      <p:bldP spid="2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9883" y="1149491"/>
            <a:ext cx="3643449" cy="393205"/>
          </a:xfrm>
        </p:spPr>
        <p:txBody>
          <a:bodyPr/>
          <a:lstStyle/>
          <a:p>
            <a:pPr marL="0" indent="0" algn="l" eaLnBrk="1" hangingPunct="1">
              <a:buFontTx/>
              <a:buNone/>
            </a:pPr>
            <a:r>
              <a:rPr lang="en-US" altLang="en-US" sz="2200" dirty="0"/>
              <a:t>D</a:t>
            </a:r>
            <a:r>
              <a:rPr lang="en-US" altLang="en-US" sz="2200" baseline="-25000" dirty="0"/>
              <a:t>0</a:t>
            </a:r>
            <a:r>
              <a:rPr lang="en-US" altLang="en-US" sz="2200" dirty="0"/>
              <a:t> = $2; g = 4%; </a:t>
            </a:r>
            <a:r>
              <a:rPr lang="en-US" altLang="en-US" sz="2200" dirty="0" err="1"/>
              <a:t>r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= 12%</a:t>
            </a:r>
            <a:r>
              <a:rPr lang="en-US" altLang="en-US" sz="2400" dirty="0"/>
              <a:t>  </a:t>
            </a:r>
            <a:endParaRPr lang="en-US" altLang="en-US" dirty="0"/>
          </a:p>
        </p:txBody>
      </p:sp>
      <p:graphicFrame>
        <p:nvGraphicFramePr>
          <p:cNvPr id="402498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336934"/>
              </p:ext>
            </p:extLst>
          </p:nvPr>
        </p:nvGraphicFramePr>
        <p:xfrm>
          <a:off x="5681133" y="5029196"/>
          <a:ext cx="2962402" cy="951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300" imgH="444500" progId="Equation.DSMT4">
                  <p:embed/>
                </p:oleObj>
              </mc:Choice>
              <mc:Fallback>
                <p:oleObj name="Equation" r:id="rId4" imgW="13843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133" y="5029196"/>
                        <a:ext cx="2962402" cy="9512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7"/>
          <p:cNvSpPr txBox="1">
            <a:spLocks noChangeArrowheads="1"/>
          </p:cNvSpPr>
          <p:nvPr/>
        </p:nvSpPr>
        <p:spPr bwMode="auto">
          <a:xfrm>
            <a:off x="1050925" y="4986333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</a:t>
            </a: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609600" y="1523995"/>
            <a:ext cx="7924800" cy="476250"/>
            <a:chOff x="384" y="1572"/>
            <a:chExt cx="4992" cy="300"/>
          </a:xfrm>
        </p:grpSpPr>
        <p:grpSp>
          <p:nvGrpSpPr>
            <p:cNvPr id="25640" name="Group 80"/>
            <p:cNvGrpSpPr>
              <a:grpSpLocks/>
            </p:cNvGrpSpPr>
            <p:nvPr/>
          </p:nvGrpSpPr>
          <p:grpSpPr bwMode="auto">
            <a:xfrm>
              <a:off x="384" y="1572"/>
              <a:ext cx="4992" cy="300"/>
              <a:chOff x="384" y="1572"/>
              <a:chExt cx="4992" cy="300"/>
            </a:xfrm>
          </p:grpSpPr>
          <p:sp>
            <p:nvSpPr>
              <p:cNvPr id="25645" name="Rectangle 33"/>
              <p:cNvSpPr>
                <a:spLocks noChangeArrowheads="1"/>
              </p:cNvSpPr>
              <p:nvPr/>
            </p:nvSpPr>
            <p:spPr bwMode="auto">
              <a:xfrm>
                <a:off x="3888" y="1572"/>
                <a:ext cx="1488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9pPr>
              </a:lstStyle>
              <a:p>
                <a:pPr algn="l" eaLnBrk="1" hangingPunct="1">
                  <a:lnSpc>
                    <a:spcPct val="115000"/>
                  </a:lnSpc>
                  <a:spcBef>
                    <a:spcPct val="20000"/>
                  </a:spcBef>
                  <a:buSzPct val="75000"/>
                </a:pPr>
                <a:r>
                  <a:rPr lang="en-US" altLang="en-US" sz="2200">
                    <a:latin typeface="Tahoma" pitchFamily="34" charset="0"/>
                  </a:rPr>
                  <a:t>PV of      @ 12%</a:t>
                </a:r>
              </a:p>
            </p:txBody>
          </p:sp>
          <p:sp>
            <p:nvSpPr>
              <p:cNvPr id="25646" name="Rectangle 34"/>
              <p:cNvSpPr>
                <a:spLocks noChangeArrowheads="1"/>
              </p:cNvSpPr>
              <p:nvPr/>
            </p:nvSpPr>
            <p:spPr bwMode="auto">
              <a:xfrm>
                <a:off x="2064" y="1572"/>
                <a:ext cx="1824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1pPr>
                <a:lvl2pPr marL="742950" indent="-285750"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2pPr>
                <a:lvl3pPr marL="1143000" indent="-228600"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3pPr>
                <a:lvl4pPr marL="1600200" indent="-228600"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4pPr>
                <a:lvl5pPr marL="2057400" indent="-228600"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71500" algn="l"/>
                  </a:tabLs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9pPr>
              </a:lstStyle>
              <a:p>
                <a:pPr algn="l" eaLnBrk="1" hangingPunct="1">
                  <a:lnSpc>
                    <a:spcPct val="115000"/>
                  </a:lnSpc>
                </a:pPr>
                <a:r>
                  <a:rPr lang="en-US" altLang="en-US" sz="2200">
                    <a:latin typeface="Tahoma" pitchFamily="34" charset="0"/>
                  </a:rPr>
                  <a:t>    	= $2.00(1.04)</a:t>
                </a:r>
                <a:r>
                  <a:rPr lang="en-US" altLang="en-US" sz="2200" baseline="30000">
                    <a:latin typeface="Tahoma" pitchFamily="34" charset="0"/>
                  </a:rPr>
                  <a:t>t</a:t>
                </a:r>
                <a:endParaRPr lang="en-US" altLang="en-US" sz="2200">
                  <a:latin typeface="Tahoma" pitchFamily="34" charset="0"/>
                </a:endParaRPr>
              </a:p>
            </p:txBody>
          </p:sp>
          <p:sp>
            <p:nvSpPr>
              <p:cNvPr id="25647" name="Rectangle 35"/>
              <p:cNvSpPr>
                <a:spLocks noChangeArrowheads="1"/>
              </p:cNvSpPr>
              <p:nvPr/>
            </p:nvSpPr>
            <p:spPr bwMode="auto">
              <a:xfrm>
                <a:off x="960" y="1572"/>
                <a:ext cx="1104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9pPr>
              </a:lstStyle>
              <a:p>
                <a:pPr algn="l" eaLnBrk="1" hangingPunct="1">
                  <a:lnSpc>
                    <a:spcPct val="115000"/>
                  </a:lnSpc>
                  <a:spcBef>
                    <a:spcPct val="20000"/>
                  </a:spcBef>
                  <a:buSzPct val="75000"/>
                </a:pPr>
                <a:r>
                  <a:rPr lang="en-US" altLang="en-US" sz="2200">
                    <a:latin typeface="Tahoma" pitchFamily="34" charset="0"/>
                  </a:rPr>
                  <a:t>Dividend, </a:t>
                </a:r>
              </a:p>
            </p:txBody>
          </p:sp>
          <p:sp>
            <p:nvSpPr>
              <p:cNvPr id="25648" name="Rectangle 36"/>
              <p:cNvSpPr>
                <a:spLocks noChangeArrowheads="1"/>
              </p:cNvSpPr>
              <p:nvPr/>
            </p:nvSpPr>
            <p:spPr bwMode="auto">
              <a:xfrm>
                <a:off x="384" y="1572"/>
                <a:ext cx="576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" charset="-128"/>
                  </a:defRPr>
                </a:lvl9pPr>
              </a:lstStyle>
              <a:p>
                <a:pPr eaLnBrk="1" hangingPunct="1">
                  <a:lnSpc>
                    <a:spcPct val="115000"/>
                  </a:lnSpc>
                  <a:spcBef>
                    <a:spcPct val="20000"/>
                  </a:spcBef>
                  <a:buSzPct val="75000"/>
                </a:pPr>
                <a:r>
                  <a:rPr lang="en-US" altLang="en-US" sz="2200">
                    <a:latin typeface="Tahoma" pitchFamily="34" charset="0"/>
                  </a:rPr>
                  <a:t>Year</a:t>
                </a:r>
              </a:p>
            </p:txBody>
          </p:sp>
          <p:sp>
            <p:nvSpPr>
              <p:cNvPr id="25649" name="Line 37"/>
              <p:cNvSpPr>
                <a:spLocks noChangeShapeType="1"/>
              </p:cNvSpPr>
              <p:nvPr/>
            </p:nvSpPr>
            <p:spPr bwMode="auto">
              <a:xfrm>
                <a:off x="384" y="1572"/>
                <a:ext cx="576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0" name="Line 38"/>
              <p:cNvSpPr>
                <a:spLocks noChangeShapeType="1"/>
              </p:cNvSpPr>
              <p:nvPr/>
            </p:nvSpPr>
            <p:spPr bwMode="auto">
              <a:xfrm>
                <a:off x="384" y="1872"/>
                <a:ext cx="576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1" name="Line 39"/>
              <p:cNvSpPr>
                <a:spLocks noChangeShapeType="1"/>
              </p:cNvSpPr>
              <p:nvPr/>
            </p:nvSpPr>
            <p:spPr bwMode="auto">
              <a:xfrm>
                <a:off x="384" y="1572"/>
                <a:ext cx="0" cy="3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2" name="Line 40"/>
              <p:cNvSpPr>
                <a:spLocks noChangeShapeType="1"/>
              </p:cNvSpPr>
              <p:nvPr/>
            </p:nvSpPr>
            <p:spPr bwMode="auto">
              <a:xfrm>
                <a:off x="5376" y="1572"/>
                <a:ext cx="0" cy="3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3" name="Line 41"/>
              <p:cNvSpPr>
                <a:spLocks noChangeShapeType="1"/>
              </p:cNvSpPr>
              <p:nvPr/>
            </p:nvSpPr>
            <p:spPr bwMode="auto">
              <a:xfrm>
                <a:off x="960" y="1572"/>
                <a:ext cx="1104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4" name="Line 43"/>
              <p:cNvSpPr>
                <a:spLocks noChangeShapeType="1"/>
              </p:cNvSpPr>
              <p:nvPr/>
            </p:nvSpPr>
            <p:spPr bwMode="auto">
              <a:xfrm>
                <a:off x="2064" y="1572"/>
                <a:ext cx="1824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5" name="Line 44"/>
              <p:cNvSpPr>
                <a:spLocks noChangeShapeType="1"/>
              </p:cNvSpPr>
              <p:nvPr/>
            </p:nvSpPr>
            <p:spPr bwMode="auto">
              <a:xfrm>
                <a:off x="3888" y="1572"/>
                <a:ext cx="14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6" name="Line 58"/>
              <p:cNvSpPr>
                <a:spLocks noChangeShapeType="1"/>
              </p:cNvSpPr>
              <p:nvPr/>
            </p:nvSpPr>
            <p:spPr bwMode="auto">
              <a:xfrm>
                <a:off x="960" y="1872"/>
                <a:ext cx="1104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7" name="Line 59"/>
              <p:cNvSpPr>
                <a:spLocks noChangeShapeType="1"/>
              </p:cNvSpPr>
              <p:nvPr/>
            </p:nvSpPr>
            <p:spPr bwMode="auto">
              <a:xfrm>
                <a:off x="2064" y="1872"/>
                <a:ext cx="1824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658" name="Line 60"/>
              <p:cNvSpPr>
                <a:spLocks noChangeShapeType="1"/>
              </p:cNvSpPr>
              <p:nvPr/>
            </p:nvSpPr>
            <p:spPr bwMode="auto">
              <a:xfrm>
                <a:off x="3888" y="1872"/>
                <a:ext cx="14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28575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aphicFrame>
          <p:nvGraphicFramePr>
            <p:cNvPr id="25641" name="Object 62"/>
            <p:cNvGraphicFramePr>
              <a:graphicFrameLocks noChangeAspect="1"/>
            </p:cNvGraphicFramePr>
            <p:nvPr/>
          </p:nvGraphicFramePr>
          <p:xfrm>
            <a:off x="4437" y="1574"/>
            <a:ext cx="219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77646" imgH="241091" progId="Equation.3">
                    <p:embed/>
                  </p:oleObj>
                </mc:Choice>
                <mc:Fallback>
                  <p:oleObj name="Equation" r:id="rId6" imgW="177646" imgH="24109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574"/>
                          <a:ext cx="219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42" name="Object 63"/>
            <p:cNvGraphicFramePr>
              <a:graphicFrameLocks noChangeAspect="1"/>
            </p:cNvGraphicFramePr>
            <p:nvPr/>
          </p:nvGraphicFramePr>
          <p:xfrm>
            <a:off x="1749" y="1574"/>
            <a:ext cx="219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77646" imgH="241091" progId="Equation.3">
                    <p:embed/>
                  </p:oleObj>
                </mc:Choice>
                <mc:Fallback>
                  <p:oleObj name="Equation" r:id="rId8" imgW="177646" imgH="24109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9" y="1574"/>
                          <a:ext cx="219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43" name="Object 64"/>
            <p:cNvGraphicFramePr>
              <a:graphicFrameLocks noChangeAspect="1"/>
            </p:cNvGraphicFramePr>
            <p:nvPr/>
          </p:nvGraphicFramePr>
          <p:xfrm>
            <a:off x="2230" y="1574"/>
            <a:ext cx="218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646" imgH="241091" progId="Equation.3">
                    <p:embed/>
                  </p:oleObj>
                </mc:Choice>
                <mc:Fallback>
                  <p:oleObj name="Equation" r:id="rId10" imgW="177646" imgH="24109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0" y="1574"/>
                          <a:ext cx="218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44" name="Line 81"/>
            <p:cNvSpPr>
              <a:spLocks noChangeShapeType="1"/>
            </p:cNvSpPr>
            <p:nvPr/>
          </p:nvSpPr>
          <p:spPr bwMode="auto">
            <a:xfrm>
              <a:off x="480" y="1872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402625" name="Group 1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66514"/>
              </p:ext>
            </p:extLst>
          </p:nvPr>
        </p:nvGraphicFramePr>
        <p:xfrm>
          <a:off x="511141" y="2117720"/>
          <a:ext cx="7924800" cy="2987677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$2.0800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$2.00(1.04)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1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$1.8571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2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2.1632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2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1.7245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3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2.2497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3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Arial" charset="0"/>
                        </a:rPr>
                        <a:t>	1.6013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2.4333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5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Arial" charset="0"/>
                        </a:rPr>
                        <a:t>	1.3807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10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2.9605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10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Arial" charset="0"/>
                        </a:rPr>
                        <a:t>	0.9532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50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14.2134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50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Arial" charset="0"/>
                        </a:rPr>
                        <a:t>0.0492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100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62865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101.0099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=   2.00(1.04)</a:t>
                      </a:r>
                      <a:r>
                        <a:rPr kumimoji="0" 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100</a:t>
                      </a:r>
                    </a:p>
                  </a:txBody>
                  <a:tcPr marT="45730" marB="4573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8001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Arial" charset="0"/>
                        </a:rPr>
                        <a:t>0.0012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T="45730" marB="4573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Line 65"/>
          <p:cNvSpPr>
            <a:spLocks noChangeShapeType="1"/>
          </p:cNvSpPr>
          <p:nvPr/>
        </p:nvSpPr>
        <p:spPr bwMode="auto">
          <a:xfrm>
            <a:off x="6629400" y="5105395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311400" y="5714995"/>
            <a:ext cx="439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en-US" altLang="en-US"/>
              <a:t>   </a:t>
            </a:r>
          </a:p>
        </p:txBody>
      </p:sp>
      <p:sp>
        <p:nvSpPr>
          <p:cNvPr id="32" name="Subtitle 2"/>
          <p:cNvSpPr txBox="1">
            <a:spLocks/>
          </p:cNvSpPr>
          <p:nvPr/>
        </p:nvSpPr>
        <p:spPr bwMode="auto">
          <a:xfrm>
            <a:off x="228600" y="279401"/>
            <a:ext cx="8653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/>
              <a:t>Valuation—</a:t>
            </a:r>
            <a:r>
              <a:rPr lang="en-US" sz="2800" b="1" cap="small">
                <a:solidFill>
                  <a:srgbClr val="FF0000"/>
                </a:solidFill>
              </a:rPr>
              <a:t>Constant Growth, </a:t>
            </a:r>
            <a:r>
              <a:rPr lang="en-US" sz="2800" b="1">
                <a:solidFill>
                  <a:srgbClr val="FF0000"/>
                </a:solidFill>
              </a:rPr>
              <a:t>g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5664316"/>
      </p:ext>
    </p:extLst>
  </p:cSld>
  <p:clrMapOvr>
    <a:masterClrMapping/>
  </p:clrMapOvr>
  <p:transition advTm="1768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0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build="p" bldLvl="2"/>
      <p:bldP spid="29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6400800" y="2316005"/>
            <a:ext cx="498475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391401" y="4602005"/>
            <a:ext cx="492124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3706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40876"/>
              </p:ext>
            </p:extLst>
          </p:nvPr>
        </p:nvGraphicFramePr>
        <p:xfrm>
          <a:off x="1157288" y="2281238"/>
          <a:ext cx="493236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34880" imgH="419040" progId="Equation.DSMT4">
                  <p:embed/>
                </p:oleObj>
              </mc:Choice>
              <mc:Fallback>
                <p:oleObj name="Equation" r:id="rId4" imgW="22348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288" y="2281238"/>
                        <a:ext cx="493236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06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655564"/>
              </p:ext>
            </p:extLst>
          </p:nvPr>
        </p:nvGraphicFramePr>
        <p:xfrm>
          <a:off x="3167063" y="3646488"/>
          <a:ext cx="326072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4960" imgH="266400" progId="Equation.DSMT4">
                  <p:embed/>
                </p:oleObj>
              </mc:Choice>
              <mc:Fallback>
                <p:oleObj name="Equation" r:id="rId6" imgW="143496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3646488"/>
                        <a:ext cx="3260725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Text Box 5"/>
          <p:cNvSpPr txBox="1">
            <a:spLocks noChangeArrowheads="1"/>
          </p:cNvSpPr>
          <p:nvPr/>
        </p:nvSpPr>
        <p:spPr bwMode="auto">
          <a:xfrm>
            <a:off x="441325" y="6205538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</a:t>
            </a:r>
          </a:p>
        </p:txBody>
      </p:sp>
      <p:sp>
        <p:nvSpPr>
          <p:cNvPr id="370694" name="Text Box 6"/>
          <p:cNvSpPr txBox="1">
            <a:spLocks noChangeArrowheads="1"/>
          </p:cNvSpPr>
          <p:nvPr/>
        </p:nvSpPr>
        <p:spPr bwMode="auto">
          <a:xfrm>
            <a:off x="1176865" y="3736818"/>
            <a:ext cx="931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g = 0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7115175" y="4600418"/>
            <a:ext cx="750888" cy="925512"/>
            <a:chOff x="4663" y="2800"/>
            <a:chExt cx="473" cy="583"/>
          </a:xfrm>
        </p:grpSpPr>
        <p:sp>
          <p:nvSpPr>
            <p:cNvPr id="26677" name="Line 8"/>
            <p:cNvSpPr>
              <a:spLocks noChangeShapeType="1"/>
            </p:cNvSpPr>
            <p:nvPr/>
          </p:nvSpPr>
          <p:spPr bwMode="auto">
            <a:xfrm>
              <a:off x="4901" y="3091"/>
              <a:ext cx="23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8" name="Rectangle 9"/>
            <p:cNvSpPr>
              <a:spLocks noChangeArrowheads="1"/>
            </p:cNvSpPr>
            <p:nvPr/>
          </p:nvSpPr>
          <p:spPr bwMode="auto">
            <a:xfrm>
              <a:off x="5038" y="3239"/>
              <a:ext cx="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s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9" name="Rectangle 10"/>
            <p:cNvSpPr>
              <a:spLocks noChangeArrowheads="1"/>
            </p:cNvSpPr>
            <p:nvPr/>
          </p:nvSpPr>
          <p:spPr bwMode="auto">
            <a:xfrm>
              <a:off x="4944" y="3098"/>
              <a:ext cx="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r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80" name="Rectangle 11"/>
            <p:cNvSpPr>
              <a:spLocks noChangeArrowheads="1"/>
            </p:cNvSpPr>
            <p:nvPr/>
          </p:nvSpPr>
          <p:spPr bwMode="auto">
            <a:xfrm>
              <a:off x="4942" y="2800"/>
              <a:ext cx="1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D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81" name="Rectangle 12"/>
            <p:cNvSpPr>
              <a:spLocks noChangeArrowheads="1"/>
            </p:cNvSpPr>
            <p:nvPr/>
          </p:nvSpPr>
          <p:spPr bwMode="auto">
            <a:xfrm>
              <a:off x="4835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82" name="Rectangle 13"/>
            <p:cNvSpPr>
              <a:spLocks noChangeArrowheads="1"/>
            </p:cNvSpPr>
            <p:nvPr/>
          </p:nvSpPr>
          <p:spPr bwMode="auto">
            <a:xfrm>
              <a:off x="4663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83" name="Rectangle 14"/>
            <p:cNvSpPr>
              <a:spLocks noChangeArrowheads="1"/>
            </p:cNvSpPr>
            <p:nvPr/>
          </p:nvSpPr>
          <p:spPr bwMode="auto">
            <a:xfrm>
              <a:off x="4726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altLang="en-US">
                <a:latin typeface="Tahoma" pitchFamily="34" charset="0"/>
              </a:endParaRPr>
            </a:p>
          </p:txBody>
        </p:sp>
      </p:grp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1247775" y="4575018"/>
            <a:ext cx="5856288" cy="931862"/>
            <a:chOff x="672" y="2800"/>
            <a:chExt cx="3689" cy="587"/>
          </a:xfrm>
        </p:grpSpPr>
        <p:sp>
          <p:nvSpPr>
            <p:cNvPr id="26645" name="Line 16"/>
            <p:cNvSpPr>
              <a:spLocks noChangeShapeType="1"/>
            </p:cNvSpPr>
            <p:nvPr/>
          </p:nvSpPr>
          <p:spPr bwMode="auto">
            <a:xfrm>
              <a:off x="1107" y="3091"/>
              <a:ext cx="79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17"/>
            <p:cNvSpPr>
              <a:spLocks noChangeShapeType="1"/>
            </p:cNvSpPr>
            <p:nvPr/>
          </p:nvSpPr>
          <p:spPr bwMode="auto">
            <a:xfrm>
              <a:off x="2119" y="3091"/>
              <a:ext cx="811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18"/>
            <p:cNvSpPr>
              <a:spLocks noChangeShapeType="1"/>
            </p:cNvSpPr>
            <p:nvPr/>
          </p:nvSpPr>
          <p:spPr bwMode="auto">
            <a:xfrm>
              <a:off x="3526" y="3091"/>
              <a:ext cx="83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Rectangle 19"/>
            <p:cNvSpPr>
              <a:spLocks noChangeArrowheads="1"/>
            </p:cNvSpPr>
            <p:nvPr/>
          </p:nvSpPr>
          <p:spPr bwMode="auto">
            <a:xfrm>
              <a:off x="4049" y="3243"/>
              <a:ext cx="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s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9" name="Rectangle 20"/>
            <p:cNvSpPr>
              <a:spLocks noChangeArrowheads="1"/>
            </p:cNvSpPr>
            <p:nvPr/>
          </p:nvSpPr>
          <p:spPr bwMode="auto">
            <a:xfrm>
              <a:off x="2824" y="3095"/>
              <a:ext cx="6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2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0" name="Rectangle 21"/>
            <p:cNvSpPr>
              <a:spLocks noChangeArrowheads="1"/>
            </p:cNvSpPr>
            <p:nvPr/>
          </p:nvSpPr>
          <p:spPr bwMode="auto">
            <a:xfrm>
              <a:off x="2643" y="3243"/>
              <a:ext cx="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s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1" name="Rectangle 22"/>
            <p:cNvSpPr>
              <a:spLocks noChangeArrowheads="1"/>
            </p:cNvSpPr>
            <p:nvPr/>
          </p:nvSpPr>
          <p:spPr bwMode="auto">
            <a:xfrm>
              <a:off x="1802" y="3095"/>
              <a:ext cx="6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1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2" name="Rectangle 23"/>
            <p:cNvSpPr>
              <a:spLocks noChangeArrowheads="1"/>
            </p:cNvSpPr>
            <p:nvPr/>
          </p:nvSpPr>
          <p:spPr bwMode="auto">
            <a:xfrm>
              <a:off x="1631" y="3243"/>
              <a:ext cx="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s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3" name="Rectangle 24"/>
            <p:cNvSpPr>
              <a:spLocks noChangeArrowheads="1"/>
            </p:cNvSpPr>
            <p:nvPr/>
          </p:nvSpPr>
          <p:spPr bwMode="auto">
            <a:xfrm>
              <a:off x="779" y="3074"/>
              <a:ext cx="6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0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4" name="Rectangle 25"/>
            <p:cNvSpPr>
              <a:spLocks noChangeArrowheads="1"/>
            </p:cNvSpPr>
            <p:nvPr/>
          </p:nvSpPr>
          <p:spPr bwMode="auto">
            <a:xfrm>
              <a:off x="4136" y="3102"/>
              <a:ext cx="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)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5" name="Rectangle 26"/>
            <p:cNvSpPr>
              <a:spLocks noChangeArrowheads="1"/>
            </p:cNvSpPr>
            <p:nvPr/>
          </p:nvSpPr>
          <p:spPr bwMode="auto">
            <a:xfrm>
              <a:off x="3957" y="3102"/>
              <a:ext cx="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r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6" name="Rectangle 27"/>
            <p:cNvSpPr>
              <a:spLocks noChangeArrowheads="1"/>
            </p:cNvSpPr>
            <p:nvPr/>
          </p:nvSpPr>
          <p:spPr bwMode="auto">
            <a:xfrm>
              <a:off x="3533" y="3102"/>
              <a:ext cx="1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(1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7" name="Rectangle 28"/>
            <p:cNvSpPr>
              <a:spLocks noChangeArrowheads="1"/>
            </p:cNvSpPr>
            <p:nvPr/>
          </p:nvSpPr>
          <p:spPr bwMode="auto">
            <a:xfrm>
              <a:off x="3867" y="2800"/>
              <a:ext cx="1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D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58" name="Rectangle 29"/>
            <p:cNvSpPr>
              <a:spLocks noChangeArrowheads="1"/>
            </p:cNvSpPr>
            <p:nvPr/>
          </p:nvSpPr>
          <p:spPr bwMode="auto">
            <a:xfrm>
              <a:off x="2730" y="3102"/>
              <a:ext cx="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 dirty="0">
                  <a:solidFill>
                    <a:srgbClr val="000000"/>
                  </a:solidFill>
                  <a:latin typeface="Tahoma" pitchFamily="34" charset="0"/>
                </a:rPr>
                <a:t>)</a:t>
              </a:r>
              <a:endParaRPr lang="en-US" altLang="en-US" dirty="0">
                <a:latin typeface="Tahoma" pitchFamily="34" charset="0"/>
              </a:endParaRPr>
            </a:p>
          </p:txBody>
        </p:sp>
        <p:sp>
          <p:nvSpPr>
            <p:cNvPr id="26659" name="Rectangle 30"/>
            <p:cNvSpPr>
              <a:spLocks noChangeArrowheads="1"/>
            </p:cNvSpPr>
            <p:nvPr/>
          </p:nvSpPr>
          <p:spPr bwMode="auto">
            <a:xfrm>
              <a:off x="2571" y="3102"/>
              <a:ext cx="6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>
                  <a:latin typeface="Tahoma" pitchFamily="34" charset="0"/>
                </a:rPr>
                <a:t>r</a:t>
              </a:r>
            </a:p>
          </p:txBody>
        </p:sp>
        <p:sp>
          <p:nvSpPr>
            <p:cNvPr id="26660" name="Rectangle 31"/>
            <p:cNvSpPr>
              <a:spLocks noChangeArrowheads="1"/>
            </p:cNvSpPr>
            <p:nvPr/>
          </p:nvSpPr>
          <p:spPr bwMode="auto">
            <a:xfrm>
              <a:off x="2127" y="3102"/>
              <a:ext cx="1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(1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1" name="Rectangle 32"/>
            <p:cNvSpPr>
              <a:spLocks noChangeArrowheads="1"/>
            </p:cNvSpPr>
            <p:nvPr/>
          </p:nvSpPr>
          <p:spPr bwMode="auto">
            <a:xfrm>
              <a:off x="2448" y="2800"/>
              <a:ext cx="1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D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2" name="Rectangle 33"/>
            <p:cNvSpPr>
              <a:spLocks noChangeArrowheads="1"/>
            </p:cNvSpPr>
            <p:nvPr/>
          </p:nvSpPr>
          <p:spPr bwMode="auto">
            <a:xfrm>
              <a:off x="1718" y="3102"/>
              <a:ext cx="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)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3" name="Rectangle 34"/>
            <p:cNvSpPr>
              <a:spLocks noChangeArrowheads="1"/>
            </p:cNvSpPr>
            <p:nvPr/>
          </p:nvSpPr>
          <p:spPr bwMode="auto">
            <a:xfrm>
              <a:off x="1536" y="3102"/>
              <a:ext cx="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r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4" name="Rectangle 35"/>
            <p:cNvSpPr>
              <a:spLocks noChangeArrowheads="1"/>
            </p:cNvSpPr>
            <p:nvPr/>
          </p:nvSpPr>
          <p:spPr bwMode="auto">
            <a:xfrm>
              <a:off x="1115" y="3102"/>
              <a:ext cx="1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(1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5" name="Rectangle 36"/>
            <p:cNvSpPr>
              <a:spLocks noChangeArrowheads="1"/>
            </p:cNvSpPr>
            <p:nvPr/>
          </p:nvSpPr>
          <p:spPr bwMode="auto">
            <a:xfrm>
              <a:off x="1429" y="2800"/>
              <a:ext cx="1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D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6" name="Rectangle 37"/>
            <p:cNvSpPr>
              <a:spLocks noChangeArrowheads="1"/>
            </p:cNvSpPr>
            <p:nvPr/>
          </p:nvSpPr>
          <p:spPr bwMode="auto">
            <a:xfrm>
              <a:off x="672" y="2933"/>
              <a:ext cx="1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P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7" name="Rectangle 38"/>
            <p:cNvSpPr>
              <a:spLocks noChangeArrowheads="1"/>
            </p:cNvSpPr>
            <p:nvPr/>
          </p:nvSpPr>
          <p:spPr bwMode="auto">
            <a:xfrm>
              <a:off x="3765" y="3101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8" name="Rectangle 39"/>
            <p:cNvSpPr>
              <a:spLocks noChangeArrowheads="1"/>
            </p:cNvSpPr>
            <p:nvPr/>
          </p:nvSpPr>
          <p:spPr bwMode="auto">
            <a:xfrm>
              <a:off x="3360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69" name="Rectangle 40"/>
            <p:cNvSpPr>
              <a:spLocks noChangeArrowheads="1"/>
            </p:cNvSpPr>
            <p:nvPr/>
          </p:nvSpPr>
          <p:spPr bwMode="auto">
            <a:xfrm>
              <a:off x="2979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 dirty="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 dirty="0">
                <a:latin typeface="Tahoma" pitchFamily="34" charset="0"/>
              </a:endParaRPr>
            </a:p>
          </p:txBody>
        </p:sp>
        <p:sp>
          <p:nvSpPr>
            <p:cNvPr id="26670" name="Rectangle 41"/>
            <p:cNvSpPr>
              <a:spLocks noChangeArrowheads="1"/>
            </p:cNvSpPr>
            <p:nvPr/>
          </p:nvSpPr>
          <p:spPr bwMode="auto">
            <a:xfrm>
              <a:off x="2359" y="3101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1" name="Rectangle 42"/>
            <p:cNvSpPr>
              <a:spLocks noChangeArrowheads="1"/>
            </p:cNvSpPr>
            <p:nvPr/>
          </p:nvSpPr>
          <p:spPr bwMode="auto">
            <a:xfrm>
              <a:off x="1954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2" name="Rectangle 43"/>
            <p:cNvSpPr>
              <a:spLocks noChangeArrowheads="1"/>
            </p:cNvSpPr>
            <p:nvPr/>
          </p:nvSpPr>
          <p:spPr bwMode="auto">
            <a:xfrm>
              <a:off x="1347" y="3101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3" name="Rectangle 44"/>
            <p:cNvSpPr>
              <a:spLocks noChangeArrowheads="1"/>
            </p:cNvSpPr>
            <p:nvPr/>
          </p:nvSpPr>
          <p:spPr bwMode="auto">
            <a:xfrm>
              <a:off x="932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4" name="Rectangle 45"/>
            <p:cNvSpPr>
              <a:spLocks noChangeArrowheads="1"/>
            </p:cNvSpPr>
            <p:nvPr/>
          </p:nvSpPr>
          <p:spPr bwMode="auto">
            <a:xfrm>
              <a:off x="4232" y="3094"/>
              <a:ext cx="8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Symbol" pitchFamily="18" charset="2"/>
                </a:rPr>
                <a:t>¥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75" name="Rectangle 46"/>
            <p:cNvSpPr>
              <a:spLocks noChangeArrowheads="1"/>
            </p:cNvSpPr>
            <p:nvPr/>
          </p:nvSpPr>
          <p:spPr bwMode="auto">
            <a:xfrm>
              <a:off x="3152" y="2931"/>
              <a:ext cx="23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 dirty="0">
                  <a:solidFill>
                    <a:srgbClr val="000000"/>
                  </a:solidFill>
                  <a:latin typeface="+mn-lt"/>
                </a:rPr>
                <a:t>…</a:t>
              </a:r>
              <a:endParaRPr lang="en-US" altLang="en-US" dirty="0">
                <a:latin typeface="+mn-lt"/>
              </a:endParaRPr>
            </a:p>
          </p:txBody>
        </p:sp>
        <p:sp>
          <p:nvSpPr>
            <p:cNvPr id="26676" name="Rectangle 47"/>
            <p:cNvSpPr>
              <a:spLocks noChangeArrowheads="1"/>
            </p:cNvSpPr>
            <p:nvPr/>
          </p:nvSpPr>
          <p:spPr bwMode="auto">
            <a:xfrm>
              <a:off x="702" y="2887"/>
              <a:ext cx="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imes New Roman" pitchFamily="18" charset="0"/>
                </a:rPr>
                <a:t>ˆ</a:t>
              </a:r>
              <a:endParaRPr lang="en-US" altLang="en-US">
                <a:latin typeface="Tahoma" pitchFamily="34" charset="0"/>
              </a:endParaRPr>
            </a:p>
          </p:txBody>
        </p:sp>
      </p:grpSp>
      <p:grpSp>
        <p:nvGrpSpPr>
          <p:cNvPr id="50" name="Group 50"/>
          <p:cNvGrpSpPr>
            <a:grpSpLocks/>
          </p:cNvGrpSpPr>
          <p:nvPr/>
        </p:nvGrpSpPr>
        <p:grpSpPr bwMode="auto">
          <a:xfrm>
            <a:off x="6096000" y="2304893"/>
            <a:ext cx="750888" cy="925512"/>
            <a:chOff x="4663" y="2800"/>
            <a:chExt cx="473" cy="583"/>
          </a:xfrm>
        </p:grpSpPr>
        <p:sp>
          <p:nvSpPr>
            <p:cNvPr id="26638" name="Line 8"/>
            <p:cNvSpPr>
              <a:spLocks noChangeShapeType="1"/>
            </p:cNvSpPr>
            <p:nvPr/>
          </p:nvSpPr>
          <p:spPr bwMode="auto">
            <a:xfrm>
              <a:off x="4901" y="3091"/>
              <a:ext cx="23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Rectangle 9"/>
            <p:cNvSpPr>
              <a:spLocks noChangeArrowheads="1"/>
            </p:cNvSpPr>
            <p:nvPr/>
          </p:nvSpPr>
          <p:spPr bwMode="auto">
            <a:xfrm>
              <a:off x="5038" y="3239"/>
              <a:ext cx="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1500">
                  <a:solidFill>
                    <a:srgbClr val="000000"/>
                  </a:solidFill>
                  <a:latin typeface="Tahoma" pitchFamily="34" charset="0"/>
                </a:rPr>
                <a:t>s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0" name="Rectangle 10"/>
            <p:cNvSpPr>
              <a:spLocks noChangeArrowheads="1"/>
            </p:cNvSpPr>
            <p:nvPr/>
          </p:nvSpPr>
          <p:spPr bwMode="auto">
            <a:xfrm>
              <a:off x="4944" y="3098"/>
              <a:ext cx="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r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1" name="Rectangle 11"/>
            <p:cNvSpPr>
              <a:spLocks noChangeArrowheads="1"/>
            </p:cNvSpPr>
            <p:nvPr/>
          </p:nvSpPr>
          <p:spPr bwMode="auto">
            <a:xfrm>
              <a:off x="4942" y="2800"/>
              <a:ext cx="1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D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2" name="Rectangle 12"/>
            <p:cNvSpPr>
              <a:spLocks noChangeArrowheads="1"/>
            </p:cNvSpPr>
            <p:nvPr/>
          </p:nvSpPr>
          <p:spPr bwMode="auto">
            <a:xfrm>
              <a:off x="4835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3" name="Rectangle 13"/>
            <p:cNvSpPr>
              <a:spLocks noChangeArrowheads="1"/>
            </p:cNvSpPr>
            <p:nvPr/>
          </p:nvSpPr>
          <p:spPr bwMode="auto">
            <a:xfrm>
              <a:off x="4663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26644" name="Rectangle 14"/>
            <p:cNvSpPr>
              <a:spLocks noChangeArrowheads="1"/>
            </p:cNvSpPr>
            <p:nvPr/>
          </p:nvSpPr>
          <p:spPr bwMode="auto">
            <a:xfrm>
              <a:off x="4726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altLang="en-US">
                <a:latin typeface="Tahoma" pitchFamily="34" charset="0"/>
              </a:endParaRPr>
            </a:p>
          </p:txBody>
        </p:sp>
      </p:grp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 flipH="1">
            <a:off x="5695950" y="2976405"/>
            <a:ext cx="40005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>
                <a:solidFill>
                  <a:srgbClr val="FF0000"/>
                </a:solidFill>
              </a:rPr>
              <a:t>Constant Growth, </a:t>
            </a:r>
            <a:r>
              <a:rPr lang="en-US" sz="2800" b="1" dirty="0">
                <a:solidFill>
                  <a:srgbClr val="FF0000"/>
                </a:solidFill>
              </a:rPr>
              <a:t>g = 0</a:t>
            </a:r>
          </a:p>
        </p:txBody>
      </p:sp>
      <p:sp>
        <p:nvSpPr>
          <p:cNvPr id="61" name="Subtitle 2"/>
          <p:cNvSpPr txBox="1">
            <a:spLocks/>
          </p:cNvSpPr>
          <p:nvPr/>
        </p:nvSpPr>
        <p:spPr bwMode="auto">
          <a:xfrm>
            <a:off x="524693" y="1044447"/>
            <a:ext cx="8096793" cy="96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dirty="0"/>
              <a:t>When g = 0, the same dividend is paid each year, which is a characteristic of </a:t>
            </a:r>
            <a:r>
              <a:rPr lang="en-US" sz="2800" dirty="0">
                <a:solidFill>
                  <a:srgbClr val="0033CC"/>
                </a:solidFill>
              </a:rPr>
              <a:t>preferred stock</a:t>
            </a:r>
          </a:p>
        </p:txBody>
      </p:sp>
      <p:sp>
        <p:nvSpPr>
          <p:cNvPr id="4" name="Right Arrow 3"/>
          <p:cNvSpPr>
            <a:spLocks noChangeAspect="1"/>
          </p:cNvSpPr>
          <p:nvPr/>
        </p:nvSpPr>
        <p:spPr>
          <a:xfrm>
            <a:off x="2284524" y="3846385"/>
            <a:ext cx="553816" cy="27432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234E9B-3390-49A3-9080-DF0BF62A94D3}"/>
              </a:ext>
            </a:extLst>
          </p:cNvPr>
          <p:cNvSpPr txBox="1"/>
          <p:nvPr/>
        </p:nvSpPr>
        <p:spPr>
          <a:xfrm>
            <a:off x="7263428" y="3523852"/>
            <a:ext cx="1640514" cy="492443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Perpetuity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4C5AD-DC27-48F1-94CC-B16FB8CCB860}"/>
              </a:ext>
            </a:extLst>
          </p:cNvPr>
          <p:cNvSpPr/>
          <p:nvPr/>
        </p:nvSpPr>
        <p:spPr>
          <a:xfrm>
            <a:off x="6400800" y="2316005"/>
            <a:ext cx="498475" cy="990600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C1F37CC-BF7C-40CC-ADEA-C29D610858C5}"/>
              </a:ext>
            </a:extLst>
          </p:cNvPr>
          <p:cNvSpPr/>
          <p:nvPr/>
        </p:nvSpPr>
        <p:spPr>
          <a:xfrm>
            <a:off x="7418438" y="4592177"/>
            <a:ext cx="498475" cy="990600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883930A-7FE2-4DBD-8B2F-3C01E84C25BF}"/>
              </a:ext>
            </a:extLst>
          </p:cNvPr>
          <p:cNvSpPr/>
          <p:nvPr/>
        </p:nvSpPr>
        <p:spPr>
          <a:xfrm>
            <a:off x="6902245" y="2788853"/>
            <a:ext cx="1206509" cy="740927"/>
          </a:xfrm>
          <a:custGeom>
            <a:avLst/>
            <a:gdLst>
              <a:gd name="connsiteX0" fmla="*/ 1120878 w 1206509"/>
              <a:gd name="connsiteY0" fmla="*/ 740927 h 740927"/>
              <a:gd name="connsiteX1" fmla="*/ 1091381 w 1206509"/>
              <a:gd name="connsiteY1" fmla="*/ 111663 h 740927"/>
              <a:gd name="connsiteX2" fmla="*/ 0 w 1206509"/>
              <a:gd name="connsiteY2" fmla="*/ 3508 h 740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6509" h="740927">
                <a:moveTo>
                  <a:pt x="1120878" y="740927"/>
                </a:moveTo>
                <a:cubicBezTo>
                  <a:pt x="1199536" y="487746"/>
                  <a:pt x="1278194" y="234566"/>
                  <a:pt x="1091381" y="111663"/>
                </a:cubicBezTo>
                <a:cubicBezTo>
                  <a:pt x="904568" y="-11240"/>
                  <a:pt x="452284" y="-3866"/>
                  <a:pt x="0" y="3508"/>
                </a:cubicBezTo>
              </a:path>
            </a:pathLst>
          </a:custGeom>
          <a:noFill/>
          <a:ln w="38100">
            <a:solidFill>
              <a:srgbClr val="0033C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01F445A-A278-4F46-A019-78DC0E332CB6}"/>
              </a:ext>
            </a:extLst>
          </p:cNvPr>
          <p:cNvSpPr/>
          <p:nvPr/>
        </p:nvSpPr>
        <p:spPr>
          <a:xfrm>
            <a:off x="7905135" y="3991897"/>
            <a:ext cx="787385" cy="1052052"/>
          </a:xfrm>
          <a:custGeom>
            <a:avLst/>
            <a:gdLst>
              <a:gd name="connsiteX0" fmla="*/ 117988 w 787385"/>
              <a:gd name="connsiteY0" fmla="*/ 0 h 1052052"/>
              <a:gd name="connsiteX1" fmla="*/ 786581 w 787385"/>
              <a:gd name="connsiteY1" fmla="*/ 629265 h 1052052"/>
              <a:gd name="connsiteX2" fmla="*/ 0 w 787385"/>
              <a:gd name="connsiteY2" fmla="*/ 1052052 h 105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385" h="1052052">
                <a:moveTo>
                  <a:pt x="117988" y="0"/>
                </a:moveTo>
                <a:cubicBezTo>
                  <a:pt x="462117" y="226961"/>
                  <a:pt x="806246" y="453923"/>
                  <a:pt x="786581" y="629265"/>
                </a:cubicBezTo>
                <a:cubicBezTo>
                  <a:pt x="766916" y="804607"/>
                  <a:pt x="383458" y="928329"/>
                  <a:pt x="0" y="1052052"/>
                </a:cubicBezTo>
              </a:path>
            </a:pathLst>
          </a:custGeom>
          <a:noFill/>
          <a:ln w="38100">
            <a:solidFill>
              <a:srgbClr val="0033CC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50">
            <a:extLst>
              <a:ext uri="{FF2B5EF4-FFF2-40B4-BE49-F238E27FC236}">
                <a16:creationId xmlns:a16="http://schemas.microsoft.com/office/drawing/2014/main" id="{D3E69C03-2F3A-4EC9-9A86-F8DC26693C71}"/>
              </a:ext>
            </a:extLst>
          </p:cNvPr>
          <p:cNvGrpSpPr>
            <a:grpSpLocks/>
          </p:cNvGrpSpPr>
          <p:nvPr/>
        </p:nvGrpSpPr>
        <p:grpSpPr bwMode="auto">
          <a:xfrm>
            <a:off x="7119521" y="5685635"/>
            <a:ext cx="1006475" cy="727075"/>
            <a:chOff x="4663" y="2850"/>
            <a:chExt cx="634" cy="458"/>
          </a:xfrm>
        </p:grpSpPr>
        <p:sp>
          <p:nvSpPr>
            <p:cNvPr id="68" name="Line 8">
              <a:extLst>
                <a:ext uri="{FF2B5EF4-FFF2-40B4-BE49-F238E27FC236}">
                  <a16:creationId xmlns:a16="http://schemas.microsoft.com/office/drawing/2014/main" id="{0039C6C5-41D0-4249-906E-F3DECD557E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" y="3091"/>
              <a:ext cx="370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10">
              <a:extLst>
                <a:ext uri="{FF2B5EF4-FFF2-40B4-BE49-F238E27FC236}">
                  <a16:creationId xmlns:a16="http://schemas.microsoft.com/office/drawing/2014/main" id="{020647F6-10D3-4E37-999C-3424CD3C6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" y="3058"/>
              <a:ext cx="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 dirty="0">
                  <a:solidFill>
                    <a:srgbClr val="000000"/>
                  </a:solidFill>
                  <a:latin typeface="Tahoma" pitchFamily="34" charset="0"/>
                </a:rPr>
                <a:t>r</a:t>
              </a:r>
              <a:endParaRPr lang="en-US" altLang="en-US" dirty="0">
                <a:latin typeface="Tahoma" pitchFamily="34" charset="0"/>
              </a:endParaRPr>
            </a:p>
          </p:txBody>
        </p:sp>
        <p:sp>
          <p:nvSpPr>
            <p:cNvPr id="71" name="Rectangle 11">
              <a:extLst>
                <a:ext uri="{FF2B5EF4-FFF2-40B4-BE49-F238E27FC236}">
                  <a16:creationId xmlns:a16="http://schemas.microsoft.com/office/drawing/2014/main" id="{04543546-E31F-46E9-9F3E-EB43492EF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" y="2850"/>
              <a:ext cx="3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Tahoma" pitchFamily="34" charset="0"/>
                </a:rPr>
                <a:t>PMT</a:t>
              </a:r>
            </a:p>
          </p:txBody>
        </p:sp>
        <p:sp>
          <p:nvSpPr>
            <p:cNvPr id="72" name="Rectangle 12">
              <a:extLst>
                <a:ext uri="{FF2B5EF4-FFF2-40B4-BE49-F238E27FC236}">
                  <a16:creationId xmlns:a16="http://schemas.microsoft.com/office/drawing/2014/main" id="{711CD120-DE4F-42C5-AE4A-5F9B4AE0A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73" name="Rectangle 13">
              <a:extLst>
                <a:ext uri="{FF2B5EF4-FFF2-40B4-BE49-F238E27FC236}">
                  <a16:creationId xmlns:a16="http://schemas.microsoft.com/office/drawing/2014/main" id="{0377EFE0-9BAA-4F83-8A88-4FC265EB4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933"/>
              <a:ext cx="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74" name="Rectangle 14">
              <a:extLst>
                <a:ext uri="{FF2B5EF4-FFF2-40B4-BE49-F238E27FC236}">
                  <a16:creationId xmlns:a16="http://schemas.microsoft.com/office/drawing/2014/main" id="{F00D11E5-62F1-4B4C-A619-333B8F05D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6" y="2932"/>
              <a:ext cx="1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6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altLang="en-US">
                <a:latin typeface="Tahoma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96574132"/>
      </p:ext>
    </p:extLst>
  </p:cSld>
  <p:clrMapOvr>
    <a:masterClrMapping/>
  </p:clrMapOvr>
  <p:transition advTm="1063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9" grpId="0" animBg="1"/>
      <p:bldP spid="370694" grpId="0" autoUpdateAnimBg="0"/>
      <p:bldP spid="61" grpId="0"/>
      <p:bldP spid="4" grpId="0" animBg="1"/>
      <p:bldP spid="6" grpId="0" animBg="1"/>
      <p:bldP spid="8" grpId="0" animBg="1"/>
      <p:bldP spid="66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7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712557"/>
              </p:ext>
            </p:extLst>
          </p:nvPr>
        </p:nvGraphicFramePr>
        <p:xfrm>
          <a:off x="2957513" y="2751138"/>
          <a:ext cx="979487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431640" progId="Equation.DSMT4">
                  <p:embed/>
                </p:oleObj>
              </mc:Choice>
              <mc:Fallback>
                <p:oleObj name="Equation" r:id="rId4" imgW="4572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2751138"/>
                        <a:ext cx="979487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17" name="Text Box 5"/>
          <p:cNvSpPr txBox="1">
            <a:spLocks noChangeArrowheads="1"/>
          </p:cNvSpPr>
          <p:nvPr/>
        </p:nvSpPr>
        <p:spPr bwMode="auto">
          <a:xfrm>
            <a:off x="356393" y="972010"/>
            <a:ext cx="83978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2800" u="sng" dirty="0">
                <a:latin typeface="+mn-lt"/>
              </a:rPr>
              <a:t>Example:</a:t>
            </a:r>
            <a:r>
              <a:rPr lang="en-US" altLang="en-US" sz="2800" dirty="0">
                <a:latin typeface="+mn-lt"/>
              </a:rPr>
              <a:t> The preferred stock of a company pays a constant dollar dividend equal to $4 per share. The required rate of return on similar risk investments is 8 percent.</a:t>
            </a:r>
          </a:p>
        </p:txBody>
      </p:sp>
      <p:graphicFrame>
        <p:nvGraphicFramePr>
          <p:cNvPr id="3717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703069"/>
              </p:ext>
            </p:extLst>
          </p:nvPr>
        </p:nvGraphicFramePr>
        <p:xfrm>
          <a:off x="4070350" y="2778135"/>
          <a:ext cx="177323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500" imgH="368300" progId="Equation.3">
                  <p:embed/>
                </p:oleObj>
              </mc:Choice>
              <mc:Fallback>
                <p:oleObj name="Equation" r:id="rId6" imgW="825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50" y="2778135"/>
                        <a:ext cx="1773238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831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749914"/>
              </p:ext>
            </p:extLst>
          </p:nvPr>
        </p:nvGraphicFramePr>
        <p:xfrm>
          <a:off x="1981200" y="3829584"/>
          <a:ext cx="4876800" cy="2209801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Relationship between value and r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Required Return,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Stock Value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5.0%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8.0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12.0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401494"/>
              </p:ext>
            </p:extLst>
          </p:nvPr>
        </p:nvGraphicFramePr>
        <p:xfrm>
          <a:off x="1981200" y="3829584"/>
          <a:ext cx="4876800" cy="2209801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Relationship between value and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Required Return,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Stock Value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5.0%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$80.00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rgbClr val="900000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900000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767754"/>
              </p:ext>
            </p:extLst>
          </p:nvPr>
        </p:nvGraphicFramePr>
        <p:xfrm>
          <a:off x="1981200" y="3829584"/>
          <a:ext cx="4876800" cy="2209801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Relationship between value and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Required Return, r</a:t>
                      </a:r>
                      <a:r>
                        <a:rPr kumimoji="0" lang="en-US" sz="2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Stock Value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5.0%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$80.00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8.0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50.00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900000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900000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89622"/>
              </p:ext>
            </p:extLst>
          </p:nvPr>
        </p:nvGraphicFramePr>
        <p:xfrm>
          <a:off x="1981200" y="3829584"/>
          <a:ext cx="4876800" cy="2209801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Relationship between value and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Required Return, 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r</a:t>
                      </a:r>
                      <a:r>
                        <a:rPr kumimoji="0" lang="en-US" sz="22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Stock Value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5.0%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$80.00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8.0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50.00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12.0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33.33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>
                <a:solidFill>
                  <a:srgbClr val="FF0000"/>
                </a:solidFill>
              </a:rPr>
              <a:t>Constant Growth, </a:t>
            </a:r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C9359E-950B-4F7A-BD40-49F3F14AE9B7}"/>
              </a:ext>
            </a:extLst>
          </p:cNvPr>
          <p:cNvSpPr txBox="1"/>
          <p:nvPr/>
        </p:nvSpPr>
        <p:spPr>
          <a:xfrm>
            <a:off x="7527636" y="481214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</a:t>
            </a:r>
          </a:p>
        </p:txBody>
      </p:sp>
      <p:graphicFrame>
        <p:nvGraphicFramePr>
          <p:cNvPr id="15" name="Group 112">
            <a:extLst>
              <a:ext uri="{FF2B5EF4-FFF2-40B4-BE49-F238E27FC236}">
                <a16:creationId xmlns:a16="http://schemas.microsoft.com/office/drawing/2014/main" id="{8148CDE5-ADB3-4270-8F79-17F094823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645217"/>
              </p:ext>
            </p:extLst>
          </p:nvPr>
        </p:nvGraphicFramePr>
        <p:xfrm>
          <a:off x="1985547" y="3833939"/>
          <a:ext cx="4876800" cy="2209801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10287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12.0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914400" algn="dec"/>
                        </a:tabLst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	33.33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43971234"/>
      </p:ext>
    </p:extLst>
  </p:cSld>
  <p:clrMapOvr>
    <a:masterClrMapping/>
  </p:clrMapOvr>
  <p:transition advTm="1581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7" grpId="0" autoUpdateAnimBg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651168"/>
              </p:ext>
            </p:extLst>
          </p:nvPr>
        </p:nvGraphicFramePr>
        <p:xfrm>
          <a:off x="433388" y="1084263"/>
          <a:ext cx="5726112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03160" imgH="469800" progId="Equation.DSMT4">
                  <p:embed/>
                </p:oleObj>
              </mc:Choice>
              <mc:Fallback>
                <p:oleObj name="Equation" r:id="rId4" imgW="26031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084263"/>
                        <a:ext cx="5726112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388054"/>
              </p:ext>
            </p:extLst>
          </p:nvPr>
        </p:nvGraphicFramePr>
        <p:xfrm>
          <a:off x="790575" y="2524125"/>
          <a:ext cx="664845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22560" imgH="469800" progId="Equation.DSMT4">
                  <p:embed/>
                </p:oleObj>
              </mc:Choice>
              <mc:Fallback>
                <p:oleObj name="Equation" r:id="rId6" imgW="30225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2524125"/>
                        <a:ext cx="664845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387267"/>
              </p:ext>
            </p:extLst>
          </p:nvPr>
        </p:nvGraphicFramePr>
        <p:xfrm>
          <a:off x="5146146" y="2578577"/>
          <a:ext cx="2444312" cy="938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600" imgH="419100" progId="Equation.DSMT4">
                  <p:embed/>
                </p:oleObj>
              </mc:Choice>
              <mc:Fallback>
                <p:oleObj name="Equation" r:id="rId8" imgW="11176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6146" y="2578577"/>
                        <a:ext cx="2444312" cy="93895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Text Box 9"/>
          <p:cNvSpPr txBox="1">
            <a:spLocks noChangeArrowheads="1"/>
          </p:cNvSpPr>
          <p:nvPr/>
        </p:nvSpPr>
        <p:spPr bwMode="auto">
          <a:xfrm>
            <a:off x="1431925" y="6205538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834116"/>
              </p:ext>
            </p:extLst>
          </p:nvPr>
        </p:nvGraphicFramePr>
        <p:xfrm>
          <a:off x="7215540" y="2587044"/>
          <a:ext cx="374918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" imgH="228600" progId="Equation.DSMT4">
                  <p:embed/>
                </p:oleObj>
              </mc:Choice>
              <mc:Fallback>
                <p:oleObj name="Equation" r:id="rId10" imgW="1905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540" y="2587044"/>
                        <a:ext cx="374918" cy="50292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809238"/>
              </p:ext>
            </p:extLst>
          </p:nvPr>
        </p:nvGraphicFramePr>
        <p:xfrm>
          <a:off x="830263" y="3987792"/>
          <a:ext cx="3798192" cy="893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26451" imgH="406224" progId="Equation.3">
                  <p:embed/>
                </p:oleObj>
              </mc:Choice>
              <mc:Fallback>
                <p:oleObj name="Equation" r:id="rId12" imgW="1726451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987792"/>
                        <a:ext cx="3798192" cy="89369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209797" y="4078791"/>
            <a:ext cx="298767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2300" dirty="0" err="1">
                <a:latin typeface="Tahoma" pitchFamily="34" charset="0"/>
              </a:rPr>
              <a:t>g</a:t>
            </a:r>
            <a:r>
              <a:rPr lang="en-US" altLang="en-US" sz="2300" baseline="-25000" dirty="0" err="1">
                <a:latin typeface="Tahoma" pitchFamily="34" charset="0"/>
              </a:rPr>
              <a:t>norm</a:t>
            </a:r>
            <a:r>
              <a:rPr lang="en-US" altLang="en-US" sz="2300" dirty="0">
                <a:latin typeface="Tahoma" pitchFamily="34" charset="0"/>
              </a:rPr>
              <a:t> = constant, or normal, growth</a:t>
            </a:r>
          </a:p>
        </p:txBody>
      </p:sp>
      <p:sp>
        <p:nvSpPr>
          <p:cNvPr id="15" name="AutoShape 8"/>
          <p:cNvSpPr>
            <a:spLocks/>
          </p:cNvSpPr>
          <p:nvPr/>
        </p:nvSpPr>
        <p:spPr bwMode="auto">
          <a:xfrm>
            <a:off x="4842926" y="3988894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38200" y="5249441"/>
            <a:ext cx="7940675" cy="830997"/>
          </a:xfrm>
          <a:prstGeom prst="rect">
            <a:avLst/>
          </a:prstGeom>
          <a:solidFill>
            <a:srgbClr val="0000D4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b="1" dirty="0">
                <a:solidFill>
                  <a:schemeClr val="bg1"/>
                </a:solidFill>
                <a:latin typeface="Tahoma" pitchFamily="34" charset="0"/>
              </a:rPr>
              <a:t>Assume constant growth, </a:t>
            </a:r>
            <a:r>
              <a:rPr lang="en-US" altLang="en-US" b="1" dirty="0" err="1">
                <a:solidFill>
                  <a:schemeClr val="bg1"/>
                </a:solidFill>
                <a:latin typeface="Tahoma" pitchFamily="34" charset="0"/>
              </a:rPr>
              <a:t>g</a:t>
            </a:r>
            <a:r>
              <a:rPr lang="en-US" altLang="en-US" b="1" baseline="-25000" dirty="0" err="1">
                <a:solidFill>
                  <a:schemeClr val="bg1"/>
                </a:solidFill>
                <a:latin typeface="Tahoma" pitchFamily="34" charset="0"/>
              </a:rPr>
              <a:t>norm</a:t>
            </a:r>
            <a:r>
              <a:rPr lang="en-US" altLang="en-US" b="1" dirty="0">
                <a:solidFill>
                  <a:schemeClr val="bg1"/>
                </a:solidFill>
                <a:latin typeface="Tahoma" pitchFamily="34" charset="0"/>
              </a:rPr>
              <a:t>, begins </a:t>
            </a:r>
            <a:r>
              <a:rPr lang="en-US" altLang="en-US" b="1" dirty="0">
                <a:solidFill>
                  <a:srgbClr val="FFFF00"/>
                </a:solidFill>
                <a:latin typeface="Tahoma" pitchFamily="34" charset="0"/>
              </a:rPr>
              <a:t>at some point in the future, Year N.</a:t>
            </a:r>
            <a:r>
              <a:rPr lang="en-US" altLang="en-US" b="1" dirty="0">
                <a:solidFill>
                  <a:schemeClr val="accent3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 err="1">
                <a:solidFill>
                  <a:srgbClr val="0033CC"/>
                </a:solidFill>
              </a:rPr>
              <a:t>Nonconstant</a:t>
            </a:r>
            <a:r>
              <a:rPr lang="en-US" sz="2800" b="1" cap="small" dirty="0">
                <a:solidFill>
                  <a:srgbClr val="0033CC"/>
                </a:solidFill>
              </a:rPr>
              <a:t> Growth</a:t>
            </a:r>
            <a:endParaRPr lang="en-US" sz="2800" b="1" dirty="0">
              <a:solidFill>
                <a:srgbClr val="0033CC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7139589"/>
      </p:ext>
    </p:extLst>
  </p:cSld>
  <p:clrMapOvr>
    <a:masterClrMapping/>
  </p:clrMapOvr>
  <p:transition advTm="1679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nimBg="1"/>
      <p:bldP spid="1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9"/>
          <p:cNvSpPr txBox="1">
            <a:spLocks noChangeArrowheads="1"/>
          </p:cNvSpPr>
          <p:nvPr/>
        </p:nvSpPr>
        <p:spPr bwMode="auto">
          <a:xfrm>
            <a:off x="1431925" y="6205538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 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070766"/>
              </p:ext>
            </p:extLst>
          </p:nvPr>
        </p:nvGraphicFramePr>
        <p:xfrm>
          <a:off x="1204734" y="3743949"/>
          <a:ext cx="4747740" cy="1117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451" imgH="406224" progId="Equation.3">
                  <p:embed/>
                </p:oleObj>
              </mc:Choice>
              <mc:Fallback>
                <p:oleObj name="Equation" r:id="rId4" imgW="1726451" imgH="406224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734" y="3743949"/>
                        <a:ext cx="4747740" cy="1117116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87086" y="279401"/>
            <a:ext cx="8900160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>
                <a:solidFill>
                  <a:srgbClr val="0033CC"/>
                </a:solidFill>
              </a:rPr>
              <a:t>Constant Growth Versus Nonconstant Growth</a:t>
            </a:r>
            <a:endParaRPr lang="en-US" sz="2800" b="1" dirty="0">
              <a:solidFill>
                <a:srgbClr val="0033CC"/>
              </a:solidFill>
            </a:endParaRPr>
          </a:p>
        </p:txBody>
      </p:sp>
      <p:graphicFrame>
        <p:nvGraphicFramePr>
          <p:cNvPr id="17" name="Object 10">
            <a:extLst>
              <a:ext uri="{FF2B5EF4-FFF2-40B4-BE49-F238E27FC236}">
                <a16:creationId xmlns:a16="http://schemas.microsoft.com/office/drawing/2014/main" id="{7A0B8468-4802-45E3-859A-10B7196307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67363"/>
              </p:ext>
            </p:extLst>
          </p:nvPr>
        </p:nvGraphicFramePr>
        <p:xfrm>
          <a:off x="1223426" y="1771146"/>
          <a:ext cx="41719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42920" imgH="469800" progId="Equation.DSMT4">
                  <p:embed/>
                </p:oleObj>
              </mc:Choice>
              <mc:Fallback>
                <p:oleObj name="Equation" r:id="rId6" imgW="1942920" imgH="469800" progId="Equation.DSMT4">
                  <p:embed/>
                  <p:pic>
                    <p:nvPicPr>
                      <p:cNvPr id="36762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426" y="1771146"/>
                        <a:ext cx="417195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37F26F6-1BEE-4204-9911-CE61E7A6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882" y="1339423"/>
            <a:ext cx="743303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Value of a stock growing at a constant rate </a:t>
            </a:r>
            <a:r>
              <a:rPr lang="en-US" altLang="en-US" dirty="0">
                <a:solidFill>
                  <a:srgbClr val="FF0000"/>
                </a:solidFill>
              </a:rPr>
              <a:t>today</a:t>
            </a:r>
            <a:r>
              <a:rPr lang="en-US" altLang="en-US" dirty="0"/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300A0B-BF10-4D6E-AF95-61A50DC21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31" y="3129038"/>
            <a:ext cx="800563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Value of a stock growing at a constant rate in </a:t>
            </a:r>
            <a:r>
              <a:rPr lang="en-US" altLang="en-US" dirty="0">
                <a:solidFill>
                  <a:srgbClr val="FF0000"/>
                </a:solidFill>
              </a:rPr>
              <a:t>Year N</a:t>
            </a:r>
            <a:r>
              <a:rPr lang="en-US" altLang="en-US" dirty="0"/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D87271-EC08-4FA6-B027-F7E9763E58BD}"/>
              </a:ext>
            </a:extLst>
          </p:cNvPr>
          <p:cNvSpPr txBox="1"/>
          <p:nvPr/>
        </p:nvSpPr>
        <p:spPr>
          <a:xfrm>
            <a:off x="1088012" y="5365692"/>
            <a:ext cx="19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N = 0,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944A440-4FB3-4F0D-8CCB-83FA12D937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68763"/>
              </p:ext>
            </p:extLst>
          </p:nvPr>
        </p:nvGraphicFramePr>
        <p:xfrm>
          <a:off x="2912748" y="5082326"/>
          <a:ext cx="417195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71188" imgH="1010527" progId="Equation.DSMT4">
                  <p:embed/>
                </p:oleObj>
              </mc:Choice>
              <mc:Fallback>
                <p:oleObj name="Equation" r:id="rId8" imgW="4171188" imgH="101052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12748" y="5082326"/>
                        <a:ext cx="4171950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66121955"/>
      </p:ext>
    </p:extLst>
  </p:cSld>
  <p:clrMapOvr>
    <a:masterClrMapping/>
  </p:clrMapOvr>
  <p:transition advTm="1679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3" name="Rectangle 3"/>
          <p:cNvSpPr>
            <a:spLocks noChangeArrowheads="1"/>
          </p:cNvSpPr>
          <p:nvPr/>
        </p:nvSpPr>
        <p:spPr bwMode="auto">
          <a:xfrm>
            <a:off x="1032928" y="1659466"/>
            <a:ext cx="53340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D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0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$1.25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</a:t>
            </a:r>
            <a:r>
              <a:rPr lang="en-US" altLang="en-US" sz="3000" baseline="-25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20%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</a:t>
            </a:r>
            <a:r>
              <a:rPr lang="en-US" altLang="en-US" sz="3000" baseline="-25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20%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3</a:t>
            </a:r>
            <a:r>
              <a:rPr lang="en-US" altLang="en-US" sz="3000" baseline="-25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-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10%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4</a:t>
            </a:r>
            <a:r>
              <a:rPr lang="en-US" altLang="en-US" sz="3000" baseline="-25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 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5% = g</a:t>
            </a:r>
            <a:r>
              <a:rPr lang="en-US" altLang="en-US" sz="3000" baseline="-25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6 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= … = g</a:t>
            </a:r>
            <a:r>
              <a:rPr lang="en-US" altLang="en-US" sz="3000" baseline="-250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  <a:sym typeface="WP MathA" pitchFamily="2" charset="2"/>
              </a:rPr>
              <a:t>∞</a:t>
            </a:r>
            <a:endParaRPr lang="en-US" altLang="en-US" sz="3000" dirty="0">
              <a:solidFill>
                <a:srgbClr val="000000"/>
              </a:solidFill>
              <a:latin typeface="Courier New" pitchFamily="49" charset="0"/>
              <a:cs typeface="Courier New" pitchFamily="49" charset="0"/>
              <a:sym typeface="WP MathA" pitchFamily="2" charset="2"/>
            </a:endParaRPr>
          </a:p>
          <a:p>
            <a:pPr algn="l" eaLnBrk="1" hangingPunct="1">
              <a:spcBef>
                <a:spcPct val="20000"/>
              </a:spcBef>
            </a:pPr>
            <a:r>
              <a:rPr lang="en-US" altLang="en-US" sz="3000" dirty="0" err="1">
                <a:solidFill>
                  <a:srgbClr val="000000"/>
                </a:solidFill>
                <a:latin typeface="Tahoma" pitchFamily="34" charset="0"/>
                <a:cs typeface="Times New Roman" pitchFamily="18" charset="0"/>
                <a:sym typeface="WP MathA" pitchFamily="2" charset="2"/>
              </a:rPr>
              <a:t>r</a:t>
            </a:r>
            <a:r>
              <a:rPr lang="en-US" altLang="en-US" sz="3000" baseline="-25000" dirty="0" err="1">
                <a:solidFill>
                  <a:srgbClr val="000000"/>
                </a:solidFill>
                <a:latin typeface="Tahoma" pitchFamily="34" charset="0"/>
                <a:cs typeface="Times New Roman" pitchFamily="18" charset="0"/>
                <a:sym typeface="WP MathA" pitchFamily="2" charset="2"/>
              </a:rPr>
              <a:t>s</a:t>
            </a:r>
            <a:r>
              <a:rPr lang="en-US" altLang="en-US" sz="3000" baseline="-25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  <a:sym typeface="WP MathA" pitchFamily="2" charset="2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  <a:sym typeface="WP MathA" pitchFamily="2" charset="2"/>
              </a:rPr>
              <a:t>=</a:t>
            </a:r>
            <a:r>
              <a:rPr lang="en-US" altLang="en-US" sz="3000" dirty="0">
                <a:solidFill>
                  <a:srgbClr val="7F7F7F"/>
                </a:solidFill>
                <a:latin typeface="Tahoma" pitchFamily="34" charset="0"/>
                <a:cs typeface="Times New Roman" pitchFamily="18" charset="0"/>
              </a:rPr>
              <a:t>	</a:t>
            </a:r>
            <a:r>
              <a:rPr lang="en-US" altLang="en-US" sz="3000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11.5%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032928" y="3939903"/>
            <a:ext cx="4572000" cy="48137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5681128" y="3999890"/>
            <a:ext cx="609600" cy="381000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4908" y="3814834"/>
            <a:ext cx="205942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Constant growth, </a:t>
            </a:r>
            <a:r>
              <a:rPr lang="en-US" sz="2400" b="1" dirty="0" err="1">
                <a:solidFill>
                  <a:schemeClr val="bg1"/>
                </a:solidFill>
              </a:rPr>
              <a:t>g</a:t>
            </a:r>
            <a:r>
              <a:rPr lang="en-US" sz="2400" b="1" baseline="-25000" dirty="0" err="1">
                <a:solidFill>
                  <a:schemeClr val="bg1"/>
                </a:solidFill>
              </a:rPr>
              <a:t>norm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5" name="Right Brace 4"/>
          <p:cNvSpPr/>
          <p:nvPr/>
        </p:nvSpPr>
        <p:spPr bwMode="auto">
          <a:xfrm>
            <a:off x="3166528" y="2345266"/>
            <a:ext cx="304800" cy="1481264"/>
          </a:xfrm>
          <a:prstGeom prst="rightBrace">
            <a:avLst/>
          </a:prstGeom>
          <a:noFill/>
          <a:ln w="31750" cap="flat" cmpd="sng" algn="ctr">
            <a:solidFill>
              <a:srgbClr val="0000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9928" y="2674684"/>
            <a:ext cx="2059420" cy="830997"/>
          </a:xfrm>
          <a:prstGeom prst="rect">
            <a:avLst/>
          </a:prstGeom>
          <a:solidFill>
            <a:srgbClr val="0000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nonconstant</a:t>
            </a:r>
            <a:r>
              <a:rPr lang="en-US" sz="2400" b="1" dirty="0">
                <a:solidFill>
                  <a:schemeClr val="bg1"/>
                </a:solidFill>
              </a:rPr>
              <a:t> growth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 err="1">
                <a:solidFill>
                  <a:srgbClr val="0033CC"/>
                </a:solidFill>
              </a:rPr>
              <a:t>Nonconstant</a:t>
            </a:r>
            <a:r>
              <a:rPr lang="en-US" sz="2800" b="1" cap="small" dirty="0">
                <a:solidFill>
                  <a:srgbClr val="0033CC"/>
                </a:solidFill>
              </a:rPr>
              <a:t> Growth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1395" y="1127779"/>
            <a:ext cx="16076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/>
              <a:t>Example: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032928" y="3874572"/>
            <a:ext cx="5257800" cy="1337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34898492"/>
      </p:ext>
    </p:extLst>
  </p:cSld>
  <p:clrMapOvr>
    <a:masterClrMapping/>
  </p:clrMapOvr>
  <p:transition advTm="742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3" grpId="0" uiExpand="1" build="p" autoUpdateAnimBg="0"/>
      <p:bldP spid="2" grpId="0" animBg="1"/>
      <p:bldP spid="3" grpId="0" animBg="1"/>
      <p:bldP spid="4" grpId="0" animBg="1"/>
      <p:bldP spid="5" grpId="0" animBg="1"/>
      <p:bldP spid="9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Right 7">
            <a:extLst>
              <a:ext uri="{FF2B5EF4-FFF2-40B4-BE49-F238E27FC236}">
                <a16:creationId xmlns:a16="http://schemas.microsoft.com/office/drawing/2014/main" id="{AE06657D-CC0A-4C68-AF59-6643AFA84DE6}"/>
              </a:ext>
            </a:extLst>
          </p:cNvPr>
          <p:cNvSpPr/>
          <p:nvPr/>
        </p:nvSpPr>
        <p:spPr>
          <a:xfrm>
            <a:off x="1196389" y="2020401"/>
            <a:ext cx="1154906" cy="670557"/>
          </a:xfrm>
          <a:prstGeom prst="rightArrow">
            <a:avLst/>
          </a:prstGeom>
          <a:solidFill>
            <a:srgbClr val="33CC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84199" y="2094902"/>
            <a:ext cx="80024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lvl="2" indent="0" eaLnBrk="1" hangingPunct="1">
              <a:spcBef>
                <a:spcPts val="8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1828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                  Start computing dividends.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982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 err="1">
                <a:solidFill>
                  <a:srgbClr val="0033CC"/>
                </a:solidFill>
              </a:rPr>
              <a:t>Nonconstant</a:t>
            </a:r>
            <a:r>
              <a:rPr lang="en-US" sz="2800" b="1" cap="small" dirty="0">
                <a:solidFill>
                  <a:srgbClr val="0033CC"/>
                </a:solidFill>
              </a:rPr>
              <a:t> Growth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cap="small" dirty="0"/>
              <a:t>Steps to Follow</a:t>
            </a:r>
            <a:endParaRPr lang="en-US" sz="2800" b="1" cap="small" dirty="0">
              <a:solidFill>
                <a:srgbClr val="0033CC"/>
              </a:solidFill>
            </a:endParaRPr>
          </a:p>
        </p:txBody>
      </p:sp>
      <p:pic>
        <p:nvPicPr>
          <p:cNvPr id="5" name="Picture 105" descr="Traffic Sign, Road Sign, Shield, Traffic">
            <a:extLst>
              <a:ext uri="{FF2B5EF4-FFF2-40B4-BE49-F238E27FC236}">
                <a16:creationId xmlns:a16="http://schemas.microsoft.com/office/drawing/2014/main" id="{BFB1F6E5-BEEF-4BC9-8CE0-987F7A741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77" y="3105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E99421DB-710C-436C-A7BE-B05E0B5B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199" y="3732123"/>
            <a:ext cx="800245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Using </a:t>
            </a:r>
            <a:r>
              <a:rPr lang="en-US" altLang="en-US" sz="3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ONLY</a:t>
            </a: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the nonconstant growth dividends, compute the PVs of those dividends.</a:t>
            </a:r>
          </a:p>
          <a:p>
            <a:pPr marL="457200" indent="-457200" algn="l" eaLnBrk="1" hangingPunct="1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Sum the results.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E98A89-8E63-4CBD-B0C0-DE24256618F9}"/>
              </a:ext>
            </a:extLst>
          </p:cNvPr>
          <p:cNvSpPr txBox="1"/>
          <p:nvPr/>
        </p:nvSpPr>
        <p:spPr>
          <a:xfrm>
            <a:off x="1187680" y="2120134"/>
            <a:ext cx="963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3E1608C-DC7B-4E20-A180-13FE9969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925" y="1471630"/>
            <a:ext cx="80024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457200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1: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3C61378-54BD-487C-BB87-BC2563BDD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546" y="2708851"/>
            <a:ext cx="800245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Continue computing dividends until you compute the </a:t>
            </a:r>
            <a:r>
              <a:rPr lang="en-US" altLang="en-US" sz="3000" i="1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first</a:t>
            </a:r>
            <a:r>
              <a:rPr lang="en-US" altLang="en-US" sz="3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constant growth dividend</a:t>
            </a: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3633680"/>
      </p:ext>
    </p:extLst>
  </p:cSld>
  <p:clrMapOvr>
    <a:masterClrMapping/>
  </p:clrMapOvr>
  <p:transition advTm="742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build="p" bldLvl="2" autoUpdateAnimBg="0"/>
      <p:bldP spid="7" grpId="0" build="p" bldLvl="2" autoUpdateAnimBg="0"/>
      <p:bldP spid="3" grpId="0"/>
      <p:bldP spid="11" grpId="0" build="p" bldLvl="2" autoUpdateAnimBg="0"/>
      <p:bldP spid="12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3399" y="1600199"/>
            <a:ext cx="8271933" cy="456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1262063" indent="-1262063" algn="l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1262063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2:</a:t>
            </a:r>
          </a:p>
          <a:p>
            <a:pPr marL="457200" indent="-457200" algn="l" eaLnBrk="1" hangingPunct="1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Using the first constant growth dividend, compute the value of the stock at the </a:t>
            </a:r>
            <a:r>
              <a:rPr lang="en-US" altLang="en-US" sz="30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end of the nonconstant growth period</a:t>
            </a:r>
            <a:endParaRPr lang="en-US" altLang="en-US" sz="3000" i="1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  <a:p>
            <a:pPr marL="914400" lvl="1" indent="-457200" eaLnBrk="1" hangingPunct="1">
              <a:spcBef>
                <a:spcPts val="500"/>
              </a:spcBef>
              <a:buFont typeface="Courier New" panose="02070309020205020404" pitchFamily="49" charset="0"/>
              <a:buChar char="o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The value you compute represents the PV </a:t>
            </a: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at Year N </a:t>
            </a:r>
            <a:r>
              <a:rPr lang="en-US" altLang="en-US" sz="2800" dirty="0">
                <a:latin typeface="+mn-lt"/>
                <a:cs typeface="Times New Roman" pitchFamily="18" charset="0"/>
              </a:rPr>
              <a:t>(N years in the future) </a:t>
            </a: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of all the future dividends that will grow at a constant rate, </a:t>
            </a:r>
            <a:r>
              <a:rPr lang="en-US" altLang="en-US" sz="2800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g</a:t>
            </a:r>
            <a:r>
              <a:rPr lang="en-US" altLang="en-US" sz="2800" baseline="-25000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norm</a:t>
            </a: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.</a:t>
            </a:r>
          </a:p>
          <a:p>
            <a:pPr marL="914400" lvl="1" indent="-457200" eaLnBrk="1" hangingPunct="1">
              <a:spcBef>
                <a:spcPts val="500"/>
              </a:spcBef>
              <a:buFont typeface="Courier New" panose="02070309020205020404" pitchFamily="49" charset="0"/>
              <a:buChar char="o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This is the value of the stock at the end of </a:t>
            </a: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Year N</a:t>
            </a:r>
          </a:p>
          <a:p>
            <a:pPr marL="457200" indent="-457200" algn="l" eaLnBrk="1" hangingPunct="1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Compute the </a:t>
            </a:r>
            <a:r>
              <a:rPr lang="en-US" altLang="en-US" sz="3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PV of the future stock value </a:t>
            </a: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(price).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982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 err="1">
                <a:solidFill>
                  <a:srgbClr val="0033CC"/>
                </a:solidFill>
              </a:rPr>
              <a:t>Nonconstant</a:t>
            </a:r>
            <a:r>
              <a:rPr lang="en-US" sz="2800" b="1" cap="small" dirty="0">
                <a:solidFill>
                  <a:srgbClr val="0033CC"/>
                </a:solidFill>
              </a:rPr>
              <a:t> Growth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cap="small" dirty="0"/>
              <a:t>Steps to Follow</a:t>
            </a:r>
            <a:endParaRPr lang="en-US" sz="2800" b="1" cap="small" dirty="0">
              <a:solidFill>
                <a:srgbClr val="0033CC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B18C12-0A2E-4B63-A060-19FC014A22C1}"/>
              </a:ext>
            </a:extLst>
          </p:cNvPr>
          <p:cNvSpPr/>
          <p:nvPr/>
        </p:nvSpPr>
        <p:spPr>
          <a:xfrm>
            <a:off x="1480457" y="5042263"/>
            <a:ext cx="7210697" cy="487680"/>
          </a:xfrm>
          <a:prstGeom prst="round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0652354"/>
      </p:ext>
    </p:extLst>
  </p:cSld>
  <p:clrMapOvr>
    <a:masterClrMapping/>
  </p:clrMapOvr>
  <p:transition advTm="742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3" autoUpdateAnimBg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3400" y="1684869"/>
            <a:ext cx="80772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1262063" indent="-1262063" algn="l" eaLnBrk="1" hangingPunct="1">
              <a:spcBef>
                <a:spcPct val="20000"/>
              </a:spcBef>
              <a:tabLst>
                <a:tab pos="-685800" algn="l"/>
                <a:tab pos="-457200" algn="l"/>
                <a:tab pos="0" algn="l"/>
                <a:tab pos="1262063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3:</a:t>
            </a:r>
          </a:p>
          <a:p>
            <a:pPr marL="457200" indent="-457200" algn="l" eaLnBrk="1" hangingPunct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Sum the PV of the </a:t>
            </a:r>
            <a:r>
              <a:rPr lang="en-US" altLang="en-US" sz="3000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nonconstant</a:t>
            </a:r>
            <a:r>
              <a:rPr lang="en-US" altLang="en-US" sz="30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growth dividends computed in Step 1 and the PV of the future stock price computed in Step 2.</a:t>
            </a:r>
          </a:p>
          <a:p>
            <a:pPr marL="457200" indent="-457200" algn="l" eaLnBrk="1" hangingPunct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-685800" algn="l"/>
                <a:tab pos="-457200" algn="l"/>
                <a:tab pos="0" algn="l"/>
                <a:tab pos="4572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endParaRPr lang="en-US" altLang="en-US" sz="3000" i="1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982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cap="small" dirty="0"/>
              <a:t>Valuation—</a:t>
            </a:r>
            <a:r>
              <a:rPr lang="en-US" sz="2800" b="1" cap="small" dirty="0" err="1">
                <a:solidFill>
                  <a:srgbClr val="0033CC"/>
                </a:solidFill>
              </a:rPr>
              <a:t>Nonconstant</a:t>
            </a:r>
            <a:r>
              <a:rPr lang="en-US" sz="2800" b="1" cap="small" dirty="0">
                <a:solidFill>
                  <a:srgbClr val="0033CC"/>
                </a:solidFill>
              </a:rPr>
              <a:t> Growth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cap="small" dirty="0"/>
              <a:t>Steps to Follow</a:t>
            </a:r>
            <a:endParaRPr lang="en-US" sz="2800" b="1" cap="small" dirty="0">
              <a:solidFill>
                <a:srgbClr val="0033CC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3124101"/>
      </p:ext>
    </p:extLst>
  </p:cSld>
  <p:clrMapOvr>
    <a:masterClrMapping/>
  </p:clrMapOvr>
  <p:transition advTm="742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52850" y="1328330"/>
            <a:ext cx="3187333" cy="369888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600" dirty="0"/>
              <a:t>D</a:t>
            </a:r>
            <a:r>
              <a:rPr lang="en-US" altLang="en-US" sz="2600" baseline="-25000" dirty="0"/>
              <a:t>0</a:t>
            </a:r>
            <a:r>
              <a:rPr lang="en-US" altLang="en-US" sz="2600" dirty="0"/>
              <a:t> = $1.25</a:t>
            </a:r>
          </a:p>
        </p:txBody>
      </p:sp>
      <p:sp>
        <p:nvSpPr>
          <p:cNvPr id="374810" name="Rectangle 26"/>
          <p:cNvSpPr>
            <a:spLocks noChangeArrowheads="1"/>
          </p:cNvSpPr>
          <p:nvPr/>
        </p:nvSpPr>
        <p:spPr bwMode="auto">
          <a:xfrm>
            <a:off x="704269" y="3140318"/>
            <a:ext cx="7146640" cy="265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773238" algn="dec"/>
                <a:tab pos="3205163" algn="dec"/>
                <a:tab pos="4683125" algn="dec"/>
                <a:tab pos="5256213" algn="dec"/>
              </a:tabLst>
            </a:pPr>
            <a:r>
              <a:rPr lang="en-US" altLang="en-US" dirty="0">
                <a:solidFill>
                  <a:srgbClr val="7F7F7F"/>
                </a:solidFill>
                <a:latin typeface="Tahoma" pitchFamily="34" charset="0"/>
              </a:rPr>
              <a:t>	</a:t>
            </a:r>
            <a:r>
              <a:rPr lang="en-US" altLang="en-US" dirty="0">
                <a:latin typeface="Tahoma" pitchFamily="34" charset="0"/>
              </a:rPr>
              <a:t>1	20%	$1.5000	=	$1.2500(1.20)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773238" algn="dec"/>
                <a:tab pos="3205163" algn="dec"/>
                <a:tab pos="4683125" algn="dec"/>
                <a:tab pos="5256213" algn="dec"/>
              </a:tabLst>
            </a:pPr>
            <a:r>
              <a:rPr lang="en-US" altLang="en-US" dirty="0">
                <a:latin typeface="Tahoma" pitchFamily="34" charset="0"/>
              </a:rPr>
              <a:t>	2	20	1.8000	=	1.5000(1.20)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773238" algn="dec"/>
                <a:tab pos="3205163" algn="dec"/>
                <a:tab pos="4683125" algn="dec"/>
                <a:tab pos="5256213" algn="dec"/>
              </a:tabLst>
            </a:pPr>
            <a:r>
              <a:rPr lang="en-US" altLang="en-US" dirty="0">
                <a:latin typeface="Tahoma" pitchFamily="34" charset="0"/>
              </a:rPr>
              <a:t>	3	-10	1.6200	=	1.8000(0.90)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773238" algn="dec"/>
                <a:tab pos="3205163" algn="dec"/>
                <a:tab pos="4683125" algn="dec"/>
                <a:tab pos="5256213" algn="dec"/>
              </a:tabLst>
            </a:pPr>
            <a:r>
              <a:rPr lang="en-US" altLang="en-US" dirty="0">
                <a:latin typeface="Tahoma" pitchFamily="34" charset="0"/>
              </a:rPr>
              <a:t>	4	5	1.7010	=	1.6200(1.05)</a:t>
            </a:r>
          </a:p>
        </p:txBody>
      </p:sp>
      <p:sp>
        <p:nvSpPr>
          <p:cNvPr id="31757" name="Line 28"/>
          <p:cNvSpPr>
            <a:spLocks noChangeShapeType="1"/>
          </p:cNvSpPr>
          <p:nvPr/>
        </p:nvSpPr>
        <p:spPr bwMode="auto">
          <a:xfrm>
            <a:off x="381000" y="4354435"/>
            <a:ext cx="762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58" name="Line 29"/>
          <p:cNvSpPr>
            <a:spLocks noChangeShapeType="1"/>
          </p:cNvSpPr>
          <p:nvPr/>
        </p:nvSpPr>
        <p:spPr bwMode="auto">
          <a:xfrm>
            <a:off x="381000" y="2379906"/>
            <a:ext cx="0" cy="7604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600">
              <a:latin typeface="+mn-lt"/>
            </a:endParaRPr>
          </a:p>
        </p:txBody>
      </p:sp>
      <p:sp>
        <p:nvSpPr>
          <p:cNvPr id="31759" name="Line 30"/>
          <p:cNvSpPr>
            <a:spLocks noChangeShapeType="1"/>
          </p:cNvSpPr>
          <p:nvPr/>
        </p:nvSpPr>
        <p:spPr bwMode="auto">
          <a:xfrm>
            <a:off x="8839200" y="2379906"/>
            <a:ext cx="0" cy="7604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600">
              <a:latin typeface="+mn-lt"/>
            </a:endParaRPr>
          </a:p>
        </p:txBody>
      </p:sp>
      <p:sp>
        <p:nvSpPr>
          <p:cNvPr id="31760" name="Line 31"/>
          <p:cNvSpPr>
            <a:spLocks noChangeShapeType="1"/>
          </p:cNvSpPr>
          <p:nvPr/>
        </p:nvSpPr>
        <p:spPr bwMode="auto">
          <a:xfrm>
            <a:off x="672465" y="1848681"/>
            <a:ext cx="1143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1" name="Line 32"/>
          <p:cNvSpPr>
            <a:spLocks noChangeShapeType="1"/>
          </p:cNvSpPr>
          <p:nvPr/>
        </p:nvSpPr>
        <p:spPr bwMode="auto">
          <a:xfrm>
            <a:off x="381000" y="314031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600">
              <a:latin typeface="+mn-lt"/>
            </a:endParaRPr>
          </a:p>
        </p:txBody>
      </p:sp>
      <p:sp>
        <p:nvSpPr>
          <p:cNvPr id="31766" name="Line 37"/>
          <p:cNvSpPr>
            <a:spLocks noChangeShapeType="1"/>
          </p:cNvSpPr>
          <p:nvPr/>
        </p:nvSpPr>
        <p:spPr bwMode="auto">
          <a:xfrm>
            <a:off x="381000" y="356576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8" name="Line 39"/>
          <p:cNvSpPr>
            <a:spLocks noChangeShapeType="1"/>
          </p:cNvSpPr>
          <p:nvPr/>
        </p:nvSpPr>
        <p:spPr bwMode="auto">
          <a:xfrm>
            <a:off x="381000" y="399121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70" name="Line 41"/>
          <p:cNvSpPr>
            <a:spLocks noChangeShapeType="1"/>
          </p:cNvSpPr>
          <p:nvPr/>
        </p:nvSpPr>
        <p:spPr bwMode="auto">
          <a:xfrm>
            <a:off x="381000" y="441666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72" name="Line 43"/>
          <p:cNvSpPr>
            <a:spLocks noChangeShapeType="1"/>
          </p:cNvSpPr>
          <p:nvPr/>
        </p:nvSpPr>
        <p:spPr bwMode="auto">
          <a:xfrm>
            <a:off x="1143000" y="4354435"/>
            <a:ext cx="1143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73" name="Line 44"/>
          <p:cNvSpPr>
            <a:spLocks noChangeShapeType="1"/>
          </p:cNvSpPr>
          <p:nvPr/>
        </p:nvSpPr>
        <p:spPr bwMode="auto">
          <a:xfrm>
            <a:off x="2286000" y="4354435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82" name="Rectangle 48"/>
          <p:cNvSpPr>
            <a:spLocks noChangeArrowheads="1"/>
          </p:cNvSpPr>
          <p:nvPr/>
        </p:nvSpPr>
        <p:spPr bwMode="auto">
          <a:xfrm>
            <a:off x="1789536" y="2364031"/>
            <a:ext cx="1457031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ts val="0"/>
              </a:spcBef>
              <a:buSzPct val="75000"/>
            </a:pPr>
            <a:r>
              <a:rPr lang="en-US" altLang="en-US" sz="2600" dirty="0">
                <a:latin typeface="+mn-lt"/>
              </a:rPr>
              <a:t>Growth rate, g</a:t>
            </a:r>
          </a:p>
        </p:txBody>
      </p:sp>
      <p:sp>
        <p:nvSpPr>
          <p:cNvPr id="31785" name="Rectangle 51"/>
          <p:cNvSpPr>
            <a:spLocks noChangeArrowheads="1"/>
          </p:cNvSpPr>
          <p:nvPr/>
        </p:nvSpPr>
        <p:spPr bwMode="auto">
          <a:xfrm>
            <a:off x="3366648" y="2364031"/>
            <a:ext cx="1676400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spcBef>
                <a:spcPct val="20000"/>
              </a:spcBef>
              <a:buSzPct val="75000"/>
            </a:pPr>
            <a:r>
              <a:rPr lang="en-US" altLang="en-US" sz="2600" dirty="0">
                <a:latin typeface="+mn-lt"/>
              </a:rPr>
              <a:t>Dividend, </a:t>
            </a:r>
          </a:p>
        </p:txBody>
      </p:sp>
      <p:sp>
        <p:nvSpPr>
          <p:cNvPr id="31786" name="Rectangle 52"/>
          <p:cNvSpPr>
            <a:spLocks noChangeArrowheads="1"/>
          </p:cNvSpPr>
          <p:nvPr/>
        </p:nvSpPr>
        <p:spPr bwMode="auto">
          <a:xfrm>
            <a:off x="713499" y="2364031"/>
            <a:ext cx="946727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spcBef>
                <a:spcPct val="20000"/>
              </a:spcBef>
              <a:buSzPct val="75000"/>
            </a:pPr>
            <a:r>
              <a:rPr lang="en-US" altLang="en-US" sz="2600" dirty="0">
                <a:latin typeface="+mn-lt"/>
              </a:rPr>
              <a:t>Year</a:t>
            </a:r>
          </a:p>
        </p:txBody>
      </p:sp>
      <p:sp>
        <p:nvSpPr>
          <p:cNvPr id="31787" name="Line 53"/>
          <p:cNvSpPr>
            <a:spLocks noChangeShapeType="1"/>
          </p:cNvSpPr>
          <p:nvPr/>
        </p:nvSpPr>
        <p:spPr bwMode="auto">
          <a:xfrm>
            <a:off x="695032" y="3124443"/>
            <a:ext cx="7132320" cy="2782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z="2600">
              <a:latin typeface="+mn-lt"/>
            </a:endParaRPr>
          </a:p>
        </p:txBody>
      </p:sp>
      <p:graphicFrame>
        <p:nvGraphicFramePr>
          <p:cNvPr id="31789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981147"/>
              </p:ext>
            </p:extLst>
          </p:nvPr>
        </p:nvGraphicFramePr>
        <p:xfrm>
          <a:off x="4766971" y="2668831"/>
          <a:ext cx="3476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646" imgH="241091" progId="Equation.3">
                  <p:embed/>
                </p:oleObj>
              </mc:Choice>
              <mc:Fallback>
                <p:oleObj name="Equation" r:id="rId4" imgW="177646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6971" y="2668831"/>
                        <a:ext cx="347663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841" name="Text Box 57"/>
          <p:cNvSpPr txBox="1">
            <a:spLocks noChangeArrowheads="1"/>
          </p:cNvSpPr>
          <p:nvPr/>
        </p:nvSpPr>
        <p:spPr bwMode="auto">
          <a:xfrm>
            <a:off x="1050925" y="5371494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</a:t>
            </a: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</p:txBody>
      </p:sp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452850" y="866302"/>
            <a:ext cx="83101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457200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6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1:</a:t>
            </a:r>
            <a:r>
              <a:rPr lang="en-US" altLang="en-US" sz="2600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en-US" sz="2600" dirty="0">
                <a:latin typeface="+mn-lt"/>
                <a:cs typeface="Times New Roman" pitchFamily="18" charset="0"/>
              </a:rPr>
              <a:t>Compute PV of </a:t>
            </a:r>
            <a:r>
              <a:rPr lang="en-US" altLang="en-US" sz="2600" dirty="0" err="1">
                <a:latin typeface="+mn-lt"/>
                <a:cs typeface="Times New Roman" pitchFamily="18" charset="0"/>
              </a:rPr>
              <a:t>nonconstant</a:t>
            </a:r>
            <a:r>
              <a:rPr lang="en-US" altLang="en-US" sz="2600" dirty="0">
                <a:latin typeface="+mn-lt"/>
                <a:cs typeface="Times New Roman" pitchFamily="18" charset="0"/>
              </a:rPr>
              <a:t>-growth dividends</a:t>
            </a:r>
            <a:endParaRPr lang="en-US" altLang="en-US" sz="2600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8FEA9D-6BFA-4D40-85CD-B88422B8D3CD}"/>
              </a:ext>
            </a:extLst>
          </p:cNvPr>
          <p:cNvSpPr/>
          <p:nvPr/>
        </p:nvSpPr>
        <p:spPr>
          <a:xfrm>
            <a:off x="895927" y="4610799"/>
            <a:ext cx="6853382" cy="525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E1B6B1-ECAA-40C7-BF17-E5083EF506A2}"/>
              </a:ext>
            </a:extLst>
          </p:cNvPr>
          <p:cNvSpPr txBox="1"/>
          <p:nvPr/>
        </p:nvSpPr>
        <p:spPr>
          <a:xfrm>
            <a:off x="4208465" y="5230155"/>
            <a:ext cx="4047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First constant growth dividend; </a:t>
            </a:r>
            <a:r>
              <a:rPr lang="en-US" sz="2400" dirty="0">
                <a:solidFill>
                  <a:srgbClr val="0033CC"/>
                </a:solidFill>
              </a:rPr>
              <a:t>save for Step 2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3B4973-9F1D-4C32-9ED8-41090F060FEF}"/>
              </a:ext>
            </a:extLst>
          </p:cNvPr>
          <p:cNvSpPr/>
          <p:nvPr/>
        </p:nvSpPr>
        <p:spPr>
          <a:xfrm>
            <a:off x="3339448" y="5146501"/>
            <a:ext cx="918516" cy="323273"/>
          </a:xfrm>
          <a:custGeom>
            <a:avLst/>
            <a:gdLst>
              <a:gd name="connsiteX0" fmla="*/ 142661 w 918516"/>
              <a:gd name="connsiteY0" fmla="*/ 0 h 323273"/>
              <a:gd name="connsiteX1" fmla="*/ 59534 w 918516"/>
              <a:gd name="connsiteY1" fmla="*/ 267855 h 323273"/>
              <a:gd name="connsiteX2" fmla="*/ 918516 w 918516"/>
              <a:gd name="connsiteY2" fmla="*/ 323273 h 32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516" h="323273">
                <a:moveTo>
                  <a:pt x="142661" y="0"/>
                </a:moveTo>
                <a:cubicBezTo>
                  <a:pt x="36443" y="106988"/>
                  <a:pt x="-69775" y="213976"/>
                  <a:pt x="59534" y="267855"/>
                </a:cubicBezTo>
                <a:cubicBezTo>
                  <a:pt x="188843" y="321734"/>
                  <a:pt x="553679" y="322503"/>
                  <a:pt x="918516" y="323273"/>
                </a:cubicBezTo>
              </a:path>
            </a:pathLst>
          </a:custGeom>
          <a:noFill/>
          <a:ln w="38100">
            <a:solidFill>
              <a:srgbClr val="C00000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705" name="Picture 105" descr="Traffic Sign, Road Sign, Shield, Traffic">
            <a:extLst>
              <a:ext uri="{FF2B5EF4-FFF2-40B4-BE49-F238E27FC236}">
                <a16:creationId xmlns:a16="http://schemas.microsoft.com/office/drawing/2014/main" id="{34D4FB93-D857-4D09-9EA8-B8F1D33F9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426" y="449880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51">
            <a:extLst>
              <a:ext uri="{FF2B5EF4-FFF2-40B4-BE49-F238E27FC236}">
                <a16:creationId xmlns:a16="http://schemas.microsoft.com/office/drawing/2014/main" id="{5E1F0A58-8B8F-46B7-A481-B75C9B9F0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70" y="2359675"/>
            <a:ext cx="2139608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spcBef>
                <a:spcPct val="20000"/>
              </a:spcBef>
              <a:buSzPct val="75000"/>
            </a:pPr>
            <a:r>
              <a:rPr lang="en-US" altLang="en-US" sz="2600" dirty="0">
                <a:latin typeface="+mn-lt"/>
              </a:rPr>
              <a:t>Computation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035502-3C74-45BA-87D6-3356B4758219}"/>
              </a:ext>
            </a:extLst>
          </p:cNvPr>
          <p:cNvSpPr/>
          <p:nvPr/>
        </p:nvSpPr>
        <p:spPr>
          <a:xfrm>
            <a:off x="6774001" y="4610799"/>
            <a:ext cx="863416" cy="525229"/>
          </a:xfrm>
          <a:prstGeom prst="ellipse">
            <a:avLst/>
          </a:prstGeom>
          <a:noFill/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F0D0AF1-95A3-4018-803B-8A430F776243}"/>
              </a:ext>
            </a:extLst>
          </p:cNvPr>
          <p:cNvSpPr/>
          <p:nvPr/>
        </p:nvSpPr>
        <p:spPr>
          <a:xfrm>
            <a:off x="578078" y="1724309"/>
            <a:ext cx="1154906" cy="670557"/>
          </a:xfrm>
          <a:prstGeom prst="rightArrow">
            <a:avLst/>
          </a:prstGeom>
          <a:solidFill>
            <a:srgbClr val="33CC33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C70D7BAD-74B3-4609-8A5B-6B59A8A55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6320" y="1798810"/>
            <a:ext cx="603298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lvl="2" indent="0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1828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6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Start computing future dividends.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2D3DD0-BDD6-4202-99F4-20BF1968119D}"/>
              </a:ext>
            </a:extLst>
          </p:cNvPr>
          <p:cNvSpPr txBox="1"/>
          <p:nvPr/>
        </p:nvSpPr>
        <p:spPr>
          <a:xfrm>
            <a:off x="569369" y="1824042"/>
            <a:ext cx="963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START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0724495"/>
      </p:ext>
    </p:extLst>
  </p:cSld>
  <p:clrMapOvr>
    <a:masterClrMapping/>
  </p:clrMapOvr>
  <p:transition advTm="1365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17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257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 autoUpdateAnimBg="0"/>
      <p:bldP spid="374810" grpId="0" build="p" bldLvl="3" autoUpdateAnimBg="0"/>
      <p:bldP spid="31758" grpId="0"/>
      <p:bldP spid="31760" grpId="0"/>
      <p:bldP spid="31760" grpId="1"/>
      <p:bldP spid="31782" grpId="0"/>
      <p:bldP spid="31785" grpId="0"/>
      <p:bldP spid="31786" grpId="0"/>
      <p:bldP spid="31787" grpId="0" animBg="1"/>
      <p:bldP spid="374841" grpId="0" autoUpdateAnimBg="0"/>
      <p:bldP spid="64" grpId="0" build="p" bldLvl="2" autoUpdateAnimBg="0"/>
      <p:bldP spid="8" grpId="0" animBg="1"/>
      <p:bldP spid="9" grpId="0"/>
      <p:bldP spid="10" grpId="0" animBg="1"/>
      <p:bldP spid="30" grpId="0"/>
      <p:bldP spid="2" grpId="0" animBg="1"/>
      <p:bldP spid="32" grpId="0" animBg="1"/>
      <p:bldP spid="32" grpId="1" animBg="1"/>
      <p:bldP spid="33" grpId="0" build="p" bldLvl="2" autoUpdateAnimBg="0"/>
      <p:bldP spid="34" grpId="0"/>
      <p:bldP spid="3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52850" y="1720219"/>
            <a:ext cx="3187333" cy="369888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600" dirty="0" err="1"/>
              <a:t>r</a:t>
            </a:r>
            <a:r>
              <a:rPr lang="en-US" altLang="en-US" sz="2600" baseline="-25000" dirty="0" err="1"/>
              <a:t>s</a:t>
            </a:r>
            <a:r>
              <a:rPr lang="en-US" altLang="en-US" sz="2600" dirty="0"/>
              <a:t> = 11.5%</a:t>
            </a:r>
          </a:p>
        </p:txBody>
      </p:sp>
      <p:sp>
        <p:nvSpPr>
          <p:cNvPr id="374810" name="Rectangle 26"/>
          <p:cNvSpPr>
            <a:spLocks noChangeArrowheads="1"/>
          </p:cNvSpPr>
          <p:nvPr/>
        </p:nvSpPr>
        <p:spPr bwMode="auto">
          <a:xfrm>
            <a:off x="704268" y="3140319"/>
            <a:ext cx="7469907" cy="21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dec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431925" algn="dec"/>
                <a:tab pos="3205163" algn="dec"/>
                <a:tab pos="5486400" algn="dec"/>
                <a:tab pos="6059488" algn="dec"/>
              </a:tabLst>
            </a:pPr>
            <a:r>
              <a:rPr lang="en-US" altLang="en-US" dirty="0">
                <a:solidFill>
                  <a:srgbClr val="7F7F7F"/>
                </a:solidFill>
                <a:latin typeface="Tahoma" pitchFamily="34" charset="0"/>
              </a:rPr>
              <a:t>	</a:t>
            </a:r>
            <a:r>
              <a:rPr lang="en-US" altLang="en-US" dirty="0">
                <a:latin typeface="Tahoma" pitchFamily="34" charset="0"/>
              </a:rPr>
              <a:t>1	$1.5000	$1.5000/(1.115)</a:t>
            </a:r>
            <a:r>
              <a:rPr lang="en-US" altLang="en-US" baseline="30000" dirty="0">
                <a:latin typeface="Tahoma" pitchFamily="34" charset="0"/>
              </a:rPr>
              <a:t>1</a:t>
            </a:r>
            <a:r>
              <a:rPr lang="en-US" altLang="en-US" dirty="0">
                <a:latin typeface="Tahoma" pitchFamily="34" charset="0"/>
              </a:rPr>
              <a:t>	=	$1.3453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431925" algn="dec"/>
                <a:tab pos="3205163" algn="dec"/>
                <a:tab pos="5486400" algn="dec"/>
                <a:tab pos="6059488" algn="dec"/>
              </a:tabLst>
            </a:pPr>
            <a:r>
              <a:rPr lang="en-US" altLang="en-US" dirty="0">
                <a:latin typeface="Tahoma" pitchFamily="34" charset="0"/>
              </a:rPr>
              <a:t>	2	1.8000	1.8000/(1.115)</a:t>
            </a:r>
            <a:r>
              <a:rPr lang="en-US" altLang="en-US" baseline="30000" dirty="0">
                <a:latin typeface="Tahoma" pitchFamily="34" charset="0"/>
              </a:rPr>
              <a:t>2</a:t>
            </a:r>
            <a:r>
              <a:rPr lang="en-US" altLang="en-US" dirty="0">
                <a:latin typeface="Tahoma" pitchFamily="34" charset="0"/>
              </a:rPr>
              <a:t>	=	1.4478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431925" algn="dec"/>
                <a:tab pos="3205163" algn="dec"/>
                <a:tab pos="5486400" algn="dec"/>
                <a:tab pos="6059488" algn="dec"/>
              </a:tabLst>
            </a:pPr>
            <a:r>
              <a:rPr lang="en-US" altLang="en-US" dirty="0">
                <a:latin typeface="Tahoma" pitchFamily="34" charset="0"/>
              </a:rPr>
              <a:t>	3	1.6200	1.6200/(1.115)</a:t>
            </a:r>
            <a:r>
              <a:rPr lang="en-US" altLang="en-US" baseline="30000" dirty="0">
                <a:latin typeface="Tahoma" pitchFamily="34" charset="0"/>
              </a:rPr>
              <a:t>3</a:t>
            </a:r>
            <a:r>
              <a:rPr lang="en-US" altLang="en-US" dirty="0">
                <a:latin typeface="Tahoma" pitchFamily="34" charset="0"/>
              </a:rPr>
              <a:t>	=	1.1687</a:t>
            </a:r>
          </a:p>
          <a:p>
            <a:pPr algn="l" eaLnBrk="1" hangingPunct="1">
              <a:lnSpc>
                <a:spcPct val="115000"/>
              </a:lnSpc>
              <a:spcBef>
                <a:spcPct val="20000"/>
              </a:spcBef>
              <a:buSzPct val="75000"/>
              <a:tabLst>
                <a:tab pos="400050" algn="dec"/>
                <a:tab pos="1431925" algn="dec"/>
                <a:tab pos="3205163" algn="dec"/>
                <a:tab pos="5486400" algn="dec"/>
                <a:tab pos="6059488" algn="dec"/>
              </a:tabLst>
            </a:pPr>
            <a:r>
              <a:rPr lang="en-US" altLang="en-US" dirty="0">
                <a:latin typeface="Tahoma" pitchFamily="34" charset="0"/>
              </a:rPr>
              <a:t>	</a:t>
            </a:r>
          </a:p>
        </p:txBody>
      </p:sp>
      <p:sp>
        <p:nvSpPr>
          <p:cNvPr id="31756" name="Line 27"/>
          <p:cNvSpPr>
            <a:spLocks noChangeShapeType="1"/>
          </p:cNvSpPr>
          <p:nvPr/>
        </p:nvSpPr>
        <p:spPr bwMode="auto">
          <a:xfrm>
            <a:off x="528776" y="2379906"/>
            <a:ext cx="762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57" name="Line 28"/>
          <p:cNvSpPr>
            <a:spLocks noChangeShapeType="1"/>
          </p:cNvSpPr>
          <p:nvPr/>
        </p:nvSpPr>
        <p:spPr bwMode="auto">
          <a:xfrm>
            <a:off x="381000" y="4842119"/>
            <a:ext cx="762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58" name="Line 29"/>
          <p:cNvSpPr>
            <a:spLocks noChangeShapeType="1"/>
          </p:cNvSpPr>
          <p:nvPr/>
        </p:nvSpPr>
        <p:spPr bwMode="auto">
          <a:xfrm>
            <a:off x="381000" y="2379906"/>
            <a:ext cx="0" cy="7604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9" name="Line 30"/>
          <p:cNvSpPr>
            <a:spLocks noChangeShapeType="1"/>
          </p:cNvSpPr>
          <p:nvPr/>
        </p:nvSpPr>
        <p:spPr bwMode="auto">
          <a:xfrm>
            <a:off x="8839200" y="2379906"/>
            <a:ext cx="0" cy="7604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60" name="Line 31"/>
          <p:cNvSpPr>
            <a:spLocks noChangeShapeType="1"/>
          </p:cNvSpPr>
          <p:nvPr/>
        </p:nvSpPr>
        <p:spPr bwMode="auto">
          <a:xfrm>
            <a:off x="1290776" y="2379906"/>
            <a:ext cx="1143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1" name="Line 32"/>
          <p:cNvSpPr>
            <a:spLocks noChangeShapeType="1"/>
          </p:cNvSpPr>
          <p:nvPr/>
        </p:nvSpPr>
        <p:spPr bwMode="auto">
          <a:xfrm>
            <a:off x="381000" y="314031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2" name="Line 33"/>
          <p:cNvSpPr>
            <a:spLocks noChangeShapeType="1"/>
          </p:cNvSpPr>
          <p:nvPr/>
        </p:nvSpPr>
        <p:spPr bwMode="auto">
          <a:xfrm>
            <a:off x="2433776" y="2379906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4" name="Line 35"/>
          <p:cNvSpPr>
            <a:spLocks noChangeShapeType="1"/>
          </p:cNvSpPr>
          <p:nvPr/>
        </p:nvSpPr>
        <p:spPr bwMode="auto">
          <a:xfrm>
            <a:off x="6626225" y="2379906"/>
            <a:ext cx="2212975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66" name="Line 37"/>
          <p:cNvSpPr>
            <a:spLocks noChangeShapeType="1"/>
          </p:cNvSpPr>
          <p:nvPr/>
        </p:nvSpPr>
        <p:spPr bwMode="auto">
          <a:xfrm>
            <a:off x="381000" y="356576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68" name="Line 39"/>
          <p:cNvSpPr>
            <a:spLocks noChangeShapeType="1"/>
          </p:cNvSpPr>
          <p:nvPr/>
        </p:nvSpPr>
        <p:spPr bwMode="auto">
          <a:xfrm>
            <a:off x="381000" y="399121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70" name="Line 41"/>
          <p:cNvSpPr>
            <a:spLocks noChangeShapeType="1"/>
          </p:cNvSpPr>
          <p:nvPr/>
        </p:nvSpPr>
        <p:spPr bwMode="auto">
          <a:xfrm>
            <a:off x="381000" y="4416669"/>
            <a:ext cx="0" cy="4254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73" name="Line 44"/>
          <p:cNvSpPr>
            <a:spLocks noChangeShapeType="1"/>
          </p:cNvSpPr>
          <p:nvPr/>
        </p:nvSpPr>
        <p:spPr bwMode="auto">
          <a:xfrm>
            <a:off x="2286000" y="4842119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31782" name="Rectangle 48"/>
          <p:cNvSpPr>
            <a:spLocks noChangeArrowheads="1"/>
          </p:cNvSpPr>
          <p:nvPr/>
        </p:nvSpPr>
        <p:spPr bwMode="auto">
          <a:xfrm>
            <a:off x="1789536" y="2364031"/>
            <a:ext cx="1457031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SzPct val="75000"/>
            </a:pPr>
            <a:r>
              <a:rPr lang="en-US" altLang="en-US" dirty="0">
                <a:latin typeface="Tahoma" pitchFamily="34" charset="0"/>
              </a:rPr>
              <a:t>Dividend,</a:t>
            </a:r>
          </a:p>
        </p:txBody>
      </p:sp>
      <p:sp>
        <p:nvSpPr>
          <p:cNvPr id="31786" name="Rectangle 52"/>
          <p:cNvSpPr>
            <a:spLocks noChangeArrowheads="1"/>
          </p:cNvSpPr>
          <p:nvPr/>
        </p:nvSpPr>
        <p:spPr bwMode="auto">
          <a:xfrm>
            <a:off x="713499" y="2364031"/>
            <a:ext cx="946727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  <a:buSzPct val="75000"/>
            </a:pPr>
            <a:r>
              <a:rPr lang="en-US" altLang="en-US" dirty="0">
                <a:latin typeface="Tahoma" pitchFamily="34" charset="0"/>
              </a:rPr>
              <a:t>Year</a:t>
            </a:r>
          </a:p>
        </p:txBody>
      </p:sp>
      <p:sp>
        <p:nvSpPr>
          <p:cNvPr id="31787" name="Line 53"/>
          <p:cNvSpPr>
            <a:spLocks noChangeShapeType="1"/>
          </p:cNvSpPr>
          <p:nvPr/>
        </p:nvSpPr>
        <p:spPr bwMode="auto">
          <a:xfrm>
            <a:off x="695032" y="3124443"/>
            <a:ext cx="6966378" cy="2782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z="2400"/>
          </a:p>
        </p:txBody>
      </p:sp>
      <p:graphicFrame>
        <p:nvGraphicFramePr>
          <p:cNvPr id="31789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151211"/>
              </p:ext>
            </p:extLst>
          </p:nvPr>
        </p:nvGraphicFramePr>
        <p:xfrm>
          <a:off x="3155286" y="2659306"/>
          <a:ext cx="3476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646" imgH="241091" progId="Equation.3">
                  <p:embed/>
                </p:oleObj>
              </mc:Choice>
              <mc:Fallback>
                <p:oleObj name="Equation" r:id="rId4" imgW="177646" imgH="241091" progId="Equation.3">
                  <p:embed/>
                  <p:pic>
                    <p:nvPicPr>
                      <p:cNvPr id="31789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286" y="2659306"/>
                        <a:ext cx="347663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841" name="Text Box 57"/>
          <p:cNvSpPr txBox="1">
            <a:spLocks noChangeArrowheads="1"/>
          </p:cNvSpPr>
          <p:nvPr/>
        </p:nvSpPr>
        <p:spPr bwMode="auto">
          <a:xfrm>
            <a:off x="1050925" y="5310532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</a:t>
            </a: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</p:txBody>
      </p:sp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452850" y="1101435"/>
            <a:ext cx="8310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457200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8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1:</a:t>
            </a:r>
            <a:r>
              <a:rPr lang="en-US" altLang="en-US" sz="2800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en-US" sz="2800" dirty="0">
                <a:latin typeface="+mn-lt"/>
                <a:cs typeface="Times New Roman" pitchFamily="18" charset="0"/>
              </a:rPr>
              <a:t>Compute PV of </a:t>
            </a:r>
            <a:r>
              <a:rPr lang="en-US" altLang="en-US" sz="2800" dirty="0" err="1">
                <a:latin typeface="+mn-lt"/>
                <a:cs typeface="Times New Roman" pitchFamily="18" charset="0"/>
              </a:rPr>
              <a:t>nonconstant</a:t>
            </a:r>
            <a:r>
              <a:rPr lang="en-US" altLang="en-US" sz="2800" dirty="0">
                <a:latin typeface="+mn-lt"/>
                <a:cs typeface="Times New Roman" pitchFamily="18" charset="0"/>
              </a:rPr>
              <a:t>-growth dividends</a:t>
            </a:r>
            <a:endParaRPr lang="en-US" altLang="en-US" sz="2800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489404-A8F1-4786-9686-FB14FAD12DAD}"/>
              </a:ext>
            </a:extLst>
          </p:cNvPr>
          <p:cNvCxnSpPr/>
          <p:nvPr/>
        </p:nvCxnSpPr>
        <p:spPr>
          <a:xfrm>
            <a:off x="6616989" y="4596010"/>
            <a:ext cx="103518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30A9A86-296E-4033-8EAD-649DE273AC4C}"/>
              </a:ext>
            </a:extLst>
          </p:cNvPr>
          <p:cNvSpPr txBox="1"/>
          <p:nvPr/>
        </p:nvSpPr>
        <p:spPr>
          <a:xfrm>
            <a:off x="6594635" y="4624033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3.9618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F4B3993F-E863-4FC0-BEB1-EFD627BDFD6D}"/>
              </a:ext>
            </a:extLst>
          </p:cNvPr>
          <p:cNvSpPr/>
          <p:nvPr/>
        </p:nvSpPr>
        <p:spPr>
          <a:xfrm>
            <a:off x="2149888" y="4748211"/>
            <a:ext cx="4477927" cy="596321"/>
          </a:xfrm>
          <a:custGeom>
            <a:avLst/>
            <a:gdLst>
              <a:gd name="connsiteX0" fmla="*/ 4477927 w 4477927"/>
              <a:gd name="connsiteY0" fmla="*/ 96787 h 596321"/>
              <a:gd name="connsiteX1" fmla="*/ 320793 w 4477927"/>
              <a:gd name="connsiteY1" fmla="*/ 37521 h 596321"/>
              <a:gd name="connsiteX2" fmla="*/ 591727 w 4477927"/>
              <a:gd name="connsiteY2" fmla="*/ 596321 h 59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7927" h="596321">
                <a:moveTo>
                  <a:pt x="4477927" y="96787"/>
                </a:moveTo>
                <a:cubicBezTo>
                  <a:pt x="2723210" y="25526"/>
                  <a:pt x="968493" y="-45735"/>
                  <a:pt x="320793" y="37521"/>
                </a:cubicBezTo>
                <a:cubicBezTo>
                  <a:pt x="-326907" y="120777"/>
                  <a:pt x="132410" y="358549"/>
                  <a:pt x="591727" y="59632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ABF7932F-32AF-4EC3-BDAF-D7545C41E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733" y="5085913"/>
            <a:ext cx="5820950" cy="79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339725" indent="-339725" algn="l" eaLnBrk="1" hangingPunct="1">
              <a:lnSpc>
                <a:spcPct val="80000"/>
              </a:lnSpc>
              <a:spcBef>
                <a:spcPts val="0"/>
              </a:spcBef>
              <a:tabLst>
                <a:tab pos="-685800" algn="l"/>
                <a:tab pos="-457200" algn="l"/>
                <a:tab pos="0" algn="l"/>
                <a:tab pos="339725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800" dirty="0">
                <a:latin typeface="+mn-lt"/>
                <a:cs typeface="Times New Roman" pitchFamily="18" charset="0"/>
              </a:rPr>
              <a:t>=	PV of </a:t>
            </a: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nonconstant-growth</a:t>
            </a:r>
            <a:r>
              <a:rPr lang="en-US" altLang="en-US" sz="2800" dirty="0">
                <a:latin typeface="+mn-lt"/>
                <a:cs typeface="Times New Roman" pitchFamily="18" charset="0"/>
              </a:rPr>
              <a:t> dividends </a:t>
            </a: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paid in Years 1 – 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775D23-2411-47D0-B019-910EEBAE311F}"/>
              </a:ext>
            </a:extLst>
          </p:cNvPr>
          <p:cNvGrpSpPr/>
          <p:nvPr/>
        </p:nvGrpSpPr>
        <p:grpSpPr>
          <a:xfrm>
            <a:off x="4159140" y="2364031"/>
            <a:ext cx="3163501" cy="790498"/>
            <a:chOff x="3610500" y="2364031"/>
            <a:chExt cx="3163501" cy="790498"/>
          </a:xfrm>
        </p:grpSpPr>
        <p:sp>
          <p:nvSpPr>
            <p:cNvPr id="31763" name="Line 34"/>
            <p:cNvSpPr>
              <a:spLocks noChangeShapeType="1"/>
            </p:cNvSpPr>
            <p:nvPr/>
          </p:nvSpPr>
          <p:spPr bwMode="auto">
            <a:xfrm>
              <a:off x="4110176" y="2379906"/>
              <a:ext cx="26638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1785" name="Rectangle 51"/>
            <p:cNvSpPr>
              <a:spLocks noChangeArrowheads="1"/>
            </p:cNvSpPr>
            <p:nvPr/>
          </p:nvSpPr>
          <p:spPr bwMode="auto">
            <a:xfrm>
              <a:off x="3610500" y="2364031"/>
              <a:ext cx="1036651" cy="760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>
                <a:lnSpc>
                  <a:spcPct val="115000"/>
                </a:lnSpc>
                <a:spcBef>
                  <a:spcPct val="20000"/>
                </a:spcBef>
                <a:buSzPct val="75000"/>
              </a:pPr>
              <a:r>
                <a:rPr lang="en-US" altLang="en-US" dirty="0">
                  <a:latin typeface="Tahoma" pitchFamily="34" charset="0"/>
                </a:rPr>
                <a:t>PV of</a:t>
              </a:r>
            </a:p>
          </p:txBody>
        </p:sp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D510273D-911A-4D20-A646-C4D098C8461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0364456"/>
                </p:ext>
              </p:extLst>
            </p:nvPr>
          </p:nvGraphicFramePr>
          <p:xfrm>
            <a:off x="4498806" y="2681454"/>
            <a:ext cx="349250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49038" imgH="472637" progId="Equation.DSMT4">
                    <p:embed/>
                  </p:oleObj>
                </mc:Choice>
                <mc:Fallback>
                  <p:oleObj name="Equation" r:id="rId6" imgW="349038" imgH="47263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498806" y="2681454"/>
                          <a:ext cx="349250" cy="473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1"/>
    </p:custDataLst>
    <p:extLst>
      <p:ext uri="{BB962C8B-B14F-4D97-AF65-F5344CB8AC3E}">
        <p14:creationId xmlns:p14="http://schemas.microsoft.com/office/powerpoint/2010/main" val="857057211"/>
      </p:ext>
    </p:extLst>
  </p:cSld>
  <p:clrMapOvr>
    <a:masterClrMapping/>
  </p:clrMapOvr>
  <p:transition advTm="1365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 autoUpdateAnimBg="0"/>
      <p:bldP spid="374810" grpId="0" build="p" bldLvl="3" autoUpdateAnimBg="0"/>
      <p:bldP spid="31756" grpId="0"/>
      <p:bldP spid="31758" grpId="0"/>
      <p:bldP spid="31760" grpId="0"/>
      <p:bldP spid="31762" grpId="0"/>
      <p:bldP spid="31782" grpId="0"/>
      <p:bldP spid="31786" grpId="0"/>
      <p:bldP spid="31787" grpId="0" animBg="1"/>
      <p:bldP spid="374841" grpId="0" autoUpdateAnimBg="0"/>
      <p:bldP spid="4" grpId="0"/>
      <p:bldP spid="34" grpId="0" animBg="1"/>
      <p:bldP spid="35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26720" y="1389561"/>
            <a:ext cx="8336280" cy="1669108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cs typeface="Times New Roman" pitchFamily="18" charset="0"/>
              </a:rPr>
              <a:t>Because the dividends grow at a constant rate </a:t>
            </a:r>
            <a:r>
              <a:rPr lang="en-US" altLang="en-US" sz="2600" i="1" dirty="0">
                <a:solidFill>
                  <a:srgbClr val="FF0000"/>
                </a:solidFill>
                <a:cs typeface="Times New Roman" pitchFamily="18" charset="0"/>
              </a:rPr>
              <a:t>after</a:t>
            </a:r>
            <a:r>
              <a:rPr lang="en-US" altLang="en-US" sz="2600" dirty="0">
                <a:solidFill>
                  <a:srgbClr val="000000"/>
                </a:solidFill>
                <a:cs typeface="Times New Roman" pitchFamily="18" charset="0"/>
              </a:rPr>
              <a:t> Year 3, we can apply the constant growth model to compute the PV of the </a:t>
            </a:r>
            <a:r>
              <a:rPr lang="en-US" altLang="en-US" sz="2600" b="1" cap="all" dirty="0">
                <a:solidFill>
                  <a:srgbClr val="FF0000"/>
                </a:solidFill>
                <a:cs typeface="Times New Roman" pitchFamily="18" charset="0"/>
              </a:rPr>
              <a:t>future</a:t>
            </a:r>
            <a:r>
              <a:rPr lang="en-US" altLang="en-US" sz="2600" dirty="0">
                <a:solidFill>
                  <a:srgbClr val="000000"/>
                </a:solidFill>
                <a:cs typeface="Times New Roman" pitchFamily="18" charset="0"/>
              </a:rPr>
              <a:t> constant-growth dividends at the </a:t>
            </a:r>
            <a:r>
              <a:rPr lang="en-US" altLang="en-US" sz="2600" dirty="0">
                <a:solidFill>
                  <a:srgbClr val="FF0000"/>
                </a:solidFill>
                <a:cs typeface="Times New Roman" pitchFamily="18" charset="0"/>
              </a:rPr>
              <a:t>end of </a:t>
            </a:r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en-US" sz="2600" dirty="0">
                <a:solidFill>
                  <a:srgbClr val="FF0000"/>
                </a:solidFill>
                <a:cs typeface="Times New Roman" pitchFamily="18" charset="0"/>
              </a:rPr>
              <a:t>Year 3, </a:t>
            </a:r>
            <a:r>
              <a:rPr lang="en-US" altLang="en-US" sz="2600" dirty="0">
                <a:cs typeface="Times New Roman" pitchFamily="18" charset="0"/>
              </a:rPr>
              <a:t>which is the</a:t>
            </a:r>
            <a:r>
              <a:rPr lang="en-US" altLang="en-US" sz="2600" dirty="0">
                <a:solidFill>
                  <a:srgbClr val="FF0000"/>
                </a:solidFill>
                <a:cs typeface="Times New Roman" pitchFamily="18" charset="0"/>
              </a:rPr>
              <a:t> end of the nonconstant growth period</a:t>
            </a:r>
            <a:r>
              <a:rPr lang="en-US" altLang="en-US" sz="2600" dirty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en-US" sz="2600" dirty="0"/>
          </a:p>
        </p:txBody>
      </p:sp>
      <p:graphicFrame>
        <p:nvGraphicFramePr>
          <p:cNvPr id="3758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598403"/>
              </p:ext>
            </p:extLst>
          </p:nvPr>
        </p:nvGraphicFramePr>
        <p:xfrm>
          <a:off x="1579563" y="3114482"/>
          <a:ext cx="4236269" cy="93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360" imgH="469800" progId="Equation.DSMT4">
                  <p:embed/>
                </p:oleObj>
              </mc:Choice>
              <mc:Fallback>
                <p:oleObj name="Equation" r:id="rId4" imgW="21333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3114482"/>
                        <a:ext cx="4236269" cy="932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58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01759"/>
              </p:ext>
            </p:extLst>
          </p:nvPr>
        </p:nvGraphicFramePr>
        <p:xfrm>
          <a:off x="1883412" y="4174577"/>
          <a:ext cx="5311098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52400" imgH="583920" progId="Equation.DSMT4">
                  <p:embed/>
                </p:oleObj>
              </mc:Choice>
              <mc:Fallback>
                <p:oleObj name="Equation" r:id="rId6" imgW="255240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3412" y="4174577"/>
                        <a:ext cx="5311098" cy="1214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14" name="Text Box 6"/>
          <p:cNvSpPr txBox="1">
            <a:spLocks noChangeArrowheads="1"/>
          </p:cNvSpPr>
          <p:nvPr/>
        </p:nvSpPr>
        <p:spPr bwMode="auto">
          <a:xfrm>
            <a:off x="1584325" y="6041503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71150" y="3386397"/>
            <a:ext cx="267844" cy="239978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553664" y="3373362"/>
            <a:ext cx="426154" cy="253013"/>
          </a:xfrm>
          <a:prstGeom prst="ellipse">
            <a:avLst/>
          </a:prstGeom>
          <a:noFill/>
          <a:ln w="25400" algn="ctr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15923"/>
              </p:ext>
            </p:extLst>
          </p:nvPr>
        </p:nvGraphicFramePr>
        <p:xfrm>
          <a:off x="712834" y="5093246"/>
          <a:ext cx="72009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00400" imgH="380880" progId="Equation.DSMT4">
                  <p:embed/>
                </p:oleObj>
              </mc:Choice>
              <mc:Fallback>
                <p:oleObj name="Equation" r:id="rId8" imgW="32004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834" y="5093246"/>
                        <a:ext cx="72009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52850" y="872820"/>
            <a:ext cx="83101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indent="-457200" algn="l" eaLnBrk="1" hangingPunct="1">
              <a:spcBef>
                <a:spcPts val="800"/>
              </a:spcBef>
              <a:tabLst>
                <a:tab pos="-685800" algn="l"/>
                <a:tab pos="-457200" algn="l"/>
                <a:tab pos="0" algn="l"/>
                <a:tab pos="457200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6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2:</a:t>
            </a:r>
            <a:r>
              <a:rPr lang="en-US" altLang="en-US" sz="2600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en-US" sz="2600" dirty="0">
                <a:latin typeface="+mn-lt"/>
                <a:cs typeface="Times New Roman" pitchFamily="18" charset="0"/>
              </a:rPr>
              <a:t>Compute PV of constant-growth dividends.</a:t>
            </a:r>
            <a:endParaRPr lang="en-US" altLang="en-US" sz="2600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636577" y="3596634"/>
            <a:ext cx="278732" cy="214109"/>
          </a:xfrm>
          <a:prstGeom prst="ellipse">
            <a:avLst/>
          </a:prstGeom>
          <a:noFill/>
          <a:ln w="25400" algn="ctr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AB3D4B-3A2B-45EB-975A-38A673F1A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377688"/>
            <a:ext cx="208078" cy="229749"/>
          </a:xfrm>
          <a:prstGeom prst="ellipse">
            <a:avLst/>
          </a:prstGeom>
          <a:noFill/>
          <a:ln w="25400" algn="ctr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Line 44">
            <a:extLst>
              <a:ext uri="{FF2B5EF4-FFF2-40B4-BE49-F238E27FC236}">
                <a16:creationId xmlns:a16="http://schemas.microsoft.com/office/drawing/2014/main" id="{B571CE00-EB89-D289-E17A-F64EFA5200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6035195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 sz="240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9B7BCE7-CB04-9404-2BEA-9F9BE62B4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286" y="5972487"/>
            <a:ext cx="7286714" cy="45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339725" indent="-339725" eaLnBrk="1" hangingPunct="1">
              <a:lnSpc>
                <a:spcPct val="80000"/>
              </a:lnSpc>
              <a:spcBef>
                <a:spcPts val="0"/>
              </a:spcBef>
              <a:tabLst>
                <a:tab pos="-685800" algn="l"/>
                <a:tab pos="-457200" algn="l"/>
                <a:tab pos="0" algn="l"/>
                <a:tab pos="339725" algn="l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500" dirty="0">
                <a:latin typeface="+mn-lt"/>
                <a:cs typeface="Times New Roman" pitchFamily="18" charset="0"/>
              </a:rPr>
              <a:t>=	PV of </a:t>
            </a:r>
            <a:r>
              <a:rPr lang="en-US" altLang="en-US" sz="25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constant-growth</a:t>
            </a:r>
            <a:r>
              <a:rPr lang="en-US" altLang="en-US" sz="2500" dirty="0">
                <a:latin typeface="+mn-lt"/>
                <a:cs typeface="Times New Roman" pitchFamily="18" charset="0"/>
              </a:rPr>
              <a:t> dividends </a:t>
            </a:r>
            <a:r>
              <a:rPr lang="en-US" altLang="en-US" sz="25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paid in Years 4 – </a:t>
            </a:r>
            <a:r>
              <a:rPr lang="en-US" altLang="en-US" sz="2800" dirty="0">
                <a:latin typeface="Courier New" pitchFamily="49" charset="0"/>
                <a:cs typeface="Courier New" pitchFamily="49" charset="0"/>
              </a:rPr>
              <a:t>∞</a:t>
            </a:r>
            <a:endParaRPr lang="en-US" altLang="en-US" sz="2800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6301618"/>
      </p:ext>
    </p:extLst>
  </p:cSld>
  <p:clrMapOvr>
    <a:masterClrMapping/>
  </p:clrMapOvr>
  <p:transition advTm="121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 autoUpdateAnimBg="0"/>
      <p:bldP spid="375814" grpId="0" autoUpdateAnimBg="0"/>
      <p:bldP spid="8" grpId="0" animBg="1"/>
      <p:bldP spid="10" grpId="0" animBg="1"/>
      <p:bldP spid="13" grpId="0" build="p" bldLvl="2" autoUpdateAnimBg="0"/>
      <p:bldP spid="14" grpId="0" animBg="1"/>
      <p:bldP spid="15" grpId="0" animBg="1"/>
      <p:bldP spid="7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26532" y="3241882"/>
            <a:ext cx="6858000" cy="622829"/>
          </a:xfrm>
        </p:spPr>
        <p:txBody>
          <a:bodyPr/>
          <a:lstStyle/>
          <a:p>
            <a:pPr marL="0" indent="0" algn="r" eaLnBrk="1" hangingPunct="1"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cs typeface="Times New Roman" pitchFamily="18" charset="0"/>
              </a:rPr>
              <a:t>PV of nonconstant dividends =   $3.9618</a:t>
            </a:r>
          </a:p>
        </p:txBody>
      </p:sp>
      <p:sp>
        <p:nvSpPr>
          <p:cNvPr id="375814" name="Text Box 6"/>
          <p:cNvSpPr txBox="1">
            <a:spLocks noChangeArrowheads="1"/>
          </p:cNvSpPr>
          <p:nvPr/>
        </p:nvSpPr>
        <p:spPr bwMode="auto">
          <a:xfrm>
            <a:off x="1779058" y="5536674"/>
            <a:ext cx="37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>
                <a:latin typeface="Tahoma" pitchFamily="34" charset="0"/>
              </a:rPr>
              <a:t> 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429932" y="3676823"/>
            <a:ext cx="6324600" cy="667543"/>
            <a:chOff x="1219201" y="2812261"/>
            <a:chExt cx="6324600" cy="667543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 bwMode="auto">
            <a:xfrm>
              <a:off x="1219201" y="2812261"/>
              <a:ext cx="6324600" cy="667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94A41A"/>
                </a:buClr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37C1F"/>
                </a:buClr>
                <a:buFont typeface="Times" pitchFamily="18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buFontTx/>
                <a:buNone/>
              </a:pPr>
              <a:r>
                <a:rPr lang="en-US" altLang="en-US" sz="3000" kern="0" dirty="0">
                  <a:solidFill>
                    <a:srgbClr val="000000"/>
                  </a:solidFill>
                  <a:cs typeface="Times New Roman" pitchFamily="18" charset="0"/>
                </a:rPr>
                <a:t>PV of future price,    = $18.8784 </a:t>
              </a:r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0871475"/>
                </p:ext>
              </p:extLst>
            </p:nvPr>
          </p:nvGraphicFramePr>
          <p:xfrm>
            <a:off x="4114799" y="2827396"/>
            <a:ext cx="411156" cy="617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280" imgH="228600" progId="Equation.DSMT4">
                    <p:embed/>
                  </p:oleObj>
                </mc:Choice>
                <mc:Fallback>
                  <p:oleObj name="Equation" r:id="rId5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4799" y="2827396"/>
                          <a:ext cx="411156" cy="617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7"/>
          <p:cNvGrpSpPr/>
          <p:nvPr/>
        </p:nvGrpSpPr>
        <p:grpSpPr>
          <a:xfrm>
            <a:off x="5003795" y="4357409"/>
            <a:ext cx="2480736" cy="649287"/>
            <a:chOff x="5113862" y="2823969"/>
            <a:chExt cx="2480736" cy="649287"/>
          </a:xfrm>
        </p:grpSpPr>
        <p:sp>
          <p:nvSpPr>
            <p:cNvPr id="14" name="Rectangle 2"/>
            <p:cNvSpPr txBox="1">
              <a:spLocks noChangeArrowheads="1"/>
            </p:cNvSpPr>
            <p:nvPr/>
          </p:nvSpPr>
          <p:spPr bwMode="auto">
            <a:xfrm>
              <a:off x="5113862" y="2823969"/>
              <a:ext cx="2480736" cy="64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SzPct val="75000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94A41A"/>
                </a:buClr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37C1F"/>
                </a:buClr>
                <a:buFont typeface="Times" pitchFamily="18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algn="r" eaLnBrk="1" hangingPunct="1">
                <a:buFontTx/>
                <a:buNone/>
              </a:pPr>
              <a:r>
                <a:rPr lang="en-US" altLang="en-US" sz="3000" kern="0" dirty="0">
                  <a:solidFill>
                    <a:srgbClr val="000000"/>
                  </a:solidFill>
                  <a:cs typeface="Times New Roman" pitchFamily="18" charset="0"/>
                </a:rPr>
                <a:t>   = $22.8402</a:t>
              </a:r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1988681"/>
                </p:ext>
              </p:extLst>
            </p:nvPr>
          </p:nvGraphicFramePr>
          <p:xfrm>
            <a:off x="5376330" y="2843677"/>
            <a:ext cx="499540" cy="617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280" imgH="228600" progId="Equation.DSMT4">
                    <p:embed/>
                  </p:oleObj>
                </mc:Choice>
                <mc:Fallback>
                  <p:oleObj name="Equation" r:id="rId7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6330" y="2843677"/>
                          <a:ext cx="499540" cy="617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9719" y="5439876"/>
            <a:ext cx="45929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FontTx/>
              <a:buNone/>
              <a:tabLst>
                <a:tab pos="287338" algn="l"/>
              </a:tabLst>
            </a:pPr>
            <a:r>
              <a:rPr lang="en-US" altLang="en-US" sz="3000" kern="0" dirty="0">
                <a:solidFill>
                  <a:srgbClr val="C00000"/>
                </a:solidFill>
                <a:cs typeface="Times New Roman" pitchFamily="18" charset="0"/>
              </a:rPr>
              <a:t> = Current value of the stock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002864" y="4344366"/>
            <a:ext cx="148166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 rot="21168375">
            <a:off x="3462866" y="4626965"/>
            <a:ext cx="1794928" cy="1012808"/>
          </a:xfrm>
          <a:custGeom>
            <a:avLst/>
            <a:gdLst>
              <a:gd name="connsiteX0" fmla="*/ 4477927 w 4477927"/>
              <a:gd name="connsiteY0" fmla="*/ 96787 h 596321"/>
              <a:gd name="connsiteX1" fmla="*/ 320793 w 4477927"/>
              <a:gd name="connsiteY1" fmla="*/ 37521 h 596321"/>
              <a:gd name="connsiteX2" fmla="*/ 591727 w 4477927"/>
              <a:gd name="connsiteY2" fmla="*/ 596321 h 59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7927" h="596321">
                <a:moveTo>
                  <a:pt x="4477927" y="96787"/>
                </a:moveTo>
                <a:cubicBezTo>
                  <a:pt x="2723210" y="25526"/>
                  <a:pt x="968493" y="-45735"/>
                  <a:pt x="320793" y="37521"/>
                </a:cubicBezTo>
                <a:cubicBezTo>
                  <a:pt x="-326907" y="120777"/>
                  <a:pt x="132410" y="358549"/>
                  <a:pt x="591727" y="59632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533400" y="1342413"/>
            <a:ext cx="834866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-685800" algn="l"/>
                <a:tab pos="-457200" algn="l"/>
                <a:tab pos="0" algn="l"/>
                <a:tab pos="571500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1262063" indent="-1262063" algn="l" eaLnBrk="1" hangingPunct="1">
              <a:spcBef>
                <a:spcPct val="20000"/>
              </a:spcBef>
              <a:tabLst>
                <a:tab pos="-685800" algn="l"/>
                <a:tab pos="-457200" algn="l"/>
                <a:tab pos="0" algn="l"/>
                <a:tab pos="1262063" algn="l"/>
                <a:tab pos="1485900" algn="dec"/>
                <a:tab pos="2971800" algn="l"/>
                <a:tab pos="3200400" algn="dec"/>
                <a:tab pos="3543300" algn="l"/>
                <a:tab pos="4114800" algn="l"/>
                <a:tab pos="4343400" algn="dec"/>
                <a:tab pos="4914900" algn="dec"/>
                <a:tab pos="5486400" algn="l"/>
              </a:tabLst>
            </a:pPr>
            <a:r>
              <a:rPr lang="en-US" altLang="en-US" sz="2800" b="1" u="sng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Step 3:</a:t>
            </a:r>
            <a:r>
              <a:rPr lang="en-US" altLang="en-US" sz="2800" b="1" dirty="0">
                <a:solidFill>
                  <a:srgbClr val="0033CC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en-US" sz="2800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	</a:t>
            </a: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Sum the PV of the </a:t>
            </a:r>
            <a:r>
              <a:rPr lang="en-US" altLang="en-US" sz="2800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nonconstant</a:t>
            </a:r>
            <a:r>
              <a:rPr lang="en-US" altLang="en-US" sz="28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growth dividends computed in Step 1 and the PV of the future stock price computed in Step 2.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2204980"/>
      </p:ext>
    </p:extLst>
  </p:cSld>
  <p:clrMapOvr>
    <a:masterClrMapping/>
  </p:clrMapOvr>
  <p:transition advTm="121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5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 build="p"/>
      <p:bldP spid="375814" grpId="0" autoUpdateAnimBg="0"/>
      <p:bldP spid="3" grpId="0"/>
      <p:bldP spid="16" grpId="0" animBg="1"/>
      <p:bldP spid="18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685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452661"/>
              </p:ext>
            </p:extLst>
          </p:nvPr>
        </p:nvGraphicFramePr>
        <p:xfrm>
          <a:off x="6173572" y="2182322"/>
          <a:ext cx="731837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1973" imgH="241195" progId="Equation.DSMT4">
                  <p:embed/>
                </p:oleObj>
              </mc:Choice>
              <mc:Fallback>
                <p:oleObj name="Equation" r:id="rId4" imgW="291973" imgH="241195" progId="Equation.DSMT4">
                  <p:embed/>
                  <p:pic>
                    <p:nvPicPr>
                      <p:cNvPr id="37685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572" y="2182322"/>
                        <a:ext cx="731837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19653" y="1515524"/>
            <a:ext cx="5151438" cy="762000"/>
            <a:chOff x="624" y="1344"/>
            <a:chExt cx="3245" cy="480"/>
          </a:xfrm>
        </p:grpSpPr>
        <p:sp>
          <p:nvSpPr>
            <p:cNvPr id="33821" name="Text Box 4"/>
            <p:cNvSpPr txBox="1">
              <a:spLocks noChangeArrowheads="1"/>
            </p:cNvSpPr>
            <p:nvPr/>
          </p:nvSpPr>
          <p:spPr bwMode="auto">
            <a:xfrm>
              <a:off x="1632" y="1344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>
                  <a:latin typeface="Tahoma" pitchFamily="34" charset="0"/>
                </a:rPr>
                <a:t>1</a:t>
              </a:r>
            </a:p>
          </p:txBody>
        </p:sp>
        <p:sp>
          <p:nvSpPr>
            <p:cNvPr id="33822" name="Line 5"/>
            <p:cNvSpPr>
              <a:spLocks noChangeShapeType="1"/>
            </p:cNvSpPr>
            <p:nvPr/>
          </p:nvSpPr>
          <p:spPr bwMode="auto">
            <a:xfrm>
              <a:off x="720" y="1632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23" name="Line 6"/>
            <p:cNvSpPr>
              <a:spLocks noChangeShapeType="1"/>
            </p:cNvSpPr>
            <p:nvPr/>
          </p:nvSpPr>
          <p:spPr bwMode="auto">
            <a:xfrm>
              <a:off x="1728" y="1632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24" name="Line 7"/>
            <p:cNvSpPr>
              <a:spLocks noChangeShapeType="1"/>
            </p:cNvSpPr>
            <p:nvPr/>
          </p:nvSpPr>
          <p:spPr bwMode="auto">
            <a:xfrm>
              <a:off x="2736" y="1632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25" name="Line 8"/>
            <p:cNvSpPr>
              <a:spLocks noChangeShapeType="1"/>
            </p:cNvSpPr>
            <p:nvPr/>
          </p:nvSpPr>
          <p:spPr bwMode="auto">
            <a:xfrm>
              <a:off x="3744" y="1632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26" name="Text Box 9"/>
            <p:cNvSpPr txBox="1">
              <a:spLocks noChangeArrowheads="1"/>
            </p:cNvSpPr>
            <p:nvPr/>
          </p:nvSpPr>
          <p:spPr bwMode="auto">
            <a:xfrm>
              <a:off x="624" y="1344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>
                  <a:latin typeface="Tahoma" pitchFamily="34" charset="0"/>
                </a:rPr>
                <a:t>0</a:t>
              </a:r>
            </a:p>
          </p:txBody>
        </p:sp>
        <p:sp>
          <p:nvSpPr>
            <p:cNvPr id="33827" name="Text Box 10"/>
            <p:cNvSpPr txBox="1">
              <a:spLocks noChangeArrowheads="1"/>
            </p:cNvSpPr>
            <p:nvPr/>
          </p:nvSpPr>
          <p:spPr bwMode="auto">
            <a:xfrm>
              <a:off x="2640" y="1344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Tahoma" pitchFamily="34" charset="0"/>
                </a:rPr>
                <a:t>2</a:t>
              </a:r>
            </a:p>
          </p:txBody>
        </p:sp>
        <p:sp>
          <p:nvSpPr>
            <p:cNvPr id="33828" name="Text Box 11"/>
            <p:cNvSpPr txBox="1">
              <a:spLocks noChangeArrowheads="1"/>
            </p:cNvSpPr>
            <p:nvPr/>
          </p:nvSpPr>
          <p:spPr bwMode="auto">
            <a:xfrm>
              <a:off x="3648" y="1344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>
                  <a:latin typeface="Tahoma" pitchFamily="34" charset="0"/>
                </a:rPr>
                <a:t>3</a:t>
              </a:r>
            </a:p>
          </p:txBody>
        </p:sp>
        <p:sp>
          <p:nvSpPr>
            <p:cNvPr id="33830" name="Line 13"/>
            <p:cNvSpPr>
              <a:spLocks noChangeShapeType="1"/>
            </p:cNvSpPr>
            <p:nvPr/>
          </p:nvSpPr>
          <p:spPr bwMode="auto">
            <a:xfrm>
              <a:off x="720" y="1728"/>
              <a:ext cx="3023" cy="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76847" name="Text Box 15"/>
          <p:cNvSpPr txBox="1">
            <a:spLocks noChangeArrowheads="1"/>
          </p:cNvSpPr>
          <p:nvPr/>
        </p:nvSpPr>
        <p:spPr bwMode="auto">
          <a:xfrm>
            <a:off x="1329253" y="1698087"/>
            <a:ext cx="7620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2200">
                <a:latin typeface="Tahoma" pitchFamily="34" charset="0"/>
              </a:rPr>
              <a:t>14%</a:t>
            </a:r>
          </a:p>
        </p:txBody>
      </p:sp>
      <p:sp>
        <p:nvSpPr>
          <p:cNvPr id="376848" name="Text Box 16"/>
          <p:cNvSpPr txBox="1">
            <a:spLocks noChangeArrowheads="1"/>
          </p:cNvSpPr>
          <p:nvPr/>
        </p:nvSpPr>
        <p:spPr bwMode="auto">
          <a:xfrm>
            <a:off x="1862653" y="2277524"/>
            <a:ext cx="1119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1.5000</a:t>
            </a:r>
          </a:p>
        </p:txBody>
      </p:sp>
      <p:sp>
        <p:nvSpPr>
          <p:cNvPr id="376849" name="Text Box 17"/>
          <p:cNvSpPr txBox="1">
            <a:spLocks noChangeArrowheads="1"/>
          </p:cNvSpPr>
          <p:nvPr/>
        </p:nvSpPr>
        <p:spPr bwMode="auto">
          <a:xfrm>
            <a:off x="3462853" y="2277524"/>
            <a:ext cx="1119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1.8000</a:t>
            </a:r>
          </a:p>
        </p:txBody>
      </p:sp>
      <p:sp>
        <p:nvSpPr>
          <p:cNvPr id="376850" name="Text Box 18"/>
          <p:cNvSpPr txBox="1">
            <a:spLocks noChangeArrowheads="1"/>
          </p:cNvSpPr>
          <p:nvPr/>
        </p:nvSpPr>
        <p:spPr bwMode="auto">
          <a:xfrm>
            <a:off x="5096391" y="2277524"/>
            <a:ext cx="1119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1.6200</a:t>
            </a:r>
          </a:p>
        </p:txBody>
      </p:sp>
      <p:sp>
        <p:nvSpPr>
          <p:cNvPr id="376852" name="Text Box 20"/>
          <p:cNvSpPr txBox="1">
            <a:spLocks noChangeArrowheads="1"/>
          </p:cNvSpPr>
          <p:nvPr/>
        </p:nvSpPr>
        <p:spPr bwMode="auto">
          <a:xfrm>
            <a:off x="330189" y="3115724"/>
            <a:ext cx="1119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3.9618</a:t>
            </a:r>
          </a:p>
        </p:txBody>
      </p:sp>
      <p:sp>
        <p:nvSpPr>
          <p:cNvPr id="376854" name="Text Box 22"/>
          <p:cNvSpPr txBox="1">
            <a:spLocks noChangeArrowheads="1"/>
          </p:cNvSpPr>
          <p:nvPr/>
        </p:nvSpPr>
        <p:spPr bwMode="auto">
          <a:xfrm>
            <a:off x="4925886" y="3649124"/>
            <a:ext cx="12875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26.1692</a:t>
            </a:r>
          </a:p>
        </p:txBody>
      </p:sp>
      <p:graphicFrame>
        <p:nvGraphicFramePr>
          <p:cNvPr id="376855" name="Object 23"/>
          <p:cNvGraphicFramePr>
            <a:graphicFrameLocks noChangeAspect="1"/>
          </p:cNvGraphicFramePr>
          <p:nvPr/>
        </p:nvGraphicFramePr>
        <p:xfrm>
          <a:off x="6175375" y="3522663"/>
          <a:ext cx="698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9360" imgH="253800" progId="Equation.DSMT4">
                  <p:embed/>
                </p:oleObj>
              </mc:Choice>
              <mc:Fallback>
                <p:oleObj name="Equation" r:id="rId6" imgW="279360" imgH="253800" progId="Equation.DSMT4">
                  <p:embed/>
                  <p:pic>
                    <p:nvPicPr>
                      <p:cNvPr id="37685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75" y="3522663"/>
                        <a:ext cx="698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6856" name="Line 24"/>
          <p:cNvSpPr>
            <a:spLocks noChangeShapeType="1"/>
          </p:cNvSpPr>
          <p:nvPr/>
        </p:nvSpPr>
        <p:spPr bwMode="auto">
          <a:xfrm flipH="1">
            <a:off x="1481658" y="3886426"/>
            <a:ext cx="338328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6857" name="Text Box 25"/>
          <p:cNvSpPr txBox="1">
            <a:spLocks noChangeArrowheads="1"/>
          </p:cNvSpPr>
          <p:nvPr/>
        </p:nvSpPr>
        <p:spPr bwMode="auto">
          <a:xfrm>
            <a:off x="170381" y="3649124"/>
            <a:ext cx="12875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18.8784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86256" y="4106329"/>
            <a:ext cx="1287463" cy="461963"/>
            <a:chOff x="204" y="2976"/>
            <a:chExt cx="811" cy="291"/>
          </a:xfrm>
        </p:grpSpPr>
        <p:sp>
          <p:nvSpPr>
            <p:cNvPr id="33819" name="Text Box 27"/>
            <p:cNvSpPr txBox="1">
              <a:spLocks noChangeArrowheads="1"/>
            </p:cNvSpPr>
            <p:nvPr/>
          </p:nvSpPr>
          <p:spPr bwMode="auto">
            <a:xfrm>
              <a:off x="204" y="2976"/>
              <a:ext cx="81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Tahoma" pitchFamily="34" charset="0"/>
                </a:rPr>
                <a:t>22.8402</a:t>
              </a:r>
            </a:p>
          </p:txBody>
        </p:sp>
        <p:sp>
          <p:nvSpPr>
            <p:cNvPr id="33820" name="Line 28"/>
            <p:cNvSpPr>
              <a:spLocks noChangeShapeType="1"/>
            </p:cNvSpPr>
            <p:nvPr/>
          </p:nvSpPr>
          <p:spPr bwMode="auto">
            <a:xfrm>
              <a:off x="240" y="2976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aphicFrame>
        <p:nvGraphicFramePr>
          <p:cNvPr id="376861" name="Object 29"/>
          <p:cNvGraphicFramePr>
            <a:graphicFrameLocks noChangeAspect="1"/>
          </p:cNvGraphicFramePr>
          <p:nvPr/>
        </p:nvGraphicFramePr>
        <p:xfrm>
          <a:off x="1744440" y="4084460"/>
          <a:ext cx="1799820" cy="57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99920" imgH="253800" progId="Equation.DSMT4">
                  <p:embed/>
                </p:oleObj>
              </mc:Choice>
              <mc:Fallback>
                <p:oleObj name="Equation" r:id="rId8" imgW="799920" imgH="253800" progId="Equation.DSMT4">
                  <p:embed/>
                  <p:pic>
                    <p:nvPicPr>
                      <p:cNvPr id="37686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440" y="4084460"/>
                        <a:ext cx="1799820" cy="57105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2" name="Line 31"/>
          <p:cNvSpPr>
            <a:spLocks noChangeShapeType="1"/>
          </p:cNvSpPr>
          <p:nvPr/>
        </p:nvSpPr>
        <p:spPr bwMode="auto">
          <a:xfrm flipH="1">
            <a:off x="1494367" y="3326908"/>
            <a:ext cx="2588994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9658525-224C-1797-8C10-F314800F6A7A}"/>
              </a:ext>
            </a:extLst>
          </p:cNvPr>
          <p:cNvGrpSpPr/>
          <p:nvPr/>
        </p:nvGrpSpPr>
        <p:grpSpPr>
          <a:xfrm>
            <a:off x="2472253" y="2707453"/>
            <a:ext cx="3200408" cy="609600"/>
            <a:chOff x="2472269" y="2734724"/>
            <a:chExt cx="3200408" cy="609600"/>
          </a:xfrm>
        </p:grpSpPr>
        <p:sp>
          <p:nvSpPr>
            <p:cNvPr id="33813" name="Line 32"/>
            <p:cNvSpPr>
              <a:spLocks noChangeShapeType="1"/>
            </p:cNvSpPr>
            <p:nvPr/>
          </p:nvSpPr>
          <p:spPr bwMode="auto">
            <a:xfrm>
              <a:off x="4074652" y="2963324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14" name="Line 33"/>
            <p:cNvSpPr>
              <a:spLocks noChangeShapeType="1"/>
            </p:cNvSpPr>
            <p:nvPr/>
          </p:nvSpPr>
          <p:spPr bwMode="auto">
            <a:xfrm>
              <a:off x="2472269" y="2734724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16" name="Line 35"/>
            <p:cNvSpPr>
              <a:spLocks noChangeShapeType="1"/>
            </p:cNvSpPr>
            <p:nvPr/>
          </p:nvSpPr>
          <p:spPr bwMode="auto">
            <a:xfrm>
              <a:off x="4072473" y="2734724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17" name="Line 36"/>
            <p:cNvSpPr>
              <a:spLocks noChangeShapeType="1"/>
            </p:cNvSpPr>
            <p:nvPr/>
          </p:nvSpPr>
          <p:spPr bwMode="auto">
            <a:xfrm>
              <a:off x="5672677" y="2734724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818" name="Line 37"/>
            <p:cNvSpPr>
              <a:spLocks noChangeShapeType="1"/>
            </p:cNvSpPr>
            <p:nvPr/>
          </p:nvSpPr>
          <p:spPr bwMode="auto">
            <a:xfrm flipV="1">
              <a:off x="2472269" y="2963321"/>
              <a:ext cx="320040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3811" name="Text Box 38"/>
          <p:cNvSpPr txBox="1">
            <a:spLocks noChangeArrowheads="1"/>
          </p:cNvSpPr>
          <p:nvPr/>
        </p:nvSpPr>
        <p:spPr bwMode="auto">
          <a:xfrm>
            <a:off x="1849953" y="5946452"/>
            <a:ext cx="469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dirty="0">
                <a:latin typeface="Tahoma" pitchFamily="34" charset="0"/>
              </a:rPr>
              <a:t>   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427167" y="3547526"/>
            <a:ext cx="464604" cy="609600"/>
          </a:xfrm>
          <a:prstGeom prst="roundRect">
            <a:avLst/>
          </a:prstGeom>
          <a:noFill/>
          <a:ln w="38100" cap="flat" cmpd="sng" algn="ctr">
            <a:solidFill>
              <a:srgbClr val="0000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5775232" y="4150825"/>
            <a:ext cx="884237" cy="914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D4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2" name="Group 11"/>
          <p:cNvGrpSpPr/>
          <p:nvPr/>
        </p:nvGrpSpPr>
        <p:grpSpPr>
          <a:xfrm>
            <a:off x="3666075" y="5106798"/>
            <a:ext cx="5257799" cy="917952"/>
            <a:chOff x="3200401" y="5394676"/>
            <a:chExt cx="5257799" cy="917952"/>
          </a:xfrm>
        </p:grpSpPr>
        <p:sp>
          <p:nvSpPr>
            <p:cNvPr id="9" name="TextBox 8"/>
            <p:cNvSpPr txBox="1"/>
            <p:nvPr/>
          </p:nvSpPr>
          <p:spPr>
            <a:xfrm>
              <a:off x="3200401" y="5420076"/>
              <a:ext cx="5257799" cy="892552"/>
            </a:xfrm>
            <a:prstGeom prst="rect">
              <a:avLst/>
            </a:prstGeom>
            <a:noFill/>
            <a:ln w="38100">
              <a:solidFill>
                <a:srgbClr val="0000D4"/>
              </a:solidFill>
            </a:ln>
          </p:spPr>
          <p:txBody>
            <a:bodyPr wrap="square" rtlCol="0">
              <a:spAutoFit/>
            </a:bodyPr>
            <a:lstStyle/>
            <a:p>
              <a:pPr marL="685800" indent="-685800" algn="l"/>
              <a:r>
                <a:rPr lang="en-US" sz="2600" dirty="0"/>
                <a:t>     = 	PV of constant growth dividends in </a:t>
              </a:r>
              <a:r>
                <a:rPr lang="en-US" sz="2600" dirty="0">
                  <a:solidFill>
                    <a:srgbClr val="FF0000"/>
                  </a:solidFill>
                </a:rPr>
                <a:t>Year 4 through Year </a:t>
              </a:r>
              <a:r>
                <a:rPr lang="en-US" sz="2600" dirty="0">
                  <a:solidFill>
                    <a:srgbClr val="FF0000"/>
                  </a:solidFill>
                  <a:sym typeface="Symbol"/>
                </a:rPr>
                <a:t></a:t>
              </a:r>
              <a:r>
                <a:rPr lang="en-US" sz="2600" dirty="0">
                  <a:solidFill>
                    <a:srgbClr val="FF0000"/>
                  </a:solidFill>
                </a:rPr>
                <a:t> </a:t>
              </a: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292128" y="5394676"/>
            <a:ext cx="365472" cy="548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280" imgH="228600" progId="Equation.DSMT4">
                    <p:embed/>
                  </p:oleObj>
                </mc:Choice>
                <mc:Fallback>
                  <p:oleObj name="Equation" r:id="rId10" imgW="152280" imgH="228600" progId="Equation.DSMT4">
                    <p:embed/>
                    <p:pic>
                      <p:nvPicPr>
                        <p:cNvPr id="1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2128" y="5394676"/>
                          <a:ext cx="365472" cy="548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Subtitle 2"/>
          <p:cNvSpPr txBox="1">
            <a:spLocks/>
          </p:cNvSpPr>
          <p:nvPr/>
        </p:nvSpPr>
        <p:spPr>
          <a:xfrm>
            <a:off x="228600" y="279401"/>
            <a:ext cx="8653463" cy="10061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Cash Flow Timeline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0CCB86-C997-5768-7670-740B9E21749A}"/>
              </a:ext>
            </a:extLst>
          </p:cNvPr>
          <p:cNvGrpSpPr/>
          <p:nvPr/>
        </p:nvGrpSpPr>
        <p:grpSpPr>
          <a:xfrm>
            <a:off x="6113404" y="1454331"/>
            <a:ext cx="2471831" cy="1362794"/>
            <a:chOff x="6113404" y="1454331"/>
            <a:chExt cx="2471831" cy="136279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9DE834-6A32-66CE-CB22-9D6A9EE5B1A1}"/>
                </a:ext>
              </a:extLst>
            </p:cNvPr>
            <p:cNvSpPr/>
            <p:nvPr/>
          </p:nvSpPr>
          <p:spPr>
            <a:xfrm>
              <a:off x="6175375" y="1454331"/>
              <a:ext cx="2409860" cy="1362794"/>
            </a:xfrm>
            <a:prstGeom prst="rect">
              <a:avLst/>
            </a:prstGeom>
            <a:solidFill>
              <a:srgbClr val="FEF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C28F409-996B-BE77-B0F6-E02CF9E15988}"/>
                </a:ext>
              </a:extLst>
            </p:cNvPr>
            <p:cNvGrpSpPr/>
            <p:nvPr/>
          </p:nvGrpSpPr>
          <p:grpSpPr>
            <a:xfrm>
              <a:off x="6113404" y="1533232"/>
              <a:ext cx="2437132" cy="1249614"/>
              <a:chOff x="6113404" y="592702"/>
              <a:chExt cx="2437132" cy="1249614"/>
            </a:xfrm>
            <a:solidFill>
              <a:srgbClr val="FEF8CE"/>
            </a:solidFill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682A6C-8113-BE30-C93F-2A727161F516}"/>
                  </a:ext>
                </a:extLst>
              </p:cNvPr>
              <p:cNvSpPr txBox="1"/>
              <p:nvPr/>
            </p:nvSpPr>
            <p:spPr>
              <a:xfrm>
                <a:off x="6946371" y="1214584"/>
                <a:ext cx="43313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…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113404" y="872326"/>
                <a:ext cx="2409863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…     …     …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665101" y="592702"/>
                <a:ext cx="1849458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39775" algn="ctr"/>
                    <a:tab pos="1489075" algn="ctr"/>
                  </a:tabLst>
                </a:pPr>
                <a:r>
                  <a:rPr lang="en-US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	5     	</a:t>
                </a:r>
                <a:r>
                  <a:rPr lang="en-US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Symbol Tiger" panose="05050102010706020507" pitchFamily="18" charset="2"/>
                  </a:rPr>
                  <a:t></a:t>
                </a:r>
                <a:endPara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8003697" y="1202015"/>
                <a:ext cx="27432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7300952" y="1202010"/>
                <a:ext cx="36576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Line 14"/>
              <p:cNvSpPr>
                <a:spLocks noChangeShapeType="1"/>
              </p:cNvSpPr>
              <p:nvPr/>
            </p:nvSpPr>
            <p:spPr bwMode="auto">
              <a:xfrm>
                <a:off x="7489009" y="1041146"/>
                <a:ext cx="0" cy="3048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" name="Line 14"/>
              <p:cNvSpPr>
                <a:spLocks noChangeShapeType="1"/>
              </p:cNvSpPr>
              <p:nvPr/>
            </p:nvSpPr>
            <p:spPr bwMode="auto">
              <a:xfrm>
                <a:off x="8276412" y="1032680"/>
                <a:ext cx="0" cy="3048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673541" y="1236352"/>
                <a:ext cx="43313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…</a:t>
                </a:r>
              </a:p>
            </p:txBody>
          </p:sp>
          <p:graphicFrame>
            <p:nvGraphicFramePr>
              <p:cNvPr id="23" name="Object 2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0631091"/>
                  </p:ext>
                </p:extLst>
              </p:nvPr>
            </p:nvGraphicFramePr>
            <p:xfrm>
              <a:off x="6690857" y="1334316"/>
              <a:ext cx="4318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215640" imgH="253800" progId="Equation.DSMT4">
                      <p:embed/>
                    </p:oleObj>
                  </mc:Choice>
                  <mc:Fallback>
                    <p:oleObj name="Equation" r:id="rId12" imgW="215640" imgH="253800" progId="Equation.DSMT4">
                      <p:embed/>
                      <p:pic>
                        <p:nvPicPr>
                          <p:cNvPr id="23" name="Object 22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6690857" y="1334316"/>
                            <a:ext cx="431800" cy="5080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6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7315994"/>
                  </p:ext>
                </p:extLst>
              </p:nvPr>
            </p:nvGraphicFramePr>
            <p:xfrm>
              <a:off x="8093347" y="1334316"/>
              <a:ext cx="457189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28600" imgH="253800" progId="Equation.DSMT4">
                      <p:embed/>
                    </p:oleObj>
                  </mc:Choice>
                  <mc:Fallback>
                    <p:oleObj name="Equation" r:id="rId14" imgW="228600" imgH="253800" progId="Equation.DSMT4">
                      <p:embed/>
                      <p:pic>
                        <p:nvPicPr>
                          <p:cNvPr id="66" name="Object 65"/>
                          <p:cNvPicPr/>
                          <p:nvPr/>
                        </p:nvPicPr>
                        <p:blipFill>
                          <a:blip r:embed="rId15"/>
                          <a:stretch>
                            <a:fillRect/>
                          </a:stretch>
                        </p:blipFill>
                        <p:spPr>
                          <a:xfrm>
                            <a:off x="8093347" y="1334316"/>
                            <a:ext cx="457189" cy="5080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" name="Object 7">
                <a:extLst>
                  <a:ext uri="{FF2B5EF4-FFF2-40B4-BE49-F238E27FC236}">
                    <a16:creationId xmlns:a16="http://schemas.microsoft.com/office/drawing/2014/main" id="{2891C838-BD7A-DEC9-4BD8-AFD8BE8294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4788168"/>
                  </p:ext>
                </p:extLst>
              </p:nvPr>
            </p:nvGraphicFramePr>
            <p:xfrm>
              <a:off x="7361770" y="1333862"/>
              <a:ext cx="406080" cy="507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03040" imgH="253800" progId="Equation.DSMT4">
                      <p:embed/>
                    </p:oleObj>
                  </mc:Choice>
                  <mc:Fallback>
                    <p:oleObj name="Equation" r:id="rId16" imgW="203040" imgH="253800" progId="Equation.DSMT4">
                      <p:embed/>
                      <p:pic>
                        <p:nvPicPr>
                          <p:cNvPr id="8" name="Object 7">
                            <a:extLst>
                              <a:ext uri="{FF2B5EF4-FFF2-40B4-BE49-F238E27FC236}">
                                <a16:creationId xmlns:a16="http://schemas.microsoft.com/office/drawing/2014/main" id="{2891C838-BD7A-DEC9-4BD8-AFD8BE8294E8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7361770" y="1333862"/>
                            <a:ext cx="406080" cy="507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C1697D7F-2DE8-CB02-5AB8-C7F0078D8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48926" y="1062911"/>
                <a:ext cx="0" cy="3048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BBD3B43-F316-1917-D032-FD855F5C10D7}"/>
                  </a:ext>
                </a:extLst>
              </p:cNvPr>
              <p:cNvCxnSpPr/>
              <p:nvPr/>
            </p:nvCxnSpPr>
            <p:spPr>
              <a:xfrm>
                <a:off x="6626036" y="1197651"/>
                <a:ext cx="36576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Rectangle 24"/>
          <p:cNvSpPr/>
          <p:nvPr/>
        </p:nvSpPr>
        <p:spPr>
          <a:xfrm>
            <a:off x="6652163" y="2291764"/>
            <a:ext cx="1885436" cy="51647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9006450-FDB7-E8D4-5223-5834D39FB97D}"/>
              </a:ext>
            </a:extLst>
          </p:cNvPr>
          <p:cNvSpPr/>
          <p:nvPr/>
        </p:nvSpPr>
        <p:spPr>
          <a:xfrm>
            <a:off x="6610925" y="2829024"/>
            <a:ext cx="1038707" cy="706603"/>
          </a:xfrm>
          <a:custGeom>
            <a:avLst/>
            <a:gdLst>
              <a:gd name="connsiteX0" fmla="*/ 1306371 w 1385354"/>
              <a:gd name="connsiteY0" fmla="*/ 0 h 775063"/>
              <a:gd name="connsiteX1" fmla="*/ 1262828 w 1385354"/>
              <a:gd name="connsiteY1" fmla="*/ 313509 h 775063"/>
              <a:gd name="connsiteX2" fmla="*/ 148131 w 1385354"/>
              <a:gd name="connsiteY2" fmla="*/ 357052 h 775063"/>
              <a:gd name="connsiteX3" fmla="*/ 43628 w 1385354"/>
              <a:gd name="connsiteY3" fmla="*/ 775063 h 77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54" h="775063">
                <a:moveTo>
                  <a:pt x="1306371" y="0"/>
                </a:moveTo>
                <a:cubicBezTo>
                  <a:pt x="1381119" y="127000"/>
                  <a:pt x="1455868" y="254000"/>
                  <a:pt x="1262828" y="313509"/>
                </a:cubicBezTo>
                <a:cubicBezTo>
                  <a:pt x="1069788" y="373018"/>
                  <a:pt x="351331" y="280126"/>
                  <a:pt x="148131" y="357052"/>
                </a:cubicBezTo>
                <a:cubicBezTo>
                  <a:pt x="-55069" y="433978"/>
                  <a:pt x="-5721" y="604520"/>
                  <a:pt x="43628" y="775063"/>
                </a:cubicBezTo>
              </a:path>
            </a:pathLst>
          </a:custGeom>
          <a:noFill/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60664"/>
      </p:ext>
    </p:extLst>
  </p:cSld>
  <p:clrMapOvr>
    <a:masterClrMapping/>
  </p:clrMapOvr>
  <p:transition advTm="181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47" grpId="0" autoUpdateAnimBg="0"/>
      <p:bldP spid="376848" grpId="0" autoUpdateAnimBg="0"/>
      <p:bldP spid="376849" grpId="0" autoUpdateAnimBg="0"/>
      <p:bldP spid="376850" grpId="0" autoUpdateAnimBg="0"/>
      <p:bldP spid="376852" grpId="0" autoUpdateAnimBg="0"/>
      <p:bldP spid="376854" grpId="0" autoUpdateAnimBg="0"/>
      <p:bldP spid="376856" grpId="0" animBg="1"/>
      <p:bldP spid="376857" grpId="0" autoUpdateAnimBg="0"/>
      <p:bldP spid="33812" grpId="0" animBg="1"/>
      <p:bldP spid="33811" grpId="0"/>
      <p:bldP spid="5" grpId="0" animBg="1"/>
      <p:bldP spid="25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1456267"/>
            <a:ext cx="7840132" cy="3801533"/>
          </a:xfrm>
        </p:spPr>
        <p:txBody>
          <a:bodyPr/>
          <a:lstStyle/>
          <a:p>
            <a:pPr algn="l" eaLnBrk="1" hangingPunct="1">
              <a:lnSpc>
                <a:spcPct val="100000"/>
              </a:lnSpc>
            </a:pPr>
            <a:r>
              <a:rPr lang="en-US" altLang="en-US" sz="3000" dirty="0">
                <a:solidFill>
                  <a:srgbClr val="000000"/>
                </a:solidFill>
                <a:cs typeface="Times New Roman" pitchFamily="18" charset="0"/>
              </a:rPr>
              <a:t>The key to computing the value of a stock that exhibits </a:t>
            </a:r>
            <a:r>
              <a:rPr lang="en-US" altLang="en-US" sz="3000" dirty="0" err="1">
                <a:solidFill>
                  <a:srgbClr val="000000"/>
                </a:solidFill>
                <a:cs typeface="Times New Roman" pitchFamily="18" charset="0"/>
              </a:rPr>
              <a:t>nonconstant</a:t>
            </a:r>
            <a:r>
              <a:rPr lang="en-US" altLang="en-US" sz="3000" dirty="0">
                <a:solidFill>
                  <a:srgbClr val="000000"/>
                </a:solidFill>
                <a:cs typeface="Times New Roman" pitchFamily="18" charset="0"/>
              </a:rPr>
              <a:t> growth is to </a:t>
            </a:r>
            <a:r>
              <a:rPr lang="en-US" altLang="en-US" sz="3000" dirty="0">
                <a:solidFill>
                  <a:srgbClr val="FF0000"/>
                </a:solidFill>
                <a:cs typeface="Times New Roman" pitchFamily="18" charset="0"/>
              </a:rPr>
              <a:t>assume constant growth occurs at some point in the future</a:t>
            </a:r>
            <a:r>
              <a:rPr lang="en-US" altLang="en-US" sz="3000" dirty="0">
                <a:solidFill>
                  <a:srgbClr val="000000"/>
                </a:solidFill>
                <a:cs typeface="Times New Roman" pitchFamily="18" charset="0"/>
              </a:rPr>
              <a:t>—it might start in five years, 50 years, or 100 years.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</a:t>
            </a:r>
            <a:r>
              <a:rPr lang="en-US" b="1" cap="small" dirty="0" err="1">
                <a:solidFill>
                  <a:srgbClr val="0033CC"/>
                </a:solidFill>
              </a:rPr>
              <a:t>Nonconstant</a:t>
            </a:r>
            <a:r>
              <a:rPr lang="en-US" b="1" cap="small" dirty="0">
                <a:solidFill>
                  <a:srgbClr val="0033CC"/>
                </a:solidFill>
              </a:rPr>
              <a:t> Growth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899418"/>
      </p:ext>
    </p:extLst>
  </p:cSld>
  <p:clrMapOvr>
    <a:masterClrMapping/>
  </p:clrMapOvr>
  <p:transition advTm="1273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 bldLvl="4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566863" y="2791578"/>
            <a:ext cx="5526088" cy="1185863"/>
            <a:chOff x="843" y="1269"/>
            <a:chExt cx="3481" cy="747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2337" y="1664"/>
              <a:ext cx="32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050" y="1504"/>
              <a:ext cx="139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976" y="1504"/>
              <a:ext cx="348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353" y="1504"/>
              <a:ext cx="697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664" y="1504"/>
              <a:ext cx="627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375" y="1699"/>
              <a:ext cx="167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356" y="1337"/>
              <a:ext cx="17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403" y="1269"/>
              <a:ext cx="8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ˆ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14" y="1504"/>
              <a:ext cx="697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92" y="1504"/>
              <a:ext cx="557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843" y="1504"/>
              <a:ext cx="8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66" y="1428"/>
              <a:ext cx="8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ˆ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515" y="1822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534" y="1460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993" y="1627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23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130" y="1476"/>
              <a:ext cx="14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586" y="1476"/>
              <a:ext cx="14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algn="l" eaLnBrk="1" hangingPunct="1"/>
              <a:r>
                <a:rPr lang="en-US" altLang="en-US" sz="3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503330" y="4221915"/>
            <a:ext cx="224612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Expected rate</a:t>
            </a:r>
          </a:p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of return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352800" y="4053640"/>
            <a:ext cx="165417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</a:p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dividend </a:t>
            </a:r>
          </a:p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2667000" y="4434640"/>
            <a:ext cx="378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260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5127892" y="4434640"/>
            <a:ext cx="378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altLang="en-US" sz="26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5493222" y="4053640"/>
            <a:ext cx="267252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Expected growth</a:t>
            </a:r>
          </a:p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rate (capital </a:t>
            </a:r>
          </a:p>
          <a:p>
            <a:pPr algn="ctr" eaLnBrk="1" hangingPunct="1"/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gains yield)</a:t>
            </a: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Valuation—Stock Returns</a:t>
            </a:r>
          </a:p>
        </p:txBody>
      </p:sp>
      <p:sp>
        <p:nvSpPr>
          <p:cNvPr id="28" name="Text Box 19">
            <a:extLst>
              <a:ext uri="{FF2B5EF4-FFF2-40B4-BE49-F238E27FC236}">
                <a16:creationId xmlns:a16="http://schemas.microsoft.com/office/drawing/2014/main" id="{A95642B7-C61A-4832-B175-DC5C544C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369" y="1669869"/>
            <a:ext cx="179889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Return on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investment</a:t>
            </a:r>
          </a:p>
        </p:txBody>
      </p:sp>
      <p:sp>
        <p:nvSpPr>
          <p:cNvPr id="29" name="Text Box 20">
            <a:extLst>
              <a:ext uri="{FF2B5EF4-FFF2-40B4-BE49-F238E27FC236}">
                <a16:creationId xmlns:a16="http://schemas.microsoft.com/office/drawing/2014/main" id="{C1844286-EFB0-46F8-901D-09D35076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8" y="1722257"/>
            <a:ext cx="165417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Income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yield</a:t>
            </a:r>
          </a:p>
        </p:txBody>
      </p:sp>
      <p:sp>
        <p:nvSpPr>
          <p:cNvPr id="30" name="Text Box 21">
            <a:extLst>
              <a:ext uri="{FF2B5EF4-FFF2-40B4-BE49-F238E27FC236}">
                <a16:creationId xmlns:a16="http://schemas.microsoft.com/office/drawing/2014/main" id="{915D5DFB-5F50-4495-8D30-7D55E407F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458" y="1882594"/>
            <a:ext cx="378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17C4E190-94DA-4889-A0CC-5BD67E33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858" y="1882594"/>
            <a:ext cx="378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2" name="Text Box 23">
            <a:extLst>
              <a:ext uri="{FF2B5EF4-FFF2-40B4-BE49-F238E27FC236}">
                <a16:creationId xmlns:a16="http://schemas.microsoft.com/office/drawing/2014/main" id="{4C51C050-97D7-4F72-9E56-D988EE70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123" y="1669869"/>
            <a:ext cx="176202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Capital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gains yield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252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4192D5-B599-47FF-81CB-6FA8ECBE1A6C}"/>
              </a:ext>
            </a:extLst>
          </p:cNvPr>
          <p:cNvSpPr txBox="1"/>
          <p:nvPr/>
        </p:nvSpPr>
        <p:spPr>
          <a:xfrm>
            <a:off x="612404" y="1792655"/>
            <a:ext cx="7885853" cy="111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3000" dirty="0">
                <a:latin typeface="+mn-lt"/>
              </a:rPr>
              <a:t>Investors’ risk preferences, which determine </a:t>
            </a:r>
            <a:r>
              <a:rPr lang="en-US" altLang="en-US" sz="3000" dirty="0" err="1">
                <a:latin typeface="+mn-lt"/>
              </a:rPr>
              <a:t>r</a:t>
            </a:r>
            <a:r>
              <a:rPr lang="en-US" altLang="en-US" sz="3000" baseline="-25000" dirty="0" err="1">
                <a:latin typeface="+mn-lt"/>
              </a:rPr>
              <a:t>s</a:t>
            </a:r>
            <a:endParaRPr lang="en-US" altLang="en-US" sz="3000" dirty="0">
              <a:latin typeface="+mn-lt"/>
            </a:endParaRPr>
          </a:p>
          <a:p>
            <a:pPr marL="685800" lvl="1" indent="-398463">
              <a:spcBef>
                <a:spcPts val="10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latin typeface="+mn-lt"/>
              </a:rPr>
              <a:t>Higher </a:t>
            </a:r>
            <a:r>
              <a:rPr lang="en-US" altLang="en-US" sz="2800" dirty="0" err="1">
                <a:latin typeface="+mn-lt"/>
              </a:rPr>
              <a:t>r</a:t>
            </a:r>
            <a:r>
              <a:rPr lang="en-US" altLang="en-US" sz="2800" baseline="-25000" dirty="0" err="1">
                <a:latin typeface="+mn-lt"/>
              </a:rPr>
              <a:t>s</a:t>
            </a:r>
            <a:r>
              <a:rPr lang="en-US" altLang="en-US" sz="2800" dirty="0">
                <a:latin typeface="+mn-lt"/>
              </a:rPr>
              <a:t>, lower price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404" y="1209176"/>
            <a:ext cx="7885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+mn-lt"/>
              </a:rPr>
              <a:t>Market conditions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Valuation—Factors that Affect Prices</a:t>
            </a:r>
            <a:endParaRPr lang="en-US" b="1" cap="small" dirty="0">
              <a:solidFill>
                <a:srgbClr val="0033CC"/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88168AD-F610-4766-BA00-8680125B94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291297"/>
              </p:ext>
            </p:extLst>
          </p:nvPr>
        </p:nvGraphicFramePr>
        <p:xfrm>
          <a:off x="5836513" y="2909887"/>
          <a:ext cx="229552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95543" imgH="1038083" progId="Equation.DSMT4">
                  <p:embed/>
                </p:oleObj>
              </mc:Choice>
              <mc:Fallback>
                <p:oleObj name="Equation" r:id="rId4" imgW="2295543" imgH="103808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36513" y="2909887"/>
                        <a:ext cx="2295525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6118B858-CDA5-4035-9989-A0105C5A6632}"/>
              </a:ext>
            </a:extLst>
          </p:cNvPr>
          <p:cNvSpPr/>
          <p:nvPr/>
        </p:nvSpPr>
        <p:spPr>
          <a:xfrm>
            <a:off x="6826993" y="3535153"/>
            <a:ext cx="452845" cy="40372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C23A6D-A039-42E4-B0CC-023408D249A1}"/>
              </a:ext>
            </a:extLst>
          </p:cNvPr>
          <p:cNvSpPr txBox="1"/>
          <p:nvPr/>
        </p:nvSpPr>
        <p:spPr>
          <a:xfrm>
            <a:off x="602160" y="2947202"/>
            <a:ext cx="5678568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altLang="en-US" sz="3000" dirty="0">
                <a:latin typeface="+mn-lt"/>
              </a:rPr>
              <a:t>Company factors</a:t>
            </a:r>
          </a:p>
          <a:p>
            <a:pPr marL="738188" lvl="1" indent="-457200">
              <a:spcBef>
                <a:spcPts val="10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latin typeface="+mn-lt"/>
              </a:rPr>
              <a:t>Growth rate</a:t>
            </a:r>
          </a:p>
          <a:p>
            <a:pPr marL="1144588" lvl="2" indent="-406400">
              <a:spcBef>
                <a:spcPts val="1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altLang="en-US" sz="2600" dirty="0">
                <a:latin typeface="+mn-lt"/>
              </a:rPr>
              <a:t>Higher g, higher price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6DA5D-AAD4-4872-BBF9-323F3871A2FF}"/>
              </a:ext>
            </a:extLst>
          </p:cNvPr>
          <p:cNvSpPr txBox="1"/>
          <p:nvPr/>
        </p:nvSpPr>
        <p:spPr>
          <a:xfrm>
            <a:off x="602160" y="4526615"/>
            <a:ext cx="5105914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8188" lvl="1" indent="-457200">
              <a:spcBef>
                <a:spcPts val="10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800" dirty="0">
                <a:latin typeface="+mn-lt"/>
              </a:rPr>
              <a:t>Dividend payments</a:t>
            </a:r>
          </a:p>
          <a:p>
            <a:pPr marL="1143000" lvl="2" indent="-404813">
              <a:spcBef>
                <a:spcPts val="1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altLang="en-US" sz="2600" dirty="0">
                <a:latin typeface="+mn-lt"/>
              </a:rPr>
              <a:t>Higher D</a:t>
            </a:r>
            <a:r>
              <a:rPr lang="en-US" altLang="en-US" sz="2600" baseline="-25000" dirty="0">
                <a:latin typeface="+mn-lt"/>
              </a:rPr>
              <a:t>0</a:t>
            </a:r>
            <a:r>
              <a:rPr lang="en-US" altLang="en-US" sz="2600" dirty="0">
                <a:latin typeface="+mn-lt"/>
              </a:rPr>
              <a:t>, higher price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A427E9-AFC7-4FED-90DD-4CCBEFC5670D}"/>
              </a:ext>
            </a:extLst>
          </p:cNvPr>
          <p:cNvSpPr/>
          <p:nvPr/>
        </p:nvSpPr>
        <p:spPr>
          <a:xfrm>
            <a:off x="7373514" y="3521296"/>
            <a:ext cx="381993" cy="40372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621791C-A17C-4FDA-B4A4-660F521F8A61}"/>
              </a:ext>
            </a:extLst>
          </p:cNvPr>
          <p:cNvSpPr/>
          <p:nvPr/>
        </p:nvSpPr>
        <p:spPr>
          <a:xfrm>
            <a:off x="7478152" y="3013304"/>
            <a:ext cx="381993" cy="40372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1CC67F-98DA-42BD-A500-8D611DFAB03B}"/>
              </a:ext>
            </a:extLst>
          </p:cNvPr>
          <p:cNvSpPr/>
          <p:nvPr/>
        </p:nvSpPr>
        <p:spPr>
          <a:xfrm>
            <a:off x="6453054" y="3013304"/>
            <a:ext cx="541913" cy="44779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54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4"/>
      <p:bldP spid="3" grpId="0" build="p" bldLvl="4"/>
      <p:bldP spid="7" grpId="0" animBg="1"/>
      <p:bldP spid="8" grpId="0" build="p" bldLvl="4"/>
      <p:bldP spid="9" grpId="0" build="p" bldLvl="4"/>
      <p:bldP spid="10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547" y="1168391"/>
            <a:ext cx="7885853" cy="3211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P/E ratios</a:t>
            </a:r>
          </a:p>
          <a:p>
            <a:pPr marL="744538" lvl="1" indent="-457200" eaLnBrk="1" hangingPunct="1">
              <a:spcBef>
                <a:spcPts val="400"/>
              </a:spcBef>
              <a:buClr>
                <a:srgbClr val="0066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altLang="en-US" sz="2600" dirty="0">
                <a:latin typeface="+mn-lt"/>
              </a:rPr>
              <a:t>P/E ratio = Price </a:t>
            </a:r>
            <a:r>
              <a:rPr lang="en-US" altLang="en-US" sz="2600" dirty="0">
                <a:latin typeface="+mn-lt"/>
                <a:cs typeface="Tahoma" pitchFamily="34" charset="0"/>
              </a:rPr>
              <a:t>÷</a:t>
            </a:r>
            <a:r>
              <a:rPr lang="en-US" altLang="en-US" sz="2600" dirty="0">
                <a:latin typeface="+mn-lt"/>
              </a:rPr>
              <a:t> EPS = price multiple</a:t>
            </a:r>
          </a:p>
          <a:p>
            <a:pPr marL="744538" lvl="1" indent="-457200" eaLnBrk="1" hangingPunct="1">
              <a:spcBef>
                <a:spcPts val="400"/>
              </a:spcBef>
              <a:buClr>
                <a:srgbClr val="0066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altLang="en-US" sz="2600" dirty="0">
                <a:latin typeface="+mn-lt"/>
              </a:rPr>
              <a:t>“Normal” P/E</a:t>
            </a:r>
            <a:endParaRPr lang="en-US" sz="2600" dirty="0">
              <a:latin typeface="+mn-lt"/>
            </a:endParaRPr>
          </a:p>
          <a:p>
            <a:pPr marL="285750" indent="-285750">
              <a:spcBef>
                <a:spcPts val="8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Economic value added (EVA)</a:t>
            </a:r>
          </a:p>
          <a:p>
            <a:pPr marL="685800" lvl="1" indent="-457200">
              <a:spcBef>
                <a:spcPts val="4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latin typeface="+mn-lt"/>
              </a:rPr>
              <a:t>Earnings must be sufficient to pay those who provide funds to the firm; otherwise the value of the firm should decrease.</a:t>
            </a:r>
            <a:endParaRPr lang="en-US" altLang="en-US" sz="2600" dirty="0">
              <a:solidFill>
                <a:srgbClr val="D63A17"/>
              </a:solidFill>
              <a:latin typeface="+mn-lt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035858"/>
              </p:ext>
            </p:extLst>
          </p:nvPr>
        </p:nvGraphicFramePr>
        <p:xfrm>
          <a:off x="1560513" y="4379393"/>
          <a:ext cx="5554980" cy="1234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86100" imgH="685800" progId="Equation.DSMT4">
                  <p:embed/>
                </p:oleObj>
              </mc:Choice>
              <mc:Fallback>
                <p:oleObj name="Equation" r:id="rId4" imgW="30861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513" y="4379393"/>
                        <a:ext cx="5554980" cy="1234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228600" y="279401"/>
            <a:ext cx="8653463" cy="6970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cap="small" dirty="0"/>
              <a:t>Valuation—Alternative Techniques</a:t>
            </a:r>
            <a:endParaRPr lang="en-US" b="1" cap="small" dirty="0">
              <a:solidFill>
                <a:srgbClr val="0033CC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71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53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Chapter 7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E6339-8980-4894-B12B-56B0067B5EB1}"/>
              </a:ext>
            </a:extLst>
          </p:cNvPr>
          <p:cNvSpPr txBox="1">
            <a:spLocks/>
          </p:cNvSpPr>
          <p:nvPr/>
        </p:nvSpPr>
        <p:spPr bwMode="auto">
          <a:xfrm>
            <a:off x="228600" y="888996"/>
            <a:ext cx="8653463" cy="556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  <a:defRPr/>
            </a:pPr>
            <a:r>
              <a:rPr lang="en-US" sz="2800" dirty="0"/>
              <a:t>What is equity? What are some characteristics of equity?</a:t>
            </a:r>
          </a:p>
          <a:p>
            <a:pPr marL="971550" lvl="1" indent="-514350" algn="l">
              <a:buFont typeface="+mj-lt"/>
              <a:buAutoNum type="alphaLcPeriod"/>
              <a:defRPr/>
            </a:pPr>
            <a:r>
              <a:rPr lang="en-US" sz="2400" dirty="0"/>
              <a:t>Explain the following statement: “Whereas a bond contains a promise to pay interest, common stock provides an expectation but no promise of dividends.”</a:t>
            </a:r>
          </a:p>
          <a:p>
            <a:pPr marL="971550" lvl="1" indent="-514350" algn="l">
              <a:buFont typeface="+mj-lt"/>
              <a:buAutoNum type="alphaLcPeriod"/>
              <a:defRPr/>
            </a:pPr>
            <a:r>
              <a:rPr lang="en-US" sz="2400" dirty="0"/>
              <a:t>What is the significance of the par value of a preferred stock? Of a common stock?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800" dirty="0"/>
              <a:t>How are stock prices determined?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800" dirty="0"/>
              <a:t>How are stock returns determined? What two components are included in a stock’s return?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800" dirty="0"/>
              <a:t>What factors affect stock prices? Explain.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800" dirty="0"/>
              <a:t>What alternative techniques do investors use to value stocks? Why?</a:t>
            </a:r>
          </a:p>
          <a:p>
            <a:pPr marL="514350" indent="-51435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defRPr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5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GWBPihIK"/>
  <p:tag name="ARTICULATE_SLIDE_COUNT" val="2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9.9|17.3|7.5|38.1"/>
  <p:tag name="ARTICULATE_SLIDE_PAUSE" val="0"/>
  <p:tag name="ARTICULATE_NAV_LEVEL" val="3"/>
  <p:tag name="ARTICULATE_PLAYLIST_ID" val="-1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5|8.2|0.9|18.9|1.2|2.3|93.8"/>
  <p:tag name="ARTICULATE_SLIDE_PAUSE" val="0"/>
  <p:tag name="ARTICULATE_NAV_LEVEL" val="2"/>
  <p:tag name="ARTICULATE_PLAYLIST_ID" val="-1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9.9|17.3|7.5|38.1"/>
  <p:tag name="ARTICULATE_SLIDE_PAUSE" val="0"/>
  <p:tag name="ARTICULATE_NAV_LEVEL" val="3"/>
  <p:tag name="ARTICULATE_PLAYLIST_ID" val="-1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9.9|17.3|7.5|38.1"/>
  <p:tag name="ARTICULATE_SLIDE_PAUSE" val="0"/>
  <p:tag name="ARTICULATE_NAV_LEVEL" val="3"/>
  <p:tag name="ARTICULATE_PLAYLIST_ID" val="-1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9.9|17.3|7.5|38.1"/>
  <p:tag name="ARTICULATE_SLIDE_PAUSE" val="0"/>
  <p:tag name="ARTICULATE_NAV_LEVEL" val="3"/>
  <p:tag name="ARTICULATE_PLAYLIST_ID" val="-1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21.3|15.5|38.2|1.7|11.7|5.9|14.|21.2|48.4"/>
  <p:tag name="ARTICULATE_TITLE_TAG" val="Constant Growth"/>
  <p:tag name="ARTICULATE_SLIDE_PAUSE" val="0"/>
  <p:tag name="ARTICULATE_NAV_LEVEL" val="2"/>
  <p:tag name="ARTICULATE_PLAYLIST_ID" val="-1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2.3|2.8|16.8|19.6"/>
  <p:tag name="ARTICULATE_TITLE_TAG" val="Constant Growth"/>
  <p:tag name="ARTICULATE_SLIDE_PAUSE" val="0"/>
  <p:tag name="ARTICULATE_NAV_LEVEL" val="3"/>
  <p:tag name="ARTICULATE_PLAYLIST_ID" val="-1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7.8"/>
  <p:tag name="ARTICULATE_TITLE_TAG" val="Constant Growth"/>
  <p:tag name="ARTICULATE_SLIDE_PAUSE" val="0"/>
  <p:tag name="ARTICULATE_NAV_LEVEL" val="3"/>
  <p:tag name="ARTICULATE_PLAYLIST_ID" val="-1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4.3|1.2|21.7|22.9|36."/>
  <p:tag name="ARTICULATE_TITLE_TAG" val="Constant Growth, g=0"/>
  <p:tag name="ARTICULATE_SLIDE_PAUSE" val="0"/>
  <p:tag name="ARTICULATE_NAV_LEVEL" val="2"/>
  <p:tag name="ARTICULATE_PLAYLIST_ID" val="-1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2.4|2.5|60.8|15.9|4.1|4.1|43.7"/>
  <p:tag name="ARTICULATE_TITLE_TAG" val="Constant Growth, g=0"/>
  <p:tag name="ARTICULATE_SLIDE_PAUSE" val="0"/>
  <p:tag name="ARTICULATE_NAV_LEVEL" val="3"/>
  <p:tag name="ARTICULATE_PLAYLIST_ID" val="-1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TITLE_TAG" val="Nonconstant Growth"/>
  <p:tag name="ARTICULATE_SLIDE_PAUSE" val="0"/>
  <p:tag name="ARTICULATE_NAV_LEVEL" val="2"/>
  <p:tag name="ARTICULATE_PLAYLIST_ID" val="-1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TITLE_TAG" val="Nonconstant Growth"/>
  <p:tag name="ARTICULATE_SLIDE_PAUSE" val="0"/>
  <p:tag name="ARTICULATE_NAV_LEVEL" val="2"/>
  <p:tag name="ARTICULATE_PLAYLIST_ID" val="-1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4.6|3.7|2.2|1.9|6.|8.3|32.5"/>
  <p:tag name="ARTICULATE_TITLE_TAG" val="Nonconstant Growth—Example"/>
  <p:tag name="ARTICULATE_SLIDE_PAUSE" val="0"/>
  <p:tag name="ARTICULATE_NAV_LEVEL" val="3"/>
  <p:tag name="ARTICULATE_PLAYLIST_ID" val="-1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4.6|3.7|2.2|1.9|6.|8.3|32.5"/>
  <p:tag name="ARTICULATE_TITLE_TAG" val="Nonconstant Growth—Example"/>
  <p:tag name="ARTICULATE_SLIDE_PAUSE" val="0"/>
  <p:tag name="ARTICULATE_NAV_LEVEL" val="3"/>
  <p:tag name="ARTICULATE_PLAYLIST_ID" val="-1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4.6|3.7|2.2|1.9|6.|8.3|32.5"/>
  <p:tag name="ARTICULATE_TITLE_TAG" val="Nonconstant Growth—Example"/>
  <p:tag name="ARTICULATE_SLIDE_PAUSE" val="0"/>
  <p:tag name="ARTICULATE_NAV_LEVEL" val="3"/>
  <p:tag name="ARTICULATE_PLAYLIST_ID" val="-1"/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4.6|3.7|2.2|1.9|6.|8.3|32.5"/>
  <p:tag name="ARTICULATE_TITLE_TAG" val="Nonconstant Growth—Example"/>
  <p:tag name="ARTICULATE_SLIDE_PAUSE" val="0"/>
  <p:tag name="ARTICULATE_NAV_LEVEL" val="3"/>
  <p:tag name="ARTICULATE_PLAYLIST_ID" val="-1"/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7.4|17.4|1.5|1.8|4.1|9.6|9.|17.9|0.7|28.6|22.4"/>
  <p:tag name="ARTICULATE_TITLE_TAG" val="Nonconstant Growth—Example"/>
  <p:tag name="ARTICULATE_SLIDE_PAUSE" val="0"/>
  <p:tag name="ARTICULATE_NAV_LEVEL" val="4"/>
  <p:tag name="ARTICULATE_PLAYLIST_ID" val="-1"/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7.4|17.4|1.5|1.8|4.1|9.6|9.|17.9|0.7|28.6|22.4"/>
  <p:tag name="ARTICULATE_TITLE_TAG" val="Nonconstant Growth—Example"/>
  <p:tag name="ARTICULATE_SLIDE_PAUSE" val="0"/>
  <p:tag name="ARTICULATE_NAV_LEVEL" val="4"/>
  <p:tag name="ARTICULATE_PLAYLIST_ID" val="-1"/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6.|21.7|74.8"/>
  <p:tag name="ARTICULATE_TITLE_TAG" val="Nonconstant Growth—Example"/>
  <p:tag name="ARTICULATE_SLIDE_PAUSE" val="0"/>
  <p:tag name="ARTICULATE_NAV_LEVEL" val="4"/>
  <p:tag name="ARTICULATE_PLAYLIST_ID" val="-1"/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6.|21.7|74.8"/>
  <p:tag name="ARTICULATE_TITLE_TAG" val="Nonconstant Growth—Example"/>
  <p:tag name="ARTICULATE_SLIDE_PAUSE" val="0"/>
  <p:tag name="ARTICULATE_NAV_LEVEL" val="4"/>
  <p:tag name="ARTICULATE_PLAYLIST_ID" val="-1"/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|9.8|2.4|3.|2.8|3.6|10.2|3.3|5.3|2.4|32.|1.6|6.3|3.8|77.4"/>
  <p:tag name="ARTICULATE_TITLE_TAG" val="Cash Flow Time Line"/>
  <p:tag name="ARTICULATE_SLIDE_PAUSE" val="0"/>
  <p:tag name="ARTICULATE_NAV_LEVEL" val="4"/>
  <p:tag name="ARTICULATE_PLAYLIST_ID" val="-1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54.1|56.6"/>
  <p:tag name="ARTICULATE_SLIDE_PAUSE" val="0"/>
  <p:tag name="ARTICULATE_NAV_LEVEL" val="3"/>
  <p:tag name="ARTICULATE_PLAYLIST_ID" val="-1"/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1602</TotalTime>
  <Words>1805</Words>
  <Application>Microsoft Office PowerPoint</Application>
  <PresentationFormat>On-screen Show (4:3)</PresentationFormat>
  <Paragraphs>384</Paragraphs>
  <Slides>29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Calibri Light</vt:lpstr>
      <vt:lpstr>Courier New</vt:lpstr>
      <vt:lpstr>Symbol</vt:lpstr>
      <vt:lpstr>Tahoma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133</cp:revision>
  <dcterms:created xsi:type="dcterms:W3CDTF">2016-05-25T16:13:03Z</dcterms:created>
  <dcterms:modified xsi:type="dcterms:W3CDTF">2023-04-20T17:54:05Z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