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tags/tag24.xml" ContentType="application/vnd.openxmlformats-officedocument.presentationml.tags+xml"/>
  <Override PartName="/ppt/notesSlides/notesSlide22.xml" ContentType="application/vnd.openxmlformats-officedocument.presentationml.notesSlide+xml"/>
  <Override PartName="/ppt/tags/tag25.xml" ContentType="application/vnd.openxmlformats-officedocument.presentationml.tags+xml"/>
  <Override PartName="/ppt/notesSlides/notesSlide23.xml" ContentType="application/vnd.openxmlformats-officedocument.presentationml.notesSlide+xml"/>
  <Override PartName="/ppt/tags/tag26.xml" ContentType="application/vnd.openxmlformats-officedocument.presentationml.tags+xml"/>
  <Override PartName="/ppt/notesSlides/notesSlide24.xml" ContentType="application/vnd.openxmlformats-officedocument.presentationml.notesSlide+xml"/>
  <Override PartName="/ppt/tags/tag27.xml" ContentType="application/vnd.openxmlformats-officedocument.presentationml.tags+xml"/>
  <Override PartName="/ppt/notesSlides/notesSlide25.xml" ContentType="application/vnd.openxmlformats-officedocument.presentationml.notesSlide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ppt/notesSlides/notesSlide34.xml" ContentType="application/vnd.openxmlformats-officedocument.presentationml.notesSlide+xml"/>
  <Override PartName="/ppt/tags/tag37.xml" ContentType="application/vnd.openxmlformats-officedocument.presentationml.tag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7" r:id="rId2"/>
    <p:sldId id="262" r:id="rId3"/>
    <p:sldId id="266" r:id="rId4"/>
    <p:sldId id="258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59" r:id="rId16"/>
    <p:sldId id="283" r:id="rId17"/>
    <p:sldId id="280" r:id="rId18"/>
    <p:sldId id="303" r:id="rId19"/>
    <p:sldId id="307" r:id="rId20"/>
    <p:sldId id="308" r:id="rId21"/>
    <p:sldId id="282" r:id="rId22"/>
    <p:sldId id="302" r:id="rId23"/>
    <p:sldId id="284" r:id="rId24"/>
    <p:sldId id="289" r:id="rId25"/>
    <p:sldId id="297" r:id="rId26"/>
    <p:sldId id="291" r:id="rId27"/>
    <p:sldId id="309" r:id="rId28"/>
    <p:sldId id="292" r:id="rId29"/>
    <p:sldId id="293" r:id="rId30"/>
    <p:sldId id="294" r:id="rId31"/>
    <p:sldId id="299" r:id="rId32"/>
    <p:sldId id="295" r:id="rId33"/>
    <p:sldId id="300" r:id="rId34"/>
    <p:sldId id="298" r:id="rId35"/>
    <p:sldId id="301" r:id="rId36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8CE"/>
    <a:srgbClr val="006600"/>
    <a:srgbClr val="339933"/>
    <a:srgbClr val="339966"/>
    <a:srgbClr val="0033CC"/>
    <a:srgbClr val="006666"/>
    <a:srgbClr val="33CC33"/>
    <a:srgbClr val="92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8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I:\FIN%204504--PPT\Proj%202%20examp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Y</c:v>
          </c:tx>
          <c:spPr>
            <a:ln w="19050">
              <a:noFill/>
            </a:ln>
          </c:spPr>
          <c:marker>
            <c:spPr>
              <a:solidFill>
                <a:srgbClr val="4D10F8"/>
              </a:solidFill>
              <a:ln w="19050"/>
            </c:spPr>
          </c:marker>
          <c:xVal>
            <c:numRef>
              <c:f>'JNJ (3)'!$G$5:$G$64</c:f>
              <c:numCache>
                <c:formatCode>0.0000%</c:formatCode>
                <c:ptCount val="60"/>
                <c:pt idx="0">
                  <c:v>-2.237049030897087E-2</c:v>
                </c:pt>
                <c:pt idx="1">
                  <c:v>3.4017751090142045E-2</c:v>
                </c:pt>
                <c:pt idx="2">
                  <c:v>2.0154194487594479E-2</c:v>
                </c:pt>
                <c:pt idx="3">
                  <c:v>1.5018636699953403E-2</c:v>
                </c:pt>
                <c:pt idx="4">
                  <c:v>2.5789068837969165E-2</c:v>
                </c:pt>
                <c:pt idx="5">
                  <c:v>-1.6973052161585178E-3</c:v>
                </c:pt>
                <c:pt idx="6">
                  <c:v>3.7615100232535337E-3</c:v>
                </c:pt>
                <c:pt idx="7">
                  <c:v>5.3701252575510949E-3</c:v>
                </c:pt>
                <c:pt idx="8">
                  <c:v>1.4111872287574601E-2</c:v>
                </c:pt>
                <c:pt idx="9">
                  <c:v>1.7511900795393442E-2</c:v>
                </c:pt>
                <c:pt idx="10">
                  <c:v>-7.6856641768598966E-3</c:v>
                </c:pt>
                <c:pt idx="11">
                  <c:v>2.8080028522602607E-2</c:v>
                </c:pt>
                <c:pt idx="12">
                  <c:v>1.0799236664546852E-2</c:v>
                </c:pt>
                <c:pt idx="13">
                  <c:v>2.3238782274536351E-2</c:v>
                </c:pt>
                <c:pt idx="14">
                  <c:v>1.4336625682671578E-2</c:v>
                </c:pt>
                <c:pt idx="15">
                  <c:v>4.3651113122622709E-2</c:v>
                </c:pt>
                <c:pt idx="16">
                  <c:v>-5.3516778782039642E-2</c:v>
                </c:pt>
                <c:pt idx="17">
                  <c:v>-1.5845836459048912E-2</c:v>
                </c:pt>
                <c:pt idx="18">
                  <c:v>5.0835592011226893E-3</c:v>
                </c:pt>
                <c:pt idx="19">
                  <c:v>9.4118712275981231E-4</c:v>
                </c:pt>
                <c:pt idx="20">
                  <c:v>-1.8272046646861106E-3</c:v>
                </c:pt>
                <c:pt idx="21">
                  <c:v>3.6709940460243562E-2</c:v>
                </c:pt>
                <c:pt idx="22">
                  <c:v>4.1354791280459047E-3</c:v>
                </c:pt>
                <c:pt idx="23">
                  <c:v>5.0419020806620196E-3</c:v>
                </c:pt>
                <c:pt idx="24">
                  <c:v>-6.6841861686344317E-2</c:v>
                </c:pt>
                <c:pt idx="25">
                  <c:v>2.043651847940664E-2</c:v>
                </c:pt>
                <c:pt idx="26">
                  <c:v>-8.6948089628769543E-2</c:v>
                </c:pt>
                <c:pt idx="27">
                  <c:v>8.1291449793315484E-2</c:v>
                </c:pt>
                <c:pt idx="28">
                  <c:v>2.811435449175903E-2</c:v>
                </c:pt>
              </c:numCache>
            </c:numRef>
          </c:xVal>
          <c:yVal>
            <c:numRef>
              <c:f>'JNJ (3)'!$F$5:$F$64</c:f>
              <c:numCache>
                <c:formatCode>0.0000%</c:formatCode>
                <c:ptCount val="60"/>
                <c:pt idx="0">
                  <c:v>-2.7340513670256805E-2</c:v>
                </c:pt>
                <c:pt idx="1">
                  <c:v>1.873935264054527E-2</c:v>
                </c:pt>
                <c:pt idx="2">
                  <c:v>1.4214046822742521E-2</c:v>
                </c:pt>
                <c:pt idx="3">
                  <c:v>1.8961253091508645E-2</c:v>
                </c:pt>
                <c:pt idx="4">
                  <c:v>1.3754045307443397E-2</c:v>
                </c:pt>
                <c:pt idx="5">
                  <c:v>-7.1029529130087643E-2</c:v>
                </c:pt>
                <c:pt idx="6">
                  <c:v>-1.4604810996563522E-2</c:v>
                </c:pt>
                <c:pt idx="7">
                  <c:v>-3.0514385353095141E-2</c:v>
                </c:pt>
                <c:pt idx="8">
                  <c:v>6.2949640287770503E-3</c:v>
                </c:pt>
                <c:pt idx="9">
                  <c:v>2.6809651474530849E-3</c:v>
                </c:pt>
                <c:pt idx="10">
                  <c:v>-1.6934046345811193E-2</c:v>
                </c:pt>
                <c:pt idx="11">
                  <c:v>8.5222121486854263E-2</c:v>
                </c:pt>
                <c:pt idx="12">
                  <c:v>2.5062656641603898E-2</c:v>
                </c:pt>
                <c:pt idx="13">
                  <c:v>2.0374898125509411E-2</c:v>
                </c:pt>
                <c:pt idx="14">
                  <c:v>-2.3961661341852514E-3</c:v>
                </c:pt>
                <c:pt idx="15">
                  <c:v>-0.12169735788630898</c:v>
                </c:pt>
                <c:pt idx="16">
                  <c:v>-3.2816773017320111E-2</c:v>
                </c:pt>
                <c:pt idx="17">
                  <c:v>4.429783223374173E-2</c:v>
                </c:pt>
                <c:pt idx="18">
                  <c:v>1.4440433212996373E-2</c:v>
                </c:pt>
                <c:pt idx="19">
                  <c:v>2.7580071174377219E-2</c:v>
                </c:pt>
                <c:pt idx="20">
                  <c:v>-4.1558441558441572E-2</c:v>
                </c:pt>
                <c:pt idx="21">
                  <c:v>-9.3044263775971192E-2</c:v>
                </c:pt>
                <c:pt idx="22">
                  <c:v>-5.5776892430278724E-2</c:v>
                </c:pt>
                <c:pt idx="23">
                  <c:v>-2.4261603375527518E-2</c:v>
                </c:pt>
                <c:pt idx="24">
                  <c:v>3.2432432432432545E-2</c:v>
                </c:pt>
                <c:pt idx="25">
                  <c:v>-1.465968586387445E-2</c:v>
                </c:pt>
                <c:pt idx="26">
                  <c:v>-0.18703506907545164</c:v>
                </c:pt>
                <c:pt idx="27">
                  <c:v>0.15032679738562105</c:v>
                </c:pt>
                <c:pt idx="28">
                  <c:v>-3.4090909090910282E-3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EE5-45A0-A92A-505D9E19A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8973936"/>
        <c:axId val="1668972688"/>
      </c:scatterChart>
      <c:valAx>
        <c:axId val="1668973936"/>
        <c:scaling>
          <c:orientation val="minMax"/>
        </c:scaling>
        <c:delete val="0"/>
        <c:axPos val="b"/>
        <c:numFmt formatCode="0%" sourceLinked="0"/>
        <c:majorTickMark val="cross"/>
        <c:minorTickMark val="none"/>
        <c:tickLblPos val="nextTo"/>
        <c:spPr>
          <a:ln w="19050"/>
        </c:spPr>
        <c:txPr>
          <a:bodyPr/>
          <a:lstStyle/>
          <a:p>
            <a:pPr>
              <a:defRPr sz="1600"/>
            </a:pPr>
            <a:endParaRPr lang="en-US"/>
          </a:p>
        </c:txPr>
        <c:crossAx val="1668972688"/>
        <c:crosses val="autoZero"/>
        <c:crossBetween val="midCat"/>
      </c:valAx>
      <c:valAx>
        <c:axId val="166897268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</a:t>
                </a:r>
              </a:p>
            </c:rich>
          </c:tx>
          <c:overlay val="0"/>
        </c:title>
        <c:numFmt formatCode="0%" sourceLinked="0"/>
        <c:majorTickMark val="cross"/>
        <c:minorTickMark val="none"/>
        <c:tickLblPos val="nextTo"/>
        <c:spPr>
          <a:ln w="19050"/>
        </c:spPr>
        <c:txPr>
          <a:bodyPr/>
          <a:lstStyle/>
          <a:p>
            <a:pPr>
              <a:defRPr sz="1600"/>
            </a:pPr>
            <a:endParaRPr lang="en-US"/>
          </a:p>
        </c:txPr>
        <c:crossAx val="1668973936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0.07569</cdr:x>
      <cdr:y>0.23053</cdr:y>
    </cdr:from>
    <cdr:to>
      <cdr:x>0.92246</cdr:x>
      <cdr:y>0.6513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2A605346-7D36-4620-BA31-50F92813D628}"/>
            </a:ext>
          </a:extLst>
        </cdr:cNvPr>
        <cdr:cNvCxnSpPr/>
      </cdr:nvCxnSpPr>
      <cdr:spPr>
        <a:xfrm xmlns:a="http://schemas.openxmlformats.org/drawingml/2006/main" flipV="1">
          <a:off x="560420" y="1102173"/>
          <a:ext cx="6269609" cy="2011704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C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4BA0F1A-A04C-4ECD-A0C2-539E828DA876}" type="datetimeFigureOut">
              <a:rPr lang="en-US"/>
              <a:pPr>
                <a:defRPr/>
              </a:pPr>
              <a:t>4/20/2023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BF5F0A-B017-4E60-B5BD-486B31EB8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68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7F062-8775-4774-9AF0-0090E7500CF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49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7F062-8775-4774-9AF0-0090E7500CF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24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614682F-11C1-46BF-8A9A-51B077E5F6B6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7696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7F062-8775-4774-9AF0-0090E7500CF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04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78A4387-E774-4B0A-BCDC-6026D33CA54B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7476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A3F1293-657A-4842-AC15-A6EF3BD47B5C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0570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582F7B-A6EF-4E6E-920A-6CF3186C0CDE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5752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B1D186-E7E4-4278-A1C3-CD9052A1495D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6639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6498438-158E-4664-9599-449685555BCD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3992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00316E7-3D76-4F9B-917C-87C5F3DC6814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3700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6F365FD-8AD4-46AB-9E5F-C49652DF8B2C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4390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F6BB1E-DCA8-46F0-9752-17A8AF9D262B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9183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E6A6134-7D96-40B3-B5CE-FFFD39E7DA75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465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E511D58-104E-4FD5-BF44-FAB4A5FD0392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7891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7F062-8775-4774-9AF0-0090E7500CF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6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7F062-8775-4774-9AF0-0090E7500CF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71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025DA49-319D-4938-B027-DDBCF7F7BCF3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7370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30493F-0CF6-4929-8D9D-B896958BEFEE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4750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30493F-0CF6-4929-8D9D-B896958BEFEE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3382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30493F-0CF6-4929-8D9D-B896958BEFEE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735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AB369C5-7A4B-46C8-82F7-639D8042CE21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37457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CAB735F-63FC-42E0-A295-14960CF363C0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59297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7F062-8775-4774-9AF0-0090E7500CF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622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F482248-A929-4332-A7E0-5AE5FD9B7F94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9174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7F062-8775-4774-9AF0-0090E7500CF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726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7241794-15F3-43E7-BEFE-A822295A7792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47392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7241794-15F3-43E7-BEFE-A822295A7792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94532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19A5197-B56B-48D1-95DD-709F6116913B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51869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4CC244F-8DB3-4904-97BC-046B7558F7B3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14149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6A334A7-99D8-42D5-B035-5E45B6579A9C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68138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6A334A7-99D8-42D5-B035-5E45B6579A9C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6684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F13B0C5-2A41-44A5-B25F-98815F271090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14721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F13B0C5-2A41-44A5-B25F-98815F271090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66084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7F062-8775-4774-9AF0-0090E7500CF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421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8874AC-D8EE-4CD1-BCB5-5A07C9E9ABDB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7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E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 userDrawn="1"/>
        </p:nvSpPr>
        <p:spPr bwMode="auto">
          <a:xfrm>
            <a:off x="-28875" y="6458147"/>
            <a:ext cx="9196578" cy="457200"/>
          </a:xfrm>
          <a:prstGeom prst="rect">
            <a:avLst/>
          </a:prstGeom>
          <a:gradFill flip="none" rotWithShape="1">
            <a:gsLst>
              <a:gs pos="9735">
                <a:srgbClr val="339933"/>
              </a:gs>
              <a:gs pos="27000">
                <a:srgbClr val="339933"/>
              </a:gs>
              <a:gs pos="75000">
                <a:srgbClr val="339933"/>
              </a:gs>
              <a:gs pos="51000">
                <a:srgbClr val="FEF8C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>
            <a:softEdge rad="38100"/>
          </a:effectLst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small" dirty="0">
                <a:ea typeface="Calibri" panose="020F0502020204030204" pitchFamily="34" charset="0"/>
                <a:cs typeface="Times New Roman" panose="02020603050405020304" pitchFamily="18" charset="0"/>
              </a:rPr>
              <a:t>Finance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11113"/>
            <a:ext cx="9144000" cy="261938"/>
          </a:xfrm>
          <a:prstGeom prst="rect">
            <a:avLst/>
          </a:prstGeom>
          <a:gradFill flip="none" rotWithShape="1">
            <a:gsLst>
              <a:gs pos="8850">
                <a:srgbClr val="FEF8CE"/>
              </a:gs>
              <a:gs pos="52000">
                <a:srgbClr val="339933"/>
              </a:gs>
              <a:gs pos="19000">
                <a:srgbClr val="FEF8CE"/>
              </a:gs>
              <a:gs pos="70000">
                <a:srgbClr val="339933"/>
              </a:gs>
              <a:gs pos="85000">
                <a:srgbClr val="339933"/>
              </a:gs>
              <a:gs pos="34000">
                <a:srgbClr val="339933"/>
              </a:gs>
              <a:gs pos="100000">
                <a:srgbClr val="33993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 userDrawn="1"/>
        </p:nvSpPr>
        <p:spPr>
          <a:xfrm>
            <a:off x="1588" y="11113"/>
            <a:ext cx="39687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9109075" y="11113"/>
            <a:ext cx="41275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782050" y="6500813"/>
            <a:ext cx="355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1FAB8664-43B7-4808-95BE-2AD9A34C54CD}" type="slidenum">
              <a:rPr lang="en-US" sz="900" smtClean="0">
                <a:solidFill>
                  <a:srgbClr val="FEF8C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FEF8C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7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FE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 userDrawn="1"/>
        </p:nvSpPr>
        <p:spPr bwMode="auto">
          <a:xfrm>
            <a:off x="-28875" y="6458147"/>
            <a:ext cx="9196578" cy="457200"/>
          </a:xfrm>
          <a:prstGeom prst="rect">
            <a:avLst/>
          </a:prstGeom>
          <a:gradFill flip="none" rotWithShape="1">
            <a:gsLst>
              <a:gs pos="9735">
                <a:srgbClr val="339933"/>
              </a:gs>
              <a:gs pos="27000">
                <a:srgbClr val="339933"/>
              </a:gs>
              <a:gs pos="75000">
                <a:srgbClr val="339933"/>
              </a:gs>
              <a:gs pos="51000">
                <a:srgbClr val="FEF8C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>
            <a:softEdge rad="38100"/>
          </a:effectLst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small" dirty="0">
                <a:ea typeface="Calibri" panose="020F0502020204030204" pitchFamily="34" charset="0"/>
                <a:cs typeface="Times New Roman" panose="02020603050405020304" pitchFamily="18" charset="0"/>
              </a:rPr>
              <a:t>Finance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11113"/>
            <a:ext cx="9144000" cy="261938"/>
          </a:xfrm>
          <a:prstGeom prst="rect">
            <a:avLst/>
          </a:prstGeom>
          <a:gradFill flip="none" rotWithShape="1">
            <a:gsLst>
              <a:gs pos="8850">
                <a:srgbClr val="FEF8CE"/>
              </a:gs>
              <a:gs pos="52000">
                <a:srgbClr val="339933"/>
              </a:gs>
              <a:gs pos="19000">
                <a:srgbClr val="FEF8CE"/>
              </a:gs>
              <a:gs pos="70000">
                <a:srgbClr val="339933"/>
              </a:gs>
              <a:gs pos="85000">
                <a:srgbClr val="339933"/>
              </a:gs>
              <a:gs pos="34000">
                <a:srgbClr val="339933"/>
              </a:gs>
              <a:gs pos="100000">
                <a:srgbClr val="33993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 userDrawn="1"/>
        </p:nvSpPr>
        <p:spPr>
          <a:xfrm>
            <a:off x="1588" y="11113"/>
            <a:ext cx="39687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9109075" y="11113"/>
            <a:ext cx="41275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782050" y="6500813"/>
            <a:ext cx="355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1FAB8664-43B7-4808-95BE-2AD9A34C54CD}" type="slidenum">
              <a:rPr lang="en-US" sz="900" smtClean="0">
                <a:solidFill>
                  <a:srgbClr val="FEF8C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FEF8C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878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88F7E-EB62-4872-9352-7FABE3320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8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322D2-9BDB-4BE4-B2FA-8F3CC7690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6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C5E68-BFB6-4EB8-8C08-F38494F503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13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AA9D2-42D0-469A-B3BC-F8A0A7A7AF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83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81B0F-F95C-4754-A386-2A96AF2443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6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EC454-FF44-4EFA-B355-6E4CB410CB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3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17C9E-C4E1-418C-B654-D960DF7723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95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19EAF-06D1-4853-8797-B5F235806B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48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0CFE0-4F7C-440A-A5D5-304F512DD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75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19301-18F7-4680-8FB4-C740CBBD1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93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3CE66E-A717-4673-AAF6-6B6A7A752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7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6.wmf"/><Relationship Id="rId4" Type="http://schemas.openxmlformats.org/officeDocument/2006/relationships/image" Target="../media/image1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1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1.png"/><Relationship Id="rId5" Type="http://schemas.openxmlformats.org/officeDocument/2006/relationships/image" Target="../media/image11.wmf"/><Relationship Id="rId10" Type="http://schemas.openxmlformats.org/officeDocument/2006/relationships/image" Target="../media/image13.w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6.wmf"/><Relationship Id="rId4" Type="http://schemas.openxmlformats.org/officeDocument/2006/relationships/image" Target="../media/image1.png"/><Relationship Id="rId9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image" Target="../media/image14.wmf"/><Relationship Id="rId10" Type="http://schemas.openxmlformats.org/officeDocument/2006/relationships/image" Target="../media/image16.wmf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1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16.wmf"/><Relationship Id="rId4" Type="http://schemas.openxmlformats.org/officeDocument/2006/relationships/image" Target="../media/image1.png"/><Relationship Id="rId9" Type="http://schemas.openxmlformats.org/officeDocument/2006/relationships/oleObject" Target="../embeddings/oleObject2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openxmlformats.org/officeDocument/2006/relationships/image" Target="../media/image1.png"/><Relationship Id="rId4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image" Target="../media/image1.pn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34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0.wmf"/><Relationship Id="rId4" Type="http://schemas.openxmlformats.org/officeDocument/2006/relationships/image" Target="../media/image1.png"/><Relationship Id="rId9" Type="http://schemas.openxmlformats.org/officeDocument/2006/relationships/oleObject" Target="../embeddings/oleObject25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33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Risk—Definitions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33403" y="1016003"/>
            <a:ext cx="7772400" cy="522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 eaLnBrk="1" hangingPunct="1">
              <a:lnSpc>
                <a:spcPct val="100000"/>
              </a:lnSpc>
              <a:spcBef>
                <a:spcPts val="12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2500" i="1" dirty="0">
                <a:cs typeface="Times New Roman" panose="02020603050405020304" pitchFamily="18" charset="0"/>
              </a:rPr>
              <a:t>Dictionary:</a:t>
            </a:r>
            <a:r>
              <a:rPr lang="en-US" altLang="en-US" sz="2500" dirty="0">
                <a:cs typeface="Times New Roman" panose="02020603050405020304" pitchFamily="18" charset="0"/>
              </a:rPr>
              <a:t> common definition—chance of loss</a:t>
            </a:r>
          </a:p>
          <a:p>
            <a:pPr marL="571500" indent="-571500" algn="l" eaLnBrk="1" hangingPunct="1">
              <a:lnSpc>
                <a:spcPct val="100000"/>
              </a:lnSpc>
              <a:spcBef>
                <a:spcPts val="12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2500" dirty="0">
                <a:cs typeface="Times New Roman" panose="02020603050405020304" pitchFamily="18" charset="0"/>
              </a:rPr>
              <a:t>In finance, risk is defined as the chance that </a:t>
            </a:r>
            <a:r>
              <a:rPr lang="en-US" altLang="en-US" sz="2500" dirty="0">
                <a:solidFill>
                  <a:srgbClr val="0000FF"/>
                </a:solidFill>
                <a:cs typeface="Times New Roman" panose="02020603050405020304" pitchFamily="18" charset="0"/>
              </a:rPr>
              <a:t>something other than what is expected occurs</a:t>
            </a:r>
            <a:r>
              <a:rPr lang="en-US" altLang="en-US" sz="2500" dirty="0">
                <a:cs typeface="Times New Roman" panose="02020603050405020304" pitchFamily="18" charset="0"/>
              </a:rPr>
              <a:t>—that is, there is </a:t>
            </a:r>
            <a:r>
              <a:rPr lang="en-US" altLang="en-US" sz="2500" i="1" dirty="0">
                <a:solidFill>
                  <a:srgbClr val="D63A17"/>
                </a:solidFill>
                <a:cs typeface="Times New Roman" panose="02020603050405020304" pitchFamily="18" charset="0"/>
              </a:rPr>
              <a:t>variability</a:t>
            </a:r>
            <a:r>
              <a:rPr lang="en-US" altLang="en-US" sz="2500" dirty="0">
                <a:cs typeface="Times New Roman" panose="02020603050405020304" pitchFamily="18" charset="0"/>
              </a:rPr>
              <a:t> in the returns.</a:t>
            </a:r>
          </a:p>
          <a:p>
            <a:pPr marL="571500" indent="-571500" algn="l" eaLnBrk="1" hangingPunct="1">
              <a:lnSpc>
                <a:spcPct val="100000"/>
              </a:lnSpc>
              <a:spcBef>
                <a:spcPts val="12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2500" dirty="0">
                <a:cs typeface="Times New Roman" panose="02020603050405020304" pitchFamily="18" charset="0"/>
              </a:rPr>
              <a:t>Two sides to risk:</a:t>
            </a:r>
          </a:p>
          <a:p>
            <a:pPr marL="801688" lvl="1" indent="-227013" algn="l" eaLnBrk="1" hangingPunct="1">
              <a:lnSpc>
                <a:spcPct val="100000"/>
              </a:lnSpc>
              <a:spcBef>
                <a:spcPts val="300"/>
              </a:spcBef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100" dirty="0">
                <a:solidFill>
                  <a:srgbClr val="FF0000"/>
                </a:solidFill>
                <a:cs typeface="Times New Roman" panose="02020603050405020304" pitchFamily="18" charset="0"/>
              </a:rPr>
              <a:t>“Bad” </a:t>
            </a:r>
            <a:r>
              <a:rPr lang="en-US" altLang="en-US" sz="2100" dirty="0">
                <a:cs typeface="Times New Roman" panose="02020603050405020304" pitchFamily="18" charset="0"/>
              </a:rPr>
              <a:t>risk—when the results are worse than expected (lower-than-expected returns)</a:t>
            </a:r>
          </a:p>
          <a:p>
            <a:pPr marL="801688" lvl="1" indent="-227013" algn="l" eaLnBrk="1" hangingPunct="1">
              <a:lnSpc>
                <a:spcPct val="100000"/>
              </a:lnSpc>
              <a:spcBef>
                <a:spcPts val="300"/>
              </a:spcBef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100" dirty="0">
                <a:solidFill>
                  <a:srgbClr val="0033CC"/>
                </a:solidFill>
                <a:cs typeface="Times New Roman" panose="02020603050405020304" pitchFamily="18" charset="0"/>
              </a:rPr>
              <a:t>“Good”—</a:t>
            </a:r>
            <a:r>
              <a:rPr lang="en-US" altLang="en-US" sz="2100" dirty="0">
                <a:cs typeface="Times New Roman" panose="02020603050405020304" pitchFamily="18" charset="0"/>
              </a:rPr>
              <a:t>when the results are better than expected (higher-than-expected returns).</a:t>
            </a:r>
          </a:p>
          <a:p>
            <a:pPr marL="571500" indent="-571500" algn="l" eaLnBrk="1" hangingPunct="1">
              <a:lnSpc>
                <a:spcPct val="100000"/>
              </a:lnSpc>
              <a:spcBef>
                <a:spcPts val="12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2500" dirty="0">
                <a:cs typeface="Times New Roman" panose="02020603050405020304" pitchFamily="18" charset="0"/>
              </a:rPr>
              <a:t>An investment (situation) is </a:t>
            </a:r>
            <a:r>
              <a:rPr lang="en-US" altLang="en-US" sz="2500" i="1" dirty="0">
                <a:cs typeface="Times New Roman" panose="02020603050405020304" pitchFamily="18" charset="0"/>
              </a:rPr>
              <a:t>risky</a:t>
            </a:r>
            <a:r>
              <a:rPr lang="en-US" altLang="en-US" sz="2500" dirty="0">
                <a:cs typeface="Times New Roman" panose="02020603050405020304" pitchFamily="18" charset="0"/>
              </a:rPr>
              <a:t> if </a:t>
            </a:r>
            <a:r>
              <a:rPr lang="en-US" altLang="en-US" sz="2500" dirty="0">
                <a:solidFill>
                  <a:srgbClr val="D63A17"/>
                </a:solidFill>
                <a:cs typeface="Times New Roman" panose="02020603050405020304" pitchFamily="18" charset="0"/>
              </a:rPr>
              <a:t>more than one future outcome is possible</a:t>
            </a:r>
            <a:r>
              <a:rPr lang="en-US" altLang="en-US" sz="2500" dirty="0">
                <a:cs typeface="Times New Roman" panose="02020603050405020304" pitchFamily="18" charset="0"/>
              </a:rPr>
              <a:t>—that is, there are two or more possible payoffs associated with the investment.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1600200"/>
            <a:ext cx="7772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 eaLnBrk="1" hangingPunct="1">
              <a:lnSpc>
                <a:spcPct val="100000"/>
              </a:lnSpc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033CC"/>
                </a:solidFill>
                <a:cs typeface="Times New Roman" panose="02020603050405020304" pitchFamily="18" charset="0"/>
              </a:rPr>
              <a:t>Stand-alone risk</a:t>
            </a:r>
            <a:r>
              <a:rPr lang="en-US" altLang="en-US" sz="2800" dirty="0">
                <a:cs typeface="Times New Roman" panose="02020603050405020304" pitchFamily="18" charset="0"/>
              </a:rPr>
              <a:t>—risk of an investment if it was </a:t>
            </a:r>
            <a:r>
              <a:rPr lang="en-US" altLang="en-US" sz="2800" dirty="0">
                <a:solidFill>
                  <a:srgbClr val="0000FF"/>
                </a:solidFill>
                <a:cs typeface="Times New Roman" panose="02020603050405020304" pitchFamily="18" charset="0"/>
              </a:rPr>
              <a:t>held by itself</a:t>
            </a:r>
            <a:r>
              <a:rPr lang="en-US" altLang="en-US" sz="2800" dirty="0">
                <a:cs typeface="Times New Roman" panose="02020603050405020304" pitchFamily="18" charset="0"/>
              </a:rPr>
              <a:t>, or alone</a:t>
            </a:r>
          </a:p>
          <a:p>
            <a:pPr marL="571500" indent="-571500" algn="l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  <a:cs typeface="Times New Roman" panose="02020603050405020304" pitchFamily="18" charset="0"/>
              </a:rPr>
              <a:t>Portfolio risk</a:t>
            </a:r>
            <a:r>
              <a:rPr lang="en-US" altLang="en-US" sz="2800" dirty="0">
                <a:cs typeface="Times New Roman" panose="02020603050405020304" pitchFamily="18" charset="0"/>
              </a:rPr>
              <a:t>—risk of an investment when it is </a:t>
            </a:r>
            <a:r>
              <a:rPr lang="en-US" altLang="en-US" sz="2800" dirty="0">
                <a:solidFill>
                  <a:srgbClr val="C00000"/>
                </a:solidFill>
                <a:cs typeface="Times New Roman" panose="02020603050405020304" pitchFamily="18" charset="0"/>
              </a:rPr>
              <a:t>combined/held in a portfolio </a:t>
            </a:r>
            <a:r>
              <a:rPr lang="en-US" altLang="en-US" sz="2800" dirty="0">
                <a:cs typeface="Times New Roman" panose="02020603050405020304" pitchFamily="18" charset="0"/>
              </a:rPr>
              <a:t>with other investments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228600" y="279401"/>
            <a:ext cx="86534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/>
              <a:t>Risk—Definitions</a:t>
            </a:r>
            <a:endParaRPr lang="en-US" sz="2800" b="1" cap="smal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863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574675" y="1659470"/>
            <a:ext cx="6825192" cy="4191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2290763" algn="l"/>
                <a:tab pos="2979738" algn="dec"/>
                <a:tab pos="4681538" algn="l"/>
                <a:tab pos="5248275" algn="dec"/>
                <a:tab pos="6284913" algn="l"/>
                <a:tab pos="7092950" algn="dec"/>
                <a:tab pos="8005763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2290763" algn="l"/>
                <a:tab pos="2979738" algn="dec"/>
                <a:tab pos="4681538" algn="l"/>
                <a:tab pos="5248275" algn="dec"/>
                <a:tab pos="6284913" algn="l"/>
                <a:tab pos="7092950" algn="dec"/>
                <a:tab pos="8005763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2290763" algn="l"/>
                <a:tab pos="2979738" algn="dec"/>
                <a:tab pos="4681538" algn="l"/>
                <a:tab pos="5248275" algn="dec"/>
                <a:tab pos="6284913" algn="l"/>
                <a:tab pos="7092950" algn="dec"/>
                <a:tab pos="8005763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2290763" algn="l"/>
                <a:tab pos="2979738" algn="dec"/>
                <a:tab pos="4681538" algn="l"/>
                <a:tab pos="5248275" algn="dec"/>
                <a:tab pos="6284913" algn="l"/>
                <a:tab pos="7092950" algn="dec"/>
                <a:tab pos="80057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2290763" algn="l"/>
                <a:tab pos="2979738" algn="dec"/>
                <a:tab pos="4681538" algn="l"/>
                <a:tab pos="5248275" algn="dec"/>
                <a:tab pos="6284913" algn="l"/>
                <a:tab pos="7092950" algn="dec"/>
                <a:tab pos="80057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2290763" algn="l"/>
                <a:tab pos="2979738" algn="dec"/>
                <a:tab pos="4681538" algn="l"/>
                <a:tab pos="5248275" algn="dec"/>
                <a:tab pos="6284913" algn="l"/>
                <a:tab pos="7092950" algn="dec"/>
                <a:tab pos="80057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2290763" algn="l"/>
                <a:tab pos="2979738" algn="dec"/>
                <a:tab pos="4681538" algn="l"/>
                <a:tab pos="5248275" algn="dec"/>
                <a:tab pos="6284913" algn="l"/>
                <a:tab pos="7092950" algn="dec"/>
                <a:tab pos="80057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2290763" algn="l"/>
                <a:tab pos="2979738" algn="dec"/>
                <a:tab pos="4681538" algn="l"/>
                <a:tab pos="5248275" algn="dec"/>
                <a:tab pos="6284913" algn="l"/>
                <a:tab pos="7092950" algn="dec"/>
                <a:tab pos="80057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2290763" algn="l"/>
                <a:tab pos="2979738" algn="dec"/>
                <a:tab pos="4681538" algn="l"/>
                <a:tab pos="5248275" algn="dec"/>
                <a:tab pos="6284913" algn="l"/>
                <a:tab pos="7092950" algn="dec"/>
                <a:tab pos="80057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290763" algn="l"/>
                <a:tab pos="2979738" algn="dec"/>
                <a:tab pos="4691063" algn="l"/>
                <a:tab pos="5087938" algn="dec"/>
                <a:tab pos="5376863" algn="ctr"/>
                <a:tab pos="5884863" algn="l"/>
                <a:tab pos="7092950" algn="dec"/>
                <a:tab pos="8005763" algn="l"/>
              </a:tabLst>
            </a:pPr>
            <a:r>
              <a:rPr lang="en-US" altLang="en-US" u="sng" dirty="0">
                <a:latin typeface="+mn-lt"/>
              </a:rPr>
              <a:t>Economy</a:t>
            </a:r>
            <a:r>
              <a:rPr lang="en-US" altLang="en-US" dirty="0">
                <a:latin typeface="+mn-lt"/>
              </a:rPr>
              <a:t>	</a:t>
            </a:r>
            <a:r>
              <a:rPr lang="en-US" altLang="en-US" u="sng" dirty="0">
                <a:latin typeface="+mn-lt"/>
              </a:rPr>
              <a:t>Probability</a:t>
            </a:r>
            <a:r>
              <a:rPr lang="en-US" altLang="en-US" dirty="0">
                <a:latin typeface="+mn-lt"/>
              </a:rPr>
              <a:t>		</a:t>
            </a:r>
            <a:r>
              <a:rPr lang="en-US" altLang="en-US" u="sng" dirty="0">
                <a:latin typeface="+mn-lt"/>
              </a:rPr>
              <a:t> Payoff	</a:t>
            </a:r>
            <a:endParaRPr lang="en-US" altLang="en-US" dirty="0">
              <a:latin typeface="+mn-lt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290763" algn="l"/>
                <a:tab pos="2979738" algn="dec"/>
                <a:tab pos="4462463" algn="l"/>
                <a:tab pos="5087938" algn="dec"/>
                <a:tab pos="6284913" algn="l"/>
                <a:tab pos="7092950" algn="dec"/>
                <a:tab pos="8005763" algn="l"/>
              </a:tabLst>
            </a:pPr>
            <a:r>
              <a:rPr lang="en-US" altLang="en-US" dirty="0">
                <a:latin typeface="+mn-lt"/>
              </a:rPr>
              <a:t>Booming</a:t>
            </a:r>
            <a:r>
              <a:rPr lang="en-US" altLang="en-US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dirty="0">
                <a:latin typeface="+mn-lt"/>
              </a:rPr>
              <a:t>0.2</a:t>
            </a:r>
            <a:r>
              <a:rPr lang="en-US" altLang="en-US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dirty="0">
                <a:latin typeface="+mn-lt"/>
              </a:rPr>
              <a:t>5.0%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290763" algn="l"/>
                <a:tab pos="2979738" algn="dec"/>
                <a:tab pos="4462463" algn="l"/>
                <a:tab pos="5087938" algn="dec"/>
                <a:tab pos="6284913" algn="l"/>
                <a:tab pos="7092950" algn="dec"/>
                <a:tab pos="8005763" algn="l"/>
              </a:tabLst>
            </a:pPr>
            <a:r>
              <a:rPr lang="en-US" altLang="en-US" dirty="0">
                <a:latin typeface="+mn-lt"/>
              </a:rPr>
              <a:t>Normal</a:t>
            </a:r>
            <a:r>
              <a:rPr lang="en-US" altLang="en-US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dirty="0">
                <a:latin typeface="+mn-lt"/>
              </a:rPr>
              <a:t>0.5</a:t>
            </a:r>
            <a:r>
              <a:rPr lang="en-US" altLang="en-US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dirty="0">
                <a:latin typeface="+mn-lt"/>
              </a:rPr>
              <a:t>5.1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290763" algn="l"/>
                <a:tab pos="2979738" algn="dec"/>
                <a:tab pos="4462463" algn="l"/>
                <a:tab pos="5087938" algn="dec"/>
                <a:tab pos="6284913" algn="l"/>
                <a:tab pos="7092950" algn="dec"/>
                <a:tab pos="8005763" algn="l"/>
              </a:tabLst>
            </a:pPr>
            <a:r>
              <a:rPr lang="en-US" altLang="en-US" dirty="0">
                <a:latin typeface="+mn-lt"/>
              </a:rPr>
              <a:t>Recession</a:t>
            </a:r>
            <a:r>
              <a:rPr lang="en-US" altLang="en-US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u="sng" dirty="0">
                <a:latin typeface="+mn-lt"/>
              </a:rPr>
              <a:t>0.3</a:t>
            </a:r>
            <a:r>
              <a:rPr lang="en-US" altLang="en-US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dirty="0">
                <a:latin typeface="+mn-lt"/>
              </a:rPr>
              <a:t>5.0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290763" algn="l"/>
                <a:tab pos="2979738" algn="dec"/>
                <a:tab pos="4462463" algn="l"/>
                <a:tab pos="5087938" algn="dec"/>
                <a:tab pos="6284913" algn="l"/>
                <a:tab pos="7092950" algn="dec"/>
                <a:tab pos="8005763" algn="l"/>
              </a:tabLst>
            </a:pPr>
            <a:r>
              <a:rPr lang="en-US" altLang="en-US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dirty="0">
                <a:latin typeface="+mn-lt"/>
              </a:rPr>
              <a:t>1.0</a:t>
            </a:r>
            <a:endParaRPr lang="en-US" altLang="en-US" u="sng" dirty="0">
              <a:latin typeface="+mn-lt"/>
            </a:endParaRPr>
          </a:p>
        </p:txBody>
      </p:sp>
      <p:sp>
        <p:nvSpPr>
          <p:cNvPr id="512006" name="Text Box 6"/>
          <p:cNvSpPr txBox="1">
            <a:spLocks noChangeArrowheads="1"/>
          </p:cNvSpPr>
          <p:nvPr/>
        </p:nvSpPr>
        <p:spPr bwMode="auto">
          <a:xfrm>
            <a:off x="365125" y="5900738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7200" y="4783670"/>
            <a:ext cx="12250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dirty="0">
                <a:latin typeface="+mn-lt"/>
              </a:rPr>
              <a:t>Risky?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794372" y="4783670"/>
            <a:ext cx="655714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+mn-lt"/>
              </a:rPr>
              <a:t>Yes</a:t>
            </a:r>
            <a:r>
              <a:rPr lang="en-US" altLang="en-US" dirty="0">
                <a:latin typeface="+mn-lt"/>
              </a:rPr>
              <a:t>, because there are multiple (two) possible outcomes.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410196" y="2981856"/>
            <a:ext cx="757238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587067" y="1176864"/>
            <a:ext cx="2192867" cy="2939266"/>
            <a:chOff x="6587067" y="829732"/>
            <a:chExt cx="2192867" cy="2939266"/>
          </a:xfrm>
        </p:grpSpPr>
        <p:sp>
          <p:nvSpPr>
            <p:cNvPr id="2" name="Rectangle 1"/>
            <p:cNvSpPr/>
            <p:nvPr/>
          </p:nvSpPr>
          <p:spPr>
            <a:xfrm>
              <a:off x="6891867" y="829732"/>
              <a:ext cx="1888067" cy="293926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587067" y="829732"/>
              <a:ext cx="2192867" cy="2939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84263" algn="ctr"/>
                </a:tabLst>
              </a:pPr>
              <a:r>
                <a:rPr lang="en-US" sz="3200" dirty="0"/>
                <a:t>	Risk-Free</a:t>
              </a:r>
            </a:p>
            <a:p>
              <a:pPr>
                <a:tabLst>
                  <a:tab pos="347663" algn="l"/>
                  <a:tab pos="1084263" algn="ctr"/>
                  <a:tab pos="1828800" algn="r"/>
                </a:tabLst>
              </a:pPr>
              <a:r>
                <a:rPr lang="en-US" sz="3200" dirty="0"/>
                <a:t> 	</a:t>
              </a:r>
              <a:r>
                <a:rPr lang="en-US" sz="3200" u="sng" dirty="0"/>
                <a:t>	Asset	</a:t>
              </a:r>
              <a:endParaRPr lang="en-US" sz="3200" dirty="0"/>
            </a:p>
            <a:p>
              <a:pPr>
                <a:spcBef>
                  <a:spcPts val="1000"/>
                </a:spcBef>
                <a:tabLst>
                  <a:tab pos="1033463" algn="dec"/>
                </a:tabLst>
              </a:pPr>
              <a:r>
                <a:rPr lang="en-US" sz="3200" dirty="0"/>
                <a:t>	5.0%</a:t>
              </a:r>
            </a:p>
            <a:p>
              <a:pPr>
                <a:spcBef>
                  <a:spcPts val="1000"/>
                </a:spcBef>
                <a:tabLst>
                  <a:tab pos="1033463" algn="dec"/>
                </a:tabLst>
              </a:pPr>
              <a:r>
                <a:rPr lang="en-US" sz="3200" dirty="0"/>
                <a:t>	5.0</a:t>
              </a:r>
            </a:p>
            <a:p>
              <a:pPr>
                <a:spcBef>
                  <a:spcPts val="1000"/>
                </a:spcBef>
                <a:tabLst>
                  <a:tab pos="1033463" algn="dec"/>
                </a:tabLst>
              </a:pPr>
              <a:r>
                <a:rPr lang="en-US" sz="3200" dirty="0"/>
                <a:t>	5.0</a:t>
              </a:r>
            </a:p>
          </p:txBody>
        </p:sp>
      </p:grpSp>
      <p:sp>
        <p:nvSpPr>
          <p:cNvPr id="11" name="Subtitle 2"/>
          <p:cNvSpPr txBox="1">
            <a:spLocks/>
          </p:cNvSpPr>
          <p:nvPr/>
        </p:nvSpPr>
        <p:spPr bwMode="auto">
          <a:xfrm>
            <a:off x="228600" y="279401"/>
            <a:ext cx="86534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Measuring Risk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410196" y="3556001"/>
            <a:ext cx="757238" cy="381000"/>
          </a:xfrm>
          <a:prstGeom prst="rect">
            <a:avLst/>
          </a:prstGeom>
          <a:noFill/>
          <a:ln w="3810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2013860"/>
      </p:ext>
    </p:extLst>
  </p:cSld>
  <p:clrMapOvr>
    <a:masterClrMapping/>
  </p:clrMapOvr>
  <p:transition advTm="2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6" grpId="0" autoUpdateAnimBg="0"/>
      <p:bldP spid="8" grpId="0"/>
      <p:bldP spid="9" grpId="0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05470" y="1540930"/>
            <a:ext cx="6129867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hangingPunct="1"/>
            <a:r>
              <a:rPr lang="en-US" altLang="en-US" sz="2800" u="sng" dirty="0">
                <a:latin typeface="+mn-lt"/>
              </a:rPr>
              <a:t>Probability Distributions—Example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418170" y="5003796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 dirty="0"/>
              <a:t>  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405465" y="2413000"/>
            <a:ext cx="6519333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2290763" algn="l"/>
                <a:tab pos="2979738" algn="dec"/>
                <a:tab pos="4681538" algn="l"/>
                <a:tab pos="5248275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2290763" algn="l"/>
                <a:tab pos="2979738" algn="dec"/>
                <a:tab pos="4681538" algn="l"/>
                <a:tab pos="5248275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2290763" algn="l"/>
                <a:tab pos="2979738" algn="dec"/>
                <a:tab pos="4681538" algn="l"/>
                <a:tab pos="5248275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2290763" algn="l"/>
                <a:tab pos="2979738" algn="dec"/>
                <a:tab pos="4681538" algn="l"/>
                <a:tab pos="5248275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2290763" algn="l"/>
                <a:tab pos="2979738" algn="dec"/>
                <a:tab pos="4681538" algn="l"/>
                <a:tab pos="5248275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2290763" algn="l"/>
                <a:tab pos="2979738" algn="dec"/>
                <a:tab pos="4681538" algn="l"/>
                <a:tab pos="5248275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2290763" algn="l"/>
                <a:tab pos="2979738" algn="dec"/>
                <a:tab pos="4681538" algn="l"/>
                <a:tab pos="5248275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2290763" algn="l"/>
                <a:tab pos="2979738" algn="dec"/>
                <a:tab pos="4681538" algn="l"/>
                <a:tab pos="5248275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2290763" algn="l"/>
                <a:tab pos="2979738" algn="dec"/>
                <a:tab pos="4681538" algn="l"/>
                <a:tab pos="5248275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u="sng" dirty="0">
                <a:latin typeface="+mn-lt"/>
              </a:rPr>
              <a:t>Economy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u="sng" dirty="0">
                <a:latin typeface="+mn-lt"/>
              </a:rPr>
              <a:t>Probability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u="sng" dirty="0">
                <a:latin typeface="+mn-lt"/>
              </a:rPr>
              <a:t>Payoff</a:t>
            </a:r>
            <a:endParaRPr lang="en-US" altLang="en-US" sz="2800" dirty="0">
              <a:latin typeface="+mn-lt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>
                <a:latin typeface="+mn-lt"/>
              </a:rPr>
              <a:t>Booming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sz="2800" dirty="0">
                <a:latin typeface="+mn-lt"/>
              </a:rPr>
              <a:t>0.2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sz="2800" dirty="0">
                <a:latin typeface="+mn-lt"/>
              </a:rPr>
              <a:t>15.0%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>
                <a:latin typeface="+mn-lt"/>
              </a:rPr>
              <a:t>Normal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sz="2800" dirty="0">
                <a:latin typeface="+mn-lt"/>
              </a:rPr>
              <a:t>0.5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sz="2800" dirty="0">
                <a:latin typeface="+mn-lt"/>
              </a:rPr>
              <a:t>11.0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>
                <a:latin typeface="+mn-lt"/>
              </a:rPr>
              <a:t>Recession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sz="2800" u="sng" dirty="0">
                <a:latin typeface="+mn-lt"/>
              </a:rPr>
              <a:t>0.3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sz="2800" dirty="0">
                <a:latin typeface="+mn-lt"/>
              </a:rPr>
              <a:t>-5.0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sz="2800" dirty="0">
                <a:latin typeface="+mn-lt"/>
              </a:rPr>
              <a:t>1.0</a:t>
            </a:r>
            <a:endParaRPr lang="en-US" altLang="en-US" sz="2800" u="sng" dirty="0">
              <a:latin typeface="+mn-l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228600" y="279401"/>
            <a:ext cx="86534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Measuring Risk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517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utoUpdateAnimBg="0"/>
      <p:bldP spid="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6468" y="1058330"/>
            <a:ext cx="8297331" cy="3583339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Expected return</a:t>
            </a:r>
          </a:p>
          <a:p>
            <a:pPr marL="804863" lvl="1" indent="-347663" eaLnBrk="1" hangingPunct="1">
              <a:lnSpc>
                <a:spcPct val="100000"/>
              </a:lnSpc>
              <a:spcBef>
                <a:spcPts val="1000"/>
              </a:spcBef>
              <a:buClr>
                <a:srgbClr val="006600"/>
              </a:buClr>
            </a:pPr>
            <a:r>
              <a:rPr lang="en-US" altLang="en-US" sz="2600" dirty="0">
                <a:solidFill>
                  <a:srgbClr val="0000FF"/>
                </a:solidFill>
                <a:cs typeface="Times New Roman" panose="02020603050405020304" pitchFamily="18" charset="0"/>
              </a:rPr>
              <a:t>Weighted average </a:t>
            </a:r>
            <a:r>
              <a:rPr lang="en-US" altLang="en-US" sz="2600" dirty="0">
                <a:cs typeface="Times New Roman" panose="02020603050405020304" pitchFamily="18" charset="0"/>
              </a:rPr>
              <a:t>of the various possible outcomes based on the probability that each outcome will occur.</a:t>
            </a:r>
          </a:p>
          <a:p>
            <a:pPr marL="804863" lvl="1" indent="-347663" eaLnBrk="1" hangingPunct="1">
              <a:lnSpc>
                <a:spcPct val="100000"/>
              </a:lnSpc>
              <a:spcBef>
                <a:spcPts val="1000"/>
              </a:spcBef>
              <a:buClr>
                <a:srgbClr val="006600"/>
              </a:buClr>
            </a:pPr>
            <a:r>
              <a:rPr lang="en-US" altLang="en-US" sz="2600" dirty="0">
                <a:solidFill>
                  <a:srgbClr val="0000FF"/>
                </a:solidFill>
                <a:cs typeface="Times New Roman" panose="02020603050405020304" pitchFamily="18" charset="0"/>
              </a:rPr>
              <a:t>Average</a:t>
            </a:r>
            <a:r>
              <a:rPr lang="en-US" altLang="en-US" sz="2600" dirty="0">
                <a:cs typeface="Times New Roman" panose="02020603050405020304" pitchFamily="18" charset="0"/>
              </a:rPr>
              <a:t> of the outcomes if the action—for example, an investment—was continued over and over again and the probability (weight) for each outcome remained the same.</a:t>
            </a:r>
            <a:r>
              <a:rPr lang="en-US" altLang="en-US" dirty="0"/>
              <a:t> </a:t>
            </a:r>
          </a:p>
          <a:p>
            <a:pPr marL="457200" lvl="1" indent="0" eaLnBrk="1" hangingPunct="1">
              <a:lnSpc>
                <a:spcPct val="100000"/>
              </a:lnSpc>
              <a:spcBef>
                <a:spcPts val="1000"/>
              </a:spcBef>
              <a:buClr>
                <a:srgbClr val="006600"/>
              </a:buClr>
              <a:buNone/>
            </a:pPr>
            <a:r>
              <a:rPr lang="en-US" altLang="en-US" dirty="0"/>
              <a:t>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28600" y="279401"/>
            <a:ext cx="86534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Risk and Return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4278793"/>
      </p:ext>
    </p:extLst>
  </p:cSld>
  <p:clrMapOvr>
    <a:masterClrMapping/>
  </p:clrMapOvr>
  <p:transition advTm="13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87" grpId="0" build="p" bldLvl="4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43200" y="2590800"/>
            <a:ext cx="2278063" cy="1219200"/>
            <a:chOff x="1530" y="2291"/>
            <a:chExt cx="1435" cy="768"/>
          </a:xfrm>
        </p:grpSpPr>
        <p:sp>
          <p:nvSpPr>
            <p:cNvPr id="21537" name="Rectangle 4"/>
            <p:cNvSpPr>
              <a:spLocks noChangeArrowheads="1"/>
            </p:cNvSpPr>
            <p:nvPr/>
          </p:nvSpPr>
          <p:spPr bwMode="auto">
            <a:xfrm>
              <a:off x="2046" y="2366"/>
              <a:ext cx="30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5400">
                  <a:solidFill>
                    <a:srgbClr val="000000"/>
                  </a:solidFill>
                  <a:latin typeface="Symbol" panose="05050102010706020507" pitchFamily="18" charset="2"/>
                </a:rPr>
                <a:t>å</a:t>
              </a:r>
              <a:endParaRPr lang="en-US" altLang="en-US" sz="2400"/>
            </a:p>
          </p:txBody>
        </p:sp>
        <p:sp>
          <p:nvSpPr>
            <p:cNvPr id="21538" name="Rectangle 5"/>
            <p:cNvSpPr>
              <a:spLocks noChangeArrowheads="1"/>
            </p:cNvSpPr>
            <p:nvPr/>
          </p:nvSpPr>
          <p:spPr bwMode="auto">
            <a:xfrm>
              <a:off x="2150" y="2839"/>
              <a:ext cx="9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 sz="2400"/>
            </a:p>
          </p:txBody>
        </p:sp>
        <p:sp>
          <p:nvSpPr>
            <p:cNvPr id="21539" name="Rectangle 6"/>
            <p:cNvSpPr>
              <a:spLocks noChangeArrowheads="1"/>
            </p:cNvSpPr>
            <p:nvPr/>
          </p:nvSpPr>
          <p:spPr bwMode="auto">
            <a:xfrm>
              <a:off x="1814" y="2444"/>
              <a:ext cx="158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6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 sz="2400"/>
            </a:p>
          </p:txBody>
        </p:sp>
        <p:sp>
          <p:nvSpPr>
            <p:cNvPr id="21540" name="Rectangle 7"/>
            <p:cNvSpPr>
              <a:spLocks noChangeArrowheads="1"/>
            </p:cNvSpPr>
            <p:nvPr/>
          </p:nvSpPr>
          <p:spPr bwMode="auto">
            <a:xfrm>
              <a:off x="2155" y="2291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 sz="2400"/>
            </a:p>
          </p:txBody>
        </p:sp>
        <p:sp>
          <p:nvSpPr>
            <p:cNvPr id="21541" name="Rectangle 8"/>
            <p:cNvSpPr>
              <a:spLocks noChangeArrowheads="1"/>
            </p:cNvSpPr>
            <p:nvPr/>
          </p:nvSpPr>
          <p:spPr bwMode="auto">
            <a:xfrm>
              <a:off x="2233" y="2857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 sz="2400"/>
            </a:p>
          </p:txBody>
        </p:sp>
        <p:sp>
          <p:nvSpPr>
            <p:cNvPr id="21542" name="Rectangle 9"/>
            <p:cNvSpPr>
              <a:spLocks noChangeArrowheads="1"/>
            </p:cNvSpPr>
            <p:nvPr/>
          </p:nvSpPr>
          <p:spPr bwMode="auto">
            <a:xfrm>
              <a:off x="2092" y="2857"/>
              <a:ext cx="47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endParaRPr lang="en-US" altLang="en-US" sz="2400"/>
            </a:p>
          </p:txBody>
        </p:sp>
        <p:sp>
          <p:nvSpPr>
            <p:cNvPr id="21543" name="Rectangle 10"/>
            <p:cNvSpPr>
              <a:spLocks noChangeArrowheads="1"/>
            </p:cNvSpPr>
            <p:nvPr/>
          </p:nvSpPr>
          <p:spPr bwMode="auto">
            <a:xfrm>
              <a:off x="2918" y="2655"/>
              <a:ext cx="47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endParaRPr lang="en-US" altLang="en-US" sz="2400"/>
            </a:p>
          </p:txBody>
        </p:sp>
        <p:sp>
          <p:nvSpPr>
            <p:cNvPr id="21544" name="Rectangle 11"/>
            <p:cNvSpPr>
              <a:spLocks noChangeArrowheads="1"/>
            </p:cNvSpPr>
            <p:nvPr/>
          </p:nvSpPr>
          <p:spPr bwMode="auto">
            <a:xfrm>
              <a:off x="2671" y="2655"/>
              <a:ext cx="47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endParaRPr lang="en-US" altLang="en-US" sz="2400"/>
            </a:p>
          </p:txBody>
        </p:sp>
        <p:sp>
          <p:nvSpPr>
            <p:cNvPr id="21545" name="Rectangle 12"/>
            <p:cNvSpPr>
              <a:spLocks noChangeArrowheads="1"/>
            </p:cNvSpPr>
            <p:nvPr/>
          </p:nvSpPr>
          <p:spPr bwMode="auto">
            <a:xfrm>
              <a:off x="2745" y="2477"/>
              <a:ext cx="85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1546" name="Rectangle 13"/>
            <p:cNvSpPr>
              <a:spLocks noChangeArrowheads="1"/>
            </p:cNvSpPr>
            <p:nvPr/>
          </p:nvSpPr>
          <p:spPr bwMode="auto">
            <a:xfrm>
              <a:off x="1530" y="2477"/>
              <a:ext cx="288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60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</a:t>
              </a:r>
              <a:endParaRPr lang="en-US" altLang="en-US" sz="2400"/>
            </a:p>
          </p:txBody>
        </p:sp>
        <p:sp>
          <p:nvSpPr>
            <p:cNvPr id="21547" name="Rectangle 14"/>
            <p:cNvSpPr>
              <a:spLocks noChangeArrowheads="1"/>
            </p:cNvSpPr>
            <p:nvPr/>
          </p:nvSpPr>
          <p:spPr bwMode="auto">
            <a:xfrm>
              <a:off x="2402" y="2477"/>
              <a:ext cx="256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Pr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781050" y="1752600"/>
            <a:ext cx="7524750" cy="896938"/>
            <a:chOff x="336" y="1104"/>
            <a:chExt cx="4740" cy="565"/>
          </a:xfrm>
        </p:grpSpPr>
        <p:sp>
          <p:nvSpPr>
            <p:cNvPr id="21511" name="Rectangle 16"/>
            <p:cNvSpPr>
              <a:spLocks noChangeArrowheads="1"/>
            </p:cNvSpPr>
            <p:nvPr/>
          </p:nvSpPr>
          <p:spPr bwMode="auto">
            <a:xfrm>
              <a:off x="4368" y="1195"/>
              <a:ext cx="14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/>
            </a:p>
          </p:txBody>
        </p:sp>
        <p:sp>
          <p:nvSpPr>
            <p:cNvPr id="21512" name="Rectangle 17"/>
            <p:cNvSpPr>
              <a:spLocks noChangeArrowheads="1"/>
            </p:cNvSpPr>
            <p:nvPr/>
          </p:nvSpPr>
          <p:spPr bwMode="auto">
            <a:xfrm>
              <a:off x="3840" y="1195"/>
              <a:ext cx="14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/>
            </a:p>
          </p:txBody>
        </p:sp>
        <p:sp>
          <p:nvSpPr>
            <p:cNvPr id="21513" name="Rectangle 18"/>
            <p:cNvSpPr>
              <a:spLocks noChangeArrowheads="1"/>
            </p:cNvSpPr>
            <p:nvPr/>
          </p:nvSpPr>
          <p:spPr bwMode="auto">
            <a:xfrm>
              <a:off x="3072" y="1200"/>
              <a:ext cx="14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/>
            </a:p>
          </p:txBody>
        </p:sp>
        <p:sp>
          <p:nvSpPr>
            <p:cNvPr id="21514" name="Rectangle 19"/>
            <p:cNvSpPr>
              <a:spLocks noChangeArrowheads="1"/>
            </p:cNvSpPr>
            <p:nvPr/>
          </p:nvSpPr>
          <p:spPr bwMode="auto">
            <a:xfrm>
              <a:off x="2278" y="1195"/>
              <a:ext cx="158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6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 sz="2400"/>
            </a:p>
          </p:txBody>
        </p:sp>
        <p:sp>
          <p:nvSpPr>
            <p:cNvPr id="21515" name="Rectangle 20"/>
            <p:cNvSpPr>
              <a:spLocks noChangeArrowheads="1"/>
            </p:cNvSpPr>
            <p:nvPr/>
          </p:nvSpPr>
          <p:spPr bwMode="auto">
            <a:xfrm>
              <a:off x="1814" y="1195"/>
              <a:ext cx="158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6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 sz="2400"/>
            </a:p>
          </p:txBody>
        </p:sp>
        <p:sp>
          <p:nvSpPr>
            <p:cNvPr id="21516" name="Rectangle 21"/>
            <p:cNvSpPr>
              <a:spLocks noChangeArrowheads="1"/>
            </p:cNvSpPr>
            <p:nvPr/>
          </p:nvSpPr>
          <p:spPr bwMode="auto">
            <a:xfrm>
              <a:off x="4992" y="1382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 sz="2400"/>
            </a:p>
          </p:txBody>
        </p:sp>
        <p:sp>
          <p:nvSpPr>
            <p:cNvPr id="21517" name="Rectangle 22"/>
            <p:cNvSpPr>
              <a:spLocks noChangeArrowheads="1"/>
            </p:cNvSpPr>
            <p:nvPr/>
          </p:nvSpPr>
          <p:spPr bwMode="auto">
            <a:xfrm>
              <a:off x="4800" y="1382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 sz="2400"/>
            </a:p>
          </p:txBody>
        </p:sp>
        <p:sp>
          <p:nvSpPr>
            <p:cNvPr id="21518" name="Rectangle 23"/>
            <p:cNvSpPr>
              <a:spLocks noChangeArrowheads="1"/>
            </p:cNvSpPr>
            <p:nvPr/>
          </p:nvSpPr>
          <p:spPr bwMode="auto">
            <a:xfrm>
              <a:off x="3696" y="1382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 sz="2400"/>
            </a:p>
          </p:txBody>
        </p:sp>
        <p:sp>
          <p:nvSpPr>
            <p:cNvPr id="21519" name="Rectangle 24"/>
            <p:cNvSpPr>
              <a:spLocks noChangeArrowheads="1"/>
            </p:cNvSpPr>
            <p:nvPr/>
          </p:nvSpPr>
          <p:spPr bwMode="auto">
            <a:xfrm>
              <a:off x="3504" y="1382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 sz="2100">
                <a:latin typeface="Times New Roman" panose="02020603050405020304" pitchFamily="18" charset="0"/>
              </a:endParaRPr>
            </a:p>
          </p:txBody>
        </p:sp>
        <p:sp>
          <p:nvSpPr>
            <p:cNvPr id="21520" name="Rectangle 25"/>
            <p:cNvSpPr>
              <a:spLocks noChangeArrowheads="1"/>
            </p:cNvSpPr>
            <p:nvPr/>
          </p:nvSpPr>
          <p:spPr bwMode="auto">
            <a:xfrm>
              <a:off x="2940" y="1382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 sz="2400"/>
            </a:p>
          </p:txBody>
        </p:sp>
        <p:sp>
          <p:nvSpPr>
            <p:cNvPr id="21521" name="Rectangle 26"/>
            <p:cNvSpPr>
              <a:spLocks noChangeArrowheads="1"/>
            </p:cNvSpPr>
            <p:nvPr/>
          </p:nvSpPr>
          <p:spPr bwMode="auto">
            <a:xfrm>
              <a:off x="2777" y="1382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 sz="2400"/>
            </a:p>
          </p:txBody>
        </p:sp>
        <p:sp>
          <p:nvSpPr>
            <p:cNvPr id="21522" name="Rectangle 27"/>
            <p:cNvSpPr>
              <a:spLocks noChangeArrowheads="1"/>
            </p:cNvSpPr>
            <p:nvPr/>
          </p:nvSpPr>
          <p:spPr bwMode="auto">
            <a:xfrm>
              <a:off x="4907" y="1212"/>
              <a:ext cx="85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1523" name="Rectangle 28"/>
            <p:cNvSpPr>
              <a:spLocks noChangeArrowheads="1"/>
            </p:cNvSpPr>
            <p:nvPr/>
          </p:nvSpPr>
          <p:spPr bwMode="auto">
            <a:xfrm>
              <a:off x="3611" y="1212"/>
              <a:ext cx="85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21524" name="Rectangle 29"/>
            <p:cNvSpPr>
              <a:spLocks noChangeArrowheads="1"/>
            </p:cNvSpPr>
            <p:nvPr/>
          </p:nvSpPr>
          <p:spPr bwMode="auto">
            <a:xfrm>
              <a:off x="2872" y="1212"/>
              <a:ext cx="85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21525" name="Rectangle 30"/>
            <p:cNvSpPr>
              <a:spLocks noChangeArrowheads="1"/>
            </p:cNvSpPr>
            <p:nvPr/>
          </p:nvSpPr>
          <p:spPr bwMode="auto">
            <a:xfrm>
              <a:off x="2048" y="1212"/>
              <a:ext cx="85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1526" name="Rectangle 31"/>
            <p:cNvSpPr>
              <a:spLocks noChangeArrowheads="1"/>
            </p:cNvSpPr>
            <p:nvPr/>
          </p:nvSpPr>
          <p:spPr bwMode="auto">
            <a:xfrm>
              <a:off x="2064" y="1142"/>
              <a:ext cx="9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600">
                  <a:solidFill>
                    <a:srgbClr val="000000"/>
                  </a:solidFill>
                  <a:latin typeface="Times New Roman" panose="02020603050405020304" pitchFamily="18" charset="0"/>
                </a:rPr>
                <a:t>ˆ</a:t>
              </a:r>
              <a:endParaRPr lang="en-US" altLang="en-US" sz="2400"/>
            </a:p>
          </p:txBody>
        </p:sp>
        <p:sp>
          <p:nvSpPr>
            <p:cNvPr id="21527" name="Rectangle 32"/>
            <p:cNvSpPr>
              <a:spLocks noChangeArrowheads="1"/>
            </p:cNvSpPr>
            <p:nvPr/>
          </p:nvSpPr>
          <p:spPr bwMode="auto">
            <a:xfrm>
              <a:off x="935" y="1323"/>
              <a:ext cx="61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return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1528" name="Rectangle 33"/>
            <p:cNvSpPr>
              <a:spLocks noChangeArrowheads="1"/>
            </p:cNvSpPr>
            <p:nvPr/>
          </p:nvSpPr>
          <p:spPr bwMode="auto">
            <a:xfrm>
              <a:off x="868" y="1323"/>
              <a:ext cx="7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6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 sz="2400"/>
            </a:p>
          </p:txBody>
        </p:sp>
        <p:sp>
          <p:nvSpPr>
            <p:cNvPr id="21529" name="Rectangle 34"/>
            <p:cNvSpPr>
              <a:spLocks noChangeArrowheads="1"/>
            </p:cNvSpPr>
            <p:nvPr/>
          </p:nvSpPr>
          <p:spPr bwMode="auto">
            <a:xfrm>
              <a:off x="597" y="1323"/>
              <a:ext cx="213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of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1530" name="Rectangle 35"/>
            <p:cNvSpPr>
              <a:spLocks noChangeArrowheads="1"/>
            </p:cNvSpPr>
            <p:nvPr/>
          </p:nvSpPr>
          <p:spPr bwMode="auto">
            <a:xfrm>
              <a:off x="1358" y="1104"/>
              <a:ext cx="384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rate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1531" name="Rectangle 36"/>
            <p:cNvSpPr>
              <a:spLocks noChangeArrowheads="1"/>
            </p:cNvSpPr>
            <p:nvPr/>
          </p:nvSpPr>
          <p:spPr bwMode="auto">
            <a:xfrm>
              <a:off x="1400" y="1104"/>
              <a:ext cx="7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6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 sz="2400"/>
            </a:p>
          </p:txBody>
        </p:sp>
        <p:sp>
          <p:nvSpPr>
            <p:cNvPr id="21532" name="Rectangle 37"/>
            <p:cNvSpPr>
              <a:spLocks noChangeArrowheads="1"/>
            </p:cNvSpPr>
            <p:nvPr/>
          </p:nvSpPr>
          <p:spPr bwMode="auto">
            <a:xfrm>
              <a:off x="336" y="1104"/>
              <a:ext cx="953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Expected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1533" name="Rectangle 38"/>
            <p:cNvSpPr>
              <a:spLocks noChangeArrowheads="1"/>
            </p:cNvSpPr>
            <p:nvPr/>
          </p:nvSpPr>
          <p:spPr bwMode="auto">
            <a:xfrm>
              <a:off x="4560" y="1229"/>
              <a:ext cx="256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Pr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1534" name="Rectangle 39"/>
            <p:cNvSpPr>
              <a:spLocks noChangeArrowheads="1"/>
            </p:cNvSpPr>
            <p:nvPr/>
          </p:nvSpPr>
          <p:spPr bwMode="auto">
            <a:xfrm>
              <a:off x="3264" y="1229"/>
              <a:ext cx="256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i="1" dirty="0" err="1">
                  <a:solidFill>
                    <a:srgbClr val="000000"/>
                  </a:solidFill>
                  <a:latin typeface="Times New Roman" panose="02020603050405020304" pitchFamily="18" charset="0"/>
                </a:rPr>
                <a:t>Pr</a:t>
              </a:r>
              <a:endParaRPr lang="en-US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1535" name="Rectangle 40"/>
            <p:cNvSpPr>
              <a:spLocks noChangeArrowheads="1"/>
            </p:cNvSpPr>
            <p:nvPr/>
          </p:nvSpPr>
          <p:spPr bwMode="auto">
            <a:xfrm>
              <a:off x="2522" y="1229"/>
              <a:ext cx="256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Pr</a:t>
              </a: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1536" name="Rectangle 41"/>
            <p:cNvSpPr>
              <a:spLocks noChangeArrowheads="1"/>
            </p:cNvSpPr>
            <p:nvPr/>
          </p:nvSpPr>
          <p:spPr bwMode="auto">
            <a:xfrm>
              <a:off x="4032" y="1190"/>
              <a:ext cx="288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600" dirty="0">
                  <a:solidFill>
                    <a:srgbClr val="000000"/>
                  </a:solidFill>
                  <a:latin typeface="MT Extra" panose="05050102010205020202" pitchFamily="18" charset="2"/>
                </a:rPr>
                <a:t>L</a:t>
              </a:r>
              <a:endParaRPr lang="en-US" altLang="en-US" sz="2400" dirty="0"/>
            </a:p>
          </p:txBody>
        </p:sp>
      </p:grpSp>
      <p:sp>
        <p:nvSpPr>
          <p:cNvPr id="503850" name="Text Box 42"/>
          <p:cNvSpPr txBox="1">
            <a:spLocks noChangeArrowheads="1"/>
          </p:cNvSpPr>
          <p:nvPr/>
        </p:nvSpPr>
        <p:spPr bwMode="auto">
          <a:xfrm>
            <a:off x="695325" y="4038600"/>
            <a:ext cx="639127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SzTx/>
              <a:buFontTx/>
              <a:buNone/>
            </a:pPr>
            <a:r>
              <a:rPr lang="en-US" altLang="en-US" sz="2400" dirty="0" err="1">
                <a:cs typeface="Times New Roman" panose="02020603050405020304" pitchFamily="18" charset="0"/>
              </a:rPr>
              <a:t>r</a:t>
            </a:r>
            <a:r>
              <a:rPr lang="en-US" altLang="en-US" sz="2400" baseline="-30000" dirty="0" err="1">
                <a:cs typeface="Times New Roman" panose="02020603050405020304" pitchFamily="18" charset="0"/>
              </a:rPr>
              <a:t>i</a:t>
            </a:r>
            <a:r>
              <a:rPr lang="en-US" altLang="en-US" sz="2400" baseline="-30000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400" dirty="0">
                <a:cs typeface="Times New Roman" panose="02020603050405020304" pitchFamily="18" charset="0"/>
              </a:rPr>
              <a:t>= the result of outcome i</a:t>
            </a:r>
            <a:endParaRPr lang="en-US" altLang="en-US" sz="2400" dirty="0"/>
          </a:p>
          <a:p>
            <a:pPr eaLnBrk="1" hangingPunct="1">
              <a:lnSpc>
                <a:spcPct val="100000"/>
              </a:lnSpc>
              <a:buSzTx/>
              <a:buFontTx/>
              <a:buNone/>
            </a:pPr>
            <a:r>
              <a:rPr lang="en-US" altLang="en-US" sz="2400" i="1" dirty="0" err="1"/>
              <a:t>Pr</a:t>
            </a:r>
            <a:r>
              <a:rPr lang="en-US" altLang="en-US" sz="2400" baseline="-25000" dirty="0" err="1"/>
              <a:t>i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7F7F7F"/>
                </a:solidFill>
              </a:rPr>
              <a:t>	</a:t>
            </a:r>
            <a:r>
              <a:rPr lang="en-US" altLang="en-US" sz="2400" dirty="0"/>
              <a:t>= the </a:t>
            </a:r>
            <a:r>
              <a:rPr lang="en-US" altLang="en-US" sz="2400" dirty="0">
                <a:cs typeface="Times New Roman" panose="02020603050405020304" pitchFamily="18" charset="0"/>
              </a:rPr>
              <a:t>probability that outcome i will occur</a:t>
            </a:r>
            <a:r>
              <a:rPr lang="en-US" altLang="en-US" sz="2400" dirty="0"/>
              <a:t> </a:t>
            </a:r>
          </a:p>
          <a:p>
            <a:pPr eaLnBrk="1" hangingPunct="1">
              <a:lnSpc>
                <a:spcPct val="100000"/>
              </a:lnSpc>
              <a:buSzTx/>
              <a:buFontTx/>
              <a:buNone/>
            </a:pPr>
            <a:r>
              <a:rPr lang="en-US" altLang="en-US" sz="2400" dirty="0"/>
              <a:t>    </a:t>
            </a:r>
          </a:p>
        </p:txBody>
      </p:sp>
      <p:sp>
        <p:nvSpPr>
          <p:cNvPr id="43" name="Subtitle 2"/>
          <p:cNvSpPr txBox="1">
            <a:spLocks/>
          </p:cNvSpPr>
          <p:nvPr/>
        </p:nvSpPr>
        <p:spPr bwMode="auto">
          <a:xfrm>
            <a:off x="228600" y="279401"/>
            <a:ext cx="86534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Expected Return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3220858"/>
      </p:ext>
    </p:extLst>
  </p:cSld>
  <p:clrMapOvr>
    <a:masterClrMapping/>
  </p:clrMapOvr>
  <p:transition advTm="8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85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1000" y="1752600"/>
            <a:ext cx="8421688" cy="685800"/>
            <a:chOff x="240" y="1392"/>
            <a:chExt cx="5305" cy="432"/>
          </a:xfrm>
        </p:grpSpPr>
        <p:sp>
          <p:nvSpPr>
            <p:cNvPr id="22538" name="Rectangle 4"/>
            <p:cNvSpPr>
              <a:spLocks noChangeArrowheads="1"/>
            </p:cNvSpPr>
            <p:nvPr/>
          </p:nvSpPr>
          <p:spPr bwMode="auto">
            <a:xfrm>
              <a:off x="240" y="1392"/>
              <a:ext cx="5305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17575"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tabLst>
                  <a:tab pos="1993900" algn="l"/>
                  <a:tab pos="5030788" algn="l"/>
                  <a:tab pos="6965950" algn="l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7575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1993900" algn="l"/>
                  <a:tab pos="5030788" algn="l"/>
                  <a:tab pos="6965950" algn="l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7575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1993900" algn="l"/>
                  <a:tab pos="5030788" algn="l"/>
                  <a:tab pos="6965950" algn="l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917575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1993900" algn="l"/>
                  <a:tab pos="5030788" algn="l"/>
                  <a:tab pos="69659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7575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1993900" algn="l"/>
                  <a:tab pos="5030788" algn="l"/>
                  <a:tab pos="69659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93900" algn="l"/>
                  <a:tab pos="5030788" algn="l"/>
                  <a:tab pos="69659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93900" algn="l"/>
                  <a:tab pos="5030788" algn="l"/>
                  <a:tab pos="69659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93900" algn="l"/>
                  <a:tab pos="5030788" algn="l"/>
                  <a:tab pos="69659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93900" algn="l"/>
                  <a:tab pos="5030788" algn="l"/>
                  <a:tab pos="69659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/>
                <a:t>Economy 	Probability, </a:t>
              </a:r>
              <a:r>
                <a:rPr lang="en-US" altLang="en-US" i="1"/>
                <a:t>Pr</a:t>
              </a:r>
              <a:r>
                <a:rPr lang="en-US" altLang="en-US" baseline="-25000"/>
                <a:t>i</a:t>
              </a:r>
              <a:r>
                <a:rPr lang="en-US" altLang="en-US"/>
                <a:t> 	Payoff, r</a:t>
              </a:r>
              <a:r>
                <a:rPr lang="en-US" altLang="en-US" baseline="-25000"/>
                <a:t>i	 </a:t>
              </a:r>
              <a:r>
                <a:rPr lang="en-US" altLang="en-US" i="1"/>
                <a:t>Pr</a:t>
              </a:r>
              <a:r>
                <a:rPr lang="en-US" altLang="en-US" baseline="-25000"/>
                <a:t>i</a:t>
              </a:r>
              <a:r>
                <a:rPr lang="en-US" altLang="en-US"/>
                <a:t> </a:t>
              </a:r>
              <a:r>
                <a:rPr lang="en-US" altLang="en-US">
                  <a:cs typeface="Tahoma" panose="020B0604030504040204" pitchFamily="34" charset="0"/>
                </a:rPr>
                <a:t>x r</a:t>
              </a:r>
              <a:endParaRPr lang="en-US" altLang="en-US" baseline="-25000"/>
            </a:p>
          </p:txBody>
        </p:sp>
        <p:sp>
          <p:nvSpPr>
            <p:cNvPr id="22539" name="Line 5"/>
            <p:cNvSpPr>
              <a:spLocks noChangeShapeType="1"/>
            </p:cNvSpPr>
            <p:nvPr/>
          </p:nvSpPr>
          <p:spPr bwMode="auto">
            <a:xfrm>
              <a:off x="240" y="1776"/>
              <a:ext cx="52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88806" name="Rectangle 6"/>
          <p:cNvSpPr>
            <a:spLocks noChangeArrowheads="1"/>
          </p:cNvSpPr>
          <p:nvPr/>
        </p:nvSpPr>
        <p:spPr bwMode="auto">
          <a:xfrm>
            <a:off x="381000" y="2438400"/>
            <a:ext cx="8610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3036888" algn="dec"/>
                <a:tab pos="5834063" algn="dec"/>
                <a:tab pos="7545388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3036888" algn="dec"/>
                <a:tab pos="5834063" algn="dec"/>
                <a:tab pos="7545388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3036888" algn="dec"/>
                <a:tab pos="5834063" algn="dec"/>
                <a:tab pos="7545388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3036888" algn="dec"/>
                <a:tab pos="5834063" algn="dec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3036888" algn="dec"/>
                <a:tab pos="5834063" algn="dec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036888" algn="dec"/>
                <a:tab pos="5834063" algn="dec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036888" algn="dec"/>
                <a:tab pos="5834063" algn="dec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036888" algn="dec"/>
                <a:tab pos="5834063" algn="dec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036888" algn="dec"/>
                <a:tab pos="5834063" algn="dec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/>
              <a:t>Boom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0.2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15.0%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3.0%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/>
              <a:t>Normal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0.5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11.0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5.5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/>
              <a:t>Recession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0.3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-5.0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-1.5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u="sng" dirty="0"/>
          </a:p>
        </p:txBody>
      </p:sp>
      <p:sp>
        <p:nvSpPr>
          <p:cNvPr id="588810" name="Text Box 10"/>
          <p:cNvSpPr txBox="1">
            <a:spLocks noChangeArrowheads="1"/>
          </p:cNvSpPr>
          <p:nvPr/>
        </p:nvSpPr>
        <p:spPr bwMode="auto">
          <a:xfrm>
            <a:off x="746125" y="5748338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 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 bwMode="auto">
          <a:xfrm>
            <a:off x="228600" y="279401"/>
            <a:ext cx="86534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Expected Return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9E6EDE-E8B5-4881-807E-E3F28AC573A5}"/>
              </a:ext>
            </a:extLst>
          </p:cNvPr>
          <p:cNvGrpSpPr/>
          <p:nvPr/>
        </p:nvGrpSpPr>
        <p:grpSpPr>
          <a:xfrm>
            <a:off x="6946900" y="4127863"/>
            <a:ext cx="1889405" cy="628311"/>
            <a:chOff x="6946900" y="4127863"/>
            <a:chExt cx="1889405" cy="628311"/>
          </a:xfrm>
        </p:grpSpPr>
        <p:graphicFrame>
          <p:nvGraphicFramePr>
            <p:cNvPr id="2253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73834497"/>
                </p:ext>
              </p:extLst>
            </p:nvPr>
          </p:nvGraphicFramePr>
          <p:xfrm>
            <a:off x="6946900" y="4210078"/>
            <a:ext cx="495300" cy="3937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495085" imgH="393529" progId="Equation.3">
                    <p:embed/>
                  </p:oleObj>
                </mc:Choice>
                <mc:Fallback>
                  <p:oleObj name="Equation" r:id="rId5" imgW="495085" imgH="39352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46900" y="4210078"/>
                          <a:ext cx="495300" cy="3937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F5CD216-4040-4A6F-BE7A-D87574081353}"/>
                </a:ext>
              </a:extLst>
            </p:cNvPr>
            <p:cNvCxnSpPr/>
            <p:nvPr/>
          </p:nvCxnSpPr>
          <p:spPr>
            <a:xfrm>
              <a:off x="7442200" y="4127863"/>
              <a:ext cx="103124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65DFD0-0DC4-45D0-842E-8DF711E309E1}"/>
                </a:ext>
              </a:extLst>
            </p:cNvPr>
            <p:cNvSpPr txBox="1"/>
            <p:nvPr/>
          </p:nvSpPr>
          <p:spPr>
            <a:xfrm>
              <a:off x="7707085" y="4171399"/>
              <a:ext cx="11292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7.0%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864F5E9-FAFE-4404-A97B-C9E3FC7B0A6C}"/>
              </a:ext>
            </a:extLst>
          </p:cNvPr>
          <p:cNvSpPr txBox="1"/>
          <p:nvPr/>
        </p:nvSpPr>
        <p:spPr>
          <a:xfrm>
            <a:off x="6094911" y="4994494"/>
            <a:ext cx="2787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FF0000"/>
                </a:solidFill>
              </a:rPr>
              <a:t>Interpretation?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7528292"/>
      </p:ext>
    </p:extLst>
  </p:cSld>
  <p:clrMapOvr>
    <a:masterClrMapping/>
  </p:clrMapOvr>
  <p:transition advTm="13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806" grpId="0" build="p" autoUpdateAnimBg="0"/>
      <p:bldP spid="588810" grpId="0" autoUpdateAnimBg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0407" y="263524"/>
            <a:ext cx="7886700" cy="1074210"/>
          </a:xfrm>
        </p:spPr>
        <p:txBody>
          <a:bodyPr/>
          <a:lstStyle/>
          <a:p>
            <a:pPr algn="ctr" eaLnBrk="1" hangingPunct="1"/>
            <a: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  <a:t>Measuring </a:t>
            </a:r>
            <a:r>
              <a:rPr lang="en-US" altLang="en-US" sz="2800" b="1" cap="small" dirty="0">
                <a:solidFill>
                  <a:srgbClr val="D63A17"/>
                </a:solidFill>
                <a:latin typeface="+mn-lt"/>
                <a:cs typeface="Times New Roman" panose="02020603050405020304" pitchFamily="18" charset="0"/>
              </a:rPr>
              <a:t>Stand-Alone Risk</a:t>
            </a:r>
            <a:b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</a:br>
            <a: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  <a:t>Standard Deviation, </a:t>
            </a:r>
            <a:r>
              <a:rPr lang="en-US" altLang="en-US" sz="2800" b="1" cap="small" dirty="0">
                <a:latin typeface="+mn-lt"/>
                <a:cs typeface="Tahoma" panose="020B0604030504040204" pitchFamily="34" charset="0"/>
                <a:sym typeface="Symbol" panose="05050102010706020507" pitchFamily="18" charset="2"/>
              </a:rPr>
              <a:t></a:t>
            </a:r>
            <a:endParaRPr lang="en-US" altLang="en-US" sz="2800" b="1" cap="small" dirty="0">
              <a:latin typeface="+mn-lt"/>
            </a:endParaRPr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4933" y="1690688"/>
            <a:ext cx="8017934" cy="4114800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dirty="0">
                <a:cs typeface="Tahoma" panose="020B0604030504040204" pitchFamily="34" charset="0"/>
                <a:sym typeface="Symbol" panose="05050102010706020507" pitchFamily="18" charset="2"/>
              </a:rPr>
              <a:t> m</a:t>
            </a:r>
            <a:r>
              <a:rPr lang="en-US" altLang="en-US" dirty="0">
                <a:cs typeface="Times New Roman" panose="02020603050405020304" pitchFamily="18" charset="0"/>
              </a:rPr>
              <a:t>easures the tightness, or </a:t>
            </a:r>
            <a:r>
              <a:rPr lang="en-US" altLang="en-US" i="1" dirty="0">
                <a:solidFill>
                  <a:srgbClr val="FF0000"/>
                </a:solidFill>
                <a:cs typeface="Times New Roman" panose="02020603050405020304" pitchFamily="18" charset="0"/>
              </a:rPr>
              <a:t>variability</a:t>
            </a:r>
            <a:r>
              <a:rPr lang="en-US" altLang="en-US" dirty="0">
                <a:cs typeface="Times New Roman" panose="02020603050405020304" pitchFamily="18" charset="0"/>
              </a:rPr>
              <a:t>, of a set of outcomes, or a probability distribution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solidFill>
                  <a:srgbClr val="0000FF"/>
                </a:solidFill>
                <a:cs typeface="Times New Roman" panose="02020603050405020304" pitchFamily="18" charset="0"/>
              </a:rPr>
              <a:t>tighter</a:t>
            </a:r>
            <a:r>
              <a:rPr lang="en-US" altLang="en-US" dirty="0">
                <a:cs typeface="Times New Roman" panose="02020603050405020304" pitchFamily="18" charset="0"/>
              </a:rPr>
              <a:t> the distribution, the 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less the </a:t>
            </a:r>
            <a:r>
              <a:rPr lang="en-US" altLang="en-US" i="1" dirty="0">
                <a:solidFill>
                  <a:srgbClr val="FF0000"/>
                </a:solidFill>
                <a:cs typeface="Times New Roman" panose="02020603050405020304" pitchFamily="18" charset="0"/>
              </a:rPr>
              <a:t>variability</a:t>
            </a:r>
            <a:r>
              <a:rPr lang="en-US" altLang="en-US" dirty="0">
                <a:cs typeface="Times New Roman" panose="02020603050405020304" pitchFamily="18" charset="0"/>
              </a:rPr>
              <a:t> of the outcomes and the </a:t>
            </a:r>
            <a:r>
              <a:rPr lang="en-US" altLang="en-US" dirty="0">
                <a:solidFill>
                  <a:srgbClr val="0000FF"/>
                </a:solidFill>
                <a:cs typeface="Times New Roman" panose="02020603050405020304" pitchFamily="18" charset="0"/>
              </a:rPr>
              <a:t>less risk </a:t>
            </a:r>
            <a:r>
              <a:rPr lang="en-US" altLang="en-US" dirty="0">
                <a:cs typeface="Times New Roman" panose="02020603050405020304" pitchFamily="18" charset="0"/>
              </a:rPr>
              <a:t>associated with the event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cs typeface="Tahoma" panose="020B0604030504040204" pitchFamily="34" charset="0"/>
                <a:sym typeface="Symbol" panose="05050102010706020507" pitchFamily="18" charset="2"/>
              </a:rPr>
              <a:t> </a:t>
            </a:r>
            <a:r>
              <a:rPr lang="en-US" altLang="en-US" dirty="0">
                <a:cs typeface="Times New Roman" panose="02020603050405020304" pitchFamily="18" charset="0"/>
              </a:rPr>
              <a:t>measures risk for a </a:t>
            </a:r>
            <a:r>
              <a:rPr lang="en-US" altLang="en-US" i="1" dirty="0">
                <a:solidFill>
                  <a:srgbClr val="FF0000"/>
                </a:solidFill>
                <a:cs typeface="Times New Roman" panose="02020603050405020304" pitchFamily="18" charset="0"/>
              </a:rPr>
              <a:t>single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 investment</a:t>
            </a:r>
            <a:r>
              <a:rPr lang="en-US" altLang="en-US" dirty="0">
                <a:cs typeface="Times New Roman" panose="02020603050405020304" pitchFamily="18" charset="0"/>
              </a:rPr>
              <a:t>—that is an investment held by itself (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standing alone</a:t>
            </a:r>
            <a:r>
              <a:rPr lang="en-US" altLang="en-US" dirty="0">
                <a:cs typeface="Times New Roman" panose="02020603050405020304" pitchFamily="18" charset="0"/>
              </a:rPr>
              <a:t>)</a:t>
            </a:r>
          </a:p>
          <a:p>
            <a:pPr marL="457200" indent="-457200" eaLnBrk="1" hangingPunct="1">
              <a:lnSpc>
                <a:spcPct val="100000"/>
              </a:lnSpc>
              <a:buFontTx/>
              <a:buNone/>
            </a:pPr>
            <a:r>
              <a:rPr lang="en-US" altLang="en-US" dirty="0"/>
              <a:t>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883511"/>
      </p:ext>
    </p:extLst>
  </p:cSld>
  <p:clrMapOvr>
    <a:masterClrMapping/>
  </p:clrMapOvr>
  <p:transition advTm="9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0" grpId="0"/>
      <p:bldP spid="51405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1128713" y="2743200"/>
            <a:ext cx="2528887" cy="1079500"/>
            <a:chOff x="1239" y="1968"/>
            <a:chExt cx="1593" cy="680"/>
          </a:xfrm>
        </p:grpSpPr>
        <p:sp>
          <p:nvSpPr>
            <p:cNvPr id="24624" name="Rectangle 4"/>
            <p:cNvSpPr>
              <a:spLocks noChangeArrowheads="1"/>
            </p:cNvSpPr>
            <p:nvPr/>
          </p:nvSpPr>
          <p:spPr bwMode="auto">
            <a:xfrm>
              <a:off x="1512" y="1968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 sz="2400"/>
            </a:p>
          </p:txBody>
        </p:sp>
        <p:grpSp>
          <p:nvGrpSpPr>
            <p:cNvPr id="24625" name="Group 66"/>
            <p:cNvGrpSpPr>
              <a:grpSpLocks/>
            </p:cNvGrpSpPr>
            <p:nvPr/>
          </p:nvGrpSpPr>
          <p:grpSpPr bwMode="auto">
            <a:xfrm>
              <a:off x="1239" y="2064"/>
              <a:ext cx="1593" cy="584"/>
              <a:chOff x="664" y="2212"/>
              <a:chExt cx="1593" cy="584"/>
            </a:xfrm>
          </p:grpSpPr>
          <p:sp>
            <p:nvSpPr>
              <p:cNvPr id="24626" name="Rectangle 6"/>
              <p:cNvSpPr>
                <a:spLocks noChangeArrowheads="1"/>
              </p:cNvSpPr>
              <p:nvPr/>
            </p:nvSpPr>
            <p:spPr bwMode="auto">
              <a:xfrm>
                <a:off x="2217" y="2448"/>
                <a:ext cx="4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en-US" sz="2400"/>
              </a:p>
            </p:txBody>
          </p:sp>
          <p:sp>
            <p:nvSpPr>
              <p:cNvPr id="24627" name="Rectangle 7"/>
              <p:cNvSpPr>
                <a:spLocks noChangeArrowheads="1"/>
              </p:cNvSpPr>
              <p:nvPr/>
            </p:nvSpPr>
            <p:spPr bwMode="auto">
              <a:xfrm>
                <a:off x="1880" y="2280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en-US" sz="2400"/>
              </a:p>
            </p:txBody>
          </p:sp>
          <p:sp>
            <p:nvSpPr>
              <p:cNvPr id="24628" name="Rectangle 8"/>
              <p:cNvSpPr>
                <a:spLocks noChangeArrowheads="1"/>
              </p:cNvSpPr>
              <p:nvPr/>
            </p:nvSpPr>
            <p:spPr bwMode="auto">
              <a:xfrm>
                <a:off x="1296" y="2448"/>
                <a:ext cx="4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en-US" sz="2400"/>
              </a:p>
            </p:txBody>
          </p:sp>
          <p:sp>
            <p:nvSpPr>
              <p:cNvPr id="24629" name="Rectangle 9"/>
              <p:cNvSpPr>
                <a:spLocks noChangeArrowheads="1"/>
              </p:cNvSpPr>
              <p:nvPr/>
            </p:nvSpPr>
            <p:spPr bwMode="auto">
              <a:xfrm>
                <a:off x="997" y="2623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en-US" sz="2400"/>
              </a:p>
            </p:txBody>
          </p:sp>
          <p:sp>
            <p:nvSpPr>
              <p:cNvPr id="24630" name="Rectangle 10"/>
              <p:cNvSpPr>
                <a:spLocks noChangeArrowheads="1"/>
              </p:cNvSpPr>
              <p:nvPr/>
            </p:nvSpPr>
            <p:spPr bwMode="auto">
              <a:xfrm>
                <a:off x="924" y="2623"/>
                <a:ext cx="8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=</a:t>
                </a:r>
                <a:endParaRPr lang="en-US" altLang="en-US" sz="2400"/>
              </a:p>
            </p:txBody>
          </p:sp>
          <p:sp>
            <p:nvSpPr>
              <p:cNvPr id="24631" name="Rectangle 11"/>
              <p:cNvSpPr>
                <a:spLocks noChangeArrowheads="1"/>
              </p:cNvSpPr>
              <p:nvPr/>
            </p:nvSpPr>
            <p:spPr bwMode="auto">
              <a:xfrm>
                <a:off x="876" y="2623"/>
                <a:ext cx="4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en-US" sz="2400"/>
              </a:p>
            </p:txBody>
          </p:sp>
          <p:sp>
            <p:nvSpPr>
              <p:cNvPr id="24632" name="Rectangle 12"/>
              <p:cNvSpPr>
                <a:spLocks noChangeArrowheads="1"/>
              </p:cNvSpPr>
              <p:nvPr/>
            </p:nvSpPr>
            <p:spPr bwMode="auto">
              <a:xfrm>
                <a:off x="1781" y="2299"/>
                <a:ext cx="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3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)</a:t>
                </a:r>
                <a:endParaRPr lang="en-US" altLang="en-US" sz="2400"/>
              </a:p>
            </p:txBody>
          </p:sp>
          <p:sp>
            <p:nvSpPr>
              <p:cNvPr id="24633" name="Rectangle 13"/>
              <p:cNvSpPr>
                <a:spLocks noChangeArrowheads="1"/>
              </p:cNvSpPr>
              <p:nvPr/>
            </p:nvSpPr>
            <p:spPr bwMode="auto">
              <a:xfrm>
                <a:off x="1651" y="2299"/>
                <a:ext cx="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3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</a:t>
                </a:r>
                <a:endParaRPr lang="en-US" altLang="en-US" sz="2400"/>
              </a:p>
            </p:txBody>
          </p:sp>
          <p:sp>
            <p:nvSpPr>
              <p:cNvPr id="24634" name="Rectangle 14"/>
              <p:cNvSpPr>
                <a:spLocks noChangeArrowheads="1"/>
              </p:cNvSpPr>
              <p:nvPr/>
            </p:nvSpPr>
            <p:spPr bwMode="auto">
              <a:xfrm>
                <a:off x="1648" y="2256"/>
                <a:ext cx="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3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ˆ</a:t>
                </a:r>
                <a:endParaRPr lang="en-US" altLang="en-US" sz="2400"/>
              </a:p>
            </p:txBody>
          </p:sp>
          <p:sp>
            <p:nvSpPr>
              <p:cNvPr id="24635" name="Rectangle 15"/>
              <p:cNvSpPr>
                <a:spLocks noChangeArrowheads="1"/>
              </p:cNvSpPr>
              <p:nvPr/>
            </p:nvSpPr>
            <p:spPr bwMode="auto">
              <a:xfrm>
                <a:off x="1209" y="2299"/>
                <a:ext cx="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3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</a:t>
                </a:r>
                <a:endParaRPr lang="en-US" altLang="en-US" sz="2400"/>
              </a:p>
            </p:txBody>
          </p:sp>
          <p:sp>
            <p:nvSpPr>
              <p:cNvPr id="24636" name="Rectangle 16"/>
              <p:cNvSpPr>
                <a:spLocks noChangeArrowheads="1"/>
              </p:cNvSpPr>
              <p:nvPr/>
            </p:nvSpPr>
            <p:spPr bwMode="auto">
              <a:xfrm>
                <a:off x="1123" y="2299"/>
                <a:ext cx="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3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(</a:t>
                </a:r>
                <a:endParaRPr lang="en-US" altLang="en-US" sz="2400"/>
              </a:p>
            </p:txBody>
          </p:sp>
          <p:sp>
            <p:nvSpPr>
              <p:cNvPr id="24637" name="Rectangle 17"/>
              <p:cNvSpPr>
                <a:spLocks noChangeArrowheads="1"/>
              </p:cNvSpPr>
              <p:nvPr/>
            </p:nvSpPr>
            <p:spPr bwMode="auto">
              <a:xfrm>
                <a:off x="786" y="2299"/>
                <a:ext cx="6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3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en-US" sz="2400"/>
              </a:p>
            </p:txBody>
          </p:sp>
          <p:sp>
            <p:nvSpPr>
              <p:cNvPr id="24638" name="Rectangle 18"/>
              <p:cNvSpPr>
                <a:spLocks noChangeArrowheads="1"/>
              </p:cNvSpPr>
              <p:nvPr/>
            </p:nvSpPr>
            <p:spPr bwMode="auto">
              <a:xfrm>
                <a:off x="1994" y="2299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30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Pr</a:t>
                </a:r>
                <a:endParaRPr lang="en-US" altLang="en-US" sz="2400"/>
              </a:p>
            </p:txBody>
          </p:sp>
          <p:sp>
            <p:nvSpPr>
              <p:cNvPr id="24639" name="Rectangle 19"/>
              <p:cNvSpPr>
                <a:spLocks noChangeArrowheads="1"/>
              </p:cNvSpPr>
              <p:nvPr/>
            </p:nvSpPr>
            <p:spPr bwMode="auto">
              <a:xfrm>
                <a:off x="1472" y="2272"/>
                <a:ext cx="1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30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-</a:t>
                </a:r>
                <a:endParaRPr lang="en-US" altLang="en-US" sz="2400"/>
              </a:p>
            </p:txBody>
          </p:sp>
          <p:sp>
            <p:nvSpPr>
              <p:cNvPr id="24640" name="Rectangle 20"/>
              <p:cNvSpPr>
                <a:spLocks noChangeArrowheads="1"/>
              </p:cNvSpPr>
              <p:nvPr/>
            </p:nvSpPr>
            <p:spPr bwMode="auto">
              <a:xfrm>
                <a:off x="664" y="2272"/>
                <a:ext cx="1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30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=</a:t>
                </a:r>
                <a:endParaRPr lang="en-US" altLang="en-US" sz="2400"/>
              </a:p>
            </p:txBody>
          </p:sp>
          <p:sp>
            <p:nvSpPr>
              <p:cNvPr id="24641" name="Rectangle 21"/>
              <p:cNvSpPr>
                <a:spLocks noChangeArrowheads="1"/>
              </p:cNvSpPr>
              <p:nvPr/>
            </p:nvSpPr>
            <p:spPr bwMode="auto">
              <a:xfrm>
                <a:off x="840" y="2212"/>
                <a:ext cx="257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45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å</a:t>
                </a:r>
                <a:endParaRPr lang="en-US" altLang="en-US" sz="2400"/>
              </a:p>
            </p:txBody>
          </p:sp>
        </p:grp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33425" y="2133600"/>
            <a:ext cx="7877175" cy="625475"/>
            <a:chOff x="394" y="1689"/>
            <a:chExt cx="4962" cy="394"/>
          </a:xfrm>
        </p:grpSpPr>
        <p:sp>
          <p:nvSpPr>
            <p:cNvPr id="24586" name="Rectangle 23"/>
            <p:cNvSpPr>
              <a:spLocks noChangeArrowheads="1"/>
            </p:cNvSpPr>
            <p:nvPr/>
          </p:nvSpPr>
          <p:spPr bwMode="auto">
            <a:xfrm>
              <a:off x="5284" y="191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 sz="2400"/>
            </a:p>
          </p:txBody>
        </p:sp>
        <p:sp>
          <p:nvSpPr>
            <p:cNvPr id="24587" name="Rectangle 24"/>
            <p:cNvSpPr>
              <a:spLocks noChangeArrowheads="1"/>
            </p:cNvSpPr>
            <p:nvPr/>
          </p:nvSpPr>
          <p:spPr bwMode="auto">
            <a:xfrm>
              <a:off x="4942" y="1742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 sz="2400"/>
            </a:p>
          </p:txBody>
        </p:sp>
        <p:sp>
          <p:nvSpPr>
            <p:cNvPr id="24588" name="Rectangle 25"/>
            <p:cNvSpPr>
              <a:spLocks noChangeArrowheads="1"/>
            </p:cNvSpPr>
            <p:nvPr/>
          </p:nvSpPr>
          <p:spPr bwMode="auto">
            <a:xfrm>
              <a:off x="4380" y="191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 sz="2400"/>
            </a:p>
          </p:txBody>
        </p:sp>
        <p:sp>
          <p:nvSpPr>
            <p:cNvPr id="24589" name="Rectangle 26"/>
            <p:cNvSpPr>
              <a:spLocks noChangeArrowheads="1"/>
            </p:cNvSpPr>
            <p:nvPr/>
          </p:nvSpPr>
          <p:spPr bwMode="auto">
            <a:xfrm>
              <a:off x="3392" y="191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 sz="2400"/>
            </a:p>
          </p:txBody>
        </p:sp>
        <p:sp>
          <p:nvSpPr>
            <p:cNvPr id="24590" name="Rectangle 27"/>
            <p:cNvSpPr>
              <a:spLocks noChangeArrowheads="1"/>
            </p:cNvSpPr>
            <p:nvPr/>
          </p:nvSpPr>
          <p:spPr bwMode="auto">
            <a:xfrm>
              <a:off x="3050" y="1742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 sz="2400"/>
            </a:p>
          </p:txBody>
        </p:sp>
        <p:sp>
          <p:nvSpPr>
            <p:cNvPr id="24591" name="Rectangle 28"/>
            <p:cNvSpPr>
              <a:spLocks noChangeArrowheads="1"/>
            </p:cNvSpPr>
            <p:nvPr/>
          </p:nvSpPr>
          <p:spPr bwMode="auto">
            <a:xfrm>
              <a:off x="2495" y="191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 sz="2400"/>
            </a:p>
          </p:txBody>
        </p:sp>
        <p:sp>
          <p:nvSpPr>
            <p:cNvPr id="24592" name="Rectangle 29"/>
            <p:cNvSpPr>
              <a:spLocks noChangeArrowheads="1"/>
            </p:cNvSpPr>
            <p:nvPr/>
          </p:nvSpPr>
          <p:spPr bwMode="auto">
            <a:xfrm>
              <a:off x="1945" y="191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 sz="2400"/>
            </a:p>
          </p:txBody>
        </p:sp>
        <p:sp>
          <p:nvSpPr>
            <p:cNvPr id="24593" name="Rectangle 30"/>
            <p:cNvSpPr>
              <a:spLocks noChangeArrowheads="1"/>
            </p:cNvSpPr>
            <p:nvPr/>
          </p:nvSpPr>
          <p:spPr bwMode="auto">
            <a:xfrm>
              <a:off x="1620" y="1742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 sz="2400"/>
            </a:p>
          </p:txBody>
        </p:sp>
        <p:sp>
          <p:nvSpPr>
            <p:cNvPr id="24594" name="Rectangle 31"/>
            <p:cNvSpPr>
              <a:spLocks noChangeArrowheads="1"/>
            </p:cNvSpPr>
            <p:nvPr/>
          </p:nvSpPr>
          <p:spPr bwMode="auto">
            <a:xfrm>
              <a:off x="1074" y="191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 sz="2400"/>
            </a:p>
          </p:txBody>
        </p:sp>
        <p:sp>
          <p:nvSpPr>
            <p:cNvPr id="24595" name="Rectangle 32"/>
            <p:cNvSpPr>
              <a:spLocks noChangeArrowheads="1"/>
            </p:cNvSpPr>
            <p:nvPr/>
          </p:nvSpPr>
          <p:spPr bwMode="auto">
            <a:xfrm>
              <a:off x="541" y="1754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en-US" sz="2400"/>
            </a:p>
          </p:txBody>
        </p:sp>
        <p:sp>
          <p:nvSpPr>
            <p:cNvPr id="24596" name="Rectangle 33"/>
            <p:cNvSpPr>
              <a:spLocks noChangeArrowheads="1"/>
            </p:cNvSpPr>
            <p:nvPr/>
          </p:nvSpPr>
          <p:spPr bwMode="auto">
            <a:xfrm>
              <a:off x="4844" y="176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)</a:t>
              </a:r>
              <a:endParaRPr lang="en-US" altLang="en-US" sz="2400"/>
            </a:p>
          </p:txBody>
        </p:sp>
        <p:sp>
          <p:nvSpPr>
            <p:cNvPr id="24597" name="Rectangle 34"/>
            <p:cNvSpPr>
              <a:spLocks noChangeArrowheads="1"/>
            </p:cNvSpPr>
            <p:nvPr/>
          </p:nvSpPr>
          <p:spPr bwMode="auto">
            <a:xfrm>
              <a:off x="4713" y="176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en-US" sz="2400"/>
            </a:p>
          </p:txBody>
        </p:sp>
        <p:sp>
          <p:nvSpPr>
            <p:cNvPr id="24598" name="Rectangle 35"/>
            <p:cNvSpPr>
              <a:spLocks noChangeArrowheads="1"/>
            </p:cNvSpPr>
            <p:nvPr/>
          </p:nvSpPr>
          <p:spPr bwMode="auto">
            <a:xfrm>
              <a:off x="4736" y="1689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ˆ</a:t>
              </a:r>
              <a:endParaRPr lang="en-US" altLang="en-US" sz="2400"/>
            </a:p>
          </p:txBody>
        </p:sp>
        <p:sp>
          <p:nvSpPr>
            <p:cNvPr id="24599" name="Rectangle 36"/>
            <p:cNvSpPr>
              <a:spLocks noChangeArrowheads="1"/>
            </p:cNvSpPr>
            <p:nvPr/>
          </p:nvSpPr>
          <p:spPr bwMode="auto">
            <a:xfrm>
              <a:off x="4232" y="1760"/>
              <a:ext cx="1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 r</a:t>
              </a:r>
              <a:endParaRPr lang="en-US" altLang="en-US" sz="2400"/>
            </a:p>
          </p:txBody>
        </p:sp>
        <p:sp>
          <p:nvSpPr>
            <p:cNvPr id="24600" name="Rectangle 37"/>
            <p:cNvSpPr>
              <a:spLocks noChangeArrowheads="1"/>
            </p:cNvSpPr>
            <p:nvPr/>
          </p:nvSpPr>
          <p:spPr bwMode="auto">
            <a:xfrm>
              <a:off x="4147" y="176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(</a:t>
              </a:r>
              <a:endParaRPr lang="en-US" altLang="en-US" sz="2400"/>
            </a:p>
          </p:txBody>
        </p:sp>
        <p:sp>
          <p:nvSpPr>
            <p:cNvPr id="24601" name="Rectangle 38"/>
            <p:cNvSpPr>
              <a:spLocks noChangeArrowheads="1"/>
            </p:cNvSpPr>
            <p:nvPr/>
          </p:nvSpPr>
          <p:spPr bwMode="auto">
            <a:xfrm>
              <a:off x="2952" y="176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)</a:t>
              </a:r>
              <a:endParaRPr lang="en-US" altLang="en-US" sz="2400"/>
            </a:p>
          </p:txBody>
        </p:sp>
        <p:sp>
          <p:nvSpPr>
            <p:cNvPr id="24602" name="Rectangle 39"/>
            <p:cNvSpPr>
              <a:spLocks noChangeArrowheads="1"/>
            </p:cNvSpPr>
            <p:nvPr/>
          </p:nvSpPr>
          <p:spPr bwMode="auto">
            <a:xfrm>
              <a:off x="2822" y="176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en-US" sz="2400"/>
            </a:p>
          </p:txBody>
        </p:sp>
        <p:sp>
          <p:nvSpPr>
            <p:cNvPr id="24603" name="Rectangle 40"/>
            <p:cNvSpPr>
              <a:spLocks noChangeArrowheads="1"/>
            </p:cNvSpPr>
            <p:nvPr/>
          </p:nvSpPr>
          <p:spPr bwMode="auto">
            <a:xfrm>
              <a:off x="2844" y="1689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ˆ</a:t>
              </a:r>
              <a:endParaRPr lang="en-US" altLang="en-US" sz="2400"/>
            </a:p>
          </p:txBody>
        </p:sp>
        <p:sp>
          <p:nvSpPr>
            <p:cNvPr id="24604" name="Rectangle 41"/>
            <p:cNvSpPr>
              <a:spLocks noChangeArrowheads="1"/>
            </p:cNvSpPr>
            <p:nvPr/>
          </p:nvSpPr>
          <p:spPr bwMode="auto">
            <a:xfrm>
              <a:off x="2347" y="1760"/>
              <a:ext cx="1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 r</a:t>
              </a:r>
              <a:endParaRPr lang="en-US" altLang="en-US" sz="2400"/>
            </a:p>
          </p:txBody>
        </p:sp>
        <p:sp>
          <p:nvSpPr>
            <p:cNvPr id="24605" name="Rectangle 42"/>
            <p:cNvSpPr>
              <a:spLocks noChangeArrowheads="1"/>
            </p:cNvSpPr>
            <p:nvPr/>
          </p:nvSpPr>
          <p:spPr bwMode="auto">
            <a:xfrm>
              <a:off x="2262" y="176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(</a:t>
              </a:r>
              <a:endParaRPr lang="en-US" altLang="en-US" sz="2400"/>
            </a:p>
          </p:txBody>
        </p:sp>
        <p:sp>
          <p:nvSpPr>
            <p:cNvPr id="24606" name="Rectangle 43"/>
            <p:cNvSpPr>
              <a:spLocks noChangeArrowheads="1"/>
            </p:cNvSpPr>
            <p:nvPr/>
          </p:nvSpPr>
          <p:spPr bwMode="auto">
            <a:xfrm>
              <a:off x="1521" y="176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)</a:t>
              </a:r>
              <a:endParaRPr lang="en-US" altLang="en-US" sz="2400"/>
            </a:p>
          </p:txBody>
        </p:sp>
        <p:sp>
          <p:nvSpPr>
            <p:cNvPr id="24607" name="Rectangle 44"/>
            <p:cNvSpPr>
              <a:spLocks noChangeArrowheads="1"/>
            </p:cNvSpPr>
            <p:nvPr/>
          </p:nvSpPr>
          <p:spPr bwMode="auto">
            <a:xfrm>
              <a:off x="1391" y="176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en-US" sz="2400"/>
            </a:p>
          </p:txBody>
        </p:sp>
        <p:sp>
          <p:nvSpPr>
            <p:cNvPr id="24608" name="Rectangle 45"/>
            <p:cNvSpPr>
              <a:spLocks noChangeArrowheads="1"/>
            </p:cNvSpPr>
            <p:nvPr/>
          </p:nvSpPr>
          <p:spPr bwMode="auto">
            <a:xfrm>
              <a:off x="1413" y="1689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ˆ</a:t>
              </a:r>
              <a:endParaRPr lang="en-US" altLang="en-US" sz="2400"/>
            </a:p>
          </p:txBody>
        </p:sp>
        <p:sp>
          <p:nvSpPr>
            <p:cNvPr id="24609" name="Rectangle 46"/>
            <p:cNvSpPr>
              <a:spLocks noChangeArrowheads="1"/>
            </p:cNvSpPr>
            <p:nvPr/>
          </p:nvSpPr>
          <p:spPr bwMode="auto">
            <a:xfrm>
              <a:off x="943" y="1760"/>
              <a:ext cx="1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 r</a:t>
              </a:r>
              <a:endParaRPr lang="en-US" altLang="en-US" sz="2400"/>
            </a:p>
          </p:txBody>
        </p:sp>
        <p:sp>
          <p:nvSpPr>
            <p:cNvPr id="24610" name="Rectangle 47"/>
            <p:cNvSpPr>
              <a:spLocks noChangeArrowheads="1"/>
            </p:cNvSpPr>
            <p:nvPr/>
          </p:nvSpPr>
          <p:spPr bwMode="auto">
            <a:xfrm>
              <a:off x="857" y="176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(</a:t>
              </a:r>
              <a:endParaRPr lang="en-US" altLang="en-US" sz="2400"/>
            </a:p>
          </p:txBody>
        </p:sp>
        <p:sp>
          <p:nvSpPr>
            <p:cNvPr id="24611" name="Rectangle 48"/>
            <p:cNvSpPr>
              <a:spLocks noChangeArrowheads="1"/>
            </p:cNvSpPr>
            <p:nvPr/>
          </p:nvSpPr>
          <p:spPr bwMode="auto">
            <a:xfrm>
              <a:off x="660" y="1760"/>
              <a:ext cx="1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=</a:t>
              </a:r>
              <a:endParaRPr lang="en-US" altLang="en-US" sz="2400"/>
            </a:p>
          </p:txBody>
        </p:sp>
        <p:sp>
          <p:nvSpPr>
            <p:cNvPr id="24612" name="Rectangle 49"/>
            <p:cNvSpPr>
              <a:spLocks noChangeArrowheads="1"/>
            </p:cNvSpPr>
            <p:nvPr/>
          </p:nvSpPr>
          <p:spPr bwMode="auto">
            <a:xfrm>
              <a:off x="604" y="1760"/>
              <a:ext cx="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 sz="2400"/>
            </a:p>
          </p:txBody>
        </p:sp>
        <p:sp>
          <p:nvSpPr>
            <p:cNvPr id="24613" name="Rectangle 50"/>
            <p:cNvSpPr>
              <a:spLocks noChangeArrowheads="1"/>
            </p:cNvSpPr>
            <p:nvPr/>
          </p:nvSpPr>
          <p:spPr bwMode="auto">
            <a:xfrm>
              <a:off x="5057" y="1760"/>
              <a:ext cx="2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Pr</a:t>
              </a:r>
              <a:endParaRPr lang="en-US" altLang="en-US" sz="2400"/>
            </a:p>
          </p:txBody>
        </p:sp>
        <p:sp>
          <p:nvSpPr>
            <p:cNvPr id="24614" name="Rectangle 51"/>
            <p:cNvSpPr>
              <a:spLocks noChangeArrowheads="1"/>
            </p:cNvSpPr>
            <p:nvPr/>
          </p:nvSpPr>
          <p:spPr bwMode="auto">
            <a:xfrm>
              <a:off x="3165" y="1760"/>
              <a:ext cx="2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Pr</a:t>
              </a:r>
              <a:endParaRPr lang="en-US" altLang="en-US" sz="2400"/>
            </a:p>
          </p:txBody>
        </p:sp>
        <p:sp>
          <p:nvSpPr>
            <p:cNvPr id="24615" name="Rectangle 52"/>
            <p:cNvSpPr>
              <a:spLocks noChangeArrowheads="1"/>
            </p:cNvSpPr>
            <p:nvPr/>
          </p:nvSpPr>
          <p:spPr bwMode="auto">
            <a:xfrm>
              <a:off x="1734" y="1760"/>
              <a:ext cx="2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Pr</a:t>
              </a:r>
              <a:endParaRPr lang="en-US" altLang="en-US" sz="2400"/>
            </a:p>
          </p:txBody>
        </p:sp>
        <p:sp>
          <p:nvSpPr>
            <p:cNvPr id="24616" name="Rectangle 53"/>
            <p:cNvSpPr>
              <a:spLocks noChangeArrowheads="1"/>
            </p:cNvSpPr>
            <p:nvPr/>
          </p:nvSpPr>
          <p:spPr bwMode="auto">
            <a:xfrm>
              <a:off x="4535" y="1733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en-US" sz="2400"/>
            </a:p>
          </p:txBody>
        </p:sp>
        <p:sp>
          <p:nvSpPr>
            <p:cNvPr id="24617" name="Rectangle 54"/>
            <p:cNvSpPr>
              <a:spLocks noChangeArrowheads="1"/>
            </p:cNvSpPr>
            <p:nvPr/>
          </p:nvSpPr>
          <p:spPr bwMode="auto">
            <a:xfrm>
              <a:off x="3968" y="1733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 sz="2400"/>
            </a:p>
          </p:txBody>
        </p:sp>
        <p:sp>
          <p:nvSpPr>
            <p:cNvPr id="24618" name="Rectangle 55"/>
            <p:cNvSpPr>
              <a:spLocks noChangeArrowheads="1"/>
            </p:cNvSpPr>
            <p:nvPr/>
          </p:nvSpPr>
          <p:spPr bwMode="auto">
            <a:xfrm>
              <a:off x="3540" y="1733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 sz="2400"/>
            </a:p>
          </p:txBody>
        </p:sp>
        <p:sp>
          <p:nvSpPr>
            <p:cNvPr id="24619" name="Rectangle 56"/>
            <p:cNvSpPr>
              <a:spLocks noChangeArrowheads="1"/>
            </p:cNvSpPr>
            <p:nvPr/>
          </p:nvSpPr>
          <p:spPr bwMode="auto">
            <a:xfrm>
              <a:off x="2643" y="1733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en-US" sz="2400"/>
            </a:p>
          </p:txBody>
        </p:sp>
        <p:sp>
          <p:nvSpPr>
            <p:cNvPr id="24620" name="Rectangle 57"/>
            <p:cNvSpPr>
              <a:spLocks noChangeArrowheads="1"/>
            </p:cNvSpPr>
            <p:nvPr/>
          </p:nvSpPr>
          <p:spPr bwMode="auto">
            <a:xfrm>
              <a:off x="2083" y="1733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 sz="2400"/>
            </a:p>
          </p:txBody>
        </p:sp>
        <p:sp>
          <p:nvSpPr>
            <p:cNvPr id="24621" name="Rectangle 58"/>
            <p:cNvSpPr>
              <a:spLocks noChangeArrowheads="1"/>
            </p:cNvSpPr>
            <p:nvPr/>
          </p:nvSpPr>
          <p:spPr bwMode="auto">
            <a:xfrm>
              <a:off x="1212" y="1733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en-US" sz="2400"/>
            </a:p>
          </p:txBody>
        </p:sp>
        <p:sp>
          <p:nvSpPr>
            <p:cNvPr id="24622" name="Rectangle 59"/>
            <p:cNvSpPr>
              <a:spLocks noChangeArrowheads="1"/>
            </p:cNvSpPr>
            <p:nvPr/>
          </p:nvSpPr>
          <p:spPr bwMode="auto">
            <a:xfrm>
              <a:off x="394" y="1764"/>
              <a:ext cx="14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>
                  <a:solidFill>
                    <a:srgbClr val="000000"/>
                  </a:solidFill>
                  <a:latin typeface="Symbol" panose="05050102010706020507" pitchFamily="18" charset="2"/>
                </a:rPr>
                <a:t>s</a:t>
              </a:r>
              <a:endParaRPr lang="en-US" altLang="en-US" sz="2400"/>
            </a:p>
          </p:txBody>
        </p:sp>
        <p:sp>
          <p:nvSpPr>
            <p:cNvPr id="24623" name="Rectangle 60"/>
            <p:cNvSpPr>
              <a:spLocks noChangeArrowheads="1"/>
            </p:cNvSpPr>
            <p:nvPr/>
          </p:nvSpPr>
          <p:spPr bwMode="auto">
            <a:xfrm>
              <a:off x="3700" y="1783"/>
              <a:ext cx="2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3000" dirty="0">
                  <a:solidFill>
                    <a:srgbClr val="000000"/>
                  </a:solidFill>
                  <a:latin typeface="MT Extra" panose="05050102010205020202" pitchFamily="18" charset="2"/>
                </a:rPr>
                <a:t>L</a:t>
              </a:r>
              <a:endParaRPr lang="en-US" altLang="en-US" sz="2400" dirty="0"/>
            </a:p>
          </p:txBody>
        </p:sp>
      </p:grpSp>
      <p:sp>
        <p:nvSpPr>
          <p:cNvPr id="515133" name="Text Box 61"/>
          <p:cNvSpPr txBox="1">
            <a:spLocks noChangeArrowheads="1"/>
          </p:cNvSpPr>
          <p:nvPr/>
        </p:nvSpPr>
        <p:spPr bwMode="auto">
          <a:xfrm>
            <a:off x="457200" y="1676400"/>
            <a:ext cx="7042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Variance, </a:t>
            </a:r>
            <a:r>
              <a:rPr lang="en-US" altLang="en-US" sz="2400">
                <a:latin typeface="Symbol" panose="05050102010706020507" pitchFamily="18" charset="2"/>
                <a:sym typeface="Symbol" panose="05050102010706020507" pitchFamily="18" charset="2"/>
              </a:rPr>
              <a:t></a:t>
            </a:r>
            <a:r>
              <a:rPr lang="en-US" altLang="en-US" sz="2400" baseline="30000">
                <a:sym typeface="Symbol" panose="05050102010706020507" pitchFamily="18" charset="2"/>
              </a:rPr>
              <a:t>2</a:t>
            </a:r>
            <a:r>
              <a:rPr lang="en-US" altLang="en-US" sz="2400"/>
              <a:t>—measures the variability of outcomes</a:t>
            </a:r>
          </a:p>
        </p:txBody>
      </p:sp>
      <p:sp>
        <p:nvSpPr>
          <p:cNvPr id="515134" name="Text Box 62"/>
          <p:cNvSpPr txBox="1">
            <a:spLocks noChangeArrowheads="1"/>
          </p:cNvSpPr>
          <p:nvPr/>
        </p:nvSpPr>
        <p:spPr bwMode="auto">
          <a:xfrm>
            <a:off x="457200" y="4080941"/>
            <a:ext cx="307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Standard deviation, </a:t>
            </a:r>
            <a:r>
              <a:rPr lang="en-US" altLang="en-US" sz="2400">
                <a:latin typeface="Symbol" panose="05050102010706020507" pitchFamily="18" charset="2"/>
                <a:sym typeface="Symbol" panose="05050102010706020507" pitchFamily="18" charset="2"/>
              </a:rPr>
              <a:t></a:t>
            </a:r>
          </a:p>
        </p:txBody>
      </p:sp>
      <p:graphicFrame>
        <p:nvGraphicFramePr>
          <p:cNvPr id="515135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456355"/>
              </p:ext>
            </p:extLst>
          </p:nvPr>
        </p:nvGraphicFramePr>
        <p:xfrm>
          <a:off x="966788" y="4585766"/>
          <a:ext cx="3730625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59866" imgH="469696" progId="Equation.DSMT4">
                  <p:embed/>
                </p:oleObj>
              </mc:Choice>
              <mc:Fallback>
                <p:oleObj name="Equation" r:id="rId5" imgW="1459866" imgH="46969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788" y="4585766"/>
                        <a:ext cx="3730625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Text Box 64"/>
          <p:cNvSpPr txBox="1">
            <a:spLocks noChangeArrowheads="1"/>
          </p:cNvSpPr>
          <p:nvPr/>
        </p:nvSpPr>
        <p:spPr bwMode="auto">
          <a:xfrm>
            <a:off x="1127125" y="6053138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</a:t>
            </a:r>
          </a:p>
        </p:txBody>
      </p:sp>
      <p:sp>
        <p:nvSpPr>
          <p:cNvPr id="65" name="Rectangle 2"/>
          <p:cNvSpPr txBox="1">
            <a:spLocks noChangeArrowheads="1"/>
          </p:cNvSpPr>
          <p:nvPr/>
        </p:nvSpPr>
        <p:spPr bwMode="auto">
          <a:xfrm>
            <a:off x="660407" y="263524"/>
            <a:ext cx="7886700" cy="107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  <a:t>Measuring </a:t>
            </a:r>
            <a:r>
              <a:rPr lang="en-US" altLang="en-US" sz="2800" b="1" cap="small" dirty="0">
                <a:solidFill>
                  <a:srgbClr val="D63A17"/>
                </a:solidFill>
                <a:latin typeface="+mn-lt"/>
                <a:cs typeface="Times New Roman" panose="02020603050405020304" pitchFamily="18" charset="0"/>
              </a:rPr>
              <a:t>Stand-Alone Risk</a:t>
            </a:r>
            <a:b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</a:br>
            <a: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  <a:t>Standard Deviation, </a:t>
            </a:r>
            <a:r>
              <a:rPr lang="en-US" altLang="en-US" sz="2800" b="1" cap="small" dirty="0">
                <a:latin typeface="+mn-lt"/>
                <a:cs typeface="Tahoma" panose="020B0604030504040204" pitchFamily="34" charset="0"/>
                <a:sym typeface="Symbol" panose="05050102010706020507" pitchFamily="18" charset="2"/>
              </a:rPr>
              <a:t></a:t>
            </a:r>
            <a:endParaRPr lang="en-US" altLang="en-US" sz="2800" b="1" cap="small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4781208"/>
      </p:ext>
    </p:extLst>
  </p:cSld>
  <p:clrMapOvr>
    <a:masterClrMapping/>
  </p:clrMapOvr>
  <p:transition advTm="6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133" grpId="0" autoUpdateAnimBg="0"/>
      <p:bldP spid="51513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9" name="Rectangle 3"/>
          <p:cNvSpPr>
            <a:spLocks noChangeArrowheads="1"/>
          </p:cNvSpPr>
          <p:nvPr/>
        </p:nvSpPr>
        <p:spPr bwMode="auto">
          <a:xfrm>
            <a:off x="304800" y="2387600"/>
            <a:ext cx="8610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dirty="0"/>
              <a:t>15.0%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endParaRPr lang="en-US" altLang="en-US" sz="2800" u="sng" dirty="0">
              <a:solidFill>
                <a:srgbClr val="7F7F7F"/>
              </a:solidFill>
            </a:endParaRPr>
          </a:p>
        </p:txBody>
      </p:sp>
      <p:sp>
        <p:nvSpPr>
          <p:cNvPr id="516100" name="Text Box 4"/>
          <p:cNvSpPr txBox="1">
            <a:spLocks noChangeArrowheads="1"/>
          </p:cNvSpPr>
          <p:nvPr/>
        </p:nvSpPr>
        <p:spPr bwMode="auto">
          <a:xfrm>
            <a:off x="685800" y="6172200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 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81000" y="1752600"/>
            <a:ext cx="8421688" cy="685800"/>
            <a:chOff x="240" y="960"/>
            <a:chExt cx="5305" cy="432"/>
          </a:xfrm>
        </p:grpSpPr>
        <p:grpSp>
          <p:nvGrpSpPr>
            <p:cNvPr id="25615" name="Group 6"/>
            <p:cNvGrpSpPr>
              <a:grpSpLocks/>
            </p:cNvGrpSpPr>
            <p:nvPr/>
          </p:nvGrpSpPr>
          <p:grpSpPr bwMode="auto">
            <a:xfrm>
              <a:off x="240" y="960"/>
              <a:ext cx="5305" cy="432"/>
              <a:chOff x="240" y="1392"/>
              <a:chExt cx="5305" cy="432"/>
            </a:xfrm>
          </p:grpSpPr>
          <p:sp>
            <p:nvSpPr>
              <p:cNvPr id="25620" name="Rectangle 7"/>
              <p:cNvSpPr>
                <a:spLocks noChangeArrowheads="1"/>
              </p:cNvSpPr>
              <p:nvPr/>
            </p:nvSpPr>
            <p:spPr bwMode="auto">
              <a:xfrm>
                <a:off x="240" y="1392"/>
                <a:ext cx="5305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917575"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tabLst>
                    <a:tab pos="179388" algn="l"/>
                    <a:tab pos="1146175" algn="l"/>
                    <a:tab pos="2514600" algn="l"/>
                    <a:tab pos="2976563" algn="l"/>
                    <a:tab pos="4227513" algn="l"/>
                    <a:tab pos="4970463" algn="l"/>
                    <a:tab pos="5715000" algn="l"/>
                    <a:tab pos="6578600" algn="l"/>
                  </a:tabLst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 defTabSz="917575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tabLst>
                    <a:tab pos="179388" algn="l"/>
                    <a:tab pos="1146175" algn="l"/>
                    <a:tab pos="2514600" algn="l"/>
                    <a:tab pos="2976563" algn="l"/>
                    <a:tab pos="4227513" algn="l"/>
                    <a:tab pos="4970463" algn="l"/>
                    <a:tab pos="5715000" algn="l"/>
                    <a:tab pos="6578600" algn="l"/>
                  </a:tabLs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 defTabSz="917575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tabLst>
                    <a:tab pos="179388" algn="l"/>
                    <a:tab pos="1146175" algn="l"/>
                    <a:tab pos="2514600" algn="l"/>
                    <a:tab pos="2976563" algn="l"/>
                    <a:tab pos="4227513" algn="l"/>
                    <a:tab pos="4970463" algn="l"/>
                    <a:tab pos="5715000" algn="l"/>
                    <a:tab pos="6578600" algn="l"/>
                  </a:tabLs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 defTabSz="917575">
                  <a:lnSpc>
                    <a:spcPct val="115000"/>
                  </a:lnSpc>
                  <a:spcBef>
                    <a:spcPct val="20000"/>
                  </a:spcBef>
                  <a:buChar char="–"/>
                  <a:tabLst>
                    <a:tab pos="179388" algn="l"/>
                    <a:tab pos="1146175" algn="l"/>
                    <a:tab pos="2514600" algn="l"/>
                    <a:tab pos="2976563" algn="l"/>
                    <a:tab pos="4227513" algn="l"/>
                    <a:tab pos="4970463" algn="l"/>
                    <a:tab pos="5715000" algn="l"/>
                    <a:tab pos="6578600" algn="l"/>
                  </a:tabLs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 defTabSz="917575">
                  <a:lnSpc>
                    <a:spcPct val="115000"/>
                  </a:lnSpc>
                  <a:spcBef>
                    <a:spcPct val="20000"/>
                  </a:spcBef>
                  <a:buChar char="»"/>
                  <a:tabLst>
                    <a:tab pos="179388" algn="l"/>
                    <a:tab pos="1146175" algn="l"/>
                    <a:tab pos="2514600" algn="l"/>
                    <a:tab pos="2976563" algn="l"/>
                    <a:tab pos="4227513" algn="l"/>
                    <a:tab pos="4970463" algn="l"/>
                    <a:tab pos="5715000" algn="l"/>
                    <a:tab pos="6578600" algn="l"/>
                  </a:tabLs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917575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179388" algn="l"/>
                    <a:tab pos="1146175" algn="l"/>
                    <a:tab pos="2514600" algn="l"/>
                    <a:tab pos="2976563" algn="l"/>
                    <a:tab pos="4227513" algn="l"/>
                    <a:tab pos="4970463" algn="l"/>
                    <a:tab pos="5715000" algn="l"/>
                    <a:tab pos="6578600" algn="l"/>
                  </a:tabLs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917575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179388" algn="l"/>
                    <a:tab pos="1146175" algn="l"/>
                    <a:tab pos="2514600" algn="l"/>
                    <a:tab pos="2976563" algn="l"/>
                    <a:tab pos="4227513" algn="l"/>
                    <a:tab pos="4970463" algn="l"/>
                    <a:tab pos="5715000" algn="l"/>
                    <a:tab pos="6578600" algn="l"/>
                  </a:tabLs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917575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179388" algn="l"/>
                    <a:tab pos="1146175" algn="l"/>
                    <a:tab pos="2514600" algn="l"/>
                    <a:tab pos="2976563" algn="l"/>
                    <a:tab pos="4227513" algn="l"/>
                    <a:tab pos="4970463" algn="l"/>
                    <a:tab pos="5715000" algn="l"/>
                    <a:tab pos="6578600" algn="l"/>
                  </a:tabLs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917575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179388" algn="l"/>
                    <a:tab pos="1146175" algn="l"/>
                    <a:tab pos="2514600" algn="l"/>
                    <a:tab pos="2976563" algn="l"/>
                    <a:tab pos="4227513" algn="l"/>
                    <a:tab pos="4970463" algn="l"/>
                    <a:tab pos="5715000" algn="l"/>
                    <a:tab pos="6578600" algn="l"/>
                  </a:tabLs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None/>
                </a:pPr>
                <a:r>
                  <a:rPr lang="en-US" altLang="en-US"/>
                  <a:t>	r</a:t>
                </a:r>
                <a:r>
                  <a:rPr lang="en-US" altLang="en-US" baseline="-25000"/>
                  <a:t>i</a:t>
                </a:r>
                <a:r>
                  <a:rPr lang="en-US" altLang="en-US" sz="2800" baseline="-25000"/>
                  <a:t>	 </a:t>
                </a:r>
                <a:r>
                  <a:rPr lang="en-US" altLang="en-US" sz="2800">
                    <a:cs typeface="Tahoma" panose="020B0604030504040204" pitchFamily="34" charset="0"/>
                  </a:rPr>
                  <a:t>–</a:t>
                </a:r>
                <a:r>
                  <a:rPr lang="en-US" altLang="en-US" sz="2800" baseline="-25000"/>
                  <a:t> </a:t>
                </a:r>
                <a:r>
                  <a:rPr lang="en-US" altLang="en-US" sz="2800"/>
                  <a:t>	</a:t>
                </a:r>
                <a:r>
                  <a:rPr lang="en-US" altLang="en-US"/>
                  <a:t>=	r</a:t>
                </a:r>
                <a:r>
                  <a:rPr lang="en-US" altLang="en-US" baseline="-25000"/>
                  <a:t>i</a:t>
                </a:r>
                <a:r>
                  <a:rPr lang="en-US" altLang="en-US">
                    <a:cs typeface="Tahoma" panose="020B0604030504040204" pitchFamily="34" charset="0"/>
                  </a:rPr>
                  <a:t>–	</a:t>
                </a:r>
                <a:r>
                  <a:rPr lang="en-US" altLang="en-US" sz="2800">
                    <a:cs typeface="Tahoma" panose="020B0604030504040204" pitchFamily="34" charset="0"/>
                  </a:rPr>
                  <a:t>(r</a:t>
                </a:r>
                <a:r>
                  <a:rPr lang="en-US" altLang="en-US" baseline="-25000"/>
                  <a:t>i</a:t>
                </a:r>
                <a:r>
                  <a:rPr lang="en-US" altLang="en-US" sz="2800">
                    <a:cs typeface="Tahoma" panose="020B0604030504040204" pitchFamily="34" charset="0"/>
                  </a:rPr>
                  <a:t>–  )</a:t>
                </a:r>
                <a:r>
                  <a:rPr lang="en-US" altLang="en-US" baseline="30000">
                    <a:cs typeface="Tahoma" panose="020B0604030504040204" pitchFamily="34" charset="0"/>
                  </a:rPr>
                  <a:t>2 </a:t>
                </a:r>
                <a:r>
                  <a:rPr lang="en-US" altLang="en-US" sz="2800">
                    <a:cs typeface="Tahoma" panose="020B0604030504040204" pitchFamily="34" charset="0"/>
                  </a:rPr>
                  <a:t>x</a:t>
                </a:r>
                <a:r>
                  <a:rPr lang="en-US" altLang="en-US">
                    <a:cs typeface="Tahoma" panose="020B0604030504040204" pitchFamily="34" charset="0"/>
                  </a:rPr>
                  <a:t>	</a:t>
                </a:r>
                <a:r>
                  <a:rPr lang="en-US" altLang="en-US" sz="2800" i="1"/>
                  <a:t>Pr</a:t>
                </a:r>
                <a:r>
                  <a:rPr lang="en-US" altLang="en-US" baseline="-25000"/>
                  <a:t>i	</a:t>
                </a:r>
                <a:r>
                  <a:rPr lang="en-US" altLang="en-US" sz="2800">
                    <a:cs typeface="Tahoma" panose="020B0604030504040204" pitchFamily="34" charset="0"/>
                  </a:rPr>
                  <a:t>(r</a:t>
                </a:r>
                <a:r>
                  <a:rPr lang="en-US" altLang="en-US" baseline="-25000"/>
                  <a:t>i</a:t>
                </a:r>
                <a:r>
                  <a:rPr lang="en-US" altLang="en-US" sz="2800">
                    <a:cs typeface="Tahoma" panose="020B0604030504040204" pitchFamily="34" charset="0"/>
                  </a:rPr>
                  <a:t>–  )</a:t>
                </a:r>
                <a:r>
                  <a:rPr lang="en-US" altLang="en-US" baseline="30000">
                    <a:cs typeface="Tahoma" panose="020B0604030504040204" pitchFamily="34" charset="0"/>
                  </a:rPr>
                  <a:t>2</a:t>
                </a:r>
                <a:r>
                  <a:rPr lang="en-US" altLang="en-US" sz="2800" i="1"/>
                  <a:t>Pr</a:t>
                </a:r>
                <a:r>
                  <a:rPr lang="en-US" altLang="en-US" baseline="-25000"/>
                  <a:t>i</a:t>
                </a:r>
              </a:p>
            </p:txBody>
          </p:sp>
          <p:sp>
            <p:nvSpPr>
              <p:cNvPr id="25621" name="Line 8"/>
              <p:cNvSpPr>
                <a:spLocks noChangeShapeType="1"/>
              </p:cNvSpPr>
              <p:nvPr/>
            </p:nvSpPr>
            <p:spPr bwMode="auto">
              <a:xfrm>
                <a:off x="240" y="1776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aphicFrame>
          <p:nvGraphicFramePr>
            <p:cNvPr id="25616" name="Object 9"/>
            <p:cNvGraphicFramePr>
              <a:graphicFrameLocks noChangeAspect="1"/>
            </p:cNvGraphicFramePr>
            <p:nvPr/>
          </p:nvGraphicFramePr>
          <p:xfrm>
            <a:off x="1416" y="1042"/>
            <a:ext cx="10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64957" imgH="355292" progId="Equation.3">
                    <p:embed/>
                  </p:oleObj>
                </mc:Choice>
                <mc:Fallback>
                  <p:oleObj name="Equation" r:id="rId5" imgW="164957" imgH="35529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6" y="1042"/>
                          <a:ext cx="10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7" name="Object 10"/>
            <p:cNvGraphicFramePr>
              <a:graphicFrameLocks noChangeAspect="1"/>
            </p:cNvGraphicFramePr>
            <p:nvPr/>
          </p:nvGraphicFramePr>
          <p:xfrm>
            <a:off x="2520" y="1042"/>
            <a:ext cx="10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64957" imgH="355292" progId="Equation.3">
                    <p:embed/>
                  </p:oleObj>
                </mc:Choice>
                <mc:Fallback>
                  <p:oleObj name="Equation" r:id="rId7" imgW="164957" imgH="35529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0" y="1042"/>
                          <a:ext cx="10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8" name="Object 11"/>
            <p:cNvGraphicFramePr>
              <a:graphicFrameLocks noChangeAspect="1"/>
            </p:cNvGraphicFramePr>
            <p:nvPr/>
          </p:nvGraphicFramePr>
          <p:xfrm>
            <a:off x="3339" y="1042"/>
            <a:ext cx="10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64957" imgH="355292" progId="Equation.3">
                    <p:embed/>
                  </p:oleObj>
                </mc:Choice>
                <mc:Fallback>
                  <p:oleObj name="Equation" r:id="rId9" imgW="164957" imgH="35529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9" y="1042"/>
                          <a:ext cx="10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9" name="Object 12"/>
            <p:cNvGraphicFramePr>
              <a:graphicFrameLocks noChangeAspect="1"/>
            </p:cNvGraphicFramePr>
            <p:nvPr/>
          </p:nvGraphicFramePr>
          <p:xfrm>
            <a:off x="4831" y="1042"/>
            <a:ext cx="10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64957" imgH="355292" progId="Equation.3">
                    <p:embed/>
                  </p:oleObj>
                </mc:Choice>
                <mc:Fallback>
                  <p:oleObj name="Equation" r:id="rId11" imgW="164957" imgH="35529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1" y="1042"/>
                          <a:ext cx="10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6109" name="Rectangle 13"/>
          <p:cNvSpPr>
            <a:spLocks noChangeArrowheads="1"/>
          </p:cNvSpPr>
          <p:nvPr/>
        </p:nvSpPr>
        <p:spPr bwMode="auto">
          <a:xfrm>
            <a:off x="304800" y="2387592"/>
            <a:ext cx="8610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dirty="0"/>
              <a:t>15.0%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dirty="0">
                <a:cs typeface="Tahoma" panose="020B0604030504040204" pitchFamily="34" charset="0"/>
              </a:rPr>
              <a:t>–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dirty="0"/>
              <a:t>7.0%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endParaRPr lang="en-US" altLang="en-US" sz="2800" dirty="0"/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2800" u="sng" dirty="0"/>
          </a:p>
        </p:txBody>
      </p:sp>
      <p:sp>
        <p:nvSpPr>
          <p:cNvPr id="516110" name="Rectangle 14"/>
          <p:cNvSpPr>
            <a:spLocks noChangeArrowheads="1"/>
          </p:cNvSpPr>
          <p:nvPr/>
        </p:nvSpPr>
        <p:spPr bwMode="auto">
          <a:xfrm>
            <a:off x="304800" y="2387597"/>
            <a:ext cx="8610600" cy="60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dirty="0"/>
              <a:t>15.0%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dirty="0">
                <a:cs typeface="Tahoma" panose="020B0604030504040204" pitchFamily="34" charset="0"/>
              </a:rPr>
              <a:t>–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dirty="0"/>
              <a:t>7.0%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dirty="0"/>
              <a:t>=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dirty="0"/>
              <a:t>8.0%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endParaRPr lang="en-US" altLang="en-US" sz="2800" u="sng" dirty="0">
              <a:solidFill>
                <a:srgbClr val="7F7F7F"/>
              </a:solidFill>
            </a:endParaRPr>
          </a:p>
        </p:txBody>
      </p:sp>
      <p:sp>
        <p:nvSpPr>
          <p:cNvPr id="516111" name="Rectangle 15"/>
          <p:cNvSpPr>
            <a:spLocks noChangeArrowheads="1"/>
          </p:cNvSpPr>
          <p:nvPr/>
        </p:nvSpPr>
        <p:spPr bwMode="auto">
          <a:xfrm>
            <a:off x="304800" y="2386470"/>
            <a:ext cx="8610600" cy="58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	15.0%	</a:t>
            </a:r>
            <a:r>
              <a:rPr lang="en-US" altLang="en-US" sz="2800" dirty="0">
                <a:cs typeface="Tahoma" panose="020B0604030504040204" pitchFamily="34" charset="0"/>
              </a:rPr>
              <a:t>–</a:t>
            </a:r>
            <a:r>
              <a:rPr lang="en-US" altLang="en-US" sz="2800" dirty="0"/>
              <a:t>	7.0%	=	8.0%	64.0	</a:t>
            </a:r>
            <a:endParaRPr lang="en-US" altLang="en-US" sz="2800" u="sng" dirty="0"/>
          </a:p>
        </p:txBody>
      </p:sp>
      <p:sp>
        <p:nvSpPr>
          <p:cNvPr id="516112" name="Rectangle 16"/>
          <p:cNvSpPr>
            <a:spLocks noChangeArrowheads="1"/>
          </p:cNvSpPr>
          <p:nvPr/>
        </p:nvSpPr>
        <p:spPr bwMode="auto">
          <a:xfrm>
            <a:off x="304800" y="2387591"/>
            <a:ext cx="8610600" cy="660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	15.0%	</a:t>
            </a:r>
            <a:r>
              <a:rPr lang="en-US" altLang="en-US" sz="2800" dirty="0">
                <a:cs typeface="Tahoma" panose="020B0604030504040204" pitchFamily="34" charset="0"/>
              </a:rPr>
              <a:t>–</a:t>
            </a:r>
            <a:r>
              <a:rPr lang="en-US" altLang="en-US" sz="2800" dirty="0"/>
              <a:t>	7.0%	=	8.0%	64.0	</a:t>
            </a:r>
            <a:r>
              <a:rPr lang="en-US" altLang="en-US" sz="2800" dirty="0">
                <a:cs typeface="Tahoma" panose="020B0604030504040204" pitchFamily="34" charset="0"/>
              </a:rPr>
              <a:t>x</a:t>
            </a:r>
            <a:r>
              <a:rPr lang="en-US" altLang="en-US" sz="2800" dirty="0"/>
              <a:t>	0.2	</a:t>
            </a:r>
            <a:endParaRPr lang="en-US" altLang="en-US" sz="2800" u="sng" dirty="0"/>
          </a:p>
        </p:txBody>
      </p:sp>
      <p:sp>
        <p:nvSpPr>
          <p:cNvPr id="516113" name="Rectangle 17"/>
          <p:cNvSpPr>
            <a:spLocks noChangeArrowheads="1"/>
          </p:cNvSpPr>
          <p:nvPr/>
        </p:nvSpPr>
        <p:spPr bwMode="auto">
          <a:xfrm>
            <a:off x="304800" y="2387612"/>
            <a:ext cx="8610600" cy="8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	15.0%	</a:t>
            </a:r>
            <a:r>
              <a:rPr lang="en-US" altLang="en-US" sz="2800" dirty="0">
                <a:cs typeface="Tahoma" panose="020B0604030504040204" pitchFamily="34" charset="0"/>
              </a:rPr>
              <a:t>–</a:t>
            </a:r>
            <a:r>
              <a:rPr lang="en-US" altLang="en-US" sz="2800" dirty="0"/>
              <a:t>	7.0%	=	8.0%	64.0	</a:t>
            </a:r>
            <a:r>
              <a:rPr lang="en-US" altLang="en-US" sz="2800" dirty="0">
                <a:cs typeface="Tahoma" panose="020B0604030504040204" pitchFamily="34" charset="0"/>
              </a:rPr>
              <a:t>x</a:t>
            </a:r>
            <a:r>
              <a:rPr lang="en-US" altLang="en-US" sz="2800" dirty="0"/>
              <a:t>	0.2	=	12.8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2800" u="sng" dirty="0"/>
          </a:p>
        </p:txBody>
      </p:sp>
      <p:sp>
        <p:nvSpPr>
          <p:cNvPr id="516114" name="Rectangle 18"/>
          <p:cNvSpPr>
            <a:spLocks noChangeArrowheads="1"/>
          </p:cNvSpPr>
          <p:nvPr/>
        </p:nvSpPr>
        <p:spPr bwMode="auto">
          <a:xfrm>
            <a:off x="301536" y="2375764"/>
            <a:ext cx="8610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dec"/>
                <a:tab pos="1309688" algn="l"/>
                <a:tab pos="1890713" algn="dec"/>
                <a:tab pos="2633663" algn="l"/>
                <a:tab pos="3422650" algn="dec"/>
                <a:tab pos="4911725" algn="dec"/>
                <a:tab pos="5432425" algn="l"/>
                <a:tab pos="5997575" algn="dec"/>
                <a:tab pos="6623050" algn="l"/>
                <a:tab pos="7545388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	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	11.0	</a:t>
            </a:r>
            <a:r>
              <a:rPr lang="en-US" altLang="en-US" sz="2800" dirty="0">
                <a:cs typeface="Tahoma" panose="020B0604030504040204" pitchFamily="34" charset="0"/>
              </a:rPr>
              <a:t>–</a:t>
            </a:r>
            <a:r>
              <a:rPr lang="en-US" altLang="en-US" sz="2800" dirty="0"/>
              <a:t>	7.0	=	4.0	16.0	</a:t>
            </a:r>
            <a:r>
              <a:rPr lang="en-US" altLang="en-US" sz="2800" dirty="0">
                <a:cs typeface="Tahoma" panose="020B0604030504040204" pitchFamily="34" charset="0"/>
              </a:rPr>
              <a:t>x</a:t>
            </a:r>
            <a:r>
              <a:rPr lang="en-US" altLang="en-US" sz="2800" dirty="0"/>
              <a:t> 	0.5	=	8.0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	-5.0	</a:t>
            </a:r>
            <a:r>
              <a:rPr lang="en-US" altLang="en-US" sz="2800" dirty="0">
                <a:cs typeface="Tahoma" panose="020B0604030504040204" pitchFamily="34" charset="0"/>
              </a:rPr>
              <a:t>–</a:t>
            </a:r>
            <a:r>
              <a:rPr lang="en-US" altLang="en-US" sz="2800" dirty="0"/>
              <a:t>	7.0	=	-12.0	144.0	</a:t>
            </a:r>
            <a:r>
              <a:rPr lang="en-US" altLang="en-US" sz="2800" dirty="0">
                <a:cs typeface="Tahoma" panose="020B0604030504040204" pitchFamily="34" charset="0"/>
              </a:rPr>
              <a:t>x</a:t>
            </a:r>
            <a:r>
              <a:rPr lang="en-US" altLang="en-US" sz="2800" dirty="0"/>
              <a:t> 	0.3	=	43.2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2800" u="sng" dirty="0"/>
          </a:p>
        </p:txBody>
      </p:sp>
      <p:graphicFrame>
        <p:nvGraphicFramePr>
          <p:cNvPr id="51611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767573"/>
              </p:ext>
            </p:extLst>
          </p:nvPr>
        </p:nvGraphicFramePr>
        <p:xfrm>
          <a:off x="5429250" y="4540250"/>
          <a:ext cx="3136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136680" imgH="393480" progId="Equation.DSMT4">
                  <p:embed/>
                </p:oleObj>
              </mc:Choice>
              <mc:Fallback>
                <p:oleObj name="Equation" r:id="rId13" imgW="31366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0" y="4540250"/>
                        <a:ext cx="31369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60407" y="263524"/>
            <a:ext cx="7886700" cy="107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  <a:t>Measuring </a:t>
            </a:r>
            <a:r>
              <a:rPr lang="en-US" altLang="en-US" sz="2800" b="1" cap="small" dirty="0">
                <a:solidFill>
                  <a:srgbClr val="D63A17"/>
                </a:solidFill>
                <a:latin typeface="+mn-lt"/>
                <a:cs typeface="Times New Roman" panose="02020603050405020304" pitchFamily="18" charset="0"/>
              </a:rPr>
              <a:t>Stand-Alone Risk</a:t>
            </a:r>
            <a:b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</a:br>
            <a: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  <a:t>Standard Deviation, </a:t>
            </a:r>
            <a:r>
              <a:rPr lang="en-US" altLang="en-US" sz="2800" b="1" cap="small" dirty="0">
                <a:latin typeface="+mn-lt"/>
                <a:cs typeface="Tahoma" panose="020B0604030504040204" pitchFamily="34" charset="0"/>
                <a:sym typeface="Symbol" panose="05050102010706020507" pitchFamily="18" charset="2"/>
              </a:rPr>
              <a:t></a:t>
            </a:r>
            <a:endParaRPr lang="en-US" altLang="en-US" sz="2800" b="1" cap="small" dirty="0"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C6DA39C-FE6F-4E81-8102-0623D145EC8B}"/>
              </a:ext>
            </a:extLst>
          </p:cNvPr>
          <p:cNvGrpSpPr/>
          <p:nvPr/>
        </p:nvGrpSpPr>
        <p:grpSpPr>
          <a:xfrm>
            <a:off x="304800" y="3331507"/>
            <a:ext cx="8610600" cy="1022778"/>
            <a:chOff x="304800" y="3331507"/>
            <a:chExt cx="8610600" cy="1022778"/>
          </a:xfrm>
        </p:grpSpPr>
        <p:sp>
          <p:nvSpPr>
            <p:cNvPr id="516115" name="Rectangle 19"/>
            <p:cNvSpPr>
              <a:spLocks noChangeArrowheads="1"/>
            </p:cNvSpPr>
            <p:nvPr/>
          </p:nvSpPr>
          <p:spPr bwMode="auto">
            <a:xfrm>
              <a:off x="304800" y="3331507"/>
              <a:ext cx="8610600" cy="1022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17575"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tabLst>
                  <a:tab pos="461963" algn="dec"/>
                  <a:tab pos="1309688" algn="l"/>
                  <a:tab pos="1890713" algn="dec"/>
                  <a:tab pos="2633663" algn="l"/>
                  <a:tab pos="3422650" algn="dec"/>
                  <a:tab pos="4911725" algn="dec"/>
                  <a:tab pos="5432425" algn="l"/>
                  <a:tab pos="5997575" algn="dec"/>
                  <a:tab pos="6623050" algn="l"/>
                  <a:tab pos="7545388" algn="dec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7575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461963" algn="dec"/>
                  <a:tab pos="1309688" algn="l"/>
                  <a:tab pos="1890713" algn="dec"/>
                  <a:tab pos="2633663" algn="l"/>
                  <a:tab pos="3422650" algn="dec"/>
                  <a:tab pos="4911725" algn="dec"/>
                  <a:tab pos="5432425" algn="l"/>
                  <a:tab pos="5997575" algn="dec"/>
                  <a:tab pos="6623050" algn="l"/>
                  <a:tab pos="7545388" algn="dec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7575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461963" algn="dec"/>
                  <a:tab pos="1309688" algn="l"/>
                  <a:tab pos="1890713" algn="dec"/>
                  <a:tab pos="2633663" algn="l"/>
                  <a:tab pos="3422650" algn="dec"/>
                  <a:tab pos="4911725" algn="dec"/>
                  <a:tab pos="5432425" algn="l"/>
                  <a:tab pos="5997575" algn="dec"/>
                  <a:tab pos="6623050" algn="l"/>
                  <a:tab pos="7545388" algn="dec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917575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461963" algn="dec"/>
                  <a:tab pos="1309688" algn="l"/>
                  <a:tab pos="1890713" algn="dec"/>
                  <a:tab pos="2633663" algn="l"/>
                  <a:tab pos="3422650" algn="dec"/>
                  <a:tab pos="4911725" algn="dec"/>
                  <a:tab pos="5432425" algn="l"/>
                  <a:tab pos="5997575" algn="dec"/>
                  <a:tab pos="6623050" algn="l"/>
                  <a:tab pos="7545388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7575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461963" algn="dec"/>
                  <a:tab pos="1309688" algn="l"/>
                  <a:tab pos="1890713" algn="dec"/>
                  <a:tab pos="2633663" algn="l"/>
                  <a:tab pos="3422650" algn="dec"/>
                  <a:tab pos="4911725" algn="dec"/>
                  <a:tab pos="5432425" algn="l"/>
                  <a:tab pos="5997575" algn="dec"/>
                  <a:tab pos="6623050" algn="l"/>
                  <a:tab pos="7545388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61963" algn="dec"/>
                  <a:tab pos="1309688" algn="l"/>
                  <a:tab pos="1890713" algn="dec"/>
                  <a:tab pos="2633663" algn="l"/>
                  <a:tab pos="3422650" algn="dec"/>
                  <a:tab pos="4911725" algn="dec"/>
                  <a:tab pos="5432425" algn="l"/>
                  <a:tab pos="5997575" algn="dec"/>
                  <a:tab pos="6623050" algn="l"/>
                  <a:tab pos="7545388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61963" algn="dec"/>
                  <a:tab pos="1309688" algn="l"/>
                  <a:tab pos="1890713" algn="dec"/>
                  <a:tab pos="2633663" algn="l"/>
                  <a:tab pos="3422650" algn="dec"/>
                  <a:tab pos="4911725" algn="dec"/>
                  <a:tab pos="5432425" algn="l"/>
                  <a:tab pos="5997575" algn="dec"/>
                  <a:tab pos="6623050" algn="l"/>
                  <a:tab pos="7545388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61963" algn="dec"/>
                  <a:tab pos="1309688" algn="l"/>
                  <a:tab pos="1890713" algn="dec"/>
                  <a:tab pos="2633663" algn="l"/>
                  <a:tab pos="3422650" algn="dec"/>
                  <a:tab pos="4911725" algn="dec"/>
                  <a:tab pos="5432425" algn="l"/>
                  <a:tab pos="5997575" algn="dec"/>
                  <a:tab pos="6623050" algn="l"/>
                  <a:tab pos="7545388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61963" algn="dec"/>
                  <a:tab pos="1309688" algn="l"/>
                  <a:tab pos="1890713" algn="dec"/>
                  <a:tab pos="2633663" algn="l"/>
                  <a:tab pos="3422650" algn="dec"/>
                  <a:tab pos="4911725" algn="dec"/>
                  <a:tab pos="5432425" algn="l"/>
                  <a:tab pos="5997575" algn="dec"/>
                  <a:tab pos="6623050" algn="l"/>
                  <a:tab pos="7545388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800" dirty="0"/>
                <a:t>	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800" dirty="0"/>
                <a:t>								</a:t>
              </a:r>
              <a:r>
                <a:rPr lang="en-US" altLang="en-US" sz="2800" dirty="0">
                  <a:latin typeface="Symbol" panose="05050102010706020507" pitchFamily="18" charset="2"/>
                  <a:sym typeface="Symbol" panose="05050102010706020507" pitchFamily="18" charset="2"/>
                </a:rPr>
                <a:t></a:t>
              </a:r>
              <a:r>
                <a:rPr lang="en-US" altLang="en-US" sz="2800" baseline="30000" dirty="0">
                  <a:sym typeface="Symbol" panose="05050102010706020507" pitchFamily="18" charset="2"/>
                </a:rPr>
                <a:t>2</a:t>
              </a:r>
              <a:r>
                <a:rPr lang="en-US" altLang="en-US" sz="2800" dirty="0"/>
                <a:t>	=	64.0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DB9D45E-B4D6-4055-ADEC-EDEA8C67FD96}"/>
                </a:ext>
              </a:extLst>
            </p:cNvPr>
            <p:cNvCxnSpPr/>
            <p:nvPr/>
          </p:nvCxnSpPr>
          <p:spPr>
            <a:xfrm>
              <a:off x="7410994" y="3906297"/>
              <a:ext cx="85344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A73FA64-8955-4643-9A00-F0E6C2A0D2E8}"/>
              </a:ext>
            </a:extLst>
          </p:cNvPr>
          <p:cNvSpPr txBox="1"/>
          <p:nvPr/>
        </p:nvSpPr>
        <p:spPr>
          <a:xfrm>
            <a:off x="583474" y="5434148"/>
            <a:ext cx="5812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</a:rPr>
              <a:t>8%(0.2) + 4%(0.5) +(-12%)(0.3) = 0.0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6536557"/>
      </p:ext>
    </p:extLst>
  </p:cSld>
  <p:clrMapOvr>
    <a:masterClrMapping/>
  </p:clrMapOvr>
  <p:transition advTm="17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099" grpId="0" autoUpdateAnimBg="0"/>
      <p:bldP spid="516100" grpId="0" autoUpdateAnimBg="0"/>
      <p:bldP spid="516109" grpId="0" autoUpdateAnimBg="0"/>
      <p:bldP spid="516110" grpId="0" autoUpdateAnimBg="0"/>
      <p:bldP spid="516111" grpId="0" autoUpdateAnimBg="0"/>
      <p:bldP spid="516112" grpId="0" autoUpdateAnimBg="0"/>
      <p:bldP spid="516113" grpId="0" autoUpdateAnimBg="0"/>
      <p:bldP spid="516114" grpId="0" build="p" autoUpdateAnimBg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02736" y="263522"/>
            <a:ext cx="7886700" cy="642411"/>
          </a:xfrm>
        </p:spPr>
        <p:txBody>
          <a:bodyPr/>
          <a:lstStyle/>
          <a:p>
            <a:pPr algn="ctr" eaLnBrk="1" hangingPunct="1"/>
            <a:r>
              <a:rPr lang="en-US" altLang="en-US" sz="2800" b="1" cap="small" dirty="0">
                <a:latin typeface="+mn-lt"/>
              </a:rPr>
              <a:t>Risk Attitudes</a:t>
            </a:r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9668" y="948254"/>
            <a:ext cx="8017932" cy="5215471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Attitudes</a:t>
            </a:r>
          </a:p>
          <a:p>
            <a:pPr marL="857250" lvl="1" indent="-457200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800" dirty="0">
                <a:cs typeface="Times New Roman" panose="02020603050405020304" pitchFamily="18" charset="0"/>
              </a:rPr>
              <a:t>Averse</a:t>
            </a:r>
          </a:p>
          <a:p>
            <a:pPr marL="857250" lvl="1" indent="-457200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800" dirty="0">
                <a:cs typeface="Times New Roman" panose="02020603050405020304" pitchFamily="18" charset="0"/>
              </a:rPr>
              <a:t>Neutral</a:t>
            </a:r>
          </a:p>
          <a:p>
            <a:pPr marL="857250" lvl="1" indent="-457200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800" dirty="0">
                <a:cs typeface="Times New Roman" panose="02020603050405020304" pitchFamily="18" charset="0"/>
              </a:rPr>
              <a:t>Seeker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Risk Aversion—all else equal, risk averse investors prefer:</a:t>
            </a:r>
            <a:r>
              <a:rPr lang="en-US" altLang="en-US" i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</a:p>
          <a:p>
            <a:pPr marL="855663" lvl="1" indent="-398463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tabLst>
                <a:tab pos="855663" algn="l"/>
              </a:tabLst>
            </a:pPr>
            <a:r>
              <a:rPr lang="en-US" altLang="en-US" sz="2800" i="1" dirty="0">
                <a:solidFill>
                  <a:srgbClr val="0000FF"/>
                </a:solidFill>
                <a:cs typeface="Times New Roman" panose="02020603050405020304" pitchFamily="18" charset="0"/>
              </a:rPr>
              <a:t>higher returns to lower returns.</a:t>
            </a:r>
            <a:r>
              <a:rPr lang="en-US" altLang="en-US" sz="2800" i="1" dirty="0">
                <a:cs typeface="Times New Roman" panose="02020603050405020304" pitchFamily="18" charset="0"/>
              </a:rPr>
              <a:t> </a:t>
            </a:r>
          </a:p>
          <a:p>
            <a:pPr marL="855663" lvl="1" indent="-398463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tabLst>
                <a:tab pos="855663" algn="l"/>
              </a:tabLst>
            </a:pPr>
            <a:r>
              <a:rPr lang="en-US" altLang="en-US" sz="2800" i="1" dirty="0">
                <a:solidFill>
                  <a:srgbClr val="0000FF"/>
                </a:solidFill>
                <a:cs typeface="Times New Roman" panose="02020603050405020304" pitchFamily="18" charset="0"/>
              </a:rPr>
              <a:t>less risk to more risk</a:t>
            </a:r>
            <a:r>
              <a:rPr lang="en-US" altLang="en-US" sz="2600" i="1" dirty="0">
                <a:solidFill>
                  <a:srgbClr val="0000FF"/>
                </a:solidFill>
                <a:cs typeface="Times New Roman" panose="02020603050405020304" pitchFamily="18" charset="0"/>
              </a:rPr>
              <a:t>.</a:t>
            </a:r>
          </a:p>
          <a:p>
            <a:pPr marL="398463" indent="-398463" eaLnBrk="1" hangingPunct="1">
              <a:lnSpc>
                <a:spcPct val="100000"/>
              </a:lnSpc>
              <a:spcBef>
                <a:spcPts val="800"/>
              </a:spcBef>
              <a:buClr>
                <a:srgbClr val="006600"/>
              </a:buClr>
              <a:tabLst>
                <a:tab pos="855663" algn="l"/>
              </a:tabLst>
            </a:pPr>
            <a:r>
              <a:rPr lang="en-US" altLang="en-US" sz="3000" dirty="0">
                <a:cs typeface="Times New Roman" panose="02020603050405020304" pitchFamily="18" charset="0"/>
              </a:rPr>
              <a:t>Risk averse investors demand </a:t>
            </a: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higher returns </a:t>
            </a:r>
            <a:r>
              <a:rPr lang="en-US" altLang="en-US" sz="3000" dirty="0">
                <a:cs typeface="Times New Roman" panose="02020603050405020304" pitchFamily="18" charset="0"/>
              </a:rPr>
              <a:t>for investments with </a:t>
            </a: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higher risk</a:t>
            </a:r>
            <a:r>
              <a:rPr lang="en-US" altLang="en-US" sz="3000" dirty="0">
                <a:solidFill>
                  <a:srgbClr val="FF0000"/>
                </a:solidFill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2436723"/>
      </p:ext>
    </p:extLst>
  </p:cSld>
  <p:clrMapOvr>
    <a:masterClrMapping/>
  </p:clrMapOvr>
  <p:transition advTm="1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123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85800" y="1642535"/>
            <a:ext cx="5967413" cy="3962400"/>
            <a:chOff x="469" y="1200"/>
            <a:chExt cx="3759" cy="2496"/>
          </a:xfrm>
        </p:grpSpPr>
        <p:sp>
          <p:nvSpPr>
            <p:cNvPr id="27666" name="Line 4"/>
            <p:cNvSpPr>
              <a:spLocks noChangeShapeType="1"/>
            </p:cNvSpPr>
            <p:nvPr/>
          </p:nvSpPr>
          <p:spPr bwMode="auto">
            <a:xfrm>
              <a:off x="1104" y="1488"/>
              <a:ext cx="0" cy="18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Line 5"/>
            <p:cNvSpPr>
              <a:spLocks noChangeShapeType="1"/>
            </p:cNvSpPr>
            <p:nvPr/>
          </p:nvSpPr>
          <p:spPr bwMode="auto">
            <a:xfrm>
              <a:off x="1104" y="3360"/>
              <a:ext cx="27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8" name="Text Box 6"/>
            <p:cNvSpPr txBox="1">
              <a:spLocks noChangeArrowheads="1"/>
            </p:cNvSpPr>
            <p:nvPr/>
          </p:nvSpPr>
          <p:spPr bwMode="auto">
            <a:xfrm>
              <a:off x="960" y="3396"/>
              <a:ext cx="576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</a:pPr>
              <a:r>
                <a:rPr lang="en-US" altLang="en-US" sz="2800"/>
                <a:t>0</a:t>
              </a:r>
            </a:p>
          </p:txBody>
        </p:sp>
        <p:sp>
          <p:nvSpPr>
            <p:cNvPr id="27669" name="Text Box 7"/>
            <p:cNvSpPr txBox="1">
              <a:spLocks noChangeArrowheads="1"/>
            </p:cNvSpPr>
            <p:nvPr/>
          </p:nvSpPr>
          <p:spPr bwMode="auto">
            <a:xfrm>
              <a:off x="3360" y="3370"/>
              <a:ext cx="868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</a:pPr>
              <a:r>
                <a:rPr lang="en-US" altLang="en-US" sz="2800"/>
                <a:t>     Risk</a:t>
              </a:r>
            </a:p>
          </p:txBody>
        </p:sp>
        <p:sp>
          <p:nvSpPr>
            <p:cNvPr id="27670" name="Text Box 8"/>
            <p:cNvSpPr txBox="1">
              <a:spLocks noChangeArrowheads="1"/>
            </p:cNvSpPr>
            <p:nvPr/>
          </p:nvSpPr>
          <p:spPr bwMode="auto">
            <a:xfrm>
              <a:off x="469" y="1200"/>
              <a:ext cx="989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</a:pPr>
              <a:r>
                <a:rPr lang="en-US" altLang="en-US" sz="2800" dirty="0"/>
                <a:t>   Return</a:t>
              </a:r>
            </a:p>
          </p:txBody>
        </p:sp>
      </p:grpSp>
      <p:sp>
        <p:nvSpPr>
          <p:cNvPr id="518153" name="Line 9"/>
          <p:cNvSpPr>
            <a:spLocks noChangeShapeType="1"/>
          </p:cNvSpPr>
          <p:nvPr/>
        </p:nvSpPr>
        <p:spPr bwMode="auto">
          <a:xfrm flipV="1">
            <a:off x="1695450" y="2680760"/>
            <a:ext cx="4341813" cy="1447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4" name="Text Box 10"/>
          <p:cNvSpPr txBox="1">
            <a:spLocks noChangeArrowheads="1"/>
          </p:cNvSpPr>
          <p:nvPr/>
        </p:nvSpPr>
        <p:spPr bwMode="auto">
          <a:xfrm>
            <a:off x="981075" y="3833285"/>
            <a:ext cx="5873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800" dirty="0" err="1"/>
              <a:t>r</a:t>
            </a:r>
            <a:r>
              <a:rPr lang="en-US" altLang="en-US" sz="2800" baseline="-25000" dirty="0" err="1"/>
              <a:t>RF</a:t>
            </a:r>
            <a:endParaRPr lang="en-US" altLang="en-US" sz="2800" baseline="-25000" dirty="0"/>
          </a:p>
        </p:txBody>
      </p:sp>
      <p:sp>
        <p:nvSpPr>
          <p:cNvPr id="518155" name="Line 11"/>
          <p:cNvSpPr>
            <a:spLocks noChangeShapeType="1"/>
          </p:cNvSpPr>
          <p:nvPr/>
        </p:nvSpPr>
        <p:spPr bwMode="auto">
          <a:xfrm>
            <a:off x="1693863" y="4157135"/>
            <a:ext cx="4343400" cy="0"/>
          </a:xfrm>
          <a:prstGeom prst="line">
            <a:avLst/>
          </a:prstGeom>
          <a:noFill/>
          <a:ln w="28575">
            <a:solidFill>
              <a:srgbClr val="8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6" name="Rectangle 12"/>
          <p:cNvSpPr>
            <a:spLocks noChangeArrowheads="1"/>
          </p:cNvSpPr>
          <p:nvPr/>
        </p:nvSpPr>
        <p:spPr bwMode="auto">
          <a:xfrm>
            <a:off x="1704975" y="4176185"/>
            <a:ext cx="4295775" cy="895350"/>
          </a:xfrm>
          <a:prstGeom prst="rect">
            <a:avLst/>
          </a:pr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endParaRPr lang="en-US" altLang="en-US" sz="2800"/>
          </a:p>
        </p:txBody>
      </p:sp>
      <p:sp>
        <p:nvSpPr>
          <p:cNvPr id="518157" name="Text Box 13"/>
          <p:cNvSpPr txBox="1">
            <a:spLocks noChangeArrowheads="1"/>
          </p:cNvSpPr>
          <p:nvPr/>
        </p:nvSpPr>
        <p:spPr bwMode="auto">
          <a:xfrm>
            <a:off x="1922463" y="4366685"/>
            <a:ext cx="38862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 dirty="0"/>
              <a:t>Risk-Free Return = </a:t>
            </a:r>
            <a:r>
              <a:rPr lang="en-US" altLang="en-US" sz="2400" dirty="0" err="1"/>
              <a:t>r</a:t>
            </a:r>
            <a:r>
              <a:rPr lang="en-US" altLang="en-US" sz="2400" baseline="-25000" dirty="0" err="1"/>
              <a:t>RF</a:t>
            </a:r>
            <a:endParaRPr lang="en-US" altLang="en-US" sz="2400" baseline="-25000" dirty="0"/>
          </a:p>
        </p:txBody>
      </p:sp>
      <p:sp>
        <p:nvSpPr>
          <p:cNvPr id="518158" name="AutoShape 14"/>
          <p:cNvSpPr>
            <a:spLocks noChangeArrowheads="1"/>
          </p:cNvSpPr>
          <p:nvPr/>
        </p:nvSpPr>
        <p:spPr bwMode="auto">
          <a:xfrm flipH="1">
            <a:off x="1709738" y="2709335"/>
            <a:ext cx="4287837" cy="1425575"/>
          </a:xfrm>
          <a:prstGeom prst="rtTriangle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518159" name="Text Box 15"/>
          <p:cNvSpPr txBox="1">
            <a:spLocks noChangeArrowheads="1"/>
          </p:cNvSpPr>
          <p:nvPr/>
        </p:nvSpPr>
        <p:spPr bwMode="auto">
          <a:xfrm>
            <a:off x="2684463" y="3584048"/>
            <a:ext cx="38862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 dirty="0"/>
              <a:t>Risk Premium = RP</a:t>
            </a:r>
            <a:endParaRPr lang="en-US" altLang="en-US" sz="2400" baseline="-25000" dirty="0"/>
          </a:p>
        </p:txBody>
      </p:sp>
      <p:sp>
        <p:nvSpPr>
          <p:cNvPr id="518160" name="Rectangle 16"/>
          <p:cNvSpPr>
            <a:spLocks noChangeArrowheads="1"/>
          </p:cNvSpPr>
          <p:nvPr/>
        </p:nvSpPr>
        <p:spPr bwMode="auto">
          <a:xfrm>
            <a:off x="6265863" y="3623735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342900" algn="l"/>
                <a:tab pos="2628900" algn="l"/>
                <a:tab pos="33147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342900" algn="l"/>
                <a:tab pos="2628900" algn="l"/>
                <a:tab pos="33147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342900" algn="l"/>
                <a:tab pos="2628900" algn="l"/>
                <a:tab pos="33147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/>
              <a:t>r = </a:t>
            </a:r>
            <a:r>
              <a:rPr lang="en-US" altLang="en-US" sz="2400" dirty="0" err="1"/>
              <a:t>r</a:t>
            </a:r>
            <a:r>
              <a:rPr lang="en-US" altLang="en-US" sz="2400" baseline="-25000" dirty="0" err="1"/>
              <a:t>RF</a:t>
            </a:r>
            <a:r>
              <a:rPr lang="en-US" altLang="en-US" sz="2400" dirty="0"/>
              <a:t> + RP</a:t>
            </a:r>
          </a:p>
        </p:txBody>
      </p:sp>
      <p:sp>
        <p:nvSpPr>
          <p:cNvPr id="518161" name="AutoShape 17"/>
          <p:cNvSpPr>
            <a:spLocks/>
          </p:cNvSpPr>
          <p:nvPr/>
        </p:nvSpPr>
        <p:spPr bwMode="auto">
          <a:xfrm>
            <a:off x="6113463" y="2695048"/>
            <a:ext cx="152400" cy="2376487"/>
          </a:xfrm>
          <a:prstGeom prst="rightBrace">
            <a:avLst>
              <a:gd name="adj1" fmla="val 129948"/>
              <a:gd name="adj2" fmla="val 50000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endParaRPr lang="en-US" altLang="en-US" sz="2800"/>
          </a:p>
        </p:txBody>
      </p:sp>
      <p:sp>
        <p:nvSpPr>
          <p:cNvPr id="518162" name="Text Box 18"/>
          <p:cNvSpPr txBox="1">
            <a:spLocks noChangeArrowheads="1"/>
          </p:cNvSpPr>
          <p:nvPr/>
        </p:nvSpPr>
        <p:spPr bwMode="auto">
          <a:xfrm>
            <a:off x="517525" y="6281738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 </a:t>
            </a: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7543800" y="3623735"/>
            <a:ext cx="533400" cy="504825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239000" y="2252135"/>
            <a:ext cx="1127125" cy="708025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Want to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define.</a:t>
            </a:r>
          </a:p>
        </p:txBody>
      </p:sp>
      <p:sp>
        <p:nvSpPr>
          <p:cNvPr id="5" name="Down Arrow 4"/>
          <p:cNvSpPr>
            <a:spLocks noChangeArrowheads="1"/>
          </p:cNvSpPr>
          <p:nvPr/>
        </p:nvSpPr>
        <p:spPr bwMode="auto">
          <a:xfrm>
            <a:off x="7772400" y="2960160"/>
            <a:ext cx="46038" cy="625475"/>
          </a:xfrm>
          <a:prstGeom prst="downArrow">
            <a:avLst>
              <a:gd name="adj1" fmla="val 50000"/>
              <a:gd name="adj2" fmla="val 49627"/>
            </a:avLst>
          </a:prstGeom>
          <a:solidFill>
            <a:srgbClr val="FF0000"/>
          </a:soli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702736" y="263522"/>
            <a:ext cx="7886700" cy="64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cap="small">
                <a:latin typeface="+mn-lt"/>
              </a:rPr>
              <a:t>Risk Attitudes</a:t>
            </a:r>
            <a:endParaRPr lang="en-US" altLang="en-US" sz="2800" b="1" cap="small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7684195"/>
      </p:ext>
    </p:extLst>
  </p:cSld>
  <p:clrMapOvr>
    <a:masterClrMapping/>
  </p:clrMapOvr>
  <p:transition advTm="9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59" grpId="0"/>
      <p:bldP spid="518160" grpId="0" autoUpdateAnimBg="0"/>
      <p:bldP spid="518161" grpId="0" animBg="1" autoUpdateAnimBg="0"/>
      <p:bldP spid="518162" grpId="0" autoUpdateAnimBg="0"/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4204" y="255055"/>
            <a:ext cx="7886700" cy="735545"/>
          </a:xfrm>
        </p:spPr>
        <p:txBody>
          <a:bodyPr/>
          <a:lstStyle/>
          <a:p>
            <a:pPr algn="ctr" eaLnBrk="1" hangingPunct="1"/>
            <a: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  <a:t>Risk Aversion—Coefficient of Variation</a:t>
            </a:r>
          </a:p>
        </p:txBody>
      </p:sp>
      <p:sp>
        <p:nvSpPr>
          <p:cNvPr id="519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7401" y="1295394"/>
            <a:ext cx="7620000" cy="2935288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Measures the relationship between risk and return.</a:t>
            </a:r>
          </a:p>
          <a:p>
            <a:pPr marL="457200" indent="-457200"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Allows for comparisons among various investments that have </a:t>
            </a:r>
            <a:r>
              <a:rPr lang="en-US" altLang="en-US" sz="3000" i="1" dirty="0">
                <a:solidFill>
                  <a:srgbClr val="0000FF"/>
                </a:solidFill>
                <a:cs typeface="Times New Roman" panose="02020603050405020304" pitchFamily="18" charset="0"/>
              </a:rPr>
              <a:t>different risks </a:t>
            </a:r>
            <a:r>
              <a:rPr lang="en-US" altLang="en-US" sz="3000" dirty="0">
                <a:cs typeface="Times New Roman" panose="02020603050405020304" pitchFamily="18" charset="0"/>
              </a:rPr>
              <a:t>and </a:t>
            </a:r>
            <a:r>
              <a:rPr lang="en-US" altLang="en-US" sz="3000" i="1" dirty="0">
                <a:solidFill>
                  <a:srgbClr val="0000FF"/>
                </a:solidFill>
                <a:cs typeface="Times New Roman" panose="02020603050405020304" pitchFamily="18" charset="0"/>
              </a:rPr>
              <a:t>different returns</a:t>
            </a:r>
            <a:r>
              <a:rPr lang="en-US" altLang="en-US" sz="3000" dirty="0"/>
              <a:t>.</a:t>
            </a:r>
            <a:endParaRPr lang="en-US" altLang="en-US" sz="3000" i="1" dirty="0">
              <a:solidFill>
                <a:srgbClr val="0000FF"/>
              </a:solidFill>
            </a:endParaRPr>
          </a:p>
        </p:txBody>
      </p:sp>
      <p:graphicFrame>
        <p:nvGraphicFramePr>
          <p:cNvPr id="519172" name="Object 4"/>
          <p:cNvGraphicFramePr>
            <a:graphicFrameLocks noChangeAspect="1"/>
          </p:cNvGraphicFramePr>
          <p:nvPr/>
        </p:nvGraphicFramePr>
        <p:xfrm>
          <a:off x="2589213" y="4267200"/>
          <a:ext cx="3582987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03700" imgH="965200" progId="Equation.3">
                  <p:embed/>
                </p:oleObj>
              </mc:Choice>
              <mc:Fallback>
                <p:oleObj name="Equation" r:id="rId4" imgW="4203700" imgH="965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213" y="4267200"/>
                        <a:ext cx="3582987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9173" name="Text Box 5"/>
          <p:cNvSpPr txBox="1">
            <a:spLocks noChangeArrowheads="1"/>
          </p:cNvSpPr>
          <p:nvPr/>
        </p:nvSpPr>
        <p:spPr bwMode="auto">
          <a:xfrm>
            <a:off x="517525" y="6129338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6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6343" y="5251992"/>
            <a:ext cx="7620000" cy="75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A </a:t>
            </a: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low</a:t>
            </a:r>
            <a:r>
              <a:rPr lang="en-US" altLang="en-US" sz="3000" dirty="0">
                <a:cs typeface="Times New Roman" panose="02020603050405020304" pitchFamily="18" charset="0"/>
              </a:rPr>
              <a:t> CV is </a:t>
            </a: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preferred</a:t>
            </a:r>
            <a:r>
              <a:rPr lang="en-US" altLang="en-US" sz="3000" dirty="0">
                <a:cs typeface="Times New Roman" panose="02020603050405020304" pitchFamily="18" charset="0"/>
              </a:rPr>
              <a:t> to a high CV.</a:t>
            </a:r>
            <a:endParaRPr lang="en-US" altLang="en-US" sz="3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6181629"/>
      </p:ext>
    </p:extLst>
  </p:cSld>
  <p:clrMapOvr>
    <a:masterClrMapping/>
  </p:clrMapOvr>
  <p:transition advTm="1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170" grpId="0"/>
      <p:bldP spid="519171" grpId="0" build="p" autoUpdateAnimBg="0"/>
      <p:bldP spid="519173" grpId="0" autoUpdateAnimBg="0"/>
      <p:bldP spid="6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5" name="Rectangle 3"/>
          <p:cNvSpPr>
            <a:spLocks noChangeArrowheads="1"/>
          </p:cNvSpPr>
          <p:nvPr/>
        </p:nvSpPr>
        <p:spPr bwMode="auto">
          <a:xfrm>
            <a:off x="409043" y="1439330"/>
            <a:ext cx="8421687" cy="288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481888" algn="dec"/>
                <a:tab pos="78835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481888" algn="dec"/>
                <a:tab pos="78835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481888" algn="dec"/>
                <a:tab pos="78835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481888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481888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481888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481888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481888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481888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7F7F7F"/>
                </a:solidFill>
              </a:rPr>
              <a:t>			</a:t>
            </a:r>
            <a:endParaRPr lang="en-US" altLang="en-US" sz="2800" u="sng" dirty="0"/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u="sng" dirty="0"/>
              <a:t>Economy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u="sng" dirty="0"/>
              <a:t>Probability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r>
              <a:rPr lang="en-US" altLang="en-US" sz="2800" u="sng" dirty="0"/>
              <a:t>   A</a:t>
            </a:r>
            <a:r>
              <a:rPr lang="en-US" altLang="en-US" sz="2800" u="sng" dirty="0">
                <a:solidFill>
                  <a:srgbClr val="7F7F7F"/>
                </a:solidFill>
              </a:rPr>
              <a:t>	</a:t>
            </a:r>
            <a:r>
              <a:rPr lang="en-US" altLang="en-US" sz="2800" dirty="0">
                <a:solidFill>
                  <a:srgbClr val="7F7F7F"/>
                </a:solidFill>
              </a:rPr>
              <a:t>	</a:t>
            </a:r>
            <a:endParaRPr lang="en-US" altLang="en-US" sz="2800" u="sng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Boom</a:t>
            </a:r>
            <a:r>
              <a:rPr lang="en-US" altLang="en-US" sz="2800" dirty="0">
                <a:solidFill>
                  <a:srgbClr val="7F7F7F"/>
                </a:solidFill>
              </a:rPr>
              <a:t>		</a:t>
            </a:r>
            <a:r>
              <a:rPr lang="en-US" altLang="en-US" sz="2800" dirty="0"/>
              <a:t>0.2</a:t>
            </a:r>
            <a:r>
              <a:rPr lang="en-US" altLang="en-US" sz="2800" dirty="0">
                <a:solidFill>
                  <a:srgbClr val="7F7F7F"/>
                </a:solidFill>
              </a:rPr>
              <a:t>		</a:t>
            </a:r>
            <a:r>
              <a:rPr lang="en-US" altLang="en-US" sz="2800" dirty="0"/>
              <a:t>15.0%</a:t>
            </a:r>
            <a:r>
              <a:rPr lang="en-US" altLang="en-US" sz="2800" dirty="0">
                <a:solidFill>
                  <a:srgbClr val="7F7F7F"/>
                </a:solidFill>
              </a:rPr>
              <a:t>			</a:t>
            </a:r>
            <a:endParaRPr lang="en-US" altLang="en-US" sz="28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Normal</a:t>
            </a:r>
            <a:r>
              <a:rPr lang="en-US" altLang="en-US" sz="2800" dirty="0">
                <a:solidFill>
                  <a:srgbClr val="7F7F7F"/>
                </a:solidFill>
              </a:rPr>
              <a:t>		</a:t>
            </a:r>
            <a:r>
              <a:rPr lang="en-US" altLang="en-US" sz="2800" dirty="0"/>
              <a:t>0.5</a:t>
            </a:r>
            <a:r>
              <a:rPr lang="en-US" altLang="en-US" sz="2800" dirty="0">
                <a:solidFill>
                  <a:srgbClr val="7F7F7F"/>
                </a:solidFill>
              </a:rPr>
              <a:t>		</a:t>
            </a:r>
            <a:r>
              <a:rPr lang="en-US" altLang="en-US" sz="2800" dirty="0"/>
              <a:t>11.0</a:t>
            </a:r>
            <a:r>
              <a:rPr lang="en-US" altLang="en-US" sz="2800" dirty="0">
                <a:solidFill>
                  <a:srgbClr val="7F7F7F"/>
                </a:solidFill>
              </a:rPr>
              <a:t>			</a:t>
            </a:r>
            <a:endParaRPr lang="en-US" altLang="en-US" sz="28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Recession</a:t>
            </a:r>
            <a:r>
              <a:rPr lang="en-US" altLang="en-US" sz="2800" dirty="0">
                <a:solidFill>
                  <a:srgbClr val="7F7F7F"/>
                </a:solidFill>
              </a:rPr>
              <a:t>		</a:t>
            </a:r>
            <a:r>
              <a:rPr lang="en-US" altLang="en-US" sz="2800" dirty="0"/>
              <a:t>0.3</a:t>
            </a:r>
            <a:r>
              <a:rPr lang="en-US" altLang="en-US" sz="2800" dirty="0">
                <a:solidFill>
                  <a:srgbClr val="7F7F7F"/>
                </a:solidFill>
              </a:rPr>
              <a:t>		</a:t>
            </a:r>
            <a:r>
              <a:rPr lang="en-US" altLang="en-US" sz="2800" dirty="0"/>
              <a:t>-5.0</a:t>
            </a:r>
            <a:r>
              <a:rPr lang="en-US" altLang="en-US" sz="2800" dirty="0">
                <a:solidFill>
                  <a:srgbClr val="7F7F7F"/>
                </a:solidFill>
              </a:rPr>
              <a:t>			</a:t>
            </a:r>
            <a:endParaRPr lang="en-US" altLang="en-US" sz="2800" dirty="0"/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u="sng" dirty="0"/>
          </a:p>
        </p:txBody>
      </p:sp>
      <p:sp>
        <p:nvSpPr>
          <p:cNvPr id="520196" name="Rectangle 4"/>
          <p:cNvSpPr>
            <a:spLocks noChangeArrowheads="1"/>
          </p:cNvSpPr>
          <p:nvPr/>
        </p:nvSpPr>
        <p:spPr bwMode="auto">
          <a:xfrm>
            <a:off x="409043" y="1439347"/>
            <a:ext cx="8421687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				</a:t>
            </a:r>
            <a:r>
              <a:rPr lang="en-US" altLang="en-US" sz="2800" u="sng" dirty="0"/>
              <a:t>      Payoffs		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830388" algn="l"/>
                <a:tab pos="2455863" algn="dec"/>
                <a:tab pos="3884613" algn="l"/>
                <a:tab pos="4397375" algn="dec"/>
                <a:tab pos="4913313" algn="l"/>
                <a:tab pos="5373688" algn="l"/>
                <a:tab pos="5886450" algn="ctr"/>
                <a:tab pos="6400800" algn="l"/>
                <a:tab pos="6854825" algn="l"/>
                <a:tab pos="7369175" algn="dec"/>
                <a:tab pos="7883525" algn="l"/>
              </a:tabLst>
            </a:pPr>
            <a:r>
              <a:rPr lang="en-US" altLang="en-US" sz="2800" u="sng" dirty="0"/>
              <a:t>Economy</a:t>
            </a:r>
            <a:r>
              <a:rPr lang="en-US" altLang="en-US" sz="2800" dirty="0"/>
              <a:t>	</a:t>
            </a:r>
            <a:r>
              <a:rPr lang="en-US" altLang="en-US" sz="2800" u="sng" dirty="0"/>
              <a:t>Probability</a:t>
            </a:r>
            <a:r>
              <a:rPr lang="en-US" altLang="en-US" sz="2800" dirty="0"/>
              <a:t>	</a:t>
            </a:r>
            <a:r>
              <a:rPr lang="en-US" altLang="en-US" sz="2800" u="sng" dirty="0"/>
              <a:t>   A	</a:t>
            </a:r>
            <a:r>
              <a:rPr lang="en-US" altLang="en-US" sz="2800" dirty="0"/>
              <a:t>	</a:t>
            </a:r>
            <a:r>
              <a:rPr lang="en-US" altLang="en-US" sz="2800" u="sng" dirty="0"/>
              <a:t>	Y	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86450" algn="dec"/>
                <a:tab pos="6403975" algn="l"/>
                <a:tab pos="6854825" algn="l"/>
                <a:tab pos="7369175" algn="dec"/>
                <a:tab pos="7883525" algn="l"/>
              </a:tabLst>
            </a:pPr>
            <a:r>
              <a:rPr lang="en-US" altLang="en-US" sz="2800" dirty="0"/>
              <a:t>Boom		0.2		15.0%		59.0%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86450" algn="dec"/>
                <a:tab pos="6403975" algn="l"/>
                <a:tab pos="6854825" algn="l"/>
                <a:tab pos="7369175" algn="dec"/>
                <a:tab pos="7883525" algn="l"/>
              </a:tabLst>
            </a:pPr>
            <a:r>
              <a:rPr lang="en-US" altLang="en-US" sz="2800" dirty="0"/>
              <a:t>Normal		0.5		1.0			20.0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86450" algn="dec"/>
                <a:tab pos="6403975" algn="l"/>
                <a:tab pos="6854825" algn="l"/>
                <a:tab pos="7369175" algn="dec"/>
                <a:tab pos="7883525" algn="l"/>
              </a:tabLst>
            </a:pPr>
            <a:r>
              <a:rPr lang="en-US" altLang="en-US" sz="2800" dirty="0"/>
              <a:t>Recession		0.3		-5.0			-16.0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/>
              <a:t>		</a:t>
            </a:r>
            <a:endParaRPr lang="en-US" altLang="en-US" sz="2800" u="sng" dirty="0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09043" y="3701572"/>
            <a:ext cx="8421687" cy="850900"/>
            <a:chOff x="311" y="2540"/>
            <a:chExt cx="5305" cy="536"/>
          </a:xfrm>
        </p:grpSpPr>
        <p:sp>
          <p:nvSpPr>
            <p:cNvPr id="29713" name="Rectangle 9"/>
            <p:cNvSpPr>
              <a:spLocks noChangeArrowheads="1"/>
            </p:cNvSpPr>
            <p:nvPr/>
          </p:nvSpPr>
          <p:spPr bwMode="auto">
            <a:xfrm>
              <a:off x="311" y="2540"/>
              <a:ext cx="5305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17575"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27713" algn="dec"/>
                  <a:tab pos="6403975" algn="l"/>
                  <a:tab pos="6854825" algn="l"/>
                  <a:tab pos="7369175" algn="dec"/>
                  <a:tab pos="7883525" algn="l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7575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27713" algn="dec"/>
                  <a:tab pos="6403975" algn="l"/>
                  <a:tab pos="6854825" algn="l"/>
                  <a:tab pos="7369175" algn="dec"/>
                  <a:tab pos="7883525" algn="l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7575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27713" algn="dec"/>
                  <a:tab pos="6403975" algn="l"/>
                  <a:tab pos="6854825" algn="l"/>
                  <a:tab pos="7369175" algn="dec"/>
                  <a:tab pos="7883525" algn="l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917575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27713" algn="dec"/>
                  <a:tab pos="6403975" algn="l"/>
                  <a:tab pos="6854825" algn="l"/>
                  <a:tab pos="7369175" algn="dec"/>
                  <a:tab pos="7883525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7575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27713" algn="dec"/>
                  <a:tab pos="6403975" algn="l"/>
                  <a:tab pos="6854825" algn="l"/>
                  <a:tab pos="7369175" algn="dec"/>
                  <a:tab pos="7883525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27713" algn="dec"/>
                  <a:tab pos="6403975" algn="l"/>
                  <a:tab pos="6854825" algn="l"/>
                  <a:tab pos="7369175" algn="dec"/>
                  <a:tab pos="7883525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27713" algn="dec"/>
                  <a:tab pos="6403975" algn="l"/>
                  <a:tab pos="6854825" algn="l"/>
                  <a:tab pos="7369175" algn="dec"/>
                  <a:tab pos="7883525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27713" algn="dec"/>
                  <a:tab pos="6403975" algn="l"/>
                  <a:tab pos="6854825" algn="l"/>
                  <a:tab pos="7369175" algn="dec"/>
                  <a:tab pos="7883525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27713" algn="dec"/>
                  <a:tab pos="6403975" algn="l"/>
                  <a:tab pos="6854825" algn="l"/>
                  <a:tab pos="7369175" algn="dec"/>
                  <a:tab pos="7883525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830388" algn="l"/>
                  <a:tab pos="2455863" algn="dec"/>
                  <a:tab pos="3884613" algn="l"/>
                  <a:tab pos="4348163" algn="dec"/>
                  <a:tab pos="4913313" algn="l"/>
                  <a:tab pos="5376863" algn="l"/>
                  <a:tab pos="5886450" algn="dec"/>
                  <a:tab pos="6403975" algn="l"/>
                  <a:tab pos="6854825" algn="l"/>
                  <a:tab pos="7369175" algn="dec"/>
                  <a:tab pos="7883525" algn="l"/>
                </a:tabLst>
              </a:pPr>
              <a:r>
                <a:rPr lang="en-US" altLang="en-US" sz="2800" dirty="0"/>
                <a:t>Expected return, </a:t>
              </a:r>
              <a:r>
                <a:rPr lang="en-US" altLang="en-US" dirty="0"/>
                <a:t>	</a:t>
              </a:r>
              <a:r>
                <a:rPr lang="en-US" altLang="en-US" sz="2800" dirty="0"/>
                <a:t>	7.0%		17.0%	</a:t>
              </a:r>
              <a:endParaRPr lang="en-US" altLang="en-US" sz="2800" u="sng" dirty="0"/>
            </a:p>
          </p:txBody>
        </p:sp>
        <p:graphicFrame>
          <p:nvGraphicFramePr>
            <p:cNvPr id="29714" name="Object 10"/>
            <p:cNvGraphicFramePr>
              <a:graphicFrameLocks noChangeAspect="1"/>
            </p:cNvGraphicFramePr>
            <p:nvPr/>
          </p:nvGraphicFramePr>
          <p:xfrm>
            <a:off x="2040" y="2616"/>
            <a:ext cx="10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64957" imgH="355292" progId="Equation.3">
                    <p:embed/>
                  </p:oleObj>
                </mc:Choice>
                <mc:Fallback>
                  <p:oleObj name="Equation" r:id="rId5" imgW="164957" imgH="35529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0" y="2616"/>
                          <a:ext cx="10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709" name="Rectangle 15"/>
          <p:cNvSpPr>
            <a:spLocks noChangeArrowheads="1"/>
          </p:cNvSpPr>
          <p:nvPr/>
        </p:nvSpPr>
        <p:spPr bwMode="auto">
          <a:xfrm>
            <a:off x="409043" y="4279941"/>
            <a:ext cx="8421687" cy="68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86450" algn="dec"/>
                <a:tab pos="6403975" algn="l"/>
                <a:tab pos="6854825" algn="l"/>
                <a:tab pos="7369175" algn="dec"/>
                <a:tab pos="7883525" algn="l"/>
              </a:tabLst>
            </a:pPr>
            <a:r>
              <a:rPr lang="en-US" altLang="en-US" sz="2800" dirty="0"/>
              <a:t>Standard deviation, </a:t>
            </a:r>
            <a:r>
              <a:rPr lang="en-US" altLang="en-US" sz="2800" dirty="0">
                <a:sym typeface="Symbol" panose="05050102010706020507" pitchFamily="18" charset="2"/>
              </a:rPr>
              <a:t>		8.0%		26.2%</a:t>
            </a:r>
            <a:endParaRPr lang="en-US" altLang="en-US" sz="2800" u="sng" dirty="0"/>
          </a:p>
        </p:txBody>
      </p:sp>
      <p:sp>
        <p:nvSpPr>
          <p:cNvPr id="29707" name="Rectangle 18"/>
          <p:cNvSpPr>
            <a:spLocks noChangeArrowheads="1"/>
          </p:cNvSpPr>
          <p:nvPr/>
        </p:nvSpPr>
        <p:spPr bwMode="auto">
          <a:xfrm>
            <a:off x="415192" y="4778645"/>
            <a:ext cx="8421687" cy="86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27713" algn="dec"/>
                <a:tab pos="6403975" algn="l"/>
                <a:tab pos="6854825" algn="l"/>
                <a:tab pos="7369175" algn="dec"/>
                <a:tab pos="78835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830388" algn="l"/>
                <a:tab pos="2455863" algn="dec"/>
                <a:tab pos="3884613" algn="l"/>
                <a:tab pos="4348163" algn="dec"/>
                <a:tab pos="4913313" algn="l"/>
                <a:tab pos="5376863" algn="l"/>
                <a:tab pos="5886450" algn="dec"/>
                <a:tab pos="6403975" algn="l"/>
                <a:tab pos="6854825" algn="l"/>
                <a:tab pos="7369175" algn="dec"/>
                <a:tab pos="7883525" algn="l"/>
              </a:tabLst>
            </a:pPr>
            <a:r>
              <a:rPr lang="en-US" altLang="en-US" sz="2800" dirty="0">
                <a:sym typeface="Symbol" panose="05050102010706020507" pitchFamily="18" charset="2"/>
              </a:rPr>
              <a:t>Coeff of variation, CV		1.14			1.54					</a:t>
            </a:r>
            <a:endParaRPr lang="en-US" altLang="en-US" sz="2800" u="sng" dirty="0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584204" y="255055"/>
            <a:ext cx="7886700" cy="73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cap="small" dirty="0">
                <a:latin typeface="+mn-lt"/>
                <a:cs typeface="Times New Roman" panose="02020603050405020304" pitchFamily="18" charset="0"/>
              </a:rPr>
              <a:t>Risk Aversion—Coefficient of Variation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451EDF-DA04-41FA-9566-CEACF1013405}"/>
              </a:ext>
            </a:extLst>
          </p:cNvPr>
          <p:cNvSpPr txBox="1"/>
          <p:nvPr/>
        </p:nvSpPr>
        <p:spPr>
          <a:xfrm>
            <a:off x="3622766" y="5799909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44D2E5D-BF85-4526-9ACB-BE666E1FD24C}"/>
              </a:ext>
            </a:extLst>
          </p:cNvPr>
          <p:cNvSpPr/>
          <p:nvPr/>
        </p:nvSpPr>
        <p:spPr>
          <a:xfrm>
            <a:off x="4572000" y="4778645"/>
            <a:ext cx="879566" cy="56841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0283985"/>
      </p:ext>
    </p:extLst>
  </p:cSld>
  <p:clrMapOvr>
    <a:masterClrMapping/>
  </p:clrMapOvr>
  <p:transition advTm="36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95" grpId="0" autoUpdateAnimBg="0"/>
      <p:bldP spid="520196" grpId="0" autoUpdateAnimBg="0"/>
      <p:bldP spid="29709" grpId="0"/>
      <p:bldP spid="29707" grpId="0"/>
      <p:bldP spid="7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6180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Diversification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1422399"/>
            <a:ext cx="7696200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>
                <a:solidFill>
                  <a:srgbClr val="C00000"/>
                </a:solidFill>
                <a:cs typeface="Times New Roman" panose="02020603050405020304" pitchFamily="18" charset="0"/>
              </a:rPr>
              <a:t>Diversification </a:t>
            </a:r>
            <a:r>
              <a:rPr lang="en-US" altLang="en-US" sz="3000" dirty="0">
                <a:cs typeface="Times New Roman" panose="02020603050405020304" pitchFamily="18" charset="0"/>
              </a:rPr>
              <a:t>= risk reduction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By combining investments to form a portfolio, or collection of investments, </a:t>
            </a:r>
            <a:r>
              <a:rPr lang="en-US" altLang="en-US" sz="3000" dirty="0">
                <a:solidFill>
                  <a:srgbClr val="C00000"/>
                </a:solidFill>
                <a:cs typeface="Times New Roman" panose="02020603050405020304" pitchFamily="18" charset="0"/>
              </a:rPr>
              <a:t>diversification can be achieved</a:t>
            </a:r>
            <a:r>
              <a:rPr lang="en-US" altLang="en-US" sz="3000" dirty="0">
                <a:solidFill>
                  <a:srgbClr val="0033CC"/>
                </a:solidFill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  <a:buNone/>
            </a:pPr>
            <a:r>
              <a:rPr lang="en-US" altLang="en-US" sz="3000" dirty="0">
                <a:solidFill>
                  <a:srgbClr val="0033CC"/>
                </a:solidFill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23267" y="4656667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29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70466" y="948247"/>
            <a:ext cx="7696200" cy="521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When evaluated in a portfolio, the performance of a </a:t>
            </a:r>
            <a:r>
              <a:rPr lang="en-US" altLang="en-US" dirty="0">
                <a:solidFill>
                  <a:srgbClr val="0000FF"/>
                </a:solidFill>
                <a:cs typeface="Times New Roman" panose="02020603050405020304" pitchFamily="18" charset="0"/>
              </a:rPr>
              <a:t>single investment is not very important</a:t>
            </a:r>
            <a:r>
              <a:rPr lang="en-US" altLang="en-US" dirty="0">
                <a:cs typeface="Times New Roman" panose="02020603050405020304" pitchFamily="18" charset="0"/>
              </a:rPr>
              <a:t>, because some Investments will perform better than expected while others will perform worse than expected.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The performance of the portfolio as a whole is important</a:t>
            </a:r>
            <a:r>
              <a:rPr lang="en-US" altLang="en-US" dirty="0">
                <a:cs typeface="Times New Roman" panose="02020603050405020304" pitchFamily="18" charset="0"/>
              </a:rPr>
              <a:t>, not the performance of any one investment. 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Correlation among investments is important—determines the degree of diversification achieved.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228600" y="279400"/>
            <a:ext cx="8653463" cy="4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Diversification—Portfolio Risk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788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6114" y="1092198"/>
            <a:ext cx="8150754" cy="1295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000" dirty="0">
                <a:cs typeface="Times New Roman" panose="02020603050405020304" pitchFamily="18" charset="0"/>
              </a:rPr>
              <a:t>Expected return of a portfolio = weighted average of the expected returns of the </a:t>
            </a:r>
            <a:r>
              <a:rPr lang="en-US" altLang="en-US" sz="3000" i="1" dirty="0">
                <a:cs typeface="Times New Roman" panose="02020603050405020304" pitchFamily="18" charset="0"/>
              </a:rPr>
              <a:t>individual </a:t>
            </a:r>
            <a:r>
              <a:rPr lang="en-US" altLang="en-US" sz="3000" dirty="0">
                <a:cs typeface="Times New Roman" panose="02020603050405020304" pitchFamily="18" charset="0"/>
              </a:rPr>
              <a:t>investments in the portfolio</a:t>
            </a:r>
            <a:r>
              <a:rPr lang="en-US" altLang="en-US" sz="3000" dirty="0"/>
              <a:t>:</a:t>
            </a:r>
          </a:p>
        </p:txBody>
      </p:sp>
      <p:graphicFrame>
        <p:nvGraphicFramePr>
          <p:cNvPr id="5263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71918"/>
              </p:ext>
            </p:extLst>
          </p:nvPr>
        </p:nvGraphicFramePr>
        <p:xfrm>
          <a:off x="2525713" y="2700339"/>
          <a:ext cx="3521075" cy="184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310" imgH="710891" progId="Equation.DSMT4">
                  <p:embed/>
                </p:oleObj>
              </mc:Choice>
              <mc:Fallback>
                <p:oleObj name="Equation" r:id="rId4" imgW="1358310" imgH="7108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713" y="2700339"/>
                        <a:ext cx="3521075" cy="184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6341" name="Text Box 5"/>
          <p:cNvSpPr txBox="1">
            <a:spLocks noChangeArrowheads="1"/>
          </p:cNvSpPr>
          <p:nvPr/>
        </p:nvSpPr>
        <p:spPr bwMode="auto">
          <a:xfrm>
            <a:off x="619125" y="5003801"/>
            <a:ext cx="6867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6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j</a:t>
            </a:r>
            <a:r>
              <a:rPr lang="en-US" altLang="en-US" sz="2400" dirty="0"/>
              <a:t> = proportion of funds invested in Asset j         </a:t>
            </a:r>
          </a:p>
        </p:txBody>
      </p:sp>
      <p:graphicFrame>
        <p:nvGraphicFramePr>
          <p:cNvPr id="5263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057621"/>
              </p:ext>
            </p:extLst>
          </p:nvPr>
        </p:nvGraphicFramePr>
        <p:xfrm>
          <a:off x="869950" y="4578351"/>
          <a:ext cx="4876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76800" imgH="482600" progId="Equation.3">
                  <p:embed/>
                </p:oleObj>
              </mc:Choice>
              <mc:Fallback>
                <p:oleObj name="Equation" r:id="rId7" imgW="4876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950" y="4578351"/>
                        <a:ext cx="4876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104433"/>
              </p:ext>
            </p:extLst>
          </p:nvPr>
        </p:nvGraphicFramePr>
        <p:xfrm>
          <a:off x="6629400" y="3327401"/>
          <a:ext cx="1719263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85800" imgH="482600" progId="Equation.3">
                  <p:embed/>
                </p:oleObj>
              </mc:Choice>
              <mc:Fallback>
                <p:oleObj name="Equation" r:id="rId9" imgW="685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3327401"/>
                        <a:ext cx="1719263" cy="1209675"/>
                      </a:xfrm>
                      <a:prstGeom prst="rect">
                        <a:avLst/>
                      </a:prstGeom>
                      <a:noFill/>
                      <a:ln w="1587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ubtitle 2"/>
          <p:cNvSpPr txBox="1">
            <a:spLocks/>
          </p:cNvSpPr>
          <p:nvPr/>
        </p:nvSpPr>
        <p:spPr>
          <a:xfrm>
            <a:off x="228600" y="279401"/>
            <a:ext cx="8653463" cy="5842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Portfolio Return</a:t>
            </a:r>
            <a:endParaRPr lang="en-US" cap="small" dirty="0"/>
          </a:p>
          <a:p>
            <a:pPr marL="514350" indent="-514350">
              <a:buFont typeface="+mj-lt"/>
              <a:buAutoNum type="arabicPeriod" startAt="3"/>
              <a:defRPr/>
            </a:pPr>
            <a:endParaRPr lang="en-US" cap="smal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6769574"/>
      </p:ext>
    </p:extLst>
  </p:cSld>
  <p:clrMapOvr>
    <a:masterClrMapping/>
  </p:clrMapOvr>
  <p:transition advTm="18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9" grpId="0" build="p" autoUpdateAnimBg="0"/>
      <p:bldP spid="52634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9">
            <a:extLst>
              <a:ext uri="{FF2B5EF4-FFF2-40B4-BE49-F238E27FC236}">
                <a16:creationId xmlns:a16="http://schemas.microsoft.com/office/drawing/2014/main" id="{3AF6EA6E-D812-4024-AD54-02DE05929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4833" y="1905057"/>
            <a:ext cx="4495191" cy="2318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 dirty="0"/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15(0.6)	+	(-1)(0.4)	</a:t>
            </a:r>
            <a:r>
              <a:rPr lang="en-US" altLang="en-US" sz="2600" dirty="0">
                <a:solidFill>
                  <a:srgbClr val="7F7F7F"/>
                </a:solidFill>
              </a:rPr>
              <a:t>=	</a:t>
            </a:r>
            <a:r>
              <a:rPr lang="en-US" altLang="en-US" sz="2600" dirty="0"/>
              <a:t>8.6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11(0.6)	+ 	3(0.4) 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/>
              <a:t>= 	7.8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(-5)(0.6)	+ 	19(0.4)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/>
              <a:t>= 	4.6</a:t>
            </a:r>
          </a:p>
          <a:p>
            <a:pPr eaLnBrk="1" hangingPunct="1">
              <a:lnSpc>
                <a:spcPct val="100000"/>
              </a:lnSpc>
              <a:spcBef>
                <a:spcPts val="9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7%(0.6)	+	7%(0.4)	=	7.0%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381000" y="1032922"/>
            <a:ext cx="8421688" cy="3886200"/>
            <a:chOff x="240" y="1200"/>
            <a:chExt cx="5305" cy="2448"/>
          </a:xfrm>
        </p:grpSpPr>
        <p:graphicFrame>
          <p:nvGraphicFramePr>
            <p:cNvPr id="32783" name="Object 4"/>
            <p:cNvGraphicFramePr>
              <a:graphicFrameLocks noChangeAspect="1"/>
            </p:cNvGraphicFramePr>
            <p:nvPr/>
          </p:nvGraphicFramePr>
          <p:xfrm>
            <a:off x="320" y="2792"/>
            <a:ext cx="9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334" imgH="330057" progId="Equation.3">
                    <p:embed/>
                  </p:oleObj>
                </mc:Choice>
                <mc:Fallback>
                  <p:oleObj name="Equation" r:id="rId5" imgW="152334" imgH="330057" progId="Equation.3">
                    <p:embed/>
                    <p:pic>
                      <p:nvPicPr>
                        <p:cNvPr id="32783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" y="2792"/>
                          <a:ext cx="96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4" name="Rectangle 5"/>
            <p:cNvSpPr>
              <a:spLocks noChangeArrowheads="1"/>
            </p:cNvSpPr>
            <p:nvPr/>
          </p:nvSpPr>
          <p:spPr bwMode="auto">
            <a:xfrm>
              <a:off x="240" y="1200"/>
              <a:ext cx="5305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17575"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7575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7575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917575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7575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 dirty="0"/>
                <a:t>		</a:t>
              </a:r>
              <a:r>
                <a:rPr lang="en-US" altLang="en-US" sz="2600" u="sng" dirty="0"/>
                <a:t>	     Payoffs		</a:t>
              </a:r>
              <a:r>
                <a:rPr lang="en-US" altLang="en-US" sz="2600" dirty="0"/>
                <a:t>	</a:t>
              </a:r>
              <a:endParaRPr lang="en-US" altLang="en-US" sz="2600" u="sng" dirty="0"/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 dirty="0"/>
                <a:t>Probability	   A		   B		      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endParaRPr lang="en-US" altLang="en-US" sz="500" dirty="0"/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Boom	0.2		15.0%		-1.0%	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7026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Norm	0.5		11.0			 3.0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Recess	0.3		-5.0			19.0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			7.0%		7.0%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>
                  <a:sym typeface="Symbol" panose="05050102010706020507" pitchFamily="18" charset="2"/>
                </a:rPr>
                <a:t>			8.0%		8.0%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>
                  <a:sym typeface="Symbol" panose="05050102010706020507" pitchFamily="18" charset="2"/>
                </a:rPr>
                <a:t>CV			1.14			1.14</a:t>
              </a:r>
            </a:p>
          </p:txBody>
        </p:sp>
        <p:sp>
          <p:nvSpPr>
            <p:cNvPr id="32785" name="Line 6"/>
            <p:cNvSpPr>
              <a:spLocks noChangeShapeType="1"/>
            </p:cNvSpPr>
            <p:nvPr/>
          </p:nvSpPr>
          <p:spPr bwMode="auto">
            <a:xfrm>
              <a:off x="288" y="1776"/>
              <a:ext cx="2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27389" name="Rectangle 29"/>
          <p:cNvSpPr>
            <a:spLocks noChangeArrowheads="1"/>
          </p:cNvSpPr>
          <p:nvPr/>
        </p:nvSpPr>
        <p:spPr bwMode="auto">
          <a:xfrm>
            <a:off x="4486468" y="1042908"/>
            <a:ext cx="4573556" cy="101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168275"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33363" algn="l"/>
                <a:tab pos="1884363" algn="ctr"/>
                <a:tab pos="4002088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u="sng" dirty="0"/>
              <a:t>		Portfolio	</a:t>
            </a:r>
            <a:r>
              <a:rPr lang="en-US" altLang="en-US" sz="2600" dirty="0"/>
              <a:t>   		</a:t>
            </a:r>
            <a:r>
              <a:rPr lang="en-US" altLang="en-US" sz="2600" dirty="0" err="1"/>
              <a:t>w</a:t>
            </a:r>
            <a:r>
              <a:rPr lang="en-US" altLang="en-US" sz="2400" baseline="-25000" dirty="0" err="1"/>
              <a:t>A</a:t>
            </a:r>
            <a:r>
              <a:rPr lang="en-US" altLang="en-US" sz="2600" dirty="0"/>
              <a:t>=0.6; </a:t>
            </a:r>
            <a:r>
              <a:rPr lang="en-US" altLang="en-US" sz="2600" dirty="0" err="1"/>
              <a:t>w</a:t>
            </a:r>
            <a:r>
              <a:rPr lang="en-US" altLang="en-US" sz="2400" baseline="-25000" dirty="0" err="1"/>
              <a:t>B</a:t>
            </a:r>
            <a:r>
              <a:rPr lang="en-US" altLang="en-US" sz="2600" dirty="0"/>
              <a:t>=0.4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 dirty="0"/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</a:t>
            </a:r>
          </a:p>
        </p:txBody>
      </p:sp>
      <p:sp>
        <p:nvSpPr>
          <p:cNvPr id="527411" name="Line 51"/>
          <p:cNvSpPr>
            <a:spLocks noChangeShapeType="1"/>
          </p:cNvSpPr>
          <p:nvPr/>
        </p:nvSpPr>
        <p:spPr bwMode="auto">
          <a:xfrm>
            <a:off x="4755497" y="1947320"/>
            <a:ext cx="384048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7413" name="Rectangle 53"/>
          <p:cNvSpPr>
            <a:spLocks noChangeArrowheads="1"/>
          </p:cNvSpPr>
          <p:nvPr/>
        </p:nvSpPr>
        <p:spPr bwMode="auto">
          <a:xfrm>
            <a:off x="5921836" y="3973976"/>
            <a:ext cx="1859907" cy="9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ym typeface="Symbol" panose="05050102010706020507" pitchFamily="18" charset="2"/>
              </a:rPr>
              <a:t>	1.6%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ym typeface="Symbol" panose="05050102010706020507" pitchFamily="18" charset="2"/>
              </a:rPr>
              <a:t>	0.23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8072538" y="2122737"/>
            <a:ext cx="609600" cy="1371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28600" y="279401"/>
            <a:ext cx="8653463" cy="5842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Portfolio Return</a:t>
            </a:r>
            <a:endParaRPr lang="en-US" cap="small" dirty="0"/>
          </a:p>
          <a:p>
            <a:pPr marL="514350" indent="-514350">
              <a:buFont typeface="+mj-lt"/>
              <a:buAutoNum type="arabicPeriod" startAt="3"/>
              <a:defRPr/>
            </a:pPr>
            <a:endParaRPr lang="en-US" cap="small" dirty="0"/>
          </a:p>
        </p:txBody>
      </p:sp>
      <p:graphicFrame>
        <p:nvGraphicFramePr>
          <p:cNvPr id="13" name="Object 44">
            <a:extLst>
              <a:ext uri="{FF2B5EF4-FFF2-40B4-BE49-F238E27FC236}">
                <a16:creationId xmlns:a16="http://schemas.microsoft.com/office/drawing/2014/main" id="{C4A41651-7F37-4001-B47B-F79D6539C9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418720"/>
              </p:ext>
            </p:extLst>
          </p:nvPr>
        </p:nvGraphicFramePr>
        <p:xfrm>
          <a:off x="654050" y="5764213"/>
          <a:ext cx="7564698" cy="43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962840" imgH="457200" progId="Equation.DSMT4">
                  <p:embed/>
                </p:oleObj>
              </mc:Choice>
              <mc:Fallback>
                <p:oleObj name="Equation" r:id="rId7" imgW="7962840" imgH="457200" progId="Equation.DSMT4">
                  <p:embed/>
                  <p:pic>
                    <p:nvPicPr>
                      <p:cNvPr id="527404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5764213"/>
                        <a:ext cx="7564698" cy="4343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6">
            <a:extLst>
              <a:ext uri="{FF2B5EF4-FFF2-40B4-BE49-F238E27FC236}">
                <a16:creationId xmlns:a16="http://schemas.microsoft.com/office/drawing/2014/main" id="{290B37D8-A5D1-4BF3-8698-81919C8419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636016"/>
              </p:ext>
            </p:extLst>
          </p:nvPr>
        </p:nvGraphicFramePr>
        <p:xfrm>
          <a:off x="704667" y="5205413"/>
          <a:ext cx="5308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08560" imgH="380880" progId="Equation.DSMT4">
                  <p:embed/>
                </p:oleObj>
              </mc:Choice>
              <mc:Fallback>
                <p:oleObj name="Equation" r:id="rId9" imgW="5308560" imgH="380880" progId="Equation.DSMT4">
                  <p:embed/>
                  <p:pic>
                    <p:nvPicPr>
                      <p:cNvPr id="3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667" y="5205413"/>
                        <a:ext cx="5308600" cy="381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78800712"/>
      </p:ext>
    </p:extLst>
  </p:cSld>
  <p:clrMapOvr>
    <a:masterClrMapping/>
  </p:clrMapOvr>
  <p:transition advTm="4091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bldLvl="3"/>
      <p:bldP spid="527389" grpId="0" bldLvl="3"/>
      <p:bldP spid="527411" grpId="0" animBg="1"/>
      <p:bldP spid="527413" grpId="0" build="p" bldLvl="2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381000" y="1032922"/>
            <a:ext cx="8421688" cy="3886200"/>
            <a:chOff x="240" y="1200"/>
            <a:chExt cx="5305" cy="2448"/>
          </a:xfrm>
        </p:grpSpPr>
        <p:graphicFrame>
          <p:nvGraphicFramePr>
            <p:cNvPr id="32783" name="Object 4"/>
            <p:cNvGraphicFramePr>
              <a:graphicFrameLocks noChangeAspect="1"/>
            </p:cNvGraphicFramePr>
            <p:nvPr/>
          </p:nvGraphicFramePr>
          <p:xfrm>
            <a:off x="320" y="2792"/>
            <a:ext cx="9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2334" imgH="330057" progId="Equation.3">
                    <p:embed/>
                  </p:oleObj>
                </mc:Choice>
                <mc:Fallback>
                  <p:oleObj name="Equation" r:id="rId4" imgW="152334" imgH="330057" progId="Equation.3">
                    <p:embed/>
                    <p:pic>
                      <p:nvPicPr>
                        <p:cNvPr id="32783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" y="2792"/>
                          <a:ext cx="96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4" name="Rectangle 5"/>
            <p:cNvSpPr>
              <a:spLocks noChangeArrowheads="1"/>
            </p:cNvSpPr>
            <p:nvPr/>
          </p:nvSpPr>
          <p:spPr bwMode="auto">
            <a:xfrm>
              <a:off x="240" y="1200"/>
              <a:ext cx="5305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17575"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6"/>
                </a:buBlip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7575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7575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917575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7575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 dirty="0"/>
                <a:t>	</a:t>
              </a:r>
              <a:endParaRPr lang="en-US" altLang="en-US" sz="2600" u="sng" dirty="0"/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2803525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Probability	   			 M		      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endParaRPr lang="en-US" altLang="en-US" sz="500" dirty="0"/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29702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Boom	0.2				8.6%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29702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Norm	0.5				7.8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29702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Recess	0.3				4.6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					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>
                  <a:sym typeface="Symbol" panose="05050102010706020507" pitchFamily="18" charset="2"/>
                </a:rPr>
                <a:t>					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>
                  <a:sym typeface="Symbol" panose="05050102010706020507" pitchFamily="18" charset="2"/>
                </a:rPr>
                <a:t>CV				</a:t>
              </a:r>
            </a:p>
          </p:txBody>
        </p:sp>
        <p:sp>
          <p:nvSpPr>
            <p:cNvPr id="32785" name="Line 6"/>
            <p:cNvSpPr>
              <a:spLocks noChangeShapeType="1"/>
            </p:cNvSpPr>
            <p:nvPr/>
          </p:nvSpPr>
          <p:spPr bwMode="auto">
            <a:xfrm>
              <a:off x="288" y="1776"/>
              <a:ext cx="2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27413" name="Rectangle 53"/>
          <p:cNvSpPr>
            <a:spLocks noChangeArrowheads="1"/>
          </p:cNvSpPr>
          <p:nvPr/>
        </p:nvSpPr>
        <p:spPr bwMode="auto">
          <a:xfrm>
            <a:off x="2889054" y="3468690"/>
            <a:ext cx="1859907" cy="1452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6"/>
              </a:buBlip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ym typeface="Symbol" panose="05050102010706020507" pitchFamily="18" charset="2"/>
              </a:rPr>
              <a:t>	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ym typeface="Symbol" panose="05050102010706020507" pitchFamily="18" charset="2"/>
              </a:rPr>
              <a:t>	1.6%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ym typeface="Symbol" panose="05050102010706020507" pitchFamily="18" charset="2"/>
              </a:rPr>
              <a:t>	0.23</a:t>
            </a: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28600" y="279401"/>
            <a:ext cx="8653463" cy="5842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Portfolio Return</a:t>
            </a:r>
            <a:endParaRPr lang="en-US" cap="small" dirty="0"/>
          </a:p>
          <a:p>
            <a:pPr marL="514350" indent="-514350">
              <a:buFont typeface="+mj-lt"/>
              <a:buAutoNum type="arabicPeriod" startAt="3"/>
              <a:defRPr/>
            </a:pPr>
            <a:endParaRPr lang="en-US" cap="small" dirty="0"/>
          </a:p>
        </p:txBody>
      </p:sp>
      <p:graphicFrame>
        <p:nvGraphicFramePr>
          <p:cNvPr id="13" name="Object 44">
            <a:extLst>
              <a:ext uri="{FF2B5EF4-FFF2-40B4-BE49-F238E27FC236}">
                <a16:creationId xmlns:a16="http://schemas.microsoft.com/office/drawing/2014/main" id="{C4A41651-7F37-4001-B47B-F79D6539C9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4050" y="5764213"/>
          <a:ext cx="7564698" cy="43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962840" imgH="457200" progId="Equation.DSMT4">
                  <p:embed/>
                </p:oleObj>
              </mc:Choice>
              <mc:Fallback>
                <p:oleObj name="Equation" r:id="rId7" imgW="7962840" imgH="457200" progId="Equation.DSMT4">
                  <p:embed/>
                  <p:pic>
                    <p:nvPicPr>
                      <p:cNvPr id="13" name="Object 44">
                        <a:extLst>
                          <a:ext uri="{FF2B5EF4-FFF2-40B4-BE49-F238E27FC236}">
                            <a16:creationId xmlns:a16="http://schemas.microsoft.com/office/drawing/2014/main" id="{C4A41651-7F37-4001-B47B-F79D6539C9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5764213"/>
                        <a:ext cx="7564698" cy="4343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6">
            <a:extLst>
              <a:ext uri="{FF2B5EF4-FFF2-40B4-BE49-F238E27FC236}">
                <a16:creationId xmlns:a16="http://schemas.microsoft.com/office/drawing/2014/main" id="{290B37D8-A5D1-4BF3-8698-81919C8419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4667" y="5205413"/>
          <a:ext cx="5308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08560" imgH="380880" progId="Equation.DSMT4">
                  <p:embed/>
                </p:oleObj>
              </mc:Choice>
              <mc:Fallback>
                <p:oleObj name="Equation" r:id="rId9" imgW="5308560" imgH="380880" progId="Equation.DSMT4">
                  <p:embed/>
                  <p:pic>
                    <p:nvPicPr>
                      <p:cNvPr id="14" name="Object 16">
                        <a:extLst>
                          <a:ext uri="{FF2B5EF4-FFF2-40B4-BE49-F238E27FC236}">
                            <a16:creationId xmlns:a16="http://schemas.microsoft.com/office/drawing/2014/main" id="{290B37D8-A5D1-4BF3-8698-81919C8419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667" y="5205413"/>
                        <a:ext cx="5308600" cy="381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53">
            <a:extLst>
              <a:ext uri="{FF2B5EF4-FFF2-40B4-BE49-F238E27FC236}">
                <a16:creationId xmlns:a16="http://schemas.microsoft.com/office/drawing/2014/main" id="{A3D04867-5470-4B22-9918-5FB1EE74F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53" y="3473132"/>
            <a:ext cx="185990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6"/>
              </a:buBlip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ym typeface="Symbol" panose="05050102010706020507" pitchFamily="18" charset="2"/>
              </a:rPr>
              <a:t>	7.0%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74863"/>
      </p:ext>
    </p:extLst>
  </p:cSld>
  <p:clrMapOvr>
    <a:masterClrMapping/>
  </p:clrMapOvr>
  <p:transition advTm="4091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413" grpId="0" build="p" bldLvl="2"/>
      <p:bldP spid="16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9">
            <a:extLst>
              <a:ext uri="{FF2B5EF4-FFF2-40B4-BE49-F238E27FC236}">
                <a16:creationId xmlns:a16="http://schemas.microsoft.com/office/drawing/2014/main" id="{3AF6EA6E-D812-4024-AD54-02DE05929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4833" y="1905057"/>
            <a:ext cx="4495191" cy="2318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 dirty="0"/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15(0.6)	+	(-1)(0.4)	</a:t>
            </a:r>
            <a:r>
              <a:rPr lang="en-US" altLang="en-US" sz="2600" dirty="0">
                <a:solidFill>
                  <a:srgbClr val="7F7F7F"/>
                </a:solidFill>
              </a:rPr>
              <a:t>=	</a:t>
            </a:r>
            <a:r>
              <a:rPr lang="en-US" altLang="en-US" sz="2600" dirty="0"/>
              <a:t>8.6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11(0.6)	+ 	3(0.4) 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/>
              <a:t>= 	7.8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(-5)(0.6)	+ 	19(0.4)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/>
              <a:t>= 	4.6</a:t>
            </a:r>
          </a:p>
          <a:p>
            <a:pPr eaLnBrk="1" hangingPunct="1">
              <a:lnSpc>
                <a:spcPct val="100000"/>
              </a:lnSpc>
              <a:spcBef>
                <a:spcPts val="9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7%(0.6)	+	7%(0.4)	=	7.0%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381000" y="1032922"/>
            <a:ext cx="8421688" cy="3886200"/>
            <a:chOff x="240" y="1200"/>
            <a:chExt cx="5305" cy="2448"/>
          </a:xfrm>
        </p:grpSpPr>
        <p:graphicFrame>
          <p:nvGraphicFramePr>
            <p:cNvPr id="32783" name="Object 4"/>
            <p:cNvGraphicFramePr>
              <a:graphicFrameLocks noChangeAspect="1"/>
            </p:cNvGraphicFramePr>
            <p:nvPr/>
          </p:nvGraphicFramePr>
          <p:xfrm>
            <a:off x="320" y="2792"/>
            <a:ext cx="9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334" imgH="330057" progId="Equation.3">
                    <p:embed/>
                  </p:oleObj>
                </mc:Choice>
                <mc:Fallback>
                  <p:oleObj name="Equation" r:id="rId5" imgW="152334" imgH="330057" progId="Equation.3">
                    <p:embed/>
                    <p:pic>
                      <p:nvPicPr>
                        <p:cNvPr id="32783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" y="2792"/>
                          <a:ext cx="96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4" name="Rectangle 5"/>
            <p:cNvSpPr>
              <a:spLocks noChangeArrowheads="1"/>
            </p:cNvSpPr>
            <p:nvPr/>
          </p:nvSpPr>
          <p:spPr bwMode="auto">
            <a:xfrm>
              <a:off x="240" y="1200"/>
              <a:ext cx="5305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17575"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7575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7575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917575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7575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7575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422650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 dirty="0"/>
                <a:t>		</a:t>
              </a:r>
              <a:r>
                <a:rPr lang="en-US" altLang="en-US" sz="2600" u="sng" dirty="0"/>
                <a:t>	     Payoffs		</a:t>
              </a:r>
              <a:r>
                <a:rPr lang="en-US" altLang="en-US" sz="2600" dirty="0"/>
                <a:t>	</a:t>
              </a:r>
              <a:endParaRPr lang="en-US" altLang="en-US" sz="2600" u="sng" dirty="0"/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 dirty="0"/>
                <a:t>Probability	   A		   B		      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endParaRPr lang="en-US" altLang="en-US" sz="500" dirty="0"/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Boom	0.2		15.0%		-1.0%	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7026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Norm	0.5		11.0			 3.0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Recess	0.3		-5.0			19.0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/>
                <a:t>			7.0%		7.0%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>
                  <a:sym typeface="Symbol" panose="05050102010706020507" pitchFamily="18" charset="2"/>
                </a:rPr>
                <a:t>			8.0%		8.0%</a:t>
              </a:r>
            </a:p>
            <a:p>
              <a:pPr eaLnBrk="1" hangingPunct="1">
                <a:lnSpc>
                  <a:spcPct val="100000"/>
                </a:lnSpc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tabLst>
                  <a:tab pos="1308100" algn="dec"/>
                  <a:tab pos="1771650" algn="l"/>
                  <a:tab pos="2173288" algn="dec"/>
                  <a:tab pos="2738438" algn="l"/>
                  <a:tab pos="3036888" algn="l"/>
                  <a:tab pos="3313113" algn="dec"/>
                  <a:tab pos="4003675" algn="l"/>
                  <a:tab pos="4405313" algn="l"/>
                  <a:tab pos="5656263" algn="l"/>
                  <a:tab pos="6861175" algn="dec"/>
                  <a:tab pos="8007350" algn="l"/>
                </a:tabLst>
              </a:pPr>
              <a:r>
                <a:rPr lang="en-US" altLang="en-US" sz="2600" dirty="0">
                  <a:sym typeface="Symbol" panose="05050102010706020507" pitchFamily="18" charset="2"/>
                </a:rPr>
                <a:t>CV			1.14			1.14</a:t>
              </a:r>
            </a:p>
          </p:txBody>
        </p:sp>
        <p:sp>
          <p:nvSpPr>
            <p:cNvPr id="32785" name="Line 6"/>
            <p:cNvSpPr>
              <a:spLocks noChangeShapeType="1"/>
            </p:cNvSpPr>
            <p:nvPr/>
          </p:nvSpPr>
          <p:spPr bwMode="auto">
            <a:xfrm>
              <a:off x="288" y="1776"/>
              <a:ext cx="2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27389" name="Rectangle 29"/>
          <p:cNvSpPr>
            <a:spLocks noChangeArrowheads="1"/>
          </p:cNvSpPr>
          <p:nvPr/>
        </p:nvSpPr>
        <p:spPr bwMode="auto">
          <a:xfrm>
            <a:off x="4486468" y="1042908"/>
            <a:ext cx="4573556" cy="101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308100" algn="dec"/>
                <a:tab pos="1771650" algn="l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168275"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33363" algn="l"/>
                <a:tab pos="1884363" algn="ctr"/>
                <a:tab pos="4002088" algn="l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u="sng" dirty="0"/>
              <a:t>		Portfolio	</a:t>
            </a:r>
            <a:r>
              <a:rPr lang="en-US" altLang="en-US" sz="2600" dirty="0"/>
              <a:t>   		</a:t>
            </a:r>
            <a:r>
              <a:rPr lang="en-US" altLang="en-US" sz="2600" dirty="0" err="1"/>
              <a:t>w</a:t>
            </a:r>
            <a:r>
              <a:rPr lang="en-US" altLang="en-US" sz="2400" baseline="-25000" dirty="0" err="1"/>
              <a:t>A</a:t>
            </a:r>
            <a:r>
              <a:rPr lang="en-US" altLang="en-US" sz="2600" dirty="0"/>
              <a:t>=0.6; </a:t>
            </a:r>
            <a:r>
              <a:rPr lang="en-US" altLang="en-US" sz="2600" dirty="0" err="1"/>
              <a:t>w</a:t>
            </a:r>
            <a:r>
              <a:rPr lang="en-US" altLang="en-US" sz="2400" baseline="-25000" dirty="0" err="1"/>
              <a:t>B</a:t>
            </a:r>
            <a:r>
              <a:rPr lang="en-US" altLang="en-US" sz="2600" dirty="0"/>
              <a:t>=0.4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 dirty="0"/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258888" algn="r"/>
                <a:tab pos="1371600" algn="l"/>
                <a:tab pos="2976563" algn="r"/>
                <a:tab pos="3144838" algn="l"/>
                <a:tab pos="3657600" algn="dec"/>
                <a:tab pos="4405313" algn="l"/>
                <a:tab pos="4748213" algn="dec"/>
                <a:tab pos="5656263" algn="l"/>
                <a:tab pos="6861175" algn="dec"/>
                <a:tab pos="7262813" algn="l"/>
                <a:tab pos="8007350" algn="l"/>
              </a:tabLst>
            </a:pPr>
            <a:r>
              <a:rPr lang="en-US" altLang="en-US" sz="2600" dirty="0"/>
              <a:t>	</a:t>
            </a:r>
          </a:p>
        </p:txBody>
      </p:sp>
      <p:sp>
        <p:nvSpPr>
          <p:cNvPr id="527411" name="Line 51"/>
          <p:cNvSpPr>
            <a:spLocks noChangeShapeType="1"/>
          </p:cNvSpPr>
          <p:nvPr/>
        </p:nvSpPr>
        <p:spPr bwMode="auto">
          <a:xfrm>
            <a:off x="4755497" y="1947320"/>
            <a:ext cx="384048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7413" name="Rectangle 53"/>
          <p:cNvSpPr>
            <a:spLocks noChangeArrowheads="1"/>
          </p:cNvSpPr>
          <p:nvPr/>
        </p:nvSpPr>
        <p:spPr bwMode="auto">
          <a:xfrm>
            <a:off x="5921836" y="3973976"/>
            <a:ext cx="1859907" cy="9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7575"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917575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917575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917575">
              <a:lnSpc>
                <a:spcPct val="115000"/>
              </a:lnSpc>
              <a:spcBef>
                <a:spcPct val="20000"/>
              </a:spcBef>
              <a:buChar char="–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917575">
              <a:lnSpc>
                <a:spcPct val="115000"/>
              </a:lnSpc>
              <a:spcBef>
                <a:spcPct val="20000"/>
              </a:spcBef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5138" algn="dec"/>
                <a:tab pos="2173288" algn="dec"/>
                <a:tab pos="2738438" algn="l"/>
                <a:tab pos="3036888" algn="l"/>
                <a:tab pos="3422650" algn="dec"/>
                <a:tab pos="4003675" algn="l"/>
                <a:tab pos="4405313" algn="l"/>
                <a:tab pos="4748213" algn="dec"/>
                <a:tab pos="5656263" algn="l"/>
                <a:tab pos="6235700" algn="dec"/>
                <a:tab pos="6861175" algn="dec"/>
                <a:tab pos="7997825" algn="l"/>
                <a:tab pos="800735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ym typeface="Symbol" panose="05050102010706020507" pitchFamily="18" charset="2"/>
              </a:rPr>
              <a:t>	1.6%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ym typeface="Symbol" panose="05050102010706020507" pitchFamily="18" charset="2"/>
              </a:rPr>
              <a:t>	0.23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8072538" y="2122737"/>
            <a:ext cx="609600" cy="1371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28600" y="279401"/>
            <a:ext cx="8653463" cy="5842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Portfolio Return</a:t>
            </a:r>
            <a:endParaRPr lang="en-US" cap="small" dirty="0"/>
          </a:p>
          <a:p>
            <a:pPr marL="514350" indent="-514350">
              <a:buFont typeface="+mj-lt"/>
              <a:buAutoNum type="arabicPeriod" startAt="3"/>
              <a:defRPr/>
            </a:pPr>
            <a:endParaRPr lang="en-US" cap="small" dirty="0"/>
          </a:p>
        </p:txBody>
      </p:sp>
      <p:graphicFrame>
        <p:nvGraphicFramePr>
          <p:cNvPr id="13" name="Object 44">
            <a:extLst>
              <a:ext uri="{FF2B5EF4-FFF2-40B4-BE49-F238E27FC236}">
                <a16:creationId xmlns:a16="http://schemas.microsoft.com/office/drawing/2014/main" id="{C4A41651-7F37-4001-B47B-F79D6539C9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4050" y="5764213"/>
          <a:ext cx="7564698" cy="43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962840" imgH="457200" progId="Equation.DSMT4">
                  <p:embed/>
                </p:oleObj>
              </mc:Choice>
              <mc:Fallback>
                <p:oleObj name="Equation" r:id="rId7" imgW="7962840" imgH="457200" progId="Equation.DSMT4">
                  <p:embed/>
                  <p:pic>
                    <p:nvPicPr>
                      <p:cNvPr id="13" name="Object 44">
                        <a:extLst>
                          <a:ext uri="{FF2B5EF4-FFF2-40B4-BE49-F238E27FC236}">
                            <a16:creationId xmlns:a16="http://schemas.microsoft.com/office/drawing/2014/main" id="{C4A41651-7F37-4001-B47B-F79D6539C9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5764213"/>
                        <a:ext cx="7564698" cy="4343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6">
            <a:extLst>
              <a:ext uri="{FF2B5EF4-FFF2-40B4-BE49-F238E27FC236}">
                <a16:creationId xmlns:a16="http://schemas.microsoft.com/office/drawing/2014/main" id="{290B37D8-A5D1-4BF3-8698-81919C8419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4667" y="5205413"/>
          <a:ext cx="5308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08560" imgH="380880" progId="Equation.DSMT4">
                  <p:embed/>
                </p:oleObj>
              </mc:Choice>
              <mc:Fallback>
                <p:oleObj name="Equation" r:id="rId9" imgW="5308560" imgH="380880" progId="Equation.DSMT4">
                  <p:embed/>
                  <p:pic>
                    <p:nvPicPr>
                      <p:cNvPr id="14" name="Object 16">
                        <a:extLst>
                          <a:ext uri="{FF2B5EF4-FFF2-40B4-BE49-F238E27FC236}">
                            <a16:creationId xmlns:a16="http://schemas.microsoft.com/office/drawing/2014/main" id="{290B37D8-A5D1-4BF3-8698-81919C8419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667" y="5205413"/>
                        <a:ext cx="5308600" cy="381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79368015"/>
      </p:ext>
    </p:extLst>
  </p:cSld>
  <p:clrMapOvr>
    <a:masterClrMapping/>
  </p:clrMapOvr>
  <p:transition advTm="409189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9914" y="993237"/>
            <a:ext cx="8049154" cy="5286062"/>
          </a:xfrm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The amount of the risk reduction depends on how the investments in a portfolio are related.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The smaller (</a:t>
            </a:r>
            <a:r>
              <a:rPr lang="en-US" altLang="en-US" sz="3000" dirty="0">
                <a:solidFill>
                  <a:srgbClr val="339933"/>
                </a:solidFill>
                <a:cs typeface="Times New Roman" panose="02020603050405020304" pitchFamily="18" charset="0"/>
              </a:rPr>
              <a:t>greater</a:t>
            </a: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) the positive (</a:t>
            </a:r>
            <a:r>
              <a:rPr lang="en-US" altLang="en-US" sz="3000" dirty="0">
                <a:solidFill>
                  <a:srgbClr val="339933"/>
                </a:solidFill>
                <a:cs typeface="Times New Roman" panose="02020603050405020304" pitchFamily="18" charset="0"/>
              </a:rPr>
              <a:t>negative</a:t>
            </a: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) relationship among the various investments included in a portfolio, the </a:t>
            </a:r>
            <a:r>
              <a:rPr lang="en-US" altLang="en-US" sz="3000" dirty="0">
                <a:solidFill>
                  <a:srgbClr val="0000FF"/>
                </a:solidFill>
                <a:cs typeface="Times New Roman" panose="02020603050405020304" pitchFamily="18" charset="0"/>
              </a:rPr>
              <a:t>greater the diversification</a:t>
            </a: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>
                <a:solidFill>
                  <a:srgbClr val="0000FF"/>
                </a:solidFill>
                <a:cs typeface="Times New Roman" panose="02020603050405020304" pitchFamily="18" charset="0"/>
              </a:rPr>
              <a:t>Diversification</a:t>
            </a:r>
            <a:r>
              <a:rPr lang="en-US" altLang="en-US" sz="3000" dirty="0">
                <a:cs typeface="Times New Roman" panose="02020603050405020304" pitchFamily="18" charset="0"/>
              </a:rPr>
              <a:t>—investing in a combination of investments (stocks) generally reduces risk overall.</a:t>
            </a:r>
          </a:p>
          <a:p>
            <a:pPr marL="0" indent="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  <a:buNone/>
            </a:pPr>
            <a:r>
              <a:rPr lang="en-US" altLang="en-US" sz="3000" dirty="0"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28600" y="279400"/>
            <a:ext cx="8653463" cy="4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Diversification—Portfolio Risk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4187194"/>
      </p:ext>
    </p:extLst>
  </p:cSld>
  <p:clrMapOvr>
    <a:masterClrMapping/>
  </p:clrMapOvr>
  <p:transition advTm="1820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1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8" name="Rectangle 8"/>
          <p:cNvSpPr>
            <a:spLocks noChangeArrowheads="1"/>
          </p:cNvSpPr>
          <p:nvPr/>
        </p:nvSpPr>
        <p:spPr bwMode="auto">
          <a:xfrm>
            <a:off x="719665" y="1540676"/>
            <a:ext cx="8077200" cy="122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49263" algn="l"/>
                <a:tab pos="908050" algn="l"/>
                <a:tab pos="1365250" algn="l"/>
                <a:tab pos="44037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49263" algn="l"/>
                <a:tab pos="908050" algn="l"/>
                <a:tab pos="1365250" algn="l"/>
                <a:tab pos="44037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49263" algn="l"/>
                <a:tab pos="908050" algn="l"/>
                <a:tab pos="1365250" algn="l"/>
                <a:tab pos="44037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00FF"/>
                </a:solidFill>
                <a:latin typeface="+mn-lt"/>
              </a:rPr>
              <a:t>Stand-alone risk </a:t>
            </a:r>
          </a:p>
          <a:p>
            <a:pPr eaLnBrk="1" hangingPunct="1">
              <a:lnSpc>
                <a:spcPct val="100000"/>
              </a:lnSpc>
              <a:spcBef>
                <a:spcPct val="3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dirty="0">
                <a:latin typeface="+mn-lt"/>
                <a:sym typeface="Symbol" panose="05050102010706020507" pitchFamily="18" charset="2"/>
              </a:rPr>
              <a:t>=</a:t>
            </a:r>
            <a:r>
              <a:rPr lang="en-US" altLang="en-US" dirty="0">
                <a:solidFill>
                  <a:srgbClr val="7F7F7F"/>
                </a:solidFill>
                <a:latin typeface="+mn-lt"/>
                <a:sym typeface="Symbol" panose="05050102010706020507" pitchFamily="18" charset="2"/>
              </a:rPr>
              <a:t>	</a:t>
            </a:r>
            <a:r>
              <a:rPr lang="en-US" altLang="en-US" dirty="0">
                <a:latin typeface="+mn-lt"/>
                <a:sym typeface="Symbol" panose="05050102010706020507" pitchFamily="18" charset="2"/>
              </a:rPr>
              <a:t></a:t>
            </a:r>
            <a:r>
              <a:rPr lang="en-US" altLang="en-US" dirty="0">
                <a:latin typeface="+mn-lt"/>
              </a:rPr>
              <a:t> = total risk</a:t>
            </a:r>
          </a:p>
        </p:txBody>
      </p: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2091265" y="3606798"/>
            <a:ext cx="2209800" cy="3048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444065" y="4902198"/>
            <a:ext cx="3124200" cy="584775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b="1">
                <a:solidFill>
                  <a:schemeClr val="bg1"/>
                </a:solidFill>
                <a:latin typeface="+mn-lt"/>
              </a:rPr>
              <a:t>Relevant risk</a:t>
            </a:r>
          </a:p>
        </p:txBody>
      </p:sp>
      <p:cxnSp>
        <p:nvCxnSpPr>
          <p:cNvPr id="18" name="Straight Arrow Connector 17"/>
          <p:cNvCxnSpPr>
            <a:cxnSpLocks noChangeShapeType="1"/>
          </p:cNvCxnSpPr>
          <p:nvPr/>
        </p:nvCxnSpPr>
        <p:spPr bwMode="auto">
          <a:xfrm flipV="1">
            <a:off x="6966478" y="4026980"/>
            <a:ext cx="0" cy="914400"/>
          </a:xfrm>
          <a:prstGeom prst="straightConnector1">
            <a:avLst/>
          </a:prstGeom>
          <a:noFill/>
          <a:ln w="38100" algn="ctr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15"/>
          <p:cNvCxnSpPr>
            <a:cxnSpLocks noChangeShapeType="1"/>
          </p:cNvCxnSpPr>
          <p:nvPr/>
        </p:nvCxnSpPr>
        <p:spPr bwMode="auto">
          <a:xfrm flipV="1">
            <a:off x="2167465" y="3606798"/>
            <a:ext cx="2133600" cy="3048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938865" y="4902198"/>
            <a:ext cx="3124200" cy="5847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b="1">
                <a:solidFill>
                  <a:schemeClr val="bg1"/>
                </a:solidFill>
                <a:latin typeface="+mn-lt"/>
              </a:rPr>
              <a:t>NOT relevant </a:t>
            </a:r>
          </a:p>
        </p:txBody>
      </p: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flipV="1">
            <a:off x="3231090" y="3911598"/>
            <a:ext cx="3175" cy="98901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Subtitle 2"/>
          <p:cNvSpPr txBox="1">
            <a:spLocks/>
          </p:cNvSpPr>
          <p:nvPr/>
        </p:nvSpPr>
        <p:spPr>
          <a:xfrm>
            <a:off x="228600" y="279400"/>
            <a:ext cx="8653463" cy="7196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Total Risk—Deconstruction</a:t>
            </a:r>
            <a:endParaRPr lang="en-US" cap="small" dirty="0"/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3C8C853B-B1F2-4DAC-9DFA-05C9EDA57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657" y="2803420"/>
            <a:ext cx="48102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49263" algn="l"/>
                <a:tab pos="908050" algn="l"/>
                <a:tab pos="1365250" algn="l"/>
                <a:tab pos="44037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49263" algn="l"/>
                <a:tab pos="908050" algn="l"/>
                <a:tab pos="1365250" algn="l"/>
                <a:tab pos="44037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49263" algn="l"/>
                <a:tab pos="908050" algn="l"/>
                <a:tab pos="1365250" algn="l"/>
                <a:tab pos="44037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7F7F7F"/>
                </a:solidFill>
                <a:latin typeface="+mn-lt"/>
              </a:rPr>
              <a:t>	</a:t>
            </a:r>
            <a:r>
              <a:rPr lang="el-GR" altLang="en-US" dirty="0">
                <a:latin typeface="+mn-lt"/>
              </a:rPr>
              <a:t>σ</a:t>
            </a:r>
            <a:r>
              <a:rPr lang="en-US" altLang="en-US" dirty="0">
                <a:latin typeface="+mn-lt"/>
              </a:rPr>
              <a:t>	= firm-specific risk</a:t>
            </a:r>
            <a:r>
              <a:rPr lang="en-US" altLang="en-US" dirty="0">
                <a:solidFill>
                  <a:srgbClr val="7F7F7F"/>
                </a:solidFill>
                <a:latin typeface="+mn-lt"/>
              </a:rPr>
              <a:t>	</a:t>
            </a:r>
            <a:endParaRPr lang="en-US" altLang="en-US" dirty="0">
              <a:latin typeface="+mn-lt"/>
            </a:endParaRP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D49A0156-55AD-4919-ACC1-13B489BBC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2518" y="2799062"/>
            <a:ext cx="2359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49263" algn="l"/>
                <a:tab pos="908050" algn="l"/>
                <a:tab pos="1365250" algn="l"/>
                <a:tab pos="44037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49263" algn="l"/>
                <a:tab pos="908050" algn="l"/>
                <a:tab pos="1365250" algn="l"/>
                <a:tab pos="44037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49263" algn="l"/>
                <a:tab pos="908050" algn="l"/>
                <a:tab pos="1365250" algn="l"/>
                <a:tab pos="44037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>
                <a:latin typeface="+mn-lt"/>
              </a:rPr>
              <a:t>+ market risk</a:t>
            </a: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CC1F54F7-DA05-4CEA-B0C9-63CFC373E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646" y="3436736"/>
            <a:ext cx="45773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49263" algn="l"/>
                <a:tab pos="908050" algn="l"/>
                <a:tab pos="1365250" algn="l"/>
                <a:tab pos="44037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49263" algn="l"/>
                <a:tab pos="908050" algn="l"/>
                <a:tab pos="1365250" algn="l"/>
                <a:tab pos="44037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49263" algn="l"/>
                <a:tab pos="908050" algn="l"/>
                <a:tab pos="1365250" algn="l"/>
                <a:tab pos="44037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449263" algn="l"/>
                <a:tab pos="914400" algn="l"/>
                <a:tab pos="1254125" algn="l"/>
                <a:tab pos="4403725" algn="l"/>
              </a:tabLst>
            </a:pPr>
            <a:r>
              <a:rPr lang="en-US" altLang="en-US" dirty="0">
                <a:solidFill>
                  <a:srgbClr val="7F7F7F"/>
                </a:solidFill>
                <a:latin typeface="+mn-lt"/>
              </a:rPr>
              <a:t>		</a:t>
            </a:r>
            <a:r>
              <a:rPr lang="en-US" altLang="en-US" dirty="0">
                <a:latin typeface="+mn-lt"/>
              </a:rPr>
              <a:t>=</a:t>
            </a:r>
            <a:r>
              <a:rPr lang="en-US" altLang="en-US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dirty="0">
                <a:latin typeface="+mn-lt"/>
              </a:rPr>
              <a:t>diversifiable risk</a:t>
            </a:r>
          </a:p>
        </p:txBody>
      </p:sp>
      <p:sp>
        <p:nvSpPr>
          <p:cNvPr id="26" name="Rectangle 8">
            <a:extLst>
              <a:ext uri="{FF2B5EF4-FFF2-40B4-BE49-F238E27FC236}">
                <a16:creationId xmlns:a16="http://schemas.microsoft.com/office/drawing/2014/main" id="{60CDBF0D-4AC3-416D-A5D9-09F55FDA7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6432" y="3436736"/>
            <a:ext cx="38683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49263" algn="l"/>
                <a:tab pos="908050" algn="l"/>
                <a:tab pos="1365250" algn="l"/>
                <a:tab pos="44037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49263" algn="l"/>
                <a:tab pos="908050" algn="l"/>
                <a:tab pos="1365250" algn="l"/>
                <a:tab pos="44037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49263" algn="l"/>
                <a:tab pos="908050" algn="l"/>
                <a:tab pos="1365250" algn="l"/>
                <a:tab pos="44037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l"/>
                <a:tab pos="908050" algn="l"/>
                <a:tab pos="1365250" algn="l"/>
                <a:tab pos="44037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>
                <a:latin typeface="+mn-lt"/>
              </a:rPr>
              <a:t>+ </a:t>
            </a:r>
            <a:r>
              <a:rPr lang="en-US" altLang="en-US" dirty="0" err="1">
                <a:latin typeface="+mn-lt"/>
              </a:rPr>
              <a:t>nondiversifiable</a:t>
            </a:r>
            <a:r>
              <a:rPr lang="en-US" altLang="en-US" dirty="0">
                <a:latin typeface="+mn-lt"/>
              </a:rPr>
              <a:t> risk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5FB5889-6079-4C17-A064-C862EFE4CA7D}"/>
              </a:ext>
            </a:extLst>
          </p:cNvPr>
          <p:cNvSpPr/>
          <p:nvPr/>
        </p:nvSpPr>
        <p:spPr>
          <a:xfrm>
            <a:off x="5303961" y="3502524"/>
            <a:ext cx="3492901" cy="518987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9664292"/>
      </p:ext>
    </p:extLst>
  </p:cSld>
  <p:clrMapOvr>
    <a:masterClrMapping/>
  </p:clrMapOvr>
  <p:transition advTm="970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8" grpId="0" autoUpdateAnimBg="0"/>
      <p:bldP spid="13" grpId="0" animBg="1"/>
      <p:bldP spid="21" grpId="0" animBg="1"/>
      <p:bldP spid="20" grpId="0" autoUpdateAnimBg="0"/>
      <p:bldP spid="23" grpId="0" autoUpdateAnimBg="0"/>
      <p:bldP spid="25" grpId="0" autoUpdateAnimBg="0"/>
      <p:bldP spid="26" grpId="0" autoUpdateAnimBg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57261" y="4916220"/>
            <a:ext cx="7026806" cy="1340647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50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Risk—Relevant and Irrelevant</a:t>
            </a:r>
            <a:endParaRPr lang="en-US" sz="2400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8787" y="1117619"/>
            <a:ext cx="8151813" cy="435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465138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solidFill>
                  <a:srgbClr val="0033CC"/>
                </a:solidFill>
                <a:cs typeface="Times New Roman" panose="02020603050405020304" pitchFamily="18" charset="0"/>
              </a:rPr>
              <a:t>Relevant risk = risk that </a:t>
            </a:r>
            <a:r>
              <a:rPr lang="en-US" altLang="en-US" b="1" dirty="0">
                <a:solidFill>
                  <a:srgbClr val="0000FF"/>
                </a:solidFill>
                <a:cs typeface="Times New Roman" panose="02020603050405020304" pitchFamily="18" charset="0"/>
              </a:rPr>
              <a:t>cannot be reduced </a:t>
            </a:r>
          </a:p>
          <a:p>
            <a:pPr marL="465138" indent="-465138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solidFill>
                  <a:srgbClr val="0033CC"/>
                </a:solidFill>
                <a:cs typeface="Times New Roman" panose="02020603050405020304" pitchFamily="18" charset="0"/>
              </a:rPr>
              <a:t>Relevant risk = systematic risk</a:t>
            </a:r>
            <a:r>
              <a:rPr lang="en-US" altLang="en-US" dirty="0">
                <a:cs typeface="Times New Roman" panose="02020603050405020304" pitchFamily="18" charset="0"/>
              </a:rPr>
              <a:t> = market risk</a:t>
            </a:r>
            <a:endParaRPr lang="en-US" altLang="en-US" dirty="0"/>
          </a:p>
          <a:p>
            <a:pPr marL="465138" indent="-465138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solidFill>
                  <a:srgbClr val="FF0000"/>
                </a:solidFill>
              </a:rPr>
              <a:t>“Irrelevant” risk = firm-specific</a:t>
            </a:r>
            <a:r>
              <a:rPr lang="en-US" altLang="en-US" dirty="0"/>
              <a:t>, or unsystematic risk, because this portion of total risk </a:t>
            </a:r>
            <a:r>
              <a:rPr lang="en-US" altLang="en-US" b="1" dirty="0">
                <a:solidFill>
                  <a:srgbClr val="FF0000"/>
                </a:solidFill>
              </a:rPr>
              <a:t>can be reduced </a:t>
            </a:r>
            <a:r>
              <a:rPr lang="en-US" altLang="en-US" dirty="0"/>
              <a:t>or eliminated through diversification</a:t>
            </a:r>
          </a:p>
          <a:p>
            <a:pPr marL="465138" indent="-465138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/>
              <a:t>Investors should </a:t>
            </a:r>
            <a:r>
              <a:rPr lang="en-US" altLang="en-US" b="1" dirty="0">
                <a:solidFill>
                  <a:srgbClr val="D63A17"/>
                </a:solidFill>
              </a:rPr>
              <a:t>NOT</a:t>
            </a:r>
            <a:r>
              <a:rPr lang="en-US" altLang="en-US" dirty="0"/>
              <a:t> be rewarded for taking “irrelevant” risk—that is, for not diversifying</a:t>
            </a:r>
          </a:p>
          <a:p>
            <a:pPr marL="465138" indent="-465138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solidFill>
                  <a:srgbClr val="0033CC"/>
                </a:solidFill>
              </a:rPr>
              <a:t>Risk premiums are based on the amount of systematic (relevant) risk </a:t>
            </a:r>
            <a:r>
              <a:rPr lang="en-US" altLang="en-US" dirty="0"/>
              <a:t>associated with an investment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580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303519" y="4967040"/>
            <a:ext cx="2743200" cy="476250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51387" y="1439063"/>
            <a:ext cx="6592888" cy="4002088"/>
            <a:chOff x="432" y="1296"/>
            <a:chExt cx="4153" cy="2521"/>
          </a:xfrm>
        </p:grpSpPr>
        <p:grpSp>
          <p:nvGrpSpPr>
            <p:cNvPr id="38921" name="Group 4"/>
            <p:cNvGrpSpPr>
              <a:grpSpLocks/>
            </p:cNvGrpSpPr>
            <p:nvPr/>
          </p:nvGrpSpPr>
          <p:grpSpPr bwMode="auto">
            <a:xfrm>
              <a:off x="432" y="1296"/>
              <a:ext cx="4153" cy="2521"/>
              <a:chOff x="469" y="1200"/>
              <a:chExt cx="4153" cy="2521"/>
            </a:xfrm>
          </p:grpSpPr>
          <p:sp>
            <p:nvSpPr>
              <p:cNvPr id="38929" name="Line 5"/>
              <p:cNvSpPr>
                <a:spLocks noChangeShapeType="1"/>
              </p:cNvSpPr>
              <p:nvPr/>
            </p:nvSpPr>
            <p:spPr bwMode="auto">
              <a:xfrm>
                <a:off x="1104" y="1488"/>
                <a:ext cx="0" cy="18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0" name="Line 6"/>
              <p:cNvSpPr>
                <a:spLocks noChangeShapeType="1"/>
              </p:cNvSpPr>
              <p:nvPr/>
            </p:nvSpPr>
            <p:spPr bwMode="auto">
              <a:xfrm>
                <a:off x="1104" y="3360"/>
                <a:ext cx="27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1" name="Text Box 7"/>
              <p:cNvSpPr txBox="1">
                <a:spLocks noChangeArrowheads="1"/>
              </p:cNvSpPr>
              <p:nvPr/>
            </p:nvSpPr>
            <p:spPr bwMode="auto">
              <a:xfrm>
                <a:off x="960" y="3396"/>
                <a:ext cx="576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None/>
                </a:pPr>
                <a:r>
                  <a:rPr lang="en-US" altLang="en-US" sz="2800"/>
                  <a:t>0</a:t>
                </a:r>
              </a:p>
            </p:txBody>
          </p:sp>
          <p:sp>
            <p:nvSpPr>
              <p:cNvPr id="38932" name="Text Box 8"/>
              <p:cNvSpPr txBox="1">
                <a:spLocks noChangeArrowheads="1"/>
              </p:cNvSpPr>
              <p:nvPr/>
            </p:nvSpPr>
            <p:spPr bwMode="auto">
              <a:xfrm>
                <a:off x="2553" y="3419"/>
                <a:ext cx="2069" cy="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None/>
                </a:pPr>
                <a:r>
                  <a:rPr lang="en-US" altLang="en-US" sz="2800" dirty="0"/>
                  <a:t>     Systematic risk</a:t>
                </a:r>
              </a:p>
            </p:txBody>
          </p:sp>
          <p:sp>
            <p:nvSpPr>
              <p:cNvPr id="38933" name="Text Box 9"/>
              <p:cNvSpPr txBox="1">
                <a:spLocks noChangeArrowheads="1"/>
              </p:cNvSpPr>
              <p:nvPr/>
            </p:nvSpPr>
            <p:spPr bwMode="auto">
              <a:xfrm>
                <a:off x="469" y="1200"/>
                <a:ext cx="989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None/>
                </a:pPr>
                <a:r>
                  <a:rPr lang="en-US" altLang="en-US" sz="2800"/>
                  <a:t>   Return</a:t>
                </a:r>
              </a:p>
            </p:txBody>
          </p:sp>
        </p:grpSp>
        <p:sp>
          <p:nvSpPr>
            <p:cNvPr id="38922" name="Line 10"/>
            <p:cNvSpPr>
              <a:spLocks noChangeShapeType="1"/>
            </p:cNvSpPr>
            <p:nvPr/>
          </p:nvSpPr>
          <p:spPr bwMode="auto">
            <a:xfrm flipV="1">
              <a:off x="1068" y="1950"/>
              <a:ext cx="2735" cy="91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3" name="Text Box 11"/>
            <p:cNvSpPr txBox="1">
              <a:spLocks noChangeArrowheads="1"/>
            </p:cNvSpPr>
            <p:nvPr/>
          </p:nvSpPr>
          <p:spPr bwMode="auto">
            <a:xfrm>
              <a:off x="618" y="2676"/>
              <a:ext cx="370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</a:pPr>
              <a:r>
                <a:rPr lang="en-US" altLang="en-US" sz="2800"/>
                <a:t>r</a:t>
              </a:r>
              <a:r>
                <a:rPr lang="en-US" altLang="en-US" sz="2800" baseline="-25000"/>
                <a:t>RF</a:t>
              </a:r>
            </a:p>
          </p:txBody>
        </p:sp>
        <p:sp>
          <p:nvSpPr>
            <p:cNvPr id="38924" name="Line 12"/>
            <p:cNvSpPr>
              <a:spLocks noChangeShapeType="1"/>
            </p:cNvSpPr>
            <p:nvPr/>
          </p:nvSpPr>
          <p:spPr bwMode="auto">
            <a:xfrm>
              <a:off x="1067" y="2880"/>
              <a:ext cx="2736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5" name="Rectangle 13"/>
            <p:cNvSpPr>
              <a:spLocks noChangeArrowheads="1"/>
            </p:cNvSpPr>
            <p:nvPr/>
          </p:nvSpPr>
          <p:spPr bwMode="auto">
            <a:xfrm>
              <a:off x="1074" y="2892"/>
              <a:ext cx="2706" cy="564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</a:pPr>
              <a:endParaRPr lang="en-US" altLang="en-US" sz="2800"/>
            </a:p>
          </p:txBody>
        </p:sp>
        <p:sp>
          <p:nvSpPr>
            <p:cNvPr id="38926" name="Text Box 14"/>
            <p:cNvSpPr txBox="1">
              <a:spLocks noChangeArrowheads="1"/>
            </p:cNvSpPr>
            <p:nvPr/>
          </p:nvSpPr>
          <p:spPr bwMode="auto">
            <a:xfrm>
              <a:off x="1211" y="3012"/>
              <a:ext cx="2448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/>
                <a:t>Risk-Free Return</a:t>
              </a:r>
              <a:endParaRPr lang="en-US" altLang="en-US" sz="2400" baseline="-25000"/>
            </a:p>
          </p:txBody>
        </p:sp>
        <p:sp>
          <p:nvSpPr>
            <p:cNvPr id="38927" name="AutoShape 15"/>
            <p:cNvSpPr>
              <a:spLocks noChangeArrowheads="1"/>
            </p:cNvSpPr>
            <p:nvPr/>
          </p:nvSpPr>
          <p:spPr bwMode="auto">
            <a:xfrm flipH="1">
              <a:off x="1077" y="1968"/>
              <a:ext cx="2701" cy="898"/>
            </a:xfrm>
            <a:prstGeom prst="rtTriangle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38928" name="Text Box 16"/>
            <p:cNvSpPr txBox="1">
              <a:spLocks noChangeArrowheads="1"/>
            </p:cNvSpPr>
            <p:nvPr/>
          </p:nvSpPr>
          <p:spPr bwMode="auto">
            <a:xfrm>
              <a:off x="2496" y="2303"/>
              <a:ext cx="1536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Risk Premium based on 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systematic risk</a:t>
              </a:r>
              <a:endParaRPr lang="en-US" altLang="en-US" sz="2000" baseline="-25000"/>
            </a:p>
          </p:txBody>
        </p:sp>
      </p:grpSp>
      <p:sp>
        <p:nvSpPr>
          <p:cNvPr id="530449" name="Text Box 17"/>
          <p:cNvSpPr txBox="1">
            <a:spLocks noChangeArrowheads="1"/>
          </p:cNvSpPr>
          <p:nvPr/>
        </p:nvSpPr>
        <p:spPr bwMode="auto">
          <a:xfrm>
            <a:off x="669925" y="6129338"/>
            <a:ext cx="66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  </a:t>
            </a:r>
          </a:p>
        </p:txBody>
      </p:sp>
      <p:sp>
        <p:nvSpPr>
          <p:cNvPr id="530450" name="AutoShape 18"/>
          <p:cNvSpPr>
            <a:spLocks/>
          </p:cNvSpPr>
          <p:nvPr/>
        </p:nvSpPr>
        <p:spPr bwMode="auto">
          <a:xfrm>
            <a:off x="5977462" y="2432574"/>
            <a:ext cx="152400" cy="2376487"/>
          </a:xfrm>
          <a:prstGeom prst="rightBrace">
            <a:avLst>
              <a:gd name="adj1" fmla="val 129948"/>
              <a:gd name="adj2" fmla="val 50000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endParaRPr lang="en-US" altLang="en-US" sz="2800"/>
          </a:p>
        </p:txBody>
      </p:sp>
      <p:sp>
        <p:nvSpPr>
          <p:cNvPr id="530451" name="Rectangle 19"/>
          <p:cNvSpPr>
            <a:spLocks noChangeArrowheads="1"/>
          </p:cNvSpPr>
          <p:nvPr/>
        </p:nvSpPr>
        <p:spPr bwMode="auto">
          <a:xfrm>
            <a:off x="6129862" y="3361261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342900" algn="l"/>
                <a:tab pos="2628900" algn="l"/>
                <a:tab pos="33147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342900" algn="l"/>
                <a:tab pos="2628900" algn="l"/>
                <a:tab pos="33147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342900" algn="l"/>
                <a:tab pos="2628900" algn="l"/>
                <a:tab pos="33147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/>
              <a:t>r = r</a:t>
            </a:r>
            <a:r>
              <a:rPr lang="en-US" altLang="en-US" sz="2400" baseline="-25000"/>
              <a:t>RF</a:t>
            </a:r>
            <a:r>
              <a:rPr lang="en-US" altLang="en-US" sz="2400"/>
              <a:t> + RP</a:t>
            </a: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228600" y="279401"/>
            <a:ext cx="8653463" cy="4910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Relevant Risk</a:t>
            </a:r>
            <a:endParaRPr lang="en-US" cap="smal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1714852"/>
      </p:ext>
    </p:extLst>
  </p:cSld>
  <p:clrMapOvr>
    <a:masterClrMapping/>
  </p:clrMapOvr>
  <p:transition advTm="666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30449" grpId="0" autoUpdateAnimBg="0"/>
      <p:bldP spid="530450" grpId="0" animBg="1" autoUpdateAnimBg="0"/>
      <p:bldP spid="530451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44487" y="792479"/>
            <a:ext cx="8421687" cy="552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eaLnBrk="1" hangingPunct="1">
              <a:lnSpc>
                <a:spcPct val="100000"/>
              </a:lnSpc>
              <a:spcBef>
                <a:spcPts val="800"/>
              </a:spcBef>
              <a:buClr>
                <a:srgbClr val="006600"/>
              </a:buClr>
            </a:pPr>
            <a:r>
              <a:rPr lang="en-US" altLang="en-US" dirty="0"/>
              <a:t>M</a:t>
            </a:r>
            <a:r>
              <a:rPr lang="en-US" altLang="en-US" dirty="0">
                <a:cs typeface="Times New Roman" panose="02020603050405020304" pitchFamily="18" charset="0"/>
              </a:rPr>
              <a:t>arket, or systematic, risk is measured by comparing the return on an investment with the return on the market in general, or an average stock.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8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market</a:t>
            </a:r>
            <a:r>
              <a:rPr lang="en-US" altLang="en-US" dirty="0">
                <a:cs typeface="Times New Roman" panose="02020603050405020304" pitchFamily="18" charset="0"/>
              </a:rPr>
              <a:t> is very well diversified, which means any 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movements should be the result of systematic risk </a:t>
            </a:r>
            <a:r>
              <a:rPr lang="en-US" altLang="en-US" b="1" cap="all" dirty="0">
                <a:solidFill>
                  <a:srgbClr val="0033CC"/>
                </a:solidFill>
                <a:cs typeface="Times New Roman" panose="02020603050405020304" pitchFamily="18" charset="0"/>
              </a:rPr>
              <a:t>only</a:t>
            </a:r>
            <a:r>
              <a:rPr lang="en-US" altLang="en-US" dirty="0">
                <a:cs typeface="Times New Roman" panose="02020603050405020304" pitchFamily="18" charset="0"/>
              </a:rPr>
              <a:t>; i.e., </a:t>
            </a:r>
            <a:r>
              <a:rPr lang="en-US" altLang="en-US" i="1" dirty="0">
                <a:solidFill>
                  <a:srgbClr val="0000FF"/>
                </a:solidFill>
                <a:cs typeface="Times New Roman" panose="02020603050405020304" pitchFamily="18" charset="0"/>
              </a:rPr>
              <a:t>firm-specific risk should not affect the entire market</a:t>
            </a:r>
            <a:r>
              <a:rPr lang="en-US" altLang="en-US" dirty="0">
                <a:cs typeface="Times New Roman" panose="02020603050405020304" pitchFamily="18" charset="0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8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Beta coefficient, β—measures systematic risk, which is the relationship between an individual investment’s returns and the market’s returns (i.e., a benchmark).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8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β = 1.0 for the market.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200"/>
              </a:spcBef>
              <a:buClr>
                <a:srgbClr val="006600"/>
              </a:buClr>
              <a:buFontTx/>
              <a:buNone/>
            </a:pPr>
            <a:r>
              <a:rPr lang="en-US" altLang="en-US" dirty="0"/>
              <a:t>    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279401"/>
            <a:ext cx="8653463" cy="4910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Relevant Risk</a:t>
            </a:r>
            <a:endParaRPr lang="en-US" cap="smal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9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004638" y="2921525"/>
            <a:ext cx="1970088" cy="417513"/>
            <a:chOff x="3016" y="2272"/>
            <a:chExt cx="1241" cy="263"/>
          </a:xfrm>
        </p:grpSpPr>
        <p:sp>
          <p:nvSpPr>
            <p:cNvPr id="40992" name="Rectangle 4"/>
            <p:cNvSpPr>
              <a:spLocks noChangeArrowheads="1"/>
            </p:cNvSpPr>
            <p:nvPr/>
          </p:nvSpPr>
          <p:spPr bwMode="auto">
            <a:xfrm>
              <a:off x="3482" y="2272"/>
              <a:ext cx="2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600">
                  <a:solidFill>
                    <a:srgbClr val="000000"/>
                  </a:solidFill>
                  <a:latin typeface="Symbol" panose="05050102010706020507" pitchFamily="18" charset="2"/>
                </a:rPr>
                <a:t>b =</a:t>
              </a:r>
              <a:endParaRPr lang="en-US" altLang="en-US" sz="2400"/>
            </a:p>
          </p:txBody>
        </p:sp>
        <p:sp>
          <p:nvSpPr>
            <p:cNvPr id="40993" name="Rectangle 5"/>
            <p:cNvSpPr>
              <a:spLocks noChangeArrowheads="1"/>
            </p:cNvSpPr>
            <p:nvPr/>
          </p:nvSpPr>
          <p:spPr bwMode="auto">
            <a:xfrm>
              <a:off x="3766" y="2285"/>
              <a:ext cx="49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6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slope</a:t>
              </a:r>
              <a:endParaRPr lang="en-US" altLang="en-US" sz="2400" dirty="0"/>
            </a:p>
          </p:txBody>
        </p:sp>
        <p:sp>
          <p:nvSpPr>
            <p:cNvPr id="40994" name="Freeform 6"/>
            <p:cNvSpPr>
              <a:spLocks/>
            </p:cNvSpPr>
            <p:nvPr/>
          </p:nvSpPr>
          <p:spPr bwMode="auto">
            <a:xfrm>
              <a:off x="3016" y="2324"/>
              <a:ext cx="181" cy="155"/>
            </a:xfrm>
            <a:custGeom>
              <a:avLst/>
              <a:gdLst>
                <a:gd name="T0" fmla="*/ 0 w 181"/>
                <a:gd name="T1" fmla="*/ 78 h 155"/>
                <a:gd name="T2" fmla="*/ 181 w 181"/>
                <a:gd name="T3" fmla="*/ 0 h 155"/>
                <a:gd name="T4" fmla="*/ 142 w 181"/>
                <a:gd name="T5" fmla="*/ 78 h 155"/>
                <a:gd name="T6" fmla="*/ 181 w 181"/>
                <a:gd name="T7" fmla="*/ 155 h 155"/>
                <a:gd name="T8" fmla="*/ 0 w 181"/>
                <a:gd name="T9" fmla="*/ 78 h 1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1"/>
                <a:gd name="T16" fmla="*/ 0 h 155"/>
                <a:gd name="T17" fmla="*/ 181 w 181"/>
                <a:gd name="T18" fmla="*/ 155 h 1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1" h="155">
                  <a:moveTo>
                    <a:pt x="0" y="78"/>
                  </a:moveTo>
                  <a:lnTo>
                    <a:pt x="181" y="0"/>
                  </a:lnTo>
                  <a:lnTo>
                    <a:pt x="142" y="78"/>
                  </a:lnTo>
                  <a:lnTo>
                    <a:pt x="181" y="155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5" name="Line 7"/>
            <p:cNvSpPr>
              <a:spLocks noChangeShapeType="1"/>
            </p:cNvSpPr>
            <p:nvPr/>
          </p:nvSpPr>
          <p:spPr bwMode="auto">
            <a:xfrm flipH="1">
              <a:off x="3016" y="2402"/>
              <a:ext cx="4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204800" y="2840036"/>
            <a:ext cx="670452" cy="492126"/>
            <a:chOff x="5184" y="2304"/>
            <a:chExt cx="480" cy="288"/>
          </a:xfrm>
        </p:grpSpPr>
        <p:sp>
          <p:nvSpPr>
            <p:cNvPr id="40990" name="Line 9"/>
            <p:cNvSpPr>
              <a:spLocks noChangeShapeType="1"/>
            </p:cNvSpPr>
            <p:nvPr/>
          </p:nvSpPr>
          <p:spPr bwMode="auto">
            <a:xfrm>
              <a:off x="5184" y="2592"/>
              <a:ext cx="4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991" name="Line 10"/>
            <p:cNvSpPr>
              <a:spLocks noChangeShapeType="1"/>
            </p:cNvSpPr>
            <p:nvPr/>
          </p:nvSpPr>
          <p:spPr bwMode="auto">
            <a:xfrm flipV="1">
              <a:off x="5664" y="2304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6" name="Subtitle 2"/>
          <p:cNvSpPr txBox="1">
            <a:spLocks/>
          </p:cNvSpPr>
          <p:nvPr/>
        </p:nvSpPr>
        <p:spPr>
          <a:xfrm>
            <a:off x="228600" y="279401"/>
            <a:ext cx="8653463" cy="5286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Systematic Risk—Concept of Beta, </a:t>
            </a:r>
            <a:r>
              <a:rPr lang="el-GR" b="1" dirty="0"/>
              <a:t>β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22397" y="1697038"/>
            <a:ext cx="6172200" cy="4246562"/>
            <a:chOff x="1676400" y="1697038"/>
            <a:chExt cx="6172200" cy="4246562"/>
          </a:xfrm>
        </p:grpSpPr>
        <p:sp>
          <p:nvSpPr>
            <p:cNvPr id="532514" name="Line 34"/>
            <p:cNvSpPr>
              <a:spLocks noChangeShapeType="1"/>
            </p:cNvSpPr>
            <p:nvPr/>
          </p:nvSpPr>
          <p:spPr bwMode="auto">
            <a:xfrm flipV="1">
              <a:off x="2336072" y="2535238"/>
              <a:ext cx="3200400" cy="228600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" name="Group 39"/>
            <p:cNvGrpSpPr>
              <a:grpSpLocks/>
            </p:cNvGrpSpPr>
            <p:nvPr/>
          </p:nvGrpSpPr>
          <p:grpSpPr bwMode="auto">
            <a:xfrm>
              <a:off x="1676400" y="1697038"/>
              <a:ext cx="6172200" cy="4246562"/>
              <a:chOff x="-2976" y="1069"/>
              <a:chExt cx="3888" cy="2675"/>
            </a:xfrm>
          </p:grpSpPr>
          <p:sp>
            <p:nvSpPr>
              <p:cNvPr id="40968" name="Line 12"/>
              <p:cNvSpPr>
                <a:spLocks noChangeShapeType="1"/>
              </p:cNvSpPr>
              <p:nvPr/>
            </p:nvSpPr>
            <p:spPr bwMode="auto">
              <a:xfrm>
                <a:off x="-2031" y="1547"/>
                <a:ext cx="1" cy="219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69" name="Line 13"/>
              <p:cNvSpPr>
                <a:spLocks noChangeShapeType="1"/>
              </p:cNvSpPr>
              <p:nvPr/>
            </p:nvSpPr>
            <p:spPr bwMode="auto">
              <a:xfrm>
                <a:off x="-2976" y="2646"/>
                <a:ext cx="298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70" name="Rectangle 14"/>
              <p:cNvSpPr>
                <a:spLocks noChangeArrowheads="1"/>
              </p:cNvSpPr>
              <p:nvPr/>
            </p:nvSpPr>
            <p:spPr bwMode="auto">
              <a:xfrm>
                <a:off x="-220" y="2736"/>
                <a:ext cx="11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Return on the</a:t>
                </a:r>
                <a:endParaRPr lang="en-US" altLang="en-US" sz="2400"/>
              </a:p>
            </p:txBody>
          </p:sp>
          <p:sp>
            <p:nvSpPr>
              <p:cNvPr id="40971" name="Rectangle 15"/>
              <p:cNvSpPr>
                <a:spLocks noChangeArrowheads="1"/>
              </p:cNvSpPr>
              <p:nvPr/>
            </p:nvSpPr>
            <p:spPr bwMode="auto">
              <a:xfrm>
                <a:off x="-220" y="2956"/>
                <a:ext cx="77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Market, r</a:t>
                </a:r>
                <a:endParaRPr lang="en-US" altLang="en-US" sz="2400"/>
              </a:p>
            </p:txBody>
          </p:sp>
          <p:sp>
            <p:nvSpPr>
              <p:cNvPr id="40972" name="Rectangle 16"/>
              <p:cNvSpPr>
                <a:spLocks noChangeArrowheads="1"/>
              </p:cNvSpPr>
              <p:nvPr/>
            </p:nvSpPr>
            <p:spPr bwMode="auto">
              <a:xfrm>
                <a:off x="595" y="3059"/>
                <a:ext cx="11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</a:t>
                </a:r>
                <a:endParaRPr lang="en-US" altLang="en-US" sz="2400"/>
              </a:p>
            </p:txBody>
          </p:sp>
          <p:sp>
            <p:nvSpPr>
              <p:cNvPr id="40973" name="Rectangle 17"/>
              <p:cNvSpPr>
                <a:spLocks noChangeArrowheads="1"/>
              </p:cNvSpPr>
              <p:nvPr/>
            </p:nvSpPr>
            <p:spPr bwMode="auto">
              <a:xfrm>
                <a:off x="-2575" y="1069"/>
                <a:ext cx="11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Return on the </a:t>
                </a:r>
                <a:endParaRPr lang="en-US" altLang="en-US" sz="2400"/>
              </a:p>
            </p:txBody>
          </p:sp>
          <p:sp>
            <p:nvSpPr>
              <p:cNvPr id="40974" name="Rectangle 18"/>
              <p:cNvSpPr>
                <a:spLocks noChangeArrowheads="1"/>
              </p:cNvSpPr>
              <p:nvPr/>
            </p:nvSpPr>
            <p:spPr bwMode="auto">
              <a:xfrm>
                <a:off x="-2329" y="1289"/>
                <a:ext cx="64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Stock, r</a:t>
                </a:r>
                <a:endParaRPr lang="en-US" altLang="en-US" sz="2400"/>
              </a:p>
            </p:txBody>
          </p:sp>
          <p:sp>
            <p:nvSpPr>
              <p:cNvPr id="40975" name="Rectangle 19"/>
              <p:cNvSpPr>
                <a:spLocks noChangeArrowheads="1"/>
              </p:cNvSpPr>
              <p:nvPr/>
            </p:nvSpPr>
            <p:spPr bwMode="auto">
              <a:xfrm>
                <a:off x="-1643" y="1392"/>
                <a:ext cx="3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en-US" sz="2400"/>
              </a:p>
            </p:txBody>
          </p:sp>
          <p:sp>
            <p:nvSpPr>
              <p:cNvPr id="40976" name="Rectangle 20"/>
              <p:cNvSpPr>
                <a:spLocks noChangeArrowheads="1"/>
              </p:cNvSpPr>
              <p:nvPr/>
            </p:nvSpPr>
            <p:spPr bwMode="auto">
              <a:xfrm>
                <a:off x="-1773" y="1162"/>
                <a:ext cx="11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400"/>
                  <a:t>..</a:t>
                </a:r>
              </a:p>
            </p:txBody>
          </p:sp>
          <p:sp>
            <p:nvSpPr>
              <p:cNvPr id="40977" name="Text Box 22"/>
              <p:cNvSpPr txBox="1">
                <a:spLocks noChangeArrowheads="1"/>
              </p:cNvSpPr>
              <p:nvPr/>
            </p:nvSpPr>
            <p:spPr bwMode="auto">
              <a:xfrm>
                <a:off x="-1814" y="2509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dirty="0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78" name="Text Box 23"/>
              <p:cNvSpPr txBox="1">
                <a:spLocks noChangeArrowheads="1"/>
              </p:cNvSpPr>
              <p:nvPr/>
            </p:nvSpPr>
            <p:spPr bwMode="auto">
              <a:xfrm>
                <a:off x="-2236" y="2509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79" name="Text Box 24"/>
              <p:cNvSpPr txBox="1">
                <a:spLocks noChangeArrowheads="1"/>
              </p:cNvSpPr>
              <p:nvPr/>
            </p:nvSpPr>
            <p:spPr bwMode="auto">
              <a:xfrm>
                <a:off x="-1756" y="2125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0" name="Text Box 25"/>
              <p:cNvSpPr txBox="1">
                <a:spLocks noChangeArrowheads="1"/>
              </p:cNvSpPr>
              <p:nvPr/>
            </p:nvSpPr>
            <p:spPr bwMode="auto">
              <a:xfrm>
                <a:off x="-1086" y="1597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1" name="Text Box 26"/>
              <p:cNvSpPr txBox="1">
                <a:spLocks noChangeArrowheads="1"/>
              </p:cNvSpPr>
              <p:nvPr/>
            </p:nvSpPr>
            <p:spPr bwMode="auto">
              <a:xfrm>
                <a:off x="-2094" y="1885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2" name="Text Box 27"/>
              <p:cNvSpPr txBox="1">
                <a:spLocks noChangeArrowheads="1"/>
              </p:cNvSpPr>
              <p:nvPr/>
            </p:nvSpPr>
            <p:spPr bwMode="auto">
              <a:xfrm>
                <a:off x="-990" y="2317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3" name="Text Box 28"/>
              <p:cNvSpPr txBox="1">
                <a:spLocks noChangeArrowheads="1"/>
              </p:cNvSpPr>
              <p:nvPr/>
            </p:nvSpPr>
            <p:spPr bwMode="auto">
              <a:xfrm>
                <a:off x="-1468" y="2096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4" name="Text Box 29"/>
              <p:cNvSpPr txBox="1">
                <a:spLocks noChangeArrowheads="1"/>
              </p:cNvSpPr>
              <p:nvPr/>
            </p:nvSpPr>
            <p:spPr bwMode="auto">
              <a:xfrm>
                <a:off x="-1238" y="2125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5" name="Text Box 30"/>
              <p:cNvSpPr txBox="1">
                <a:spLocks noChangeArrowheads="1"/>
              </p:cNvSpPr>
              <p:nvPr/>
            </p:nvSpPr>
            <p:spPr bwMode="auto">
              <a:xfrm>
                <a:off x="-2046" y="2653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6" name="Text Box 31"/>
              <p:cNvSpPr txBox="1">
                <a:spLocks noChangeArrowheads="1"/>
              </p:cNvSpPr>
              <p:nvPr/>
            </p:nvSpPr>
            <p:spPr bwMode="auto">
              <a:xfrm>
                <a:off x="-846" y="1789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7" name="Text Box 32"/>
              <p:cNvSpPr txBox="1">
                <a:spLocks noChangeArrowheads="1"/>
              </p:cNvSpPr>
              <p:nvPr/>
            </p:nvSpPr>
            <p:spPr bwMode="auto">
              <a:xfrm>
                <a:off x="-1758" y="1952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8" name="Text Box 33"/>
              <p:cNvSpPr txBox="1">
                <a:spLocks noChangeArrowheads="1"/>
              </p:cNvSpPr>
              <p:nvPr/>
            </p:nvSpPr>
            <p:spPr bwMode="auto">
              <a:xfrm>
                <a:off x="-1324" y="1789"/>
                <a:ext cx="19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>
                    <a:solidFill>
                      <a:srgbClr val="0033CC"/>
                    </a:solidFill>
                  </a:rPr>
                  <a:t>.</a:t>
                </a:r>
              </a:p>
            </p:txBody>
          </p:sp>
          <p:sp>
            <p:nvSpPr>
              <p:cNvPr id="40989" name="Rectangle 38"/>
              <p:cNvSpPr>
                <a:spLocks noChangeArrowheads="1"/>
              </p:cNvSpPr>
              <p:nvPr/>
            </p:nvSpPr>
            <p:spPr bwMode="auto">
              <a:xfrm>
                <a:off x="460" y="2842"/>
                <a:ext cx="11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94A41A"/>
                  </a:buClr>
                  <a:buFont typeface="Wingdings 2" panose="05020102010507070707" pitchFamily="18" charset="2"/>
                  <a:buChar char="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C37C1F"/>
                  </a:buClr>
                  <a:buFont typeface="Times" panose="02020603050405020304" pitchFamily="18" charset="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400"/>
                  <a:t>..</a:t>
                </a:r>
              </a:p>
            </p:txBody>
          </p:sp>
        </p:grpSp>
        <p:sp>
          <p:nvSpPr>
            <p:cNvPr id="35" name="Text Box 22"/>
            <p:cNvSpPr txBox="1">
              <a:spLocks noChangeArrowheads="1"/>
            </p:cNvSpPr>
            <p:nvPr/>
          </p:nvSpPr>
          <p:spPr bwMode="auto">
            <a:xfrm>
              <a:off x="3673475" y="4135438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37" name="Text Box 22"/>
            <p:cNvSpPr txBox="1">
              <a:spLocks noChangeArrowheads="1"/>
            </p:cNvSpPr>
            <p:nvPr/>
          </p:nvSpPr>
          <p:spPr bwMode="auto">
            <a:xfrm>
              <a:off x="3919012" y="3720568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38" name="Text Box 22"/>
            <p:cNvSpPr txBox="1">
              <a:spLocks noChangeArrowheads="1"/>
            </p:cNvSpPr>
            <p:nvPr/>
          </p:nvSpPr>
          <p:spPr bwMode="auto">
            <a:xfrm>
              <a:off x="3825875" y="2967037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39" name="Text Box 22"/>
            <p:cNvSpPr txBox="1">
              <a:spLocks noChangeArrowheads="1"/>
            </p:cNvSpPr>
            <p:nvPr/>
          </p:nvSpPr>
          <p:spPr bwMode="auto">
            <a:xfrm>
              <a:off x="3825875" y="3288771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0" name="Text Box 22"/>
            <p:cNvSpPr txBox="1">
              <a:spLocks noChangeArrowheads="1"/>
            </p:cNvSpPr>
            <p:nvPr/>
          </p:nvSpPr>
          <p:spPr bwMode="auto">
            <a:xfrm>
              <a:off x="4545543" y="4279371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1" name="Text Box 22"/>
            <p:cNvSpPr txBox="1">
              <a:spLocks noChangeArrowheads="1"/>
            </p:cNvSpPr>
            <p:nvPr/>
          </p:nvSpPr>
          <p:spPr bwMode="auto">
            <a:xfrm>
              <a:off x="3436405" y="3720573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2" name="Text Box 22"/>
            <p:cNvSpPr txBox="1">
              <a:spLocks noChangeArrowheads="1"/>
            </p:cNvSpPr>
            <p:nvPr/>
          </p:nvSpPr>
          <p:spPr bwMode="auto">
            <a:xfrm>
              <a:off x="2081739" y="4287838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3919012" y="3398832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4" name="Text Box 22"/>
            <p:cNvSpPr txBox="1">
              <a:spLocks noChangeArrowheads="1"/>
            </p:cNvSpPr>
            <p:nvPr/>
          </p:nvSpPr>
          <p:spPr bwMode="auto">
            <a:xfrm>
              <a:off x="5603878" y="2492900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5" name="Text Box 22"/>
            <p:cNvSpPr txBox="1">
              <a:spLocks noChangeArrowheads="1"/>
            </p:cNvSpPr>
            <p:nvPr/>
          </p:nvSpPr>
          <p:spPr bwMode="auto">
            <a:xfrm>
              <a:off x="3825875" y="4939772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6" name="Text Box 22"/>
            <p:cNvSpPr txBox="1">
              <a:spLocks noChangeArrowheads="1"/>
            </p:cNvSpPr>
            <p:nvPr/>
          </p:nvSpPr>
          <p:spPr bwMode="auto">
            <a:xfrm>
              <a:off x="4012143" y="2459035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3343275" y="4025368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8" name="Text Box 22"/>
            <p:cNvSpPr txBox="1">
              <a:spLocks noChangeArrowheads="1"/>
            </p:cNvSpPr>
            <p:nvPr/>
          </p:nvSpPr>
          <p:spPr bwMode="auto">
            <a:xfrm>
              <a:off x="2945340" y="3288771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49" name="Text Box 22"/>
            <p:cNvSpPr txBox="1">
              <a:spLocks noChangeArrowheads="1"/>
            </p:cNvSpPr>
            <p:nvPr/>
          </p:nvSpPr>
          <p:spPr bwMode="auto">
            <a:xfrm>
              <a:off x="3284008" y="3237970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50" name="Text Box 22"/>
            <p:cNvSpPr txBox="1">
              <a:spLocks noChangeArrowheads="1"/>
            </p:cNvSpPr>
            <p:nvPr/>
          </p:nvSpPr>
          <p:spPr bwMode="auto">
            <a:xfrm>
              <a:off x="2335740" y="3678234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51" name="Text Box 22"/>
            <p:cNvSpPr txBox="1">
              <a:spLocks noChangeArrowheads="1"/>
            </p:cNvSpPr>
            <p:nvPr/>
          </p:nvSpPr>
          <p:spPr bwMode="auto">
            <a:xfrm>
              <a:off x="4012146" y="3017836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52" name="Text Box 22"/>
            <p:cNvSpPr txBox="1">
              <a:spLocks noChangeArrowheads="1"/>
            </p:cNvSpPr>
            <p:nvPr/>
          </p:nvSpPr>
          <p:spPr bwMode="auto">
            <a:xfrm>
              <a:off x="3444872" y="2416701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  <p:sp>
          <p:nvSpPr>
            <p:cNvPr id="53" name="Text Box 22"/>
            <p:cNvSpPr txBox="1">
              <a:spLocks noChangeArrowheads="1"/>
            </p:cNvSpPr>
            <p:nvPr/>
          </p:nvSpPr>
          <p:spPr bwMode="auto">
            <a:xfrm>
              <a:off x="4562474" y="2925762"/>
              <a:ext cx="307975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33CC"/>
                  </a:solidFill>
                </a:rPr>
                <a:t>.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F594DC7-8587-E7D4-3FD5-0D009C756D0C}"/>
              </a:ext>
            </a:extLst>
          </p:cNvPr>
          <p:cNvSpPr txBox="1"/>
          <p:nvPr/>
        </p:nvSpPr>
        <p:spPr>
          <a:xfrm>
            <a:off x="5657850" y="1909969"/>
            <a:ext cx="20313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/>
              <a:t>y</a:t>
            </a:r>
            <a:r>
              <a:rPr lang="en-US" sz="2600" dirty="0"/>
              <a:t> = </a:t>
            </a:r>
            <a:r>
              <a:rPr lang="el-GR" sz="2600" dirty="0"/>
              <a:t>α</a:t>
            </a:r>
            <a:r>
              <a:rPr lang="en-US" sz="2600" dirty="0"/>
              <a:t> + </a:t>
            </a:r>
            <a:r>
              <a:rPr lang="el-GR" sz="2600" dirty="0"/>
              <a:t>β</a:t>
            </a:r>
            <a:r>
              <a:rPr lang="en-US" sz="2600" i="1" dirty="0"/>
              <a:t>x</a:t>
            </a:r>
            <a:r>
              <a:rPr lang="en-US" sz="2600" dirty="0"/>
              <a:t> + </a:t>
            </a:r>
            <a:r>
              <a:rPr lang="en-US" sz="2600" i="1" dirty="0"/>
              <a:t>e 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09392FE-4983-306F-D4A2-C3E561ADF991}"/>
              </a:ext>
            </a:extLst>
          </p:cNvPr>
          <p:cNvSpPr/>
          <p:nvPr/>
        </p:nvSpPr>
        <p:spPr>
          <a:xfrm>
            <a:off x="5138057" y="2386149"/>
            <a:ext cx="1748277" cy="327580"/>
          </a:xfrm>
          <a:custGeom>
            <a:avLst/>
            <a:gdLst>
              <a:gd name="connsiteX0" fmla="*/ 1576252 w 1748277"/>
              <a:gd name="connsiteY0" fmla="*/ 0 h 327580"/>
              <a:gd name="connsiteX1" fmla="*/ 1602377 w 1748277"/>
              <a:gd name="connsiteY1" fmla="*/ 296091 h 327580"/>
              <a:gd name="connsiteX2" fmla="*/ 0 w 1748277"/>
              <a:gd name="connsiteY2" fmla="*/ 304800 h 327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8277" h="327580">
                <a:moveTo>
                  <a:pt x="1576252" y="0"/>
                </a:moveTo>
                <a:cubicBezTo>
                  <a:pt x="1720669" y="122645"/>
                  <a:pt x="1865086" y="245291"/>
                  <a:pt x="1602377" y="296091"/>
                </a:cubicBezTo>
                <a:cubicBezTo>
                  <a:pt x="1339668" y="346891"/>
                  <a:pt x="669834" y="325845"/>
                  <a:pt x="0" y="30480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5671670"/>
      </p:ext>
    </p:extLst>
  </p:cSld>
  <p:clrMapOvr>
    <a:masterClrMapping/>
  </p:clrMapOvr>
  <p:transition advTm="1631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ubtitle 2"/>
          <p:cNvSpPr txBox="1">
            <a:spLocks/>
          </p:cNvSpPr>
          <p:nvPr/>
        </p:nvSpPr>
        <p:spPr>
          <a:xfrm>
            <a:off x="228600" y="279401"/>
            <a:ext cx="8653463" cy="5286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Systematic Risk—Concept of Beta, </a:t>
            </a:r>
            <a:r>
              <a:rPr lang="el-GR" b="1" dirty="0"/>
              <a:t>β</a:t>
            </a:r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F9524FE-38F4-400B-A15E-9AD42FE8E02B}"/>
              </a:ext>
            </a:extLst>
          </p:cNvPr>
          <p:cNvGrpSpPr/>
          <p:nvPr/>
        </p:nvGrpSpPr>
        <p:grpSpPr>
          <a:xfrm>
            <a:off x="486062" y="896819"/>
            <a:ext cx="8018751" cy="5105948"/>
            <a:chOff x="785404" y="770977"/>
            <a:chExt cx="10525503" cy="5105948"/>
          </a:xfrm>
        </p:grpSpPr>
        <p:graphicFrame>
          <p:nvGraphicFramePr>
            <p:cNvPr id="55" name="Chart 54">
              <a:extLst>
                <a:ext uri="{FF2B5EF4-FFF2-40B4-BE49-F238E27FC236}">
                  <a16:creationId xmlns:a16="http://schemas.microsoft.com/office/drawing/2014/main" id="{9852A67C-C1C2-4960-85B9-AEF6FFB2C30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91205354"/>
                </p:ext>
              </p:extLst>
            </p:nvPr>
          </p:nvGraphicFramePr>
          <p:xfrm>
            <a:off x="785404" y="1095919"/>
            <a:ext cx="9718766" cy="47810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F7FB02B-8F46-4BE5-86F7-32A104712B3F}"/>
                </a:ext>
              </a:extLst>
            </p:cNvPr>
            <p:cNvSpPr txBox="1"/>
            <p:nvPr/>
          </p:nvSpPr>
          <p:spPr>
            <a:xfrm>
              <a:off x="9590180" y="3038475"/>
              <a:ext cx="17207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NYSE Composite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90287E2-E1F3-408C-A78C-A38A44DB8D85}"/>
                </a:ext>
              </a:extLst>
            </p:cNvPr>
            <p:cNvSpPr txBox="1"/>
            <p:nvPr/>
          </p:nvSpPr>
          <p:spPr>
            <a:xfrm>
              <a:off x="4001136" y="770977"/>
              <a:ext cx="28699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Ford Motor Company</a:t>
              </a:r>
            </a:p>
          </p:txBody>
        </p:sp>
      </p:grpSp>
      <p:grpSp>
        <p:nvGrpSpPr>
          <p:cNvPr id="58" name="Group 3">
            <a:extLst>
              <a:ext uri="{FF2B5EF4-FFF2-40B4-BE49-F238E27FC236}">
                <a16:creationId xmlns:a16="http://schemas.microsoft.com/office/drawing/2014/main" id="{D3AE6424-423D-46AA-A2EB-9EE73535D3C6}"/>
              </a:ext>
            </a:extLst>
          </p:cNvPr>
          <p:cNvGrpSpPr>
            <a:grpSpLocks/>
          </p:cNvGrpSpPr>
          <p:nvPr/>
        </p:nvGrpSpPr>
        <p:grpSpPr bwMode="auto">
          <a:xfrm>
            <a:off x="6508099" y="2566610"/>
            <a:ext cx="1544640" cy="338138"/>
            <a:chOff x="3016" y="2272"/>
            <a:chExt cx="973" cy="213"/>
          </a:xfrm>
        </p:grpSpPr>
        <p:sp>
          <p:nvSpPr>
            <p:cNvPr id="59" name="Rectangle 4">
              <a:extLst>
                <a:ext uri="{FF2B5EF4-FFF2-40B4-BE49-F238E27FC236}">
                  <a16:creationId xmlns:a16="http://schemas.microsoft.com/office/drawing/2014/main" id="{A6E94218-0840-4F4F-BD58-63BC5BA5A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2272"/>
              <a:ext cx="50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200" dirty="0">
                  <a:solidFill>
                    <a:srgbClr val="000000"/>
                  </a:solidFill>
                  <a:latin typeface="Symbol" panose="05050102010706020507" pitchFamily="18" charset="2"/>
                </a:rPr>
                <a:t>b = </a:t>
              </a:r>
              <a:r>
                <a:rPr lang="en-US" altLang="en-US" sz="2200" dirty="0">
                  <a:solidFill>
                    <a:srgbClr val="000000"/>
                  </a:solidFill>
                  <a:latin typeface="+mn-lt"/>
                </a:rPr>
                <a:t>1.2</a:t>
              </a:r>
              <a:endParaRPr lang="en-US" altLang="en-US" sz="2200" dirty="0">
                <a:latin typeface="+mn-lt"/>
              </a:endParaRPr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C7A430E0-BAC0-4E17-B937-CF66CFF93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" y="2324"/>
              <a:ext cx="181" cy="155"/>
            </a:xfrm>
            <a:custGeom>
              <a:avLst/>
              <a:gdLst>
                <a:gd name="T0" fmla="*/ 0 w 181"/>
                <a:gd name="T1" fmla="*/ 78 h 155"/>
                <a:gd name="T2" fmla="*/ 181 w 181"/>
                <a:gd name="T3" fmla="*/ 0 h 155"/>
                <a:gd name="T4" fmla="*/ 142 w 181"/>
                <a:gd name="T5" fmla="*/ 78 h 155"/>
                <a:gd name="T6" fmla="*/ 181 w 181"/>
                <a:gd name="T7" fmla="*/ 155 h 155"/>
                <a:gd name="T8" fmla="*/ 0 w 181"/>
                <a:gd name="T9" fmla="*/ 78 h 1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1"/>
                <a:gd name="T16" fmla="*/ 0 h 155"/>
                <a:gd name="T17" fmla="*/ 181 w 181"/>
                <a:gd name="T18" fmla="*/ 155 h 1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1" h="155">
                  <a:moveTo>
                    <a:pt x="0" y="78"/>
                  </a:moveTo>
                  <a:lnTo>
                    <a:pt x="181" y="0"/>
                  </a:lnTo>
                  <a:lnTo>
                    <a:pt x="142" y="78"/>
                  </a:lnTo>
                  <a:lnTo>
                    <a:pt x="181" y="155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7">
              <a:extLst>
                <a:ext uri="{FF2B5EF4-FFF2-40B4-BE49-F238E27FC236}">
                  <a16:creationId xmlns:a16="http://schemas.microsoft.com/office/drawing/2014/main" id="{EABFC9DD-A295-41F0-9A69-CD02383E07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2402"/>
              <a:ext cx="4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" name="Group 8">
            <a:extLst>
              <a:ext uri="{FF2B5EF4-FFF2-40B4-BE49-F238E27FC236}">
                <a16:creationId xmlns:a16="http://schemas.microsoft.com/office/drawing/2014/main" id="{3C4899DE-B5F6-4D27-AE6F-4ECEEC666D04}"/>
              </a:ext>
            </a:extLst>
          </p:cNvPr>
          <p:cNvGrpSpPr>
            <a:grpSpLocks/>
          </p:cNvGrpSpPr>
          <p:nvPr/>
        </p:nvGrpSpPr>
        <p:grpSpPr bwMode="auto">
          <a:xfrm>
            <a:off x="5663856" y="2601419"/>
            <a:ext cx="670452" cy="268521"/>
            <a:chOff x="5184" y="2304"/>
            <a:chExt cx="480" cy="288"/>
          </a:xfrm>
        </p:grpSpPr>
        <p:sp>
          <p:nvSpPr>
            <p:cNvPr id="64" name="Line 9">
              <a:extLst>
                <a:ext uri="{FF2B5EF4-FFF2-40B4-BE49-F238E27FC236}">
                  <a16:creationId xmlns:a16="http://schemas.microsoft.com/office/drawing/2014/main" id="{1EF29CFF-C718-455C-AD4A-B67157F536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2592"/>
              <a:ext cx="4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5" name="Line 10">
              <a:extLst>
                <a:ext uri="{FF2B5EF4-FFF2-40B4-BE49-F238E27FC236}">
                  <a16:creationId xmlns:a16="http://schemas.microsoft.com/office/drawing/2014/main" id="{4598CA84-F3CE-4EAF-B046-2DED884D0E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4" y="2304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6A516B9F-609C-45A6-AD50-74DF23420654}"/>
              </a:ext>
            </a:extLst>
          </p:cNvPr>
          <p:cNvSpPr txBox="1"/>
          <p:nvPr/>
        </p:nvSpPr>
        <p:spPr>
          <a:xfrm>
            <a:off x="6346882" y="5693760"/>
            <a:ext cx="21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09/2016 – 09/2021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74A1BD-35F4-44C8-A95A-FC1FE33CB715}"/>
              </a:ext>
            </a:extLst>
          </p:cNvPr>
          <p:cNvSpPr/>
          <p:nvPr/>
        </p:nvSpPr>
        <p:spPr>
          <a:xfrm>
            <a:off x="7700716" y="3509549"/>
            <a:ext cx="154411" cy="174172"/>
          </a:xfrm>
          <a:prstGeom prst="rect">
            <a:avLst/>
          </a:prstGeom>
          <a:solidFill>
            <a:srgbClr val="FEF8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5498770"/>
      </p:ext>
    </p:extLst>
  </p:cSld>
  <p:clrMapOvr>
    <a:masterClrMapping/>
  </p:clrMapOvr>
  <p:transition advTm="1631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4264" y="1185332"/>
            <a:ext cx="8077200" cy="2506133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spcBef>
                <a:spcPts val="8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portfolio’s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beta,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l-GR" altLang="en-US" dirty="0">
                <a:cs typeface="Tahoma" panose="020B0604030504040204" pitchFamily="34" charset="0"/>
              </a:rPr>
              <a:t>β</a:t>
            </a:r>
            <a:r>
              <a:rPr lang="en-US" altLang="en-US" baseline="-25000" dirty="0"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is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function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of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the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betas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of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the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individual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investments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in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the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portfolio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portfolio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beta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is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the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weighted average </a:t>
            </a:r>
            <a:r>
              <a:rPr lang="en-US" altLang="en-US" dirty="0">
                <a:cs typeface="Times New Roman" panose="02020603050405020304" pitchFamily="18" charset="0"/>
              </a:rPr>
              <a:t>of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the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betas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associated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with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the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individual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investments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contained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in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the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portfolio</a:t>
            </a:r>
            <a:endParaRPr lang="en-US" altLang="en-US" dirty="0"/>
          </a:p>
        </p:txBody>
      </p:sp>
      <p:graphicFrame>
        <p:nvGraphicFramePr>
          <p:cNvPr id="5335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615289"/>
              </p:ext>
            </p:extLst>
          </p:nvPr>
        </p:nvGraphicFramePr>
        <p:xfrm>
          <a:off x="1145646" y="3852332"/>
          <a:ext cx="4076700" cy="142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55800" imgH="685800" progId="Equation.3">
                  <p:embed/>
                </p:oleObj>
              </mc:Choice>
              <mc:Fallback>
                <p:oleObj name="Equation" r:id="rId4" imgW="19558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5646" y="3852332"/>
                        <a:ext cx="4076700" cy="1427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509" name="Text Box 5"/>
          <p:cNvSpPr txBox="1">
            <a:spLocks noChangeArrowheads="1"/>
          </p:cNvSpPr>
          <p:nvPr/>
        </p:nvSpPr>
        <p:spPr bwMode="auto">
          <a:xfrm>
            <a:off x="3776663" y="4855586"/>
            <a:ext cx="51054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6"/>
              </a:buBlip>
              <a:tabLst>
                <a:tab pos="461963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  <a:buSzTx/>
              <a:buFontTx/>
              <a:buNone/>
              <a:tabLst>
                <a:tab pos="347663" algn="l"/>
              </a:tabLst>
            </a:pPr>
            <a:r>
              <a:rPr lang="en-US" altLang="en-US" sz="2000" dirty="0" err="1"/>
              <a:t>w</a:t>
            </a:r>
            <a:r>
              <a:rPr lang="en-US" altLang="en-US" sz="2000" baseline="-25000" dirty="0" err="1"/>
              <a:t>j</a:t>
            </a:r>
            <a:r>
              <a:rPr lang="en-US" altLang="en-US" sz="2000" dirty="0">
                <a:solidFill>
                  <a:srgbClr val="7F7F7F"/>
                </a:solidFill>
              </a:rPr>
              <a:t> 	</a:t>
            </a:r>
            <a:r>
              <a:rPr lang="en-US" altLang="en-US" sz="2000" dirty="0"/>
              <a:t>=</a:t>
            </a:r>
            <a:r>
              <a:rPr lang="en-US" altLang="en-US" sz="2000" dirty="0">
                <a:solidFill>
                  <a:srgbClr val="7F7F7F"/>
                </a:solidFill>
              </a:rPr>
              <a:t> </a:t>
            </a:r>
            <a:r>
              <a:rPr lang="en-US" altLang="en-US" sz="2000" dirty="0"/>
              <a:t>%</a:t>
            </a:r>
            <a:r>
              <a:rPr lang="en-US" altLang="en-US" sz="2000" dirty="0">
                <a:solidFill>
                  <a:srgbClr val="7F7F7F"/>
                </a:solidFill>
              </a:rPr>
              <a:t> </a:t>
            </a:r>
            <a:r>
              <a:rPr lang="en-US" altLang="en-US" sz="2000" dirty="0"/>
              <a:t>of</a:t>
            </a:r>
            <a:r>
              <a:rPr lang="en-US" altLang="en-US" sz="2000" dirty="0">
                <a:solidFill>
                  <a:srgbClr val="7F7F7F"/>
                </a:solidFill>
              </a:rPr>
              <a:t> </a:t>
            </a:r>
            <a:r>
              <a:rPr lang="en-US" altLang="en-US" sz="2000" dirty="0"/>
              <a:t>total</a:t>
            </a:r>
            <a:r>
              <a:rPr lang="en-US" altLang="en-US" sz="2000" dirty="0">
                <a:solidFill>
                  <a:srgbClr val="7F7F7F"/>
                </a:solidFill>
              </a:rPr>
              <a:t> </a:t>
            </a:r>
            <a:r>
              <a:rPr lang="en-US" altLang="en-US" sz="2000" dirty="0"/>
              <a:t>funds</a:t>
            </a:r>
            <a:r>
              <a:rPr lang="en-US" altLang="en-US" sz="2000" dirty="0">
                <a:solidFill>
                  <a:srgbClr val="7F7F7F"/>
                </a:solidFill>
              </a:rPr>
              <a:t> </a:t>
            </a:r>
            <a:r>
              <a:rPr lang="en-US" altLang="en-US" sz="2000" dirty="0"/>
              <a:t>invested</a:t>
            </a:r>
            <a:r>
              <a:rPr lang="en-US" altLang="en-US" sz="2000" dirty="0">
                <a:solidFill>
                  <a:srgbClr val="7F7F7F"/>
                </a:solidFill>
              </a:rPr>
              <a:t> </a:t>
            </a:r>
            <a:r>
              <a:rPr lang="en-US" altLang="en-US" sz="2000" dirty="0"/>
              <a:t>in</a:t>
            </a:r>
            <a:r>
              <a:rPr lang="en-US" altLang="en-US" sz="2000" dirty="0">
                <a:solidFill>
                  <a:srgbClr val="7F7F7F"/>
                </a:solidFill>
              </a:rPr>
              <a:t> </a:t>
            </a:r>
            <a:r>
              <a:rPr lang="en-US" altLang="en-US" sz="2000" dirty="0"/>
              <a:t>asset</a:t>
            </a:r>
            <a:r>
              <a:rPr lang="en-US" altLang="en-US" sz="2000" dirty="0">
                <a:solidFill>
                  <a:srgbClr val="7F7F7F"/>
                </a:solidFill>
              </a:rPr>
              <a:t> </a:t>
            </a:r>
            <a:r>
              <a:rPr lang="en-US" altLang="en-US" sz="2000" dirty="0"/>
              <a:t>j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SzTx/>
              <a:buFontTx/>
              <a:buNone/>
              <a:tabLst>
                <a:tab pos="347663" algn="l"/>
              </a:tabLst>
            </a:pPr>
            <a:r>
              <a:rPr lang="el-GR" altLang="en-US" sz="2000" dirty="0">
                <a:latin typeface="Arial" panose="020B0604020202020204" pitchFamily="34" charset="0"/>
              </a:rPr>
              <a:t>β</a:t>
            </a:r>
            <a:r>
              <a:rPr lang="en-US" altLang="en-US" sz="2000" baseline="-25000" dirty="0">
                <a:sym typeface="Symbol" panose="05050102010706020507" pitchFamily="18" charset="2"/>
              </a:rPr>
              <a:t>j</a:t>
            </a:r>
            <a:r>
              <a:rPr lang="en-US" altLang="en-US" sz="2000" dirty="0">
                <a:solidFill>
                  <a:srgbClr val="7F7F7F"/>
                </a:solidFill>
                <a:sym typeface="Symbol" panose="05050102010706020507" pitchFamily="18" charset="2"/>
              </a:rPr>
              <a:t>  </a:t>
            </a:r>
            <a:r>
              <a:rPr lang="en-US" altLang="en-US" sz="2000" dirty="0">
                <a:sym typeface="Symbol" panose="05050102010706020507" pitchFamily="18" charset="2"/>
              </a:rPr>
              <a:t>=</a:t>
            </a:r>
            <a:r>
              <a:rPr lang="en-US" altLang="en-US" sz="2000" dirty="0">
                <a:solidFill>
                  <a:srgbClr val="7F7F7F"/>
                </a:solidFill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Asset</a:t>
            </a:r>
            <a:r>
              <a:rPr lang="en-US" altLang="en-US" sz="2000" dirty="0">
                <a:solidFill>
                  <a:srgbClr val="7F7F7F"/>
                </a:solidFill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j’s</a:t>
            </a:r>
            <a:r>
              <a:rPr lang="en-US" altLang="en-US" sz="2000" dirty="0">
                <a:solidFill>
                  <a:srgbClr val="7F7F7F"/>
                </a:solidFill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beta</a:t>
            </a:r>
            <a:r>
              <a:rPr lang="en-US" altLang="en-US" sz="2000" dirty="0">
                <a:solidFill>
                  <a:srgbClr val="7F7F7F"/>
                </a:solidFill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coefficient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SzTx/>
              <a:buFontTx/>
              <a:buNone/>
            </a:pPr>
            <a:r>
              <a:rPr lang="en-US" altLang="en-US" sz="2000" dirty="0">
                <a:solidFill>
                  <a:srgbClr val="7F7F7F"/>
                </a:solidFill>
                <a:sym typeface="Symbol" panose="05050102010706020507" pitchFamily="18" charset="2"/>
              </a:rPr>
              <a:t> 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28600" y="279400"/>
            <a:ext cx="8653463" cy="5418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Portfolio Beta, </a:t>
            </a:r>
            <a:r>
              <a:rPr lang="el-GR" b="1" dirty="0"/>
              <a:t>β</a:t>
            </a:r>
            <a:r>
              <a:rPr lang="en-US" b="1" baseline="-25000" dirty="0"/>
              <a:t>P</a:t>
            </a:r>
            <a:endParaRPr lang="en-US" baseline="-25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4788589"/>
      </p:ext>
    </p:extLst>
  </p:cSld>
  <p:clrMapOvr>
    <a:masterClrMapping/>
  </p:clrMapOvr>
  <p:transition advTm="931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507" grpId="0" build="p" autoUpdateAnimBg="0"/>
      <p:bldP spid="53350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endParaRPr lang="en-US" altLang="en-US" sz="2600" u="sng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</a:t>
            </a:r>
            <a:endParaRPr lang="en-US" altLang="en-US" sz="2600">
              <a:solidFill>
                <a:srgbClr val="7F7F7F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8600" y="1600200"/>
            <a:ext cx="8726488" cy="1563688"/>
            <a:chOff x="144" y="3143"/>
            <a:chExt cx="5497" cy="985"/>
          </a:xfrm>
        </p:grpSpPr>
        <p:sp>
          <p:nvSpPr>
            <p:cNvPr id="43034" name="Rectangle 5"/>
            <p:cNvSpPr>
              <a:spLocks noChangeArrowheads="1"/>
            </p:cNvSpPr>
            <p:nvPr/>
          </p:nvSpPr>
          <p:spPr bwMode="auto">
            <a:xfrm>
              <a:off x="144" y="3143"/>
              <a:ext cx="5497" cy="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>
                  <a:cs typeface="Times New Roman" panose="02020603050405020304" pitchFamily="18" charset="0"/>
                </a:rPr>
                <a:t>		 Amount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>
                  <a:cs typeface="Times New Roman" panose="02020603050405020304" pitchFamily="18" charset="0"/>
                </a:rPr>
                <a:t>	Investment	Invested		Beta, </a:t>
              </a:r>
              <a:r>
                <a:rPr lang="en-US" altLang="en-US" sz="2600">
                  <a:cs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r>
                <a:rPr lang="en-US" altLang="en-US" sz="2600" baseline="-25000">
                  <a:cs typeface="Times New Roman" panose="02020603050405020304" pitchFamily="18" charset="0"/>
                  <a:sym typeface="Symbol" panose="05050102010706020507" pitchFamily="18" charset="2"/>
                </a:rPr>
                <a:t>j</a:t>
              </a:r>
              <a:r>
                <a:rPr lang="en-US" altLang="en-US" sz="2600"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3035" name="Line 6"/>
            <p:cNvSpPr>
              <a:spLocks noChangeShapeType="1"/>
            </p:cNvSpPr>
            <p:nvPr/>
          </p:nvSpPr>
          <p:spPr bwMode="auto">
            <a:xfrm>
              <a:off x="288" y="3744"/>
              <a:ext cx="30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34535" name="Rectangle 7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2.0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</a:t>
            </a:r>
            <a:endParaRPr lang="en-US" altLang="en-US" sz="2600">
              <a:solidFill>
                <a:srgbClr val="7F7F7F"/>
              </a:solidFill>
              <a:cs typeface="Times New Roman" panose="02020603050405020304" pitchFamily="18" charset="0"/>
            </a:endParaRPr>
          </a:p>
        </p:txBody>
      </p:sp>
      <p:sp>
        <p:nvSpPr>
          <p:cNvPr id="534536" name="Rectangle 8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2.0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</a:t>
            </a:r>
            <a:endParaRPr lang="en-US" altLang="en-US" sz="2600">
              <a:solidFill>
                <a:srgbClr val="7F7F7F"/>
              </a:solidFill>
              <a:cs typeface="Times New Roman" panose="02020603050405020304" pitchFamily="18" charset="0"/>
            </a:endParaRPr>
          </a:p>
        </p:txBody>
      </p:sp>
      <p:sp>
        <p:nvSpPr>
          <p:cNvPr id="534537" name="Rectangle 9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2.0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</a:t>
            </a:r>
            <a:endParaRPr lang="en-US" altLang="en-US" sz="2600">
              <a:solidFill>
                <a:srgbClr val="7F7F7F"/>
              </a:solidFill>
              <a:cs typeface="Times New Roman" panose="02020603050405020304" pitchFamily="18" charset="0"/>
            </a:endParaRPr>
          </a:p>
        </p:txBody>
      </p:sp>
      <p:sp>
        <p:nvSpPr>
          <p:cNvPr id="534538" name="Rectangle 10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2.0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0.5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</a:t>
            </a:r>
            <a:endParaRPr lang="en-US" altLang="en-US" sz="2600">
              <a:solidFill>
                <a:srgbClr val="7F7F7F"/>
              </a:solidFill>
              <a:cs typeface="Times New Roman" panose="02020603050405020304" pitchFamily="18" charset="0"/>
            </a:endParaRPr>
          </a:p>
        </p:txBody>
      </p:sp>
      <p:sp>
        <p:nvSpPr>
          <p:cNvPr id="534539" name="Rectangle 11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2.0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0.3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0.5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		</a:t>
            </a:r>
            <a:endParaRPr lang="en-US" altLang="en-US" sz="2600" u="sng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	</a:t>
            </a:r>
            <a:r>
              <a:rPr lang="en-US" altLang="en-US" sz="2600"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534540" name="Rectangle 12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2.0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0.3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0.2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0.1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0.5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0.4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 u="sng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	</a:t>
            </a:r>
            <a:r>
              <a:rPr lang="en-US" altLang="en-US" sz="2600"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534541" name="Rectangle 13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2.0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0.3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0.2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0.1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0.5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u="sng">
                <a:cs typeface="Times New Roman" panose="02020603050405020304" pitchFamily="18" charset="0"/>
              </a:rPr>
              <a:t>0.4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 u="sng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</a:t>
            </a:r>
            <a:r>
              <a:rPr lang="en-US" altLang="en-US" sz="2600"/>
              <a:t>1.0</a:t>
            </a:r>
            <a:r>
              <a:rPr lang="en-US" altLang="en-US" sz="2600">
                <a:solidFill>
                  <a:srgbClr val="7F7F7F"/>
                </a:solidFill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   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28600" y="1600200"/>
            <a:ext cx="8726488" cy="1563688"/>
            <a:chOff x="144" y="3143"/>
            <a:chExt cx="5497" cy="985"/>
          </a:xfrm>
        </p:grpSpPr>
        <p:sp>
          <p:nvSpPr>
            <p:cNvPr id="43032" name="Rectangle 15"/>
            <p:cNvSpPr>
              <a:spLocks noChangeArrowheads="1"/>
            </p:cNvSpPr>
            <p:nvPr/>
          </p:nvSpPr>
          <p:spPr bwMode="auto">
            <a:xfrm>
              <a:off x="144" y="3143"/>
              <a:ext cx="5497" cy="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>
                  <a:cs typeface="Times New Roman" panose="02020603050405020304" pitchFamily="18" charset="0"/>
                </a:rPr>
                <a:t>		 Amount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>
                  <a:cs typeface="Times New Roman" panose="02020603050405020304" pitchFamily="18" charset="0"/>
                </a:rPr>
                <a:t>	Investment	Invested		Beta, </a:t>
              </a:r>
              <a:r>
                <a:rPr lang="en-US" altLang="en-US" sz="2600">
                  <a:cs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r>
                <a:rPr lang="en-US" altLang="en-US" sz="2600" baseline="-25000">
                  <a:cs typeface="Times New Roman" panose="02020603050405020304" pitchFamily="18" charset="0"/>
                  <a:sym typeface="Symbol" panose="05050102010706020507" pitchFamily="18" charset="2"/>
                </a:rPr>
                <a:t>j</a:t>
              </a:r>
              <a:r>
                <a:rPr lang="en-US" altLang="en-US" sz="2600">
                  <a:cs typeface="Times New Roman" panose="02020603050405020304" pitchFamily="18" charset="0"/>
                </a:rPr>
                <a:t> 	Weight, w</a:t>
              </a:r>
              <a:r>
                <a:rPr lang="en-US" altLang="en-US" sz="2600" baseline="-25000">
                  <a:cs typeface="Times New Roman" panose="02020603050405020304" pitchFamily="18" charset="0"/>
                </a:rPr>
                <a:t>j</a:t>
              </a:r>
              <a:r>
                <a:rPr lang="en-US" altLang="en-US" sz="2600">
                  <a:cs typeface="Times New Roman" panose="02020603050405020304" pitchFamily="18" charset="0"/>
                </a:rPr>
                <a:t>		 </a:t>
              </a:r>
              <a:r>
                <a:rPr lang="en-US" altLang="en-US" sz="2600">
                  <a:cs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r>
                <a:rPr lang="en-US" altLang="en-US" sz="2600" baseline="-25000">
                  <a:cs typeface="Times New Roman" panose="02020603050405020304" pitchFamily="18" charset="0"/>
                  <a:sym typeface="Symbol" panose="05050102010706020507" pitchFamily="18" charset="2"/>
                </a:rPr>
                <a:t>j</a:t>
              </a:r>
              <a:r>
                <a:rPr lang="en-US" altLang="en-US" sz="2600">
                  <a:cs typeface="Times New Roman" panose="02020603050405020304" pitchFamily="18" charset="0"/>
                </a:rPr>
                <a:t> </a:t>
              </a:r>
              <a:r>
                <a:rPr lang="en-US" altLang="en-US" sz="2600">
                  <a:cs typeface="Tahoma" panose="020B0604030504040204" pitchFamily="34" charset="0"/>
                </a:rPr>
                <a:t>x </a:t>
              </a:r>
              <a:r>
                <a:rPr lang="en-US" altLang="en-US" sz="2600">
                  <a:cs typeface="Times New Roman" panose="02020603050405020304" pitchFamily="18" charset="0"/>
                </a:rPr>
                <a:t>w</a:t>
              </a:r>
              <a:r>
                <a:rPr lang="en-US" altLang="en-US" sz="2600" baseline="-25000">
                  <a:cs typeface="Times New Roman" panose="02020603050405020304" pitchFamily="18" charset="0"/>
                </a:rPr>
                <a:t>j</a:t>
              </a:r>
              <a:endParaRPr lang="en-US" altLang="en-US" sz="2600">
                <a:cs typeface="Times New Roman" panose="02020603050405020304" pitchFamily="18" charset="0"/>
              </a:endParaRPr>
            </a:p>
          </p:txBody>
        </p:sp>
        <p:sp>
          <p:nvSpPr>
            <p:cNvPr id="43033" name="Line 16"/>
            <p:cNvSpPr>
              <a:spLocks noChangeShapeType="1"/>
            </p:cNvSpPr>
            <p:nvPr/>
          </p:nvSpPr>
          <p:spPr bwMode="auto">
            <a:xfrm>
              <a:off x="288" y="3744"/>
              <a:ext cx="5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34545" name="Rectangle 17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2.0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0.3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r>
              <a:rPr lang="en-US" altLang="en-US" sz="2600">
                <a:cs typeface="Times New Roman" panose="02020603050405020304" pitchFamily="18" charset="0"/>
              </a:rPr>
              <a:t>0.6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0.2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0.1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0.5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u="sng">
                <a:cs typeface="Times New Roman" panose="02020603050405020304" pitchFamily="18" charset="0"/>
              </a:rPr>
              <a:t>0.4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endParaRPr lang="en-US" altLang="en-US" sz="2600" u="sng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</a:t>
            </a:r>
            <a:r>
              <a:rPr lang="en-US" altLang="en-US" sz="2600"/>
              <a:t>1.0</a:t>
            </a:r>
            <a:r>
              <a:rPr lang="en-US" altLang="en-US" sz="2600">
                <a:solidFill>
                  <a:srgbClr val="7F7F7F"/>
                </a:solidFill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534546" name="Rectangle 18"/>
          <p:cNvSpPr>
            <a:spLocks noChangeArrowheads="1"/>
          </p:cNvSpPr>
          <p:nvPr/>
        </p:nvSpPr>
        <p:spPr bwMode="auto">
          <a:xfrm>
            <a:off x="188913" y="2362200"/>
            <a:ext cx="8726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A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$ 30,000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2.0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0.3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r>
              <a:rPr lang="en-US" altLang="en-US" sz="2600">
                <a:cs typeface="Times New Roman" panose="02020603050405020304" pitchFamily="18" charset="0"/>
              </a:rPr>
              <a:t>0.6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B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20,000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0.2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r>
              <a:rPr lang="en-US" altLang="en-US" sz="2600">
                <a:cs typeface="Times New Roman" panose="02020603050405020304" pitchFamily="18" charset="0"/>
              </a:rPr>
              <a:t>0.3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C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10,000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1.0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0.1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r>
              <a:rPr lang="en-US" altLang="en-US" sz="2600">
                <a:cs typeface="Times New Roman" panose="02020603050405020304" pitchFamily="18" charset="0"/>
              </a:rPr>
              <a:t>0.1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Stock D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>
                <a:cs typeface="Times New Roman" panose="02020603050405020304" pitchFamily="18" charset="0"/>
              </a:rPr>
              <a:t>  </a:t>
            </a:r>
            <a:r>
              <a:rPr lang="en-US" altLang="en-US" sz="2600" u="sng">
                <a:cs typeface="Times New Roman" panose="02020603050405020304" pitchFamily="18" charset="0"/>
              </a:rPr>
              <a:t> 40,000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>
                <a:cs typeface="Times New Roman" panose="02020603050405020304" pitchFamily="18" charset="0"/>
              </a:rPr>
              <a:t>0.5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u="sng">
                <a:cs typeface="Times New Roman" panose="02020603050405020304" pitchFamily="18" charset="0"/>
              </a:rPr>
              <a:t>0.4</a:t>
            </a:r>
            <a:r>
              <a:rPr lang="en-US" altLang="en-US" sz="260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r>
              <a:rPr lang="en-US" altLang="en-US" sz="2600">
                <a:cs typeface="Times New Roman" panose="02020603050405020304" pitchFamily="18" charset="0"/>
              </a:rPr>
              <a:t>0.2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/>
              <a:t> </a:t>
            </a:r>
            <a:r>
              <a:rPr lang="en-US" altLang="en-US" sz="2800">
                <a:solidFill>
                  <a:srgbClr val="7F7F7F"/>
                </a:solidFill>
              </a:rPr>
              <a:t>		</a:t>
            </a:r>
            <a:r>
              <a:rPr lang="en-US" altLang="en-US" sz="2600"/>
              <a:t>100,000</a:t>
            </a:r>
            <a:r>
              <a:rPr lang="en-US" altLang="en-US" sz="2600">
                <a:solidFill>
                  <a:srgbClr val="7F7F7F"/>
                </a:solidFill>
              </a:rPr>
              <a:t>			</a:t>
            </a:r>
            <a:r>
              <a:rPr lang="en-US" altLang="en-US" sz="2600"/>
              <a:t>1.0</a:t>
            </a:r>
            <a:r>
              <a:rPr lang="en-US" altLang="en-US" sz="2600">
                <a:solidFill>
                  <a:srgbClr val="7F7F7F"/>
                </a:solidFill>
              </a:rPr>
              <a:t>	</a:t>
            </a:r>
            <a:endParaRPr lang="en-US" altLang="en-US" sz="2600">
              <a:solidFill>
                <a:srgbClr val="7F7F7F"/>
              </a:solidFill>
              <a:cs typeface="Times New Roman" panose="02020603050405020304" pitchFamily="18" charset="0"/>
            </a:endParaRPr>
          </a:p>
        </p:txBody>
      </p:sp>
      <p:sp>
        <p:nvSpPr>
          <p:cNvPr id="534547" name="Rectangle 19"/>
          <p:cNvSpPr>
            <a:spLocks noChangeArrowheads="1"/>
          </p:cNvSpPr>
          <p:nvPr/>
        </p:nvSpPr>
        <p:spPr bwMode="auto">
          <a:xfrm>
            <a:off x="188913" y="2362200"/>
            <a:ext cx="87264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1027113" algn="ctr"/>
                <a:tab pos="2232025" algn="l"/>
                <a:tab pos="3541713" algn="dec"/>
                <a:tab pos="4405313" algn="ctr"/>
                <a:tab pos="5194300" algn="l"/>
                <a:tab pos="5894388" algn="dec"/>
                <a:tab pos="6800850" algn="l"/>
                <a:tab pos="7204075" algn="l"/>
                <a:tab pos="7708900" algn="dec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5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 dirty="0">
                <a:cs typeface="Times New Roman" panose="02020603050405020304" pitchFamily="18" charset="0"/>
              </a:rPr>
              <a:t>Stock A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dirty="0">
                <a:cs typeface="Times New Roman" panose="02020603050405020304" pitchFamily="18" charset="0"/>
              </a:rPr>
              <a:t>$ 30,000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 dirty="0">
                <a:cs typeface="Times New Roman" panose="02020603050405020304" pitchFamily="18" charset="0"/>
              </a:rPr>
              <a:t>2.0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dirty="0">
                <a:cs typeface="Times New Roman" panose="02020603050405020304" pitchFamily="18" charset="0"/>
              </a:rPr>
              <a:t>0.3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r>
              <a:rPr lang="en-US" altLang="en-US" sz="2600" dirty="0">
                <a:cs typeface="Times New Roman" panose="02020603050405020304" pitchFamily="18" charset="0"/>
              </a:rPr>
              <a:t>0.6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 dirty="0">
                <a:cs typeface="Times New Roman" panose="02020603050405020304" pitchFamily="18" charset="0"/>
              </a:rPr>
              <a:t>Stock B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dirty="0">
                <a:cs typeface="Times New Roman" panose="02020603050405020304" pitchFamily="18" charset="0"/>
              </a:rPr>
              <a:t>20,000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 dirty="0">
                <a:cs typeface="Times New Roman" panose="02020603050405020304" pitchFamily="18" charset="0"/>
              </a:rPr>
              <a:t>1.5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dirty="0">
                <a:cs typeface="Times New Roman" panose="02020603050405020304" pitchFamily="18" charset="0"/>
              </a:rPr>
              <a:t>0.2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r>
              <a:rPr lang="en-US" altLang="en-US" sz="2600" dirty="0">
                <a:cs typeface="Times New Roman" panose="02020603050405020304" pitchFamily="18" charset="0"/>
              </a:rPr>
              <a:t>0.3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 dirty="0">
                <a:cs typeface="Times New Roman" panose="02020603050405020304" pitchFamily="18" charset="0"/>
              </a:rPr>
              <a:t>Stock C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dirty="0">
                <a:cs typeface="Times New Roman" panose="02020603050405020304" pitchFamily="18" charset="0"/>
              </a:rPr>
              <a:t>10,000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 dirty="0">
                <a:cs typeface="Times New Roman" panose="02020603050405020304" pitchFamily="18" charset="0"/>
              </a:rPr>
              <a:t>1.0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dirty="0">
                <a:cs typeface="Times New Roman" panose="02020603050405020304" pitchFamily="18" charset="0"/>
              </a:rPr>
              <a:t>0.1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r>
              <a:rPr lang="en-US" altLang="en-US" sz="2600" dirty="0">
                <a:cs typeface="Times New Roman" panose="02020603050405020304" pitchFamily="18" charset="0"/>
              </a:rPr>
              <a:t>0.1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 dirty="0">
                <a:cs typeface="Times New Roman" panose="02020603050405020304" pitchFamily="18" charset="0"/>
              </a:rPr>
              <a:t>Stock D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dirty="0">
                <a:cs typeface="Times New Roman" panose="02020603050405020304" pitchFamily="18" charset="0"/>
              </a:rPr>
              <a:t>  </a:t>
            </a:r>
            <a:r>
              <a:rPr lang="en-US" altLang="en-US" sz="2600" u="sng" dirty="0">
                <a:cs typeface="Times New Roman" panose="02020603050405020304" pitchFamily="18" charset="0"/>
              </a:rPr>
              <a:t> 40,000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600" dirty="0">
                <a:cs typeface="Times New Roman" panose="02020603050405020304" pitchFamily="18" charset="0"/>
              </a:rPr>
              <a:t>0.5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</a:t>
            </a:r>
            <a:r>
              <a:rPr lang="en-US" altLang="en-US" sz="2600" u="sng" dirty="0">
                <a:cs typeface="Times New Roman" panose="02020603050405020304" pitchFamily="18" charset="0"/>
              </a:rPr>
              <a:t>0.4</a:t>
            </a:r>
            <a:r>
              <a:rPr lang="en-US" altLang="en-US" sz="2600" dirty="0">
                <a:solidFill>
                  <a:srgbClr val="7F7F7F"/>
                </a:solidFill>
                <a:cs typeface="Times New Roman" panose="02020603050405020304" pitchFamily="18" charset="0"/>
              </a:rPr>
              <a:t>			</a:t>
            </a:r>
            <a:r>
              <a:rPr lang="en-US" altLang="en-US" sz="2600" u="sng" dirty="0">
                <a:cs typeface="Times New Roman" panose="02020603050405020304" pitchFamily="18" charset="0"/>
              </a:rPr>
              <a:t>0.2</a:t>
            </a:r>
          </a:p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solidFill>
                  <a:srgbClr val="7F7F7F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dirty="0"/>
              <a:t> </a:t>
            </a:r>
            <a:r>
              <a:rPr lang="en-US" altLang="en-US" sz="2800" dirty="0">
                <a:solidFill>
                  <a:srgbClr val="7F7F7F"/>
                </a:solidFill>
              </a:rPr>
              <a:t>		</a:t>
            </a:r>
            <a:r>
              <a:rPr lang="en-US" altLang="en-US" sz="2600" dirty="0"/>
              <a:t>100,000</a:t>
            </a:r>
            <a:r>
              <a:rPr lang="en-US" altLang="en-US" sz="2600" dirty="0">
                <a:solidFill>
                  <a:srgbClr val="7F7F7F"/>
                </a:solidFill>
              </a:rPr>
              <a:t>			</a:t>
            </a:r>
            <a:r>
              <a:rPr lang="en-US" altLang="en-US" sz="2600" dirty="0"/>
              <a:t>1.0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>
                <a:latin typeface="Symbol" panose="05050102010706020507" pitchFamily="18" charset="2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altLang="en-US" sz="2600" baseline="-25000" dirty="0"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altLang="en-US" sz="2600" dirty="0"/>
              <a:t>=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/>
              <a:t>1.2</a:t>
            </a:r>
            <a:r>
              <a:rPr lang="en-US" altLang="en-US" sz="2600" dirty="0">
                <a:cs typeface="Times New Roman" panose="02020603050405020304" pitchFamily="18" charset="0"/>
              </a:rPr>
              <a:t>   </a:t>
            </a:r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28600" y="1600200"/>
            <a:ext cx="8726488" cy="1563688"/>
            <a:chOff x="240" y="3383"/>
            <a:chExt cx="5497" cy="985"/>
          </a:xfrm>
        </p:grpSpPr>
        <p:sp>
          <p:nvSpPr>
            <p:cNvPr id="43030" name="Rectangle 21"/>
            <p:cNvSpPr>
              <a:spLocks noChangeArrowheads="1"/>
            </p:cNvSpPr>
            <p:nvPr/>
          </p:nvSpPr>
          <p:spPr bwMode="auto">
            <a:xfrm>
              <a:off x="240" y="3383"/>
              <a:ext cx="5497" cy="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>
                  <a:cs typeface="Times New Roman" panose="02020603050405020304" pitchFamily="18" charset="0"/>
                </a:rPr>
                <a:t>		 Amount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>
                  <a:cs typeface="Times New Roman" panose="02020603050405020304" pitchFamily="18" charset="0"/>
                </a:rPr>
                <a:t>	Investment	Invested		</a:t>
              </a:r>
            </a:p>
          </p:txBody>
        </p:sp>
        <p:sp>
          <p:nvSpPr>
            <p:cNvPr id="43031" name="Line 22"/>
            <p:cNvSpPr>
              <a:spLocks noChangeShapeType="1"/>
            </p:cNvSpPr>
            <p:nvPr/>
          </p:nvSpPr>
          <p:spPr bwMode="auto">
            <a:xfrm>
              <a:off x="384" y="3984"/>
              <a:ext cx="21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28600" y="1600200"/>
            <a:ext cx="8726488" cy="1563688"/>
            <a:chOff x="240" y="3239"/>
            <a:chExt cx="5497" cy="985"/>
          </a:xfrm>
        </p:grpSpPr>
        <p:sp>
          <p:nvSpPr>
            <p:cNvPr id="43028" name="Rectangle 24"/>
            <p:cNvSpPr>
              <a:spLocks noChangeArrowheads="1"/>
            </p:cNvSpPr>
            <p:nvPr/>
          </p:nvSpPr>
          <p:spPr bwMode="auto">
            <a:xfrm>
              <a:off x="240" y="3239"/>
              <a:ext cx="5497" cy="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27113" algn="ctr"/>
                  <a:tab pos="2232025" algn="l"/>
                  <a:tab pos="3541713" algn="dec"/>
                  <a:tab pos="4405313" algn="ctr"/>
                  <a:tab pos="5194300" algn="l"/>
                  <a:tab pos="5894388" algn="dec"/>
                  <a:tab pos="6800850" algn="l"/>
                  <a:tab pos="7204075" algn="l"/>
                  <a:tab pos="7708900" algn="dec"/>
                </a:tabLst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 dirty="0">
                  <a:cs typeface="Times New Roman" panose="02020603050405020304" pitchFamily="18" charset="0"/>
                </a:rPr>
                <a:t>		 Amount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altLang="en-US" sz="2600" dirty="0">
                  <a:cs typeface="Times New Roman" panose="02020603050405020304" pitchFamily="18" charset="0"/>
                </a:rPr>
                <a:t>	Investment	Invested		Beta, </a:t>
              </a:r>
              <a:r>
                <a:rPr lang="en-US" altLang="en-US" sz="2600" dirty="0">
                  <a:cs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r>
                <a:rPr lang="en-US" altLang="en-US" sz="2600" baseline="-25000" dirty="0">
                  <a:cs typeface="Times New Roman" panose="02020603050405020304" pitchFamily="18" charset="0"/>
                  <a:sym typeface="Symbol" panose="05050102010706020507" pitchFamily="18" charset="2"/>
                </a:rPr>
                <a:t>j</a:t>
              </a:r>
              <a:r>
                <a:rPr lang="en-US" altLang="en-US" sz="2600" dirty="0">
                  <a:cs typeface="Times New Roman" panose="02020603050405020304" pitchFamily="18" charset="0"/>
                </a:rPr>
                <a:t> 	Weight, </a:t>
              </a:r>
              <a:r>
                <a:rPr lang="en-US" altLang="en-US" sz="2600" dirty="0" err="1">
                  <a:cs typeface="Times New Roman" panose="02020603050405020304" pitchFamily="18" charset="0"/>
                </a:rPr>
                <a:t>w</a:t>
              </a:r>
              <a:r>
                <a:rPr lang="en-US" altLang="en-US" sz="2600" baseline="-25000" dirty="0" err="1">
                  <a:cs typeface="Times New Roman" panose="02020603050405020304" pitchFamily="18" charset="0"/>
                </a:rPr>
                <a:t>j</a:t>
              </a:r>
              <a:r>
                <a:rPr lang="en-US" altLang="en-US" sz="2600" dirty="0">
                  <a:cs typeface="Times New Roman" panose="02020603050405020304" pitchFamily="18" charset="0"/>
                </a:rPr>
                <a:t>		</a:t>
              </a:r>
            </a:p>
          </p:txBody>
        </p:sp>
        <p:sp>
          <p:nvSpPr>
            <p:cNvPr id="43029" name="Line 25"/>
            <p:cNvSpPr>
              <a:spLocks noChangeShapeType="1"/>
            </p:cNvSpPr>
            <p:nvPr/>
          </p:nvSpPr>
          <p:spPr bwMode="auto">
            <a:xfrm>
              <a:off x="384" y="3840"/>
              <a:ext cx="42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34554" name="Text Box 26"/>
          <p:cNvSpPr txBox="1">
            <a:spLocks noChangeArrowheads="1"/>
          </p:cNvSpPr>
          <p:nvPr/>
        </p:nvSpPr>
        <p:spPr bwMode="auto">
          <a:xfrm>
            <a:off x="1127125" y="6053138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</a:t>
            </a: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228600" y="279400"/>
            <a:ext cx="8653463" cy="5418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Portfolio Beta, </a:t>
            </a:r>
            <a:r>
              <a:rPr lang="el-GR" b="1" dirty="0"/>
              <a:t>β</a:t>
            </a:r>
            <a:r>
              <a:rPr lang="en-US" b="1" baseline="-25000" dirty="0"/>
              <a:t>P</a:t>
            </a:r>
            <a:r>
              <a:rPr lang="en-US" b="1" cap="small" dirty="0"/>
              <a:t>—Example</a:t>
            </a:r>
            <a:endParaRPr lang="en-US" baseline="-25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6523978"/>
      </p:ext>
    </p:extLst>
  </p:cSld>
  <p:clrMapOvr>
    <a:masterClrMapping/>
  </p:clrMapOvr>
  <p:transition advTm="1633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1" grpId="0" build="p" autoUpdateAnimBg="0"/>
      <p:bldP spid="534535" grpId="0" autoUpdateAnimBg="0"/>
      <p:bldP spid="534536" grpId="0" autoUpdateAnimBg="0"/>
      <p:bldP spid="534537" grpId="0" autoUpdateAnimBg="0"/>
      <p:bldP spid="534538" grpId="0" autoUpdateAnimBg="0"/>
      <p:bldP spid="534539" grpId="0" autoUpdateAnimBg="0"/>
      <p:bldP spid="534540" grpId="0" autoUpdateAnimBg="0"/>
      <p:bldP spid="534541" grpId="0" autoUpdateAnimBg="0"/>
      <p:bldP spid="534545" grpId="0" autoUpdateAnimBg="0"/>
      <p:bldP spid="534546" grpId="0" autoUpdateAnimBg="0"/>
      <p:bldP spid="534547" grpId="0" autoUpdateAnimBg="0"/>
      <p:bldP spid="534554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399" y="1044047"/>
            <a:ext cx="8153400" cy="5348286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r = </a:t>
            </a:r>
            <a:r>
              <a:rPr lang="en-US" altLang="en-US" sz="3000" dirty="0" err="1">
                <a:cs typeface="Times New Roman" panose="02020603050405020304" pitchFamily="18" charset="0"/>
              </a:rPr>
              <a:t>r</a:t>
            </a:r>
            <a:r>
              <a:rPr lang="en-US" altLang="en-US" sz="3000" baseline="-25000" dirty="0" err="1">
                <a:cs typeface="Times New Roman" panose="02020603050405020304" pitchFamily="18" charset="0"/>
              </a:rPr>
              <a:t>RF</a:t>
            </a:r>
            <a:r>
              <a:rPr lang="en-US" altLang="en-US" sz="3000" dirty="0">
                <a:cs typeface="Times New Roman" panose="02020603050405020304" pitchFamily="18" charset="0"/>
              </a:rPr>
              <a:t> + Risk premium (Chapter 5)</a:t>
            </a:r>
          </a:p>
          <a:p>
            <a:pPr marL="457200" indent="-457200"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Risk premium = RP = r – </a:t>
            </a:r>
            <a:r>
              <a:rPr lang="en-US" altLang="en-US" sz="3000" dirty="0" err="1">
                <a:cs typeface="Times New Roman" panose="02020603050405020304" pitchFamily="18" charset="0"/>
              </a:rPr>
              <a:t>r</a:t>
            </a:r>
            <a:r>
              <a:rPr lang="en-US" altLang="en-US" sz="3000" baseline="-25000" dirty="0" err="1">
                <a:cs typeface="Times New Roman" panose="02020603050405020304" pitchFamily="18" charset="0"/>
              </a:rPr>
              <a:t>RF</a:t>
            </a:r>
            <a:endParaRPr lang="en-US" altLang="en-US" sz="3000" baseline="-25000" dirty="0"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Market</a:t>
            </a:r>
            <a:r>
              <a:rPr lang="en-US" altLang="en-US" sz="3000" dirty="0">
                <a:cs typeface="Times New Roman" panose="02020603050405020304" pitchFamily="18" charset="0"/>
              </a:rPr>
              <a:t> risk premium = RP</a:t>
            </a:r>
            <a:r>
              <a:rPr lang="en-US" altLang="en-US" sz="3000" baseline="-30000" dirty="0">
                <a:cs typeface="Times New Roman" panose="02020603050405020304" pitchFamily="18" charset="0"/>
              </a:rPr>
              <a:t>M</a:t>
            </a:r>
            <a:r>
              <a:rPr lang="en-US" altLang="en-US" sz="3000" dirty="0">
                <a:cs typeface="Times New Roman" panose="02020603050405020304" pitchFamily="18" charset="0"/>
              </a:rPr>
              <a:t> = </a:t>
            </a:r>
            <a:r>
              <a:rPr lang="en-US" altLang="en-US" sz="3000" dirty="0" err="1">
                <a:cs typeface="Times New Roman" panose="02020603050405020304" pitchFamily="18" charset="0"/>
              </a:rPr>
              <a:t>r</a:t>
            </a:r>
            <a:r>
              <a:rPr lang="en-US" altLang="en-US" sz="3000" baseline="-30000" dirty="0" err="1">
                <a:cs typeface="Times New Roman" panose="02020603050405020304" pitchFamily="18" charset="0"/>
              </a:rPr>
              <a:t>M</a:t>
            </a:r>
            <a:r>
              <a:rPr lang="en-US" altLang="en-US" sz="3000" dirty="0">
                <a:cs typeface="Times New Roman" panose="02020603050405020304" pitchFamily="18" charset="0"/>
              </a:rPr>
              <a:t> - </a:t>
            </a:r>
            <a:r>
              <a:rPr lang="en-US" altLang="en-US" sz="3000" dirty="0" err="1">
                <a:cs typeface="Times New Roman" panose="02020603050405020304" pitchFamily="18" charset="0"/>
              </a:rPr>
              <a:t>r</a:t>
            </a:r>
            <a:r>
              <a:rPr lang="en-US" altLang="en-US" sz="3000" baseline="-30000" dirty="0" err="1">
                <a:cs typeface="Times New Roman" panose="02020603050405020304" pitchFamily="18" charset="0"/>
              </a:rPr>
              <a:t>RF</a:t>
            </a:r>
            <a:r>
              <a:rPr lang="en-US" altLang="en-US" sz="3000" dirty="0"/>
              <a:t> 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RP</a:t>
            </a:r>
            <a:r>
              <a:rPr lang="en-US" altLang="en-US" sz="3000" baseline="-30000" dirty="0">
                <a:cs typeface="Times New Roman" panose="02020603050405020304" pitchFamily="18" charset="0"/>
              </a:rPr>
              <a:t>M</a:t>
            </a:r>
            <a:r>
              <a:rPr lang="en-US" altLang="en-US" sz="3000" dirty="0">
                <a:cs typeface="Times New Roman" panose="02020603050405020304" pitchFamily="18" charset="0"/>
              </a:rPr>
              <a:t> = return associated with the riskiness of a </a:t>
            </a: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well-diversified portfolio, </a:t>
            </a:r>
            <a:r>
              <a:rPr lang="en-US" altLang="en-US" sz="3000" dirty="0">
                <a:cs typeface="Times New Roman" panose="02020603050405020304" pitchFamily="18" charset="0"/>
              </a:rPr>
              <a:t>which is the market (</a:t>
            </a:r>
            <a:r>
              <a:rPr lang="en-US" altLang="en-US" sz="3000" dirty="0">
                <a:solidFill>
                  <a:srgbClr val="0000FF"/>
                </a:solidFill>
                <a:cs typeface="Times New Roman" panose="02020603050405020304" pitchFamily="18" charset="0"/>
              </a:rPr>
              <a:t>used as a benchmark</a:t>
            </a:r>
            <a:r>
              <a:rPr lang="en-US" altLang="en-US" sz="3000" dirty="0">
                <a:cs typeface="Times New Roman" panose="02020603050405020304" pitchFamily="18" charset="0"/>
              </a:rPr>
              <a:t>); it is the risk premium for an investment with “average” risk.</a:t>
            </a:r>
            <a:endParaRPr lang="en-US" altLang="en-US" sz="30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sz="3000" dirty="0">
                <a:cs typeface="Times New Roman" panose="02020603050405020304" pitchFamily="18" charset="0"/>
              </a:rPr>
              <a:t>RP</a:t>
            </a:r>
            <a:r>
              <a:rPr lang="en-US" altLang="en-US" sz="3000" baseline="-30000" dirty="0">
                <a:cs typeface="Times New Roman" panose="02020603050405020304" pitchFamily="18" charset="0"/>
              </a:rPr>
              <a:t>M</a:t>
            </a:r>
            <a:r>
              <a:rPr lang="en-US" altLang="en-US" sz="3000" dirty="0">
                <a:cs typeface="Times New Roman" panose="02020603050405020304" pitchFamily="18" charset="0"/>
              </a:rPr>
              <a:t> is based on how risk averse investors are on </a:t>
            </a:r>
            <a:r>
              <a:rPr lang="en-US" altLang="en-US" sz="3000" dirty="0">
                <a:solidFill>
                  <a:srgbClr val="FF0000"/>
                </a:solidFill>
                <a:cs typeface="Times New Roman" panose="02020603050405020304" pitchFamily="18" charset="0"/>
              </a:rPr>
              <a:t>average</a:t>
            </a:r>
            <a:r>
              <a:rPr lang="en-US" altLang="en-US" sz="30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279400"/>
            <a:ext cx="8653463" cy="5418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Relationship between Risk and Rates of Return</a:t>
            </a:r>
            <a:endParaRPr lang="en-US" cap="smal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1856509"/>
      </p:ext>
    </p:extLst>
  </p:cSld>
  <p:clrMapOvr>
    <a:masterClrMapping/>
  </p:clrMapOvr>
  <p:transition advTm="28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55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399" y="922121"/>
            <a:ext cx="8153400" cy="5339820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Because an investment’s beta coefficient measures its systematic risk, we can 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use β to determine the risk premium for an investment.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β &gt; 1.0 means the investment’s 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relevant</a:t>
            </a:r>
            <a:r>
              <a:rPr lang="en-US" altLang="en-US" dirty="0">
                <a:cs typeface="Times New Roman" panose="02020603050405020304" pitchFamily="18" charset="0"/>
              </a:rPr>
              <a:t> risk is greater than average, which means it should earn a risk premium greater than average, and vice versa.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solidFill>
                  <a:srgbClr val="0000FF"/>
                </a:solidFill>
                <a:cs typeface="Times New Roman" panose="02020603050405020304" pitchFamily="18" charset="0"/>
              </a:rPr>
              <a:t>Investment risk premium = </a:t>
            </a:r>
            <a:r>
              <a:rPr lang="en-US" altLang="en-US" dirty="0" err="1">
                <a:solidFill>
                  <a:srgbClr val="0000FF"/>
                </a:solidFill>
                <a:cs typeface="Times New Roman" panose="02020603050405020304" pitchFamily="18" charset="0"/>
              </a:rPr>
              <a:t>RP</a:t>
            </a:r>
            <a:r>
              <a:rPr lang="en-US" altLang="en-US" baseline="-300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Invest</a:t>
            </a:r>
            <a:r>
              <a:rPr lang="en-US" altLang="en-US" dirty="0">
                <a:solidFill>
                  <a:srgbClr val="0000FF"/>
                </a:solidFill>
                <a:cs typeface="Times New Roman" panose="02020603050405020304" pitchFamily="18" charset="0"/>
              </a:rPr>
              <a:t> = RP</a:t>
            </a:r>
            <a:r>
              <a:rPr lang="en-US" altLang="en-US" baseline="-30000" dirty="0">
                <a:solidFill>
                  <a:srgbClr val="0000FF"/>
                </a:solidFill>
                <a:cs typeface="Times New Roman" panose="02020603050405020304" pitchFamily="18" charset="0"/>
              </a:rPr>
              <a:t>M</a:t>
            </a:r>
            <a:r>
              <a:rPr lang="en-US" altLang="en-US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0000FF"/>
                </a:solidFill>
                <a:cs typeface="Tahoma" panose="020B0604030504040204" pitchFamily="34" charset="0"/>
              </a:rPr>
              <a:t>x</a:t>
            </a:r>
            <a:r>
              <a:rPr lang="en-US" altLang="en-US" dirty="0">
                <a:solidFill>
                  <a:srgbClr val="0000FF"/>
                </a:solidFill>
                <a:cs typeface="Times New Roman" panose="02020603050405020304" pitchFamily="18" charset="0"/>
              </a:rPr>
              <a:t> β</a:t>
            </a:r>
            <a:r>
              <a:rPr lang="en-US" altLang="en-US" baseline="-30000" dirty="0">
                <a:solidFill>
                  <a:srgbClr val="0000FF"/>
                </a:solidFill>
                <a:cs typeface="Times New Roman" panose="02020603050405020304" pitchFamily="18" charset="0"/>
              </a:rPr>
              <a:t>Invest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A more volatile investment—that is, an investment with a higher β—will earn a higher risk premium, thus a higher return, than a less volatile investment.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8600" y="279400"/>
            <a:ext cx="8653463" cy="5418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Relationship between Risk and Rates of Return</a:t>
            </a:r>
            <a:endParaRPr lang="en-US" cap="small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1A42B02-A900-4494-809D-DAD163535C70}"/>
              </a:ext>
            </a:extLst>
          </p:cNvPr>
          <p:cNvSpPr/>
          <p:nvPr/>
        </p:nvSpPr>
        <p:spPr>
          <a:xfrm>
            <a:off x="7193280" y="3927569"/>
            <a:ext cx="836023" cy="5050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752172"/>
      </p:ext>
    </p:extLst>
  </p:cSld>
  <p:clrMapOvr>
    <a:masterClrMapping/>
  </p:clrMapOvr>
  <p:transition advTm="28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55" grpId="0" build="p" bldLvl="4" autoUpdateAnimBg="0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5" name="Rectangle 3"/>
          <p:cNvSpPr>
            <a:spLocks noChangeArrowheads="1"/>
          </p:cNvSpPr>
          <p:nvPr/>
        </p:nvSpPr>
        <p:spPr bwMode="auto">
          <a:xfrm>
            <a:off x="609600" y="1507049"/>
            <a:ext cx="8153400" cy="284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Return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=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Risk-free rate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+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Risk Premium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3000" baseline="-30000" dirty="0" err="1">
                <a:latin typeface="+mn-lt"/>
                <a:cs typeface="Times New Roman" panose="02020603050405020304" pitchFamily="18" charset="0"/>
              </a:rPr>
              <a:t>Invest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=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	</a:t>
            </a:r>
            <a:r>
              <a:rPr lang="en-US" altLang="en-US" sz="30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3000" baseline="-30000" dirty="0" err="1">
                <a:latin typeface="+mn-lt"/>
                <a:cs typeface="Times New Roman" panose="02020603050405020304" pitchFamily="18" charset="0"/>
              </a:rPr>
              <a:t>RF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+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      </a:t>
            </a:r>
            <a:r>
              <a:rPr lang="en-US" altLang="en-US" sz="3000" dirty="0" err="1">
                <a:latin typeface="+mn-lt"/>
                <a:cs typeface="Times New Roman" panose="02020603050405020304" pitchFamily="18" charset="0"/>
              </a:rPr>
              <a:t>RP</a:t>
            </a:r>
            <a:r>
              <a:rPr lang="en-US" altLang="en-US" sz="3000" baseline="-30000" dirty="0" err="1">
                <a:latin typeface="+mn-lt"/>
                <a:cs typeface="Times New Roman" panose="02020603050405020304" pitchFamily="18" charset="0"/>
              </a:rPr>
              <a:t>Invest</a:t>
            </a:r>
            <a:endParaRPr lang="en-US" altLang="en-US" sz="3000" dirty="0">
              <a:latin typeface="+mn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=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	</a:t>
            </a:r>
            <a:r>
              <a:rPr lang="en-US" altLang="en-US" sz="30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3000" baseline="-30000" dirty="0" err="1">
                <a:latin typeface="+mn-lt"/>
                <a:cs typeface="Times New Roman" panose="02020603050405020304" pitchFamily="18" charset="0"/>
              </a:rPr>
              <a:t>RF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+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    ( RP</a:t>
            </a:r>
            <a:r>
              <a:rPr lang="en-US" altLang="en-US" sz="3000" baseline="-30000" dirty="0">
                <a:latin typeface="+mn-lt"/>
                <a:cs typeface="Times New Roman" panose="02020603050405020304" pitchFamily="18" charset="0"/>
              </a:rPr>
              <a:t>M 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) β</a:t>
            </a:r>
            <a:r>
              <a:rPr lang="en-US" altLang="en-US" sz="3000" baseline="-30000" dirty="0">
                <a:latin typeface="+mn-lt"/>
                <a:cs typeface="Times New Roman" panose="02020603050405020304" pitchFamily="18" charset="0"/>
              </a:rPr>
              <a:t>Invest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3000" baseline="-30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=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	</a:t>
            </a:r>
            <a:r>
              <a:rPr lang="en-US" altLang="en-US" sz="30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3000" baseline="-30000" dirty="0" err="1">
                <a:latin typeface="+mn-lt"/>
                <a:cs typeface="Times New Roman" panose="02020603050405020304" pitchFamily="18" charset="0"/>
              </a:rPr>
              <a:t>RF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+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    ( </a:t>
            </a:r>
            <a:r>
              <a:rPr lang="en-US" altLang="en-US" sz="30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3000" baseline="-30000" dirty="0" err="1">
                <a:latin typeface="+mn-lt"/>
                <a:cs typeface="Times New Roman" panose="02020603050405020304" pitchFamily="18" charset="0"/>
              </a:rPr>
              <a:t>M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  –  </a:t>
            </a:r>
            <a:r>
              <a:rPr lang="en-US" altLang="en-US" sz="30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3000" baseline="-25000" dirty="0" err="1">
                <a:latin typeface="+mn-lt"/>
                <a:cs typeface="Times New Roman" panose="02020603050405020304" pitchFamily="18" charset="0"/>
              </a:rPr>
              <a:t>RF</a:t>
            </a:r>
            <a:r>
              <a:rPr lang="en-US" altLang="en-US" sz="3000" baseline="-25000" dirty="0">
                <a:latin typeface="+mn-lt"/>
                <a:cs typeface="Times New Roman" panose="02020603050405020304" pitchFamily="18" charset="0"/>
              </a:rPr>
              <a:t>  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) β</a:t>
            </a:r>
            <a:r>
              <a:rPr lang="en-US" altLang="en-US" sz="3000" baseline="-30000" dirty="0">
                <a:latin typeface="+mn-lt"/>
                <a:cs typeface="Times New Roman" panose="02020603050405020304" pitchFamily="18" charset="0"/>
              </a:rPr>
              <a:t>Invest</a:t>
            </a:r>
          </a:p>
        </p:txBody>
      </p:sp>
      <p:sp>
        <p:nvSpPr>
          <p:cNvPr id="586769" name="Text Box 17"/>
          <p:cNvSpPr txBox="1">
            <a:spLocks noChangeArrowheads="1"/>
          </p:cNvSpPr>
          <p:nvPr/>
        </p:nvSpPr>
        <p:spPr bwMode="auto">
          <a:xfrm>
            <a:off x="1508125" y="5866870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</a:t>
            </a: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558796" y="4575963"/>
            <a:ext cx="6392333" cy="46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chemeClr val="folHlink"/>
              </a:buClr>
              <a:buSzPct val="60000"/>
              <a:buNone/>
            </a:pP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3000" dirty="0">
                <a:latin typeface="+mn-lt"/>
                <a:cs typeface="Times New Roman" panose="02020603050405020304" pitchFamily="18" charset="0"/>
              </a:rPr>
              <a:t>Capital Asset Pricing Model (CAPM)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3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28600" y="279400"/>
            <a:ext cx="8653463" cy="5418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Relationship between Risk and Rates of Return</a:t>
            </a:r>
            <a:endParaRPr lang="en-US" cap="smal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9175268"/>
      </p:ext>
    </p:extLst>
  </p:cSld>
  <p:clrMapOvr>
    <a:masterClrMapping/>
  </p:clrMapOvr>
  <p:transition advTm="34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55" grpId="0" build="p" autoUpdateAnimBg="0"/>
      <p:bldP spid="586769" grpId="0" autoUpdateAnimBg="0"/>
      <p:bldP spid="21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5" name="Rectangle 3"/>
          <p:cNvSpPr>
            <a:spLocks noChangeArrowheads="1"/>
          </p:cNvSpPr>
          <p:nvPr/>
        </p:nvSpPr>
        <p:spPr bwMode="auto">
          <a:xfrm>
            <a:off x="609600" y="2087049"/>
            <a:ext cx="6899809" cy="3889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tabLst>
                <a:tab pos="461963" algn="ctr"/>
                <a:tab pos="1370013" algn="ctr"/>
                <a:tab pos="1608138" algn="l"/>
                <a:tab pos="2455863" algn="ctr"/>
                <a:tab pos="4003675" algn="ctr"/>
                <a:tab pos="5138738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461963" algn="ctr"/>
                <a:tab pos="1141413" algn="ctr"/>
                <a:tab pos="1376363" algn="l"/>
                <a:tab pos="2168525" algn="ctr"/>
                <a:tab pos="3544888" algn="ctr"/>
                <a:tab pos="5033963" algn="ctr"/>
              </a:tabLst>
            </a:pPr>
            <a:r>
              <a:rPr lang="en-US" altLang="en-US" sz="28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Return 	= 	Risk-free rate 	+ 	Risk Premium</a:t>
            </a:r>
          </a:p>
          <a:p>
            <a:pPr eaLnBrk="1" hangingPunct="1">
              <a:lnSpc>
                <a:spcPct val="110000"/>
              </a:lnSpc>
              <a:spcBef>
                <a:spcPts val="1200"/>
              </a:spcBef>
              <a:buClr>
                <a:schemeClr val="folHlink"/>
              </a:buClr>
              <a:buSzPct val="60000"/>
              <a:buNone/>
              <a:tabLst>
                <a:tab pos="461963" algn="ctr"/>
                <a:tab pos="1141413" algn="ctr"/>
                <a:tab pos="2168525" algn="ctr"/>
                <a:tab pos="3544888" algn="ctr"/>
                <a:tab pos="5033963" algn="ctr"/>
              </a:tabLst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	</a:t>
            </a:r>
            <a:r>
              <a:rPr lang="en-US" altLang="en-US" sz="28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2800" baseline="-30000" dirty="0" err="1">
                <a:latin typeface="+mn-lt"/>
                <a:cs typeface="Times New Roman" panose="02020603050405020304" pitchFamily="18" charset="0"/>
              </a:rPr>
              <a:t>Invest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 	= 	</a:t>
            </a:r>
            <a:r>
              <a:rPr lang="en-US" altLang="en-US" sz="28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2800" baseline="-30000" dirty="0" err="1">
                <a:latin typeface="+mn-lt"/>
                <a:cs typeface="Times New Roman" panose="02020603050405020304" pitchFamily="18" charset="0"/>
              </a:rPr>
              <a:t>RF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 	+	( </a:t>
            </a:r>
            <a:r>
              <a:rPr lang="en-US" altLang="en-US" sz="28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2800" baseline="-30000" dirty="0" err="1">
                <a:latin typeface="+mn-lt"/>
                <a:cs typeface="Times New Roman" panose="02020603050405020304" pitchFamily="18" charset="0"/>
              </a:rPr>
              <a:t>M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  –  </a:t>
            </a:r>
            <a:r>
              <a:rPr lang="en-US" altLang="en-US" sz="28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2800" baseline="-25000" dirty="0" err="1">
                <a:latin typeface="+mn-lt"/>
                <a:cs typeface="Times New Roman" panose="02020603050405020304" pitchFamily="18" charset="0"/>
              </a:rPr>
              <a:t>RF</a:t>
            </a:r>
            <a:r>
              <a:rPr lang="en-US" altLang="en-US" sz="2800" baseline="-25000" dirty="0">
                <a:latin typeface="+mn-lt"/>
                <a:cs typeface="Times New Roman" panose="02020603050405020304" pitchFamily="18" charset="0"/>
              </a:rPr>
              <a:t>  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) β</a:t>
            </a:r>
            <a:r>
              <a:rPr lang="en-US" altLang="en-US" sz="2800" baseline="-30000" dirty="0">
                <a:latin typeface="+mn-lt"/>
                <a:cs typeface="Times New Roman" panose="02020603050405020304" pitchFamily="18" charset="0"/>
              </a:rPr>
              <a:t>Invest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folHlink"/>
              </a:buClr>
              <a:buSzPct val="60000"/>
              <a:buNone/>
              <a:tabLst>
                <a:tab pos="461963" algn="ctr"/>
                <a:tab pos="1141413" algn="ctr"/>
                <a:tab pos="2168525" algn="ctr"/>
                <a:tab pos="3544888" algn="ctr"/>
                <a:tab pos="5033963" algn="ctr"/>
              </a:tabLst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		</a:t>
            </a:r>
            <a:r>
              <a:rPr lang="en-US" altLang="en-US" sz="28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=	5%	+	(9% - 5%)1.5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buClr>
                <a:schemeClr val="folHlink"/>
              </a:buClr>
              <a:buSzPct val="60000"/>
              <a:buNone/>
              <a:tabLst>
                <a:tab pos="461963" algn="ctr"/>
                <a:tab pos="1141413" algn="ctr"/>
                <a:tab pos="2168525" algn="ctr"/>
                <a:tab pos="3544888" algn="ctr"/>
                <a:tab pos="5033963" algn="ctr"/>
              </a:tabLst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		= 	</a:t>
            </a:r>
            <a:r>
              <a:rPr lang="en-US" altLang="en-US" sz="28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2800" baseline="-30000" dirty="0" err="1">
                <a:latin typeface="+mn-lt"/>
                <a:cs typeface="Times New Roman" panose="02020603050405020304" pitchFamily="18" charset="0"/>
              </a:rPr>
              <a:t>RF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 	+ 	    ( RP</a:t>
            </a:r>
            <a:r>
              <a:rPr lang="en-US" altLang="en-US" sz="2800" baseline="-30000" dirty="0">
                <a:latin typeface="+mn-lt"/>
                <a:cs typeface="Times New Roman" panose="02020603050405020304" pitchFamily="18" charset="0"/>
              </a:rPr>
              <a:t>M 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) β</a:t>
            </a:r>
            <a:r>
              <a:rPr lang="en-US" altLang="en-US" sz="2800" baseline="-30000" dirty="0">
                <a:latin typeface="+mn-lt"/>
                <a:cs typeface="Times New Roman" panose="02020603050405020304" pitchFamily="18" charset="0"/>
              </a:rPr>
              <a:t>Invest</a:t>
            </a:r>
            <a:endParaRPr lang="en-US" altLang="en-US" sz="2800" dirty="0">
              <a:latin typeface="+mn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folHlink"/>
              </a:buClr>
              <a:buSzPct val="60000"/>
              <a:buNone/>
              <a:tabLst>
                <a:tab pos="461963" algn="ctr"/>
                <a:tab pos="1141413" algn="ctr"/>
                <a:tab pos="2168525" algn="ctr"/>
                <a:tab pos="3544888" algn="ctr"/>
                <a:tab pos="5033963" algn="ctr"/>
              </a:tabLst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		</a:t>
            </a:r>
            <a:r>
              <a:rPr lang="en-US" altLang="en-US" sz="28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=	5%	+	(4%)1.5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buClr>
                <a:schemeClr val="folHlink"/>
              </a:buClr>
              <a:buSzPct val="60000"/>
              <a:buNone/>
              <a:tabLst>
                <a:tab pos="461963" algn="ctr"/>
                <a:tab pos="1141413" algn="ctr"/>
                <a:tab pos="2168525" algn="ctr"/>
                <a:tab pos="3544888" algn="ctr"/>
                <a:tab pos="5033963" algn="ctr"/>
              </a:tabLst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		=	</a:t>
            </a:r>
            <a:r>
              <a:rPr lang="en-US" altLang="en-US" sz="2800" dirty="0" err="1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2800" baseline="-30000" dirty="0" err="1">
                <a:latin typeface="+mn-lt"/>
                <a:cs typeface="Times New Roman" panose="02020603050405020304" pitchFamily="18" charset="0"/>
              </a:rPr>
              <a:t>RF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 	+ 	      </a:t>
            </a:r>
            <a:r>
              <a:rPr lang="en-US" altLang="en-US" sz="2800" dirty="0" err="1">
                <a:latin typeface="+mn-lt"/>
                <a:cs typeface="Times New Roman" panose="02020603050405020304" pitchFamily="18" charset="0"/>
              </a:rPr>
              <a:t>RP</a:t>
            </a:r>
            <a:r>
              <a:rPr lang="en-US" altLang="en-US" sz="2800" baseline="-30000" dirty="0" err="1">
                <a:latin typeface="+mn-lt"/>
                <a:cs typeface="Times New Roman" panose="02020603050405020304" pitchFamily="18" charset="0"/>
              </a:rPr>
              <a:t>Invest</a:t>
            </a:r>
            <a:endParaRPr lang="en-US" altLang="en-US" sz="2800" dirty="0">
              <a:latin typeface="+mn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folHlink"/>
              </a:buClr>
              <a:buSzPct val="60000"/>
              <a:buNone/>
              <a:tabLst>
                <a:tab pos="461963" algn="ctr"/>
                <a:tab pos="1141413" algn="ctr"/>
                <a:tab pos="2168525" algn="ctr"/>
                <a:tab pos="3544888" algn="ctr"/>
                <a:tab pos="5033963" algn="ctr"/>
                <a:tab pos="6513513" algn="l"/>
              </a:tabLst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		</a:t>
            </a:r>
            <a:r>
              <a:rPr lang="en-US" altLang="en-US" sz="28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=	5%	+	6%	</a:t>
            </a:r>
            <a:r>
              <a:rPr lang="en-US" altLang="en-US" sz="28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	</a:t>
            </a:r>
            <a:r>
              <a:rPr lang="en-US" altLang="en-US" sz="2800" baseline="-30000" dirty="0">
                <a:solidFill>
                  <a:srgbClr val="7F7F7F"/>
                </a:solidFill>
                <a:latin typeface="+mn-lt"/>
                <a:cs typeface="Times New Roman" panose="02020603050405020304" pitchFamily="18" charset="0"/>
              </a:rPr>
              <a:t>		</a:t>
            </a:r>
            <a:endParaRPr lang="en-US" altLang="en-US" sz="2800" baseline="-30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86769" name="Text Box 17"/>
          <p:cNvSpPr txBox="1">
            <a:spLocks noChangeArrowheads="1"/>
          </p:cNvSpPr>
          <p:nvPr/>
        </p:nvSpPr>
        <p:spPr bwMode="auto">
          <a:xfrm>
            <a:off x="432858" y="5672125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   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948268" y="1436673"/>
            <a:ext cx="16065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800" dirty="0" err="1">
                <a:latin typeface="+mn-lt"/>
              </a:rPr>
              <a:t>r</a:t>
            </a:r>
            <a:r>
              <a:rPr lang="en-US" altLang="en-US" sz="2800" baseline="-25000" dirty="0" err="1">
                <a:latin typeface="+mn-lt"/>
              </a:rPr>
              <a:t>RF</a:t>
            </a:r>
            <a:r>
              <a:rPr lang="en-US" altLang="en-US" sz="2800" dirty="0">
                <a:latin typeface="+mn-lt"/>
              </a:rPr>
              <a:t> = 5.0%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539068" y="1436673"/>
            <a:ext cx="1297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800" dirty="0" err="1">
                <a:latin typeface="+mn-lt"/>
              </a:rPr>
              <a:t>r</a:t>
            </a:r>
            <a:r>
              <a:rPr lang="en-US" altLang="en-US" sz="2800" baseline="-25000" dirty="0" err="1">
                <a:latin typeface="+mn-lt"/>
              </a:rPr>
              <a:t>M</a:t>
            </a:r>
            <a:r>
              <a:rPr lang="en-US" altLang="en-US" sz="2800" dirty="0">
                <a:latin typeface="+mn-lt"/>
              </a:rPr>
              <a:t> = 9%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885393" y="1396985"/>
            <a:ext cx="12394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800" dirty="0">
                <a:latin typeface="+mn-lt"/>
                <a:sym typeface="Symbol" panose="05050102010706020507" pitchFamily="18" charset="2"/>
              </a:rPr>
              <a:t></a:t>
            </a:r>
            <a:r>
              <a:rPr lang="en-US" altLang="en-US" sz="2800" baseline="-25000" dirty="0">
                <a:latin typeface="+mn-lt"/>
                <a:sym typeface="Symbol" panose="05050102010706020507" pitchFamily="18" charset="2"/>
              </a:rPr>
              <a:t>j</a:t>
            </a:r>
            <a:r>
              <a:rPr lang="en-US" altLang="en-US" sz="2800" dirty="0">
                <a:latin typeface="+mn-lt"/>
                <a:sym typeface="Symbol" panose="05050102010706020507" pitchFamily="18" charset="2"/>
              </a:rPr>
              <a:t> = 1.5</a:t>
            </a:r>
            <a:endParaRPr lang="en-US" altLang="en-US" sz="2800" dirty="0">
              <a:latin typeface="+mn-lt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745063" y="903267"/>
            <a:ext cx="66838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SzPct val="75000"/>
              <a:buBlip>
                <a:blip r:embed="rId4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94A41A"/>
              </a:buClr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C37C1F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800" dirty="0">
                <a:latin typeface="+mn-lt"/>
              </a:rPr>
              <a:t>Suppose the following information is known: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36175" y="5361887"/>
            <a:ext cx="1067921" cy="523220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6600"/>
                </a:solidFill>
              </a:rPr>
              <a:t>= 11%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228600" y="279400"/>
            <a:ext cx="8653463" cy="5418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  <a:defRPr/>
            </a:pPr>
            <a:r>
              <a:rPr lang="en-US" b="1" cap="small" dirty="0"/>
              <a:t>Relationship between Risk and Rates of Return</a:t>
            </a:r>
            <a:endParaRPr lang="en-US" cap="small" dirty="0"/>
          </a:p>
        </p:txBody>
      </p:sp>
      <p:sp>
        <p:nvSpPr>
          <p:cNvPr id="3" name="Rectangle 2"/>
          <p:cNvSpPr/>
          <p:nvPr/>
        </p:nvSpPr>
        <p:spPr>
          <a:xfrm>
            <a:off x="2028544" y="2126738"/>
            <a:ext cx="2003998" cy="37660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3237" y="5976021"/>
            <a:ext cx="3527779" cy="4924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Same for all investments</a:t>
            </a:r>
          </a:p>
        </p:txBody>
      </p:sp>
      <p:sp>
        <p:nvSpPr>
          <p:cNvPr id="6" name="Freeform 5"/>
          <p:cNvSpPr/>
          <p:nvPr/>
        </p:nvSpPr>
        <p:spPr>
          <a:xfrm rot="7682361">
            <a:off x="1245973" y="5568160"/>
            <a:ext cx="930141" cy="207530"/>
          </a:xfrm>
          <a:custGeom>
            <a:avLst/>
            <a:gdLst>
              <a:gd name="connsiteX0" fmla="*/ 48067 w 547600"/>
              <a:gd name="connsiteY0" fmla="*/ 0 h 155600"/>
              <a:gd name="connsiteX1" fmla="*/ 48067 w 547600"/>
              <a:gd name="connsiteY1" fmla="*/ 135467 h 155600"/>
              <a:gd name="connsiteX2" fmla="*/ 547600 w 547600"/>
              <a:gd name="connsiteY2" fmla="*/ 152400 h 1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600" h="155600">
                <a:moveTo>
                  <a:pt x="48067" y="0"/>
                </a:moveTo>
                <a:cubicBezTo>
                  <a:pt x="6439" y="55033"/>
                  <a:pt x="-35188" y="110067"/>
                  <a:pt x="48067" y="135467"/>
                </a:cubicBezTo>
                <a:cubicBezTo>
                  <a:pt x="131322" y="160867"/>
                  <a:pt x="339461" y="156633"/>
                  <a:pt x="547600" y="152400"/>
                </a:cubicBezTo>
              </a:path>
            </a:pathLst>
          </a:custGeom>
          <a:noFill/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17117" y="2126738"/>
            <a:ext cx="2770594" cy="3773988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CC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185797" y="5315460"/>
            <a:ext cx="241166" cy="652638"/>
          </a:xfrm>
          <a:custGeom>
            <a:avLst/>
            <a:gdLst>
              <a:gd name="connsiteX0" fmla="*/ 0 w 119319"/>
              <a:gd name="connsiteY0" fmla="*/ 0 h 601134"/>
              <a:gd name="connsiteX1" fmla="*/ 118533 w 119319"/>
              <a:gd name="connsiteY1" fmla="*/ 355600 h 601134"/>
              <a:gd name="connsiteX2" fmla="*/ 42333 w 119319"/>
              <a:gd name="connsiteY2" fmla="*/ 601134 h 60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319" h="601134">
                <a:moveTo>
                  <a:pt x="0" y="0"/>
                </a:moveTo>
                <a:cubicBezTo>
                  <a:pt x="55738" y="127705"/>
                  <a:pt x="111477" y="255411"/>
                  <a:pt x="118533" y="355600"/>
                </a:cubicBezTo>
                <a:cubicBezTo>
                  <a:pt x="125589" y="455789"/>
                  <a:pt x="83961" y="528461"/>
                  <a:pt x="42333" y="601134"/>
                </a:cubicBezTo>
              </a:path>
            </a:pathLst>
          </a:custGeom>
          <a:noFill/>
          <a:ln w="34925">
            <a:solidFill>
              <a:srgbClr val="0033CC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422347" y="5976021"/>
            <a:ext cx="4247684" cy="492443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Differs based on </a:t>
            </a:r>
            <a:r>
              <a:rPr lang="en-US" sz="2600" dirty="0">
                <a:solidFill>
                  <a:srgbClr val="FF0000"/>
                </a:solidFill>
              </a:rPr>
              <a:t>relevant</a:t>
            </a:r>
            <a:r>
              <a:rPr lang="en-US" sz="2600" dirty="0"/>
              <a:t> risk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7A76DB-67E2-429A-B9C3-87585C007BEF}"/>
              </a:ext>
            </a:extLst>
          </p:cNvPr>
          <p:cNvCxnSpPr>
            <a:endCxn id="12" idx="3"/>
          </p:cNvCxnSpPr>
          <p:nvPr/>
        </p:nvCxnSpPr>
        <p:spPr>
          <a:xfrm flipV="1">
            <a:off x="6583680" y="1658595"/>
            <a:ext cx="541155" cy="47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395F3E-BDC8-48C0-A1A7-7B7440C92544}"/>
              </a:ext>
            </a:extLst>
          </p:cNvPr>
          <p:cNvSpPr txBox="1"/>
          <p:nvPr/>
        </p:nvSpPr>
        <p:spPr>
          <a:xfrm>
            <a:off x="7245417" y="1396985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3.0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6E65E9-CBE5-4D6E-8541-E257981234B8}"/>
              </a:ext>
            </a:extLst>
          </p:cNvPr>
          <p:cNvSpPr txBox="1"/>
          <p:nvPr/>
        </p:nvSpPr>
        <p:spPr>
          <a:xfrm>
            <a:off x="6598443" y="3246705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3.0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4C1E00-D442-4332-9784-A6815F2D5DE8}"/>
              </a:ext>
            </a:extLst>
          </p:cNvPr>
          <p:cNvCxnSpPr/>
          <p:nvPr/>
        </p:nvCxnSpPr>
        <p:spPr>
          <a:xfrm flipV="1">
            <a:off x="6099735" y="3509696"/>
            <a:ext cx="541155" cy="47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D72185-AE41-4690-A85D-7DDB8C3B3162}"/>
              </a:ext>
            </a:extLst>
          </p:cNvPr>
          <p:cNvCxnSpPr/>
          <p:nvPr/>
        </p:nvCxnSpPr>
        <p:spPr>
          <a:xfrm flipV="1">
            <a:off x="5856510" y="4580324"/>
            <a:ext cx="541155" cy="47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1B9383B-CBBE-4917-8857-C4694BE3C3F9}"/>
              </a:ext>
            </a:extLst>
          </p:cNvPr>
          <p:cNvSpPr txBox="1"/>
          <p:nvPr/>
        </p:nvSpPr>
        <p:spPr>
          <a:xfrm>
            <a:off x="6448575" y="4318714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3.0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125A52F-DF7F-4875-9345-A8651AD7E98B}"/>
              </a:ext>
            </a:extLst>
          </p:cNvPr>
          <p:cNvCxnSpPr/>
          <p:nvPr/>
        </p:nvCxnSpPr>
        <p:spPr>
          <a:xfrm flipV="1">
            <a:off x="5421086" y="5607942"/>
            <a:ext cx="541155" cy="47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00C6223-9767-4870-BC21-79EB3CF0ADC0}"/>
              </a:ext>
            </a:extLst>
          </p:cNvPr>
          <p:cNvSpPr txBox="1"/>
          <p:nvPr/>
        </p:nvSpPr>
        <p:spPr>
          <a:xfrm>
            <a:off x="6082823" y="5346332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12.0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91B9FA8-9DED-43D3-B5C0-9D67BF0ACA42}"/>
              </a:ext>
            </a:extLst>
          </p:cNvPr>
          <p:cNvCxnSpPr/>
          <p:nvPr/>
        </p:nvCxnSpPr>
        <p:spPr>
          <a:xfrm flipV="1">
            <a:off x="7920443" y="5616647"/>
            <a:ext cx="541155" cy="47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9E7FFD0-08C3-4682-81DF-037E90E734E7}"/>
              </a:ext>
            </a:extLst>
          </p:cNvPr>
          <p:cNvSpPr txBox="1"/>
          <p:nvPr/>
        </p:nvSpPr>
        <p:spPr>
          <a:xfrm>
            <a:off x="7792919" y="4892218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0000FF"/>
                </a:solidFill>
              </a:rPr>
              <a:t>17%</a:t>
            </a:r>
            <a:endParaRPr lang="en-US" sz="2800" b="1" dirty="0">
              <a:solidFill>
                <a:srgbClr val="0000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7508371"/>
      </p:ext>
    </p:extLst>
  </p:cSld>
  <p:clrMapOvr>
    <a:masterClrMapping/>
  </p:clrMapOvr>
  <p:transition advTm="34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55" grpId="0" build="p" autoUpdateAnimBg="0"/>
      <p:bldP spid="58676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2" grpId="0" animBg="1"/>
      <p:bldP spid="3" grpId="0" animBg="1"/>
      <p:bldP spid="4" grpId="0" animBg="1"/>
      <p:bldP spid="6" grpId="0" animBg="1"/>
      <p:bldP spid="15" grpId="0" animBg="1"/>
      <p:bldP spid="5" grpId="0" animBg="1"/>
      <p:bldP spid="17" grpId="0" animBg="1"/>
      <p:bldP spid="9" grpId="0"/>
      <p:bldP spid="19" grpId="0"/>
      <p:bldP spid="22" grpId="0"/>
      <p:bldP spid="24" grpId="0"/>
      <p:bldP spid="2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6180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Rates of Return—Market Equilibrium</a:t>
            </a:r>
            <a:endParaRPr lang="en-US" sz="2800" dirty="0"/>
          </a:p>
          <a:p>
            <a:pPr marL="514350" indent="-514350" algn="l">
              <a:buFont typeface="+mj-lt"/>
              <a:buAutoNum type="arabicPeriod" startAt="5"/>
              <a:defRPr/>
            </a:pPr>
            <a:endParaRPr lang="en-US" sz="2800" dirty="0"/>
          </a:p>
        </p:txBody>
      </p:sp>
      <p:sp>
        <p:nvSpPr>
          <p:cNvPr id="3" name="Rectangle 1027"/>
          <p:cNvSpPr txBox="1">
            <a:spLocks noChangeArrowheads="1"/>
          </p:cNvSpPr>
          <p:nvPr/>
        </p:nvSpPr>
        <p:spPr bwMode="auto">
          <a:xfrm>
            <a:off x="685800" y="1549758"/>
            <a:ext cx="7772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465138" algn="l" eaLnBrk="1" hangingPunct="1"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3000" dirty="0"/>
              <a:t>Stock prices are not constant due to changes in </a:t>
            </a:r>
            <a:r>
              <a:rPr lang="en-US" altLang="en-US" sz="3000" dirty="0" err="1"/>
              <a:t>r</a:t>
            </a:r>
            <a:r>
              <a:rPr lang="en-US" altLang="en-US" sz="3000" baseline="-25000" dirty="0" err="1"/>
              <a:t>RF</a:t>
            </a:r>
            <a:r>
              <a:rPr lang="en-US" altLang="en-US" sz="3000" dirty="0"/>
              <a:t>, RP</a:t>
            </a:r>
            <a:r>
              <a:rPr lang="en-US" altLang="en-US" sz="3000" baseline="-25000" dirty="0"/>
              <a:t>M</a:t>
            </a:r>
            <a:r>
              <a:rPr lang="en-US" altLang="en-US" sz="3000" dirty="0"/>
              <a:t>, </a:t>
            </a:r>
            <a:r>
              <a:rPr lang="el-GR" altLang="en-US" sz="3000" dirty="0"/>
              <a:t>β</a:t>
            </a:r>
            <a:r>
              <a:rPr lang="en-US" altLang="en-US" sz="3000" baseline="-25000" dirty="0"/>
              <a:t>s</a:t>
            </a:r>
            <a:r>
              <a:rPr lang="en-US" altLang="en-US" sz="3000" dirty="0"/>
              <a:t>, and so forth. </a:t>
            </a:r>
          </a:p>
        </p:txBody>
      </p:sp>
      <p:grpSp>
        <p:nvGrpSpPr>
          <p:cNvPr id="5" name="Group 1031"/>
          <p:cNvGrpSpPr>
            <a:grpSpLocks/>
          </p:cNvGrpSpPr>
          <p:nvPr/>
        </p:nvGrpSpPr>
        <p:grpSpPr bwMode="auto">
          <a:xfrm>
            <a:off x="685800" y="2633486"/>
            <a:ext cx="7772400" cy="2209800"/>
            <a:chOff x="432" y="1872"/>
            <a:chExt cx="4896" cy="1392"/>
          </a:xfrm>
        </p:grpSpPr>
        <p:sp>
          <p:nvSpPr>
            <p:cNvPr id="6" name="Rectangle 1028"/>
            <p:cNvSpPr>
              <a:spLocks noChangeArrowheads="1"/>
            </p:cNvSpPr>
            <p:nvPr/>
          </p:nvSpPr>
          <p:spPr bwMode="auto">
            <a:xfrm>
              <a:off x="432" y="1872"/>
              <a:ext cx="4896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65138" indent="-465138">
                <a:lnSpc>
                  <a:spcPct val="115000"/>
                </a:lnSpc>
                <a:spcBef>
                  <a:spcPct val="20000"/>
                </a:spcBef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94A41A"/>
                </a:buClr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C37C1F"/>
                </a:buClr>
                <a:buFont typeface="Times" panose="02020603050405020304" pitchFamily="18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ts val="1000"/>
                </a:spcBef>
                <a:buClr>
                  <a:srgbClr val="00660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altLang="en-US" sz="3000" dirty="0">
                  <a:latin typeface="+mn-lt"/>
                </a:rPr>
                <a:t>If the </a:t>
              </a:r>
              <a:r>
                <a:rPr lang="en-US" altLang="en-US" sz="3000" dirty="0">
                  <a:solidFill>
                    <a:srgbClr val="FF0000"/>
                  </a:solidFill>
                  <a:latin typeface="+mn-lt"/>
                </a:rPr>
                <a:t>required rate of return</a:t>
              </a:r>
              <a:r>
                <a:rPr lang="en-US" altLang="en-US" sz="3000" dirty="0">
                  <a:latin typeface="+mn-lt"/>
                </a:rPr>
                <a:t>, </a:t>
              </a:r>
              <a:r>
                <a:rPr lang="en-US" altLang="en-US" sz="3000" dirty="0" err="1">
                  <a:latin typeface="+mn-lt"/>
                </a:rPr>
                <a:t>r</a:t>
              </a:r>
              <a:r>
                <a:rPr lang="en-US" altLang="en-US" sz="3000" baseline="-25000" dirty="0" err="1">
                  <a:latin typeface="+mn-lt"/>
                </a:rPr>
                <a:t>s</a:t>
              </a:r>
              <a:r>
                <a:rPr lang="en-US" altLang="en-US" sz="3000" dirty="0">
                  <a:latin typeface="+mn-lt"/>
                </a:rPr>
                <a:t>, and the </a:t>
              </a:r>
              <a:r>
                <a:rPr lang="en-US" altLang="en-US" sz="3000" dirty="0">
                  <a:solidFill>
                    <a:srgbClr val="0000FF"/>
                  </a:solidFill>
                  <a:latin typeface="+mn-lt"/>
                </a:rPr>
                <a:t>expected rate of return</a:t>
              </a:r>
              <a:r>
                <a:rPr lang="en-US" altLang="en-US" sz="3000" dirty="0">
                  <a:latin typeface="+mn-lt"/>
                </a:rPr>
                <a:t>,    , are not equal, then the price of the investment will change until           .</a:t>
              </a:r>
            </a:p>
          </p:txBody>
        </p:sp>
        <p:graphicFrame>
          <p:nvGraphicFramePr>
            <p:cNvPr id="7" name="Object 10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79730526"/>
                </p:ext>
              </p:extLst>
            </p:nvPr>
          </p:nvGraphicFramePr>
          <p:xfrm>
            <a:off x="3111" y="2161"/>
            <a:ext cx="21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39579" imgH="215713" progId="Equation.3">
                    <p:embed/>
                  </p:oleObj>
                </mc:Choice>
                <mc:Fallback>
                  <p:oleObj name="Equation" r:id="rId5" imgW="139579" imgH="21571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11" y="2161"/>
                          <a:ext cx="21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10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5423232"/>
                </p:ext>
              </p:extLst>
            </p:nvPr>
          </p:nvGraphicFramePr>
          <p:xfrm>
            <a:off x="1248" y="2695"/>
            <a:ext cx="597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80835" imgH="215806" progId="Equation.3">
                    <p:embed/>
                  </p:oleObj>
                </mc:Choice>
                <mc:Fallback>
                  <p:oleObj name="Equation" r:id="rId7" imgW="380835" imgH="21580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2695"/>
                          <a:ext cx="597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" name="Group 1"/>
          <p:cNvGrpSpPr/>
          <p:nvPr/>
        </p:nvGrpSpPr>
        <p:grpSpPr>
          <a:xfrm>
            <a:off x="685800" y="4669892"/>
            <a:ext cx="7772400" cy="1265613"/>
            <a:chOff x="685800" y="5152498"/>
            <a:chExt cx="7772400" cy="1265613"/>
          </a:xfrm>
        </p:grpSpPr>
        <p:sp>
          <p:nvSpPr>
            <p:cNvPr id="9" name="Rectangle 1027"/>
            <p:cNvSpPr txBox="1">
              <a:spLocks noChangeArrowheads="1"/>
            </p:cNvSpPr>
            <p:nvPr/>
          </p:nvSpPr>
          <p:spPr bwMode="auto">
            <a:xfrm>
              <a:off x="685800" y="5198911"/>
              <a:ext cx="77724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 algn="ctr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65138" indent="-465138" algn="l" eaLnBrk="1" hangingPunct="1">
                <a:buClr>
                  <a:srgbClr val="006600"/>
                </a:buClr>
                <a:buFont typeface="Arial" panose="020B0604020202020204" pitchFamily="34" charset="0"/>
                <a:buChar char="•"/>
              </a:pPr>
              <a:r>
                <a:rPr lang="en-US" altLang="en-US" sz="3000" dirty="0"/>
                <a:t>If            , investors who own the stock will sell it; other investors will not want to purchase it. </a:t>
              </a:r>
            </a:p>
          </p:txBody>
        </p:sp>
        <p:graphicFrame>
          <p:nvGraphicFramePr>
            <p:cNvPr id="10" name="Object 10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50707317"/>
                </p:ext>
              </p:extLst>
            </p:nvPr>
          </p:nvGraphicFramePr>
          <p:xfrm>
            <a:off x="1531938" y="5152498"/>
            <a:ext cx="947737" cy="600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80880" imgH="241200" progId="Equation.DSMT4">
                    <p:embed/>
                  </p:oleObj>
                </mc:Choice>
                <mc:Fallback>
                  <p:oleObj name="Equation" r:id="rId9" imgW="380880" imgH="24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1938" y="5152498"/>
                          <a:ext cx="947737" cy="600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1"/>
    </p:custDataLst>
    <p:extLst>
      <p:ext uri="{BB962C8B-B14F-4D97-AF65-F5344CB8AC3E}">
        <p14:creationId xmlns:p14="http://schemas.microsoft.com/office/powerpoint/2010/main" val="292521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61547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Chapter 8 Questions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800" dirty="0"/>
              <a:t>What does it mean to take risk when investing?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800" dirty="0"/>
              <a:t>How are risk and return of an investment measured?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800" dirty="0"/>
              <a:t>How can investors reduce risk?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800" dirty="0"/>
              <a:t>For what type of risk is an average investor rewarded?</a:t>
            </a:r>
          </a:p>
          <a:p>
            <a:pPr marL="914400" lvl="1" indent="-457200" algn="l">
              <a:buFont typeface="+mj-lt"/>
              <a:buAutoNum type="alphaLcPeriod"/>
              <a:defRPr/>
            </a:pPr>
            <a:r>
              <a:rPr lang="en-US" sz="2400" dirty="0"/>
              <a:t>What is the difference between firm-specific risk and market risk?</a:t>
            </a:r>
          </a:p>
          <a:p>
            <a:pPr marL="914400" lvl="1" indent="-457200" algn="l">
              <a:buFont typeface="+mj-lt"/>
              <a:buAutoNum type="alphaLcPeriod"/>
              <a:defRPr/>
            </a:pPr>
            <a:r>
              <a:rPr lang="en-US" sz="2400" dirty="0"/>
              <a:t>Which risk is relevant when determining a stock’s required rate of return? Why?</a:t>
            </a:r>
          </a:p>
          <a:p>
            <a:pPr marL="914400" lvl="1" indent="-457200" algn="l">
              <a:buFont typeface="+mj-lt"/>
              <a:buAutoNum type="alphaLcPeriod"/>
              <a:defRPr/>
            </a:pPr>
            <a:r>
              <a:rPr lang="en-US" sz="2400" dirty="0"/>
              <a:t>Which risk is measured by a stock’s beta coefficient, </a:t>
            </a:r>
            <a:r>
              <a:rPr lang="el-GR" sz="2400" dirty="0"/>
              <a:t>β</a:t>
            </a:r>
            <a:r>
              <a:rPr lang="en-US" sz="2400" dirty="0"/>
              <a:t>?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800" dirty="0"/>
              <a:t>What actions do investors take when the return they require to purchase an investment is different from the return the investment is expected to produce? </a:t>
            </a:r>
          </a:p>
          <a:p>
            <a:pPr marL="514350" indent="-514350" algn="l">
              <a:buFont typeface="+mj-lt"/>
              <a:buAutoNum type="arabicPeriod"/>
              <a:defRPr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82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4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OFFICE THEME" val="GWBPihIK"/>
  <p:tag name="ARTICULATE_PROJECT_OPEN" val="0"/>
  <p:tag name="ARTICULATE_SLIDE_COUNT" val="3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23.5|9.9|8.|15.1|107.8|37.6"/>
  <p:tag name="ARTICULATE_TITLE_TAG" val="Probability Distributions"/>
  <p:tag name="ARTICULATE_SLIDE_PAUSE" val="0"/>
  <p:tag name="ARTICULATE_NAV_LEVEL" val="1"/>
  <p:tag name="ARTICULATE_PLAYLIST_ID" val="-1"/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7|27.8|68."/>
  <p:tag name="ARTICULATE_SLIDE_PAUSE" val="0"/>
  <p:tag name="ARTICULATE_NAV_LEVEL" val="1"/>
  <p:tag name="ARTICULATE_PLAYLIST_ID" val="-1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10.6|3.3|5.1"/>
  <p:tag name="ARTICULATE_SLIDE_PAUSE" val="0"/>
  <p:tag name="ARTICULATE_NAV_LEVEL" val="2"/>
  <p:tag name="ARTICULATE_PLAYLIST_ID" val="-1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15.3|15.7|9.1|14.5|64.3"/>
  <p:tag name="ARTICULATE_SLIDE_PAUSE" val="0"/>
  <p:tag name="ARTICULATE_NAV_LEVEL" val="2"/>
  <p:tag name="ARTICULATE_PLAYLIST_ID" val="-1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3|11.2|19.4|30.2"/>
  <p:tag name="ARTICULATE_TITLE_TAG" val="Measuring Risk--Standard Deviation"/>
  <p:tag name="ARTICULATE_SLIDE_PAUSE" val="0"/>
  <p:tag name="ARTICULATE_NAV_LEVEL" val="1"/>
  <p:tag name="ARTICULATE_PLAYLIST_ID" val="-1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7.1|30.8|7.|3.8|9.2"/>
  <p:tag name="ARTICULATE_TITLE_TAG" val="Standard Deviation"/>
  <p:tag name="ARTICULATE_SLIDE_PAUSE" val="0"/>
  <p:tag name="ARTICULATE_NAV_LEVEL" val="2"/>
  <p:tag name="ARTICULATE_PLAYLIST_ID" val="-1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27.4|4.6|4.1|10.9|2.4|8.1|4.5|1.|12.8|25.2|4.6|53.3"/>
  <p:tag name="ARTICULATE_TITLE_TAG" val="Standard Deviation"/>
  <p:tag name="ARTICULATE_SLIDE_PAUSE" val="0"/>
  <p:tag name="ARTICULATE_NAV_LEVEL" val="3"/>
  <p:tag name="ARTICULATE_PLAYLIST_ID" val="-1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43.5|67.5"/>
  <p:tag name="ARTICULATE_SLIDE_PAUSE" val="0"/>
  <p:tag name="ARTICULATE_NAV_LEVEL" val="1"/>
  <p:tag name="ARTICULATE_PLAYLIST_ID" val="-1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4.6|1.|1.|0.8|11.2|1.1|3.7|11.6|0.5|44.4"/>
  <p:tag name="ARTICULATE_SLIDE_PAUSE" val="0"/>
  <p:tag name="ARTICULATE_NAV_LEVEL" val="2"/>
  <p:tag name="ARTICULATE_PLAYLIST_ID" val="-1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1|18.7|8.3|33.2"/>
  <p:tag name="ARTICULATE_SLIDE_PAUSE" val="0"/>
  <p:tag name="ARTICULATE_NAV_LEVEL" val="1"/>
  <p:tag name="ARTICULATE_PLAYLIST_ID" val="-1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7.5|73.5|4.6|21.6|49.6|81.8|102.9"/>
  <p:tag name="ARTICULATE_SLIDE_PAUSE" val="0"/>
  <p:tag name="ARTICULATE_NAV_LEVEL" val="2"/>
  <p:tag name="ARTICULATE_PLAYLIST_ID" val="-1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5|13.3|51.4|14|16"/>
  <p:tag name="ARTICULATE_SLIDE_PAUSE" val="0"/>
  <p:tag name="ARTICULATE_NAV_LEVEL" val="2"/>
  <p:tag name="ARTICULATE_PLAYLIST_ID" val="-1"/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71.5|21.|17.3|4.1|87.7|38.6|39.6|89.5"/>
  <p:tag name="ARTICULATE_SLIDE_PAUSE" val="0"/>
  <p:tag name="ARTICULATE_NAV_LEVEL" val="3"/>
  <p:tag name="ARTICULATE_PLAYLIST_ID" val="-1"/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71.5|21.|17.3|4.1|87.7|38.6|39.6|89.5"/>
  <p:tag name="ARTICULATE_SLIDE_PAUSE" val="0"/>
  <p:tag name="ARTICULATE_NAV_LEVEL" val="3"/>
  <p:tag name="ARTICULATE_PLAYLIST_ID" val="-1"/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71.5|21.|17.3|4.1|87.7|38.6|39.6|89.5"/>
  <p:tag name="ARTICULATE_SLIDE_PAUSE" val="0"/>
  <p:tag name="ARTICULATE_NAV_LEVEL" val="3"/>
  <p:tag name="ARTICULATE_PLAYLIST_ID" val="-1"/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17.6|58.2|59.6|32.9"/>
  <p:tag name="ARTICULATE_TITLE_TAG" val="Portfolio Risk"/>
  <p:tag name="ARTICULATE_SLIDE_PAUSE" val="0"/>
  <p:tag name="ARTICULATE_NAV_LEVEL" val="2"/>
  <p:tag name="ARTICULATE_PLAYLIST_ID" val="-1"/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5.9|4.9|14.8|6.8|16.7|4.7|27.5"/>
  <p:tag name="ARTICULATE_TITLE_TAG" val="Composition of Risk"/>
  <p:tag name="ARTICULATE_SLIDE_PAUSE" val="0"/>
  <p:tag name="ARTICULATE_NAV_LEVEL" val="1"/>
  <p:tag name="ARTICULATE_PLAYLIST_ID" val="-1"/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5.1|0.9|50.8"/>
  <p:tag name="ARTICULATE_SLIDE_PAUSE" val="0"/>
  <p:tag name="ARTICULATE_NAV_LEVEL" val="3"/>
  <p:tag name="ARTICULATE_PLAYLIST_ID" val="-1"/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|12.3|29.1|1.5|98.8"/>
  <p:tag name="ARTICULATE_SLIDE_PAUSE" val="0"/>
  <p:tag name="ARTICULATE_NAV_LEVEL" val="2"/>
  <p:tag name="ARTICULATE_PLAYLIST_ID" val="-1"/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|12.3|29.1|1.5|98.8"/>
  <p:tag name="ARTICULATE_SLIDE_PAUSE" val="0"/>
  <p:tag name="ARTICULATE_NAV_LEVEL" val="2"/>
  <p:tag name="ARTICULATE_PLAYLIST_ID" val="-1"/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9.3|12.4|4.7|10.5|41.9"/>
  <p:tag name="ARTICULATE_SLIDE_PAUSE" val="0"/>
  <p:tag name="ARTICULATE_NAV_LEVEL" val="2"/>
  <p:tag name="ARTICULATE_PLAYLIST_ID" val="-1"/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0.6|2.3|2.2|1.3|1.9|4.4|2.7|11.4|2.5|10.6|10.|4.4|9.|7.7|12.1|1.1|8.4|10.8|38.6"/>
  <p:tag name="ARTICULATE_SLIDE_PAUSE" val="0"/>
  <p:tag name="ARTICULATE_NAV_LEVEL" val="2"/>
  <p:tag name="ARTICULATE_PLAYLIST_ID" val="-1"/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5|38.9|21.5|34.5|31.6|46.3"/>
  <p:tag name="ARTICULATE_TITLE_TAG" val=" Risk and Rates of Return"/>
  <p:tag name="ARTICULATE_SLIDE_PAUSE" val="0"/>
  <p:tag name="ARTICULATE_NAV_LEVEL" val="1"/>
  <p:tag name="ARTICULATE_PLAYLIST_ID" val="-1"/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5|38.9|21.5|34.5|31.6|46.3"/>
  <p:tag name="ARTICULATE_TITLE_TAG" val=" Risk and Rates of Return"/>
  <p:tag name="ARTICULATE_SLIDE_PAUSE" val="0"/>
  <p:tag name="ARTICULATE_NAV_LEVEL" val="1"/>
  <p:tag name="ARTICULATE_PLAYLIST_ID" val="-1"/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19.9|31.3|36.2|28.5|13.7|14.9|1.7|1.2|1.7|1.8|7|11|26.5|13.8|1.2|18.3|4.9"/>
  <p:tag name="ARTICULATE_TITLE_TAG" val="Risk and Rates of Return"/>
  <p:tag name="ARTICULATE_SLIDE_PAUSE" val="0"/>
  <p:tag name="ARTICULATE_NAV_LEVEL" val="2"/>
  <p:tag name="ARTICULATE_PLAYLIST_ID" val="-1"/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19.9|31.3|36.2|28.5|13.7|14.9|1.7|1.2|1.7|1.8|7|11|26.5|13.8|1.2|18.3|4.9"/>
  <p:tag name="ARTICULATE_TITLE_TAG" val="Risk and Rates of Return"/>
  <p:tag name="ARTICULATE_SLIDE_PAUSE" val="0"/>
  <p:tag name="ARTICULATE_NAV_LEVEL" val="2"/>
  <p:tag name="ARTICULATE_PLAYLIST_ID" val="-1"/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-What is Finance.pptx" id="{DB78170F-85E4-4EAC-B818-2222438A2F99}" vid="{9F307F52-2A63-4FFA-8F72-30B56345A7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1598</TotalTime>
  <Words>3319</Words>
  <Application>Microsoft Office PowerPoint</Application>
  <PresentationFormat>On-screen Show (4:3)</PresentationFormat>
  <Paragraphs>525</Paragraphs>
  <Slides>35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Arial</vt:lpstr>
      <vt:lpstr>Calibri</vt:lpstr>
      <vt:lpstr>Calibri Light</vt:lpstr>
      <vt:lpstr>Courier New</vt:lpstr>
      <vt:lpstr>MT Extra</vt:lpstr>
      <vt:lpstr>Symbol</vt:lpstr>
      <vt:lpstr>Tahoma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Measuring Stand-Alone Risk Standard Deviation, </vt:lpstr>
      <vt:lpstr>PowerPoint Presentation</vt:lpstr>
      <vt:lpstr>PowerPoint Presentation</vt:lpstr>
      <vt:lpstr>Risk Attitudes</vt:lpstr>
      <vt:lpstr>PowerPoint Presentation</vt:lpstr>
      <vt:lpstr>Risk Aversion—Coefficient of Variation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Besley, Scott</dc:creator>
  <cp:lastModifiedBy>Scott Besley</cp:lastModifiedBy>
  <cp:revision>123</cp:revision>
  <dcterms:created xsi:type="dcterms:W3CDTF">2016-05-25T16:13:03Z</dcterms:created>
  <dcterms:modified xsi:type="dcterms:W3CDTF">2023-04-20T17:53:47Z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6D70F270-C9BD-45AB-BE42-6A5717318620</vt:lpwstr>
  </property>
  <property fmtid="{D5CDD505-2E9C-101B-9397-08002B2CF9AE}" pid="3" name="ArticulatePath">
    <vt:lpwstr>Presentation2</vt:lpwstr>
  </property>
</Properties>
</file>