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ppt/notesSlides/notesSlide22.xml" ContentType="application/vnd.openxmlformats-officedocument.presentationml.notesSlide+xml"/>
  <Override PartName="/ppt/tags/tag25.xml" ContentType="application/vnd.openxmlformats-officedocument.presentationml.tags+xml"/>
  <Override PartName="/ppt/notesSlides/notesSlide23.xml" ContentType="application/vnd.openxmlformats-officedocument.presentationml.notesSlide+xml"/>
  <Override PartName="/ppt/comments/comment1.xml" ContentType="application/vnd.openxmlformats-officedocument.presentationml.comments+xml"/>
  <Override PartName="/ppt/tags/tag26.xml" ContentType="application/vnd.openxmlformats-officedocument.presentationml.tags+xml"/>
  <Override PartName="/ppt/notesSlides/notesSlide24.xml" ContentType="application/vnd.openxmlformats-officedocument.presentationml.notesSlide+xml"/>
  <Override PartName="/ppt/tags/tag27.xml" ContentType="application/vnd.openxmlformats-officedocument.presentationml.tags+xml"/>
  <Override PartName="/ppt/notesSlides/notesSlide25.xml" ContentType="application/vnd.openxmlformats-officedocument.presentationml.notesSlide+xml"/>
  <Override PartName="/ppt/tags/tag28.xml" ContentType="application/vnd.openxmlformats-officedocument.presentationml.tags+xml"/>
  <Override PartName="/ppt/notesSlides/notesSlide26.xml" ContentType="application/vnd.openxmlformats-officedocument.presentationml.notesSlide+xml"/>
  <Override PartName="/ppt/tags/tag29.xml" ContentType="application/vnd.openxmlformats-officedocument.presentationml.tags+xml"/>
  <Override PartName="/ppt/notesSlides/notesSlide27.xml" ContentType="application/vnd.openxmlformats-officedocument.presentationml.notesSlide+xml"/>
  <Override PartName="/ppt/tags/tag30.xml" ContentType="application/vnd.openxmlformats-officedocument.presentationml.tags+xml"/>
  <Override PartName="/ppt/notesSlides/notesSlide28.xml" ContentType="application/vnd.openxmlformats-officedocument.presentationml.notesSlide+xml"/>
  <Override PartName="/ppt/tags/tag31.xml" ContentType="application/vnd.openxmlformats-officedocument.presentationml.tags+xml"/>
  <Override PartName="/ppt/notesSlides/notesSlide29.xml" ContentType="application/vnd.openxmlformats-officedocument.presentationml.notesSlide+xml"/>
  <Override PartName="/ppt/tags/tag32.xml" ContentType="application/vnd.openxmlformats-officedocument.presentationml.tags+xml"/>
  <Override PartName="/ppt/notesSlides/notesSlide30.xml" ContentType="application/vnd.openxmlformats-officedocument.presentationml.notesSlide+xml"/>
  <Override PartName="/ppt/tags/tag33.xml" ContentType="application/vnd.openxmlformats-officedocument.presentationml.tags+xml"/>
  <Override PartName="/ppt/notesSlides/notesSlide31.xml" ContentType="application/vnd.openxmlformats-officedocument.presentationml.notesSlide+xml"/>
  <Override PartName="/ppt/tags/tag34.xml" ContentType="application/vnd.openxmlformats-officedocument.presentationml.tags+xml"/>
  <Override PartName="/ppt/notesSlides/notesSlide32.xml" ContentType="application/vnd.openxmlformats-officedocument.presentationml.notesSlide+xml"/>
  <Override PartName="/ppt/tags/tag35.xml" ContentType="application/vnd.openxmlformats-officedocument.presentationml.tags+xml"/>
  <Override PartName="/ppt/notesSlides/notesSlide33.xml" ContentType="application/vnd.openxmlformats-officedocument.presentationml.notesSlide+xml"/>
  <Override PartName="/ppt/tags/tag36.xml" ContentType="application/vnd.openxmlformats-officedocument.presentationml.tags+xml"/>
  <Override PartName="/ppt/notesSlides/notesSlide34.xml" ContentType="application/vnd.openxmlformats-officedocument.presentationml.notesSlide+xml"/>
  <Override PartName="/ppt/tags/tag37.xml" ContentType="application/vnd.openxmlformats-officedocument.presentationml.tags+xml"/>
  <Override PartName="/ppt/notesSlides/notesSlide35.xml" ContentType="application/vnd.openxmlformats-officedocument.presentationml.notesSlide+xml"/>
  <Override PartName="/ppt/tags/tag38.xml" ContentType="application/vnd.openxmlformats-officedocument.presentationml.tags+xml"/>
  <Override PartName="/ppt/notesSlides/notesSlide36.xml" ContentType="application/vnd.openxmlformats-officedocument.presentationml.notesSlide+xml"/>
  <Override PartName="/ppt/tags/tag39.xml" ContentType="application/vnd.openxmlformats-officedocument.presentationml.tags+xml"/>
  <Override PartName="/ppt/notesSlides/notesSlide37.xml" ContentType="application/vnd.openxmlformats-officedocument.presentationml.notesSlide+xml"/>
  <Override PartName="/ppt/tags/tag40.xml" ContentType="application/vnd.openxmlformats-officedocument.presentationml.tags+xml"/>
  <Override PartName="/ppt/notesSlides/notesSlide38.xml" ContentType="application/vnd.openxmlformats-officedocument.presentationml.notesSlide+xml"/>
  <Override PartName="/ppt/tags/tag41.xml" ContentType="application/vnd.openxmlformats-officedocument.presentationml.tags+xml"/>
  <Override PartName="/ppt/notesSlides/notesSlide39.xml" ContentType="application/vnd.openxmlformats-officedocument.presentationml.notesSlide+xml"/>
  <Override PartName="/ppt/tags/tag42.xml" ContentType="application/vnd.openxmlformats-officedocument.presentationml.tags+xml"/>
  <Override PartName="/ppt/notesSlides/notesSlide40.xml" ContentType="application/vnd.openxmlformats-officedocument.presentationml.notesSlide+xml"/>
  <Override PartName="/ppt/tags/tag43.xml" ContentType="application/vnd.openxmlformats-officedocument.presentationml.tags+xml"/>
  <Override PartName="/ppt/notesSlides/notesSlide41.xml" ContentType="application/vnd.openxmlformats-officedocument.presentationml.notesSlide+xml"/>
  <Override PartName="/ppt/tags/tag44.xml" ContentType="application/vnd.openxmlformats-officedocument.presentationml.tags+xml"/>
  <Override PartName="/ppt/notesSlides/notesSlide42.xml" ContentType="application/vnd.openxmlformats-officedocument.presentationml.notesSlide+xml"/>
  <Override PartName="/ppt/tags/tag45.xml" ContentType="application/vnd.openxmlformats-officedocument.presentationml.tags+xml"/>
  <Override PartName="/ppt/notesSlides/notesSlide43.xml" ContentType="application/vnd.openxmlformats-officedocument.presentationml.notesSlide+xml"/>
  <Override PartName="/ppt/tags/tag46.xml" ContentType="application/vnd.openxmlformats-officedocument.presentationml.tags+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sldIdLst>
    <p:sldId id="260" r:id="rId2"/>
    <p:sldId id="263" r:id="rId3"/>
    <p:sldId id="264" r:id="rId4"/>
    <p:sldId id="265" r:id="rId5"/>
    <p:sldId id="266" r:id="rId6"/>
    <p:sldId id="267" r:id="rId7"/>
    <p:sldId id="268" r:id="rId8"/>
    <p:sldId id="269" r:id="rId9"/>
    <p:sldId id="270" r:id="rId10"/>
    <p:sldId id="273" r:id="rId11"/>
    <p:sldId id="274" r:id="rId12"/>
    <p:sldId id="275" r:id="rId13"/>
    <p:sldId id="276" r:id="rId14"/>
    <p:sldId id="277" r:id="rId15"/>
    <p:sldId id="279" r:id="rId16"/>
    <p:sldId id="281" r:id="rId17"/>
    <p:sldId id="278" r:id="rId18"/>
    <p:sldId id="283" r:id="rId19"/>
    <p:sldId id="284" r:id="rId20"/>
    <p:sldId id="285" r:id="rId21"/>
    <p:sldId id="286" r:id="rId22"/>
    <p:sldId id="288" r:id="rId23"/>
    <p:sldId id="311" r:id="rId24"/>
    <p:sldId id="261" r:id="rId25"/>
    <p:sldId id="282" r:id="rId26"/>
    <p:sldId id="289" r:id="rId27"/>
    <p:sldId id="291" r:id="rId28"/>
    <p:sldId id="292" r:id="rId29"/>
    <p:sldId id="293" r:id="rId30"/>
    <p:sldId id="294" r:id="rId31"/>
    <p:sldId id="295" r:id="rId32"/>
    <p:sldId id="296" r:id="rId33"/>
    <p:sldId id="297" r:id="rId34"/>
    <p:sldId id="298" r:id="rId35"/>
    <p:sldId id="299" r:id="rId36"/>
    <p:sldId id="300" r:id="rId37"/>
    <p:sldId id="301" r:id="rId38"/>
    <p:sldId id="303" r:id="rId39"/>
    <p:sldId id="305" r:id="rId40"/>
    <p:sldId id="310" r:id="rId41"/>
    <p:sldId id="307" r:id="rId42"/>
    <p:sldId id="306" r:id="rId43"/>
    <p:sldId id="259" r:id="rId44"/>
    <p:sldId id="308" r:id="rId45"/>
  </p:sldIdLst>
  <p:sldSz cx="9144000" cy="6858000" type="screen4x3"/>
  <p:notesSz cx="6858000" cy="9144000"/>
  <p:custDataLst>
    <p:tags r:id="rId47"/>
  </p:custDataLst>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cott Besley" initials="SB" lastIdx="1" clrIdx="0">
    <p:extLst>
      <p:ext uri="{19B8F6BF-5375-455C-9EA6-DF929625EA0E}">
        <p15:presenceInfo xmlns:p15="http://schemas.microsoft.com/office/powerpoint/2012/main" userId="S::sbesley@usf.edu::5f7ee874-532f-48ec-b1c2-daa180ddfa2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006600"/>
    <a:srgbClr val="339933"/>
    <a:srgbClr val="006666"/>
    <a:srgbClr val="33CC33"/>
    <a:srgbClr val="920000"/>
    <a:srgbClr val="FEF8CE"/>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10" d="100"/>
          <a:sy n="110" d="100"/>
        </p:scale>
        <p:origin x="1488" y="10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7-26T10:26:48.258" idx="1">
    <p:pos x="10" y="10"/>
    <p:text/>
    <p:extLst>
      <p:ext uri="{C676402C-5697-4E1C-873F-D02D1690AC5C}">
        <p15:threadingInfo xmlns:p15="http://schemas.microsoft.com/office/powerpoint/2012/main" timeZoneBias="2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D4BDD463-63AB-440C-8E3A-8243FCC4080A}" type="datetimeFigureOut">
              <a:rPr lang="en-US"/>
              <a:pPr>
                <a:defRPr/>
              </a:pPr>
              <a:t>4/20/2023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F1F8022F-6511-4D1C-81DF-7600AB074832}" type="slidenum">
              <a:rPr lang="en-US"/>
              <a:pPr>
                <a:defRPr/>
              </a:pPr>
              <a:t>‹#›</a:t>
            </a:fld>
            <a:endParaRPr lang="en-US"/>
          </a:p>
        </p:txBody>
      </p:sp>
    </p:spTree>
    <p:extLst>
      <p:ext uri="{BB962C8B-B14F-4D97-AF65-F5344CB8AC3E}">
        <p14:creationId xmlns:p14="http://schemas.microsoft.com/office/powerpoint/2010/main" val="4941979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24A8277E-D055-46D9-AC22-86D8A4D670C7}" type="slidenum">
              <a:rPr lang="en-US" smtClean="0"/>
              <a:pPr>
                <a:defRPr/>
              </a:pPr>
              <a:t>1</a:t>
            </a:fld>
            <a:endParaRPr lang="en-US"/>
          </a:p>
        </p:txBody>
      </p:sp>
    </p:spTree>
    <p:extLst>
      <p:ext uri="{BB962C8B-B14F-4D97-AF65-F5344CB8AC3E}">
        <p14:creationId xmlns:p14="http://schemas.microsoft.com/office/powerpoint/2010/main" val="4085559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A394E44-EF32-439C-BA9D-5070DC252F06}"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2</a:t>
            </a:fld>
            <a:endParaRPr lang="en-US" altLang="en-US">
              <a:latin typeface="Arial" panose="020B0604020202020204" pitchFamily="34" charset="0"/>
              <a:ea typeface="ＭＳ Ｐゴシック" panose="020B0600070205080204" pitchFamily="34" charset="-128"/>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8293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E359263-18A0-4742-AEC3-E5F4A47FD535}"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3</a:t>
            </a:fld>
            <a:endParaRPr lang="en-US" altLang="en-US">
              <a:latin typeface="Arial" panose="020B0604020202020204" pitchFamily="34" charset="0"/>
              <a:ea typeface="ＭＳ Ｐゴシック" panose="020B0600070205080204" pitchFamily="34" charset="-128"/>
            </a:endParaRPr>
          </a:p>
        </p:txBody>
      </p:sp>
      <p:sp>
        <p:nvSpPr>
          <p:cNvPr id="122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43354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1F3A0F3-0CBB-48E6-867C-8639D0F1CF67}"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4</a:t>
            </a:fld>
            <a:endParaRPr lang="en-US" altLang="en-US">
              <a:latin typeface="Arial" panose="020B0604020202020204" pitchFamily="34" charset="0"/>
              <a:ea typeface="ＭＳ Ｐゴシック" panose="020B0600070205080204" pitchFamily="34" charset="-128"/>
            </a:endParaRPr>
          </a:p>
        </p:txBody>
      </p:sp>
      <p:sp>
        <p:nvSpPr>
          <p:cNvPr id="143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91424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94ACC36-BFF9-456D-AF6E-4D35AA6C40D5}"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5</a:t>
            </a:fld>
            <a:endParaRPr lang="en-US" altLang="en-US">
              <a:latin typeface="Arial" panose="020B0604020202020204" pitchFamily="34" charset="0"/>
              <a:ea typeface="ＭＳ Ｐゴシック" panose="020B0600070205080204" pitchFamily="34" charset="-128"/>
            </a:endParaRPr>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39593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FEAE241-FDCB-41D7-A253-0A8BA94968D1}"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6</a:t>
            </a:fld>
            <a:endParaRPr lang="en-US" altLang="en-US">
              <a:latin typeface="Arial" panose="020B0604020202020204" pitchFamily="34" charset="0"/>
              <a:ea typeface="ＭＳ Ｐゴシック" panose="020B0600070205080204" pitchFamily="34" charset="-128"/>
            </a:endParaRPr>
          </a:p>
        </p:txBody>
      </p:sp>
      <p:sp>
        <p:nvSpPr>
          <p:cNvPr id="184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59741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05FE18F-9763-4FF4-8335-FFA79B0072DD}"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7</a:t>
            </a:fld>
            <a:endParaRPr lang="en-US" altLang="en-US">
              <a:latin typeface="Arial" panose="020B0604020202020204" pitchFamily="34" charset="0"/>
              <a:ea typeface="ＭＳ Ｐゴシック" panose="020B0600070205080204" pitchFamily="34" charset="-128"/>
            </a:endParaRPr>
          </a:p>
        </p:txBody>
      </p:sp>
      <p:sp>
        <p:nvSpPr>
          <p:cNvPr id="204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69878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228488D-9A4F-4E93-A94A-AD6945487711}"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8</a:t>
            </a:fld>
            <a:endParaRPr lang="en-US" altLang="en-US">
              <a:latin typeface="Arial" panose="020B0604020202020204" pitchFamily="34" charset="0"/>
              <a:ea typeface="ＭＳ Ｐゴシック" panose="020B0600070205080204" pitchFamily="34" charset="-128"/>
            </a:endParaRPr>
          </a:p>
        </p:txBody>
      </p:sp>
      <p:sp>
        <p:nvSpPr>
          <p:cNvPr id="225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24566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FBF1008-656E-4426-BF56-6978EA9F48C2}"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9</a:t>
            </a:fld>
            <a:endParaRPr lang="en-US" altLang="en-US">
              <a:latin typeface="Arial" panose="020B0604020202020204" pitchFamily="34" charset="0"/>
              <a:ea typeface="ＭＳ Ｐゴシック" panose="020B0600070205080204" pitchFamily="34" charset="-128"/>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53299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0C0BA7B-FF0C-4D8C-AA48-EED160767E0D}"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10</a:t>
            </a:fld>
            <a:endParaRPr lang="en-US" altLang="en-US">
              <a:latin typeface="Arial" panose="020B0604020202020204" pitchFamily="34" charset="0"/>
              <a:ea typeface="ＭＳ Ｐゴシック" panose="020B0600070205080204" pitchFamily="34" charset="-128"/>
            </a:endParaRPr>
          </a:p>
        </p:txBody>
      </p:sp>
      <p:sp>
        <p:nvSpPr>
          <p:cNvPr id="266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595247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8BFF096-730B-4AEF-85D8-214537136CE3}"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11</a:t>
            </a:fld>
            <a:endParaRPr lang="en-US" altLang="en-US">
              <a:latin typeface="Arial" panose="020B0604020202020204" pitchFamily="34" charset="0"/>
              <a:ea typeface="ＭＳ Ｐゴシック" panose="020B0600070205080204" pitchFamily="34" charset="-128"/>
            </a:endParaRPr>
          </a:p>
        </p:txBody>
      </p:sp>
      <p:sp>
        <p:nvSpPr>
          <p:cNvPr id="286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52815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6AB250B-633F-4357-95BA-36CFB3BDEFB3}"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12</a:t>
            </a:fld>
            <a:endParaRPr lang="en-US" altLang="en-US">
              <a:latin typeface="Arial" panose="020B0604020202020204" pitchFamily="34" charset="0"/>
              <a:ea typeface="ＭＳ Ｐゴシック" panose="020B0600070205080204" pitchFamily="34" charset="-128"/>
            </a:endParaRPr>
          </a:p>
        </p:txBody>
      </p:sp>
      <p:sp>
        <p:nvSpPr>
          <p:cNvPr id="307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65737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19BDB5A-E2B3-432B-B1C8-8F88F1DAA437}"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13</a:t>
            </a:fld>
            <a:endParaRPr lang="en-US" altLang="en-US">
              <a:latin typeface="Arial" panose="020B0604020202020204" pitchFamily="34" charset="0"/>
              <a:ea typeface="ＭＳ Ｐゴシック" panose="020B0600070205080204" pitchFamily="34" charset="-128"/>
            </a:endParaRPr>
          </a:p>
        </p:txBody>
      </p:sp>
      <p:sp>
        <p:nvSpPr>
          <p:cNvPr id="327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114607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23D8C87-B37C-4AFB-89E4-39D92843EC51}"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14</a:t>
            </a:fld>
            <a:endParaRPr lang="en-US" altLang="en-US">
              <a:latin typeface="Arial" panose="020B0604020202020204" pitchFamily="34" charset="0"/>
              <a:ea typeface="ＭＳ Ｐゴシック" panose="020B0600070205080204" pitchFamily="34" charset="-128"/>
            </a:endParaRPr>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22758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4D40786-5E72-424C-B52D-56625844E537}"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15</a:t>
            </a:fld>
            <a:endParaRPr lang="en-US" altLang="en-US">
              <a:latin typeface="Arial" panose="020B0604020202020204" pitchFamily="34" charset="0"/>
              <a:ea typeface="ＭＳ Ｐゴシック" panose="020B0600070205080204" pitchFamily="34" charset="-128"/>
            </a:endParaRPr>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490828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06A1399-1F90-41DB-8953-F5B7DAE41840}"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16</a:t>
            </a:fld>
            <a:endParaRPr lang="en-US" altLang="en-US">
              <a:latin typeface="Arial" panose="020B0604020202020204" pitchFamily="34" charset="0"/>
              <a:ea typeface="ＭＳ Ｐゴシック" panose="020B0600070205080204" pitchFamily="34" charset="-128"/>
            </a:endParaRPr>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079868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84E3B19-E08C-4ED6-B22D-86708ABC82D5}"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17</a:t>
            </a:fld>
            <a:endParaRPr lang="en-US" altLang="en-US">
              <a:latin typeface="Arial" panose="020B0604020202020204" pitchFamily="34" charset="0"/>
              <a:ea typeface="ＭＳ Ｐゴシック" panose="020B0600070205080204" pitchFamily="34" charset="-128"/>
            </a:endParaRPr>
          </a:p>
        </p:txBody>
      </p:sp>
      <p:sp>
        <p:nvSpPr>
          <p:cNvPr id="368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246439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40BB246-003C-4FA0-86EE-5D738C37D745}"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18</a:t>
            </a:fld>
            <a:endParaRPr lang="en-US" altLang="en-US">
              <a:latin typeface="Arial" panose="020B0604020202020204" pitchFamily="34" charset="0"/>
              <a:ea typeface="ＭＳ Ｐゴシック" panose="020B0600070205080204" pitchFamily="34" charset="-128"/>
            </a:endParaRP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341501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343255A-0420-475E-BEEB-7C5ECCCFA0E6}"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19</a:t>
            </a:fld>
            <a:endParaRPr lang="en-US" altLang="en-US">
              <a:latin typeface="Arial" panose="020B0604020202020204" pitchFamily="34" charset="0"/>
              <a:ea typeface="ＭＳ Ｐゴシック" panose="020B0600070205080204" pitchFamily="34" charset="-128"/>
            </a:endParaRPr>
          </a:p>
        </p:txBody>
      </p:sp>
      <p:sp>
        <p:nvSpPr>
          <p:cNvPr id="450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231458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54708B9-D8AD-429F-A974-8F21ABC87837}"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20</a:t>
            </a:fld>
            <a:endParaRPr lang="en-US" altLang="en-US">
              <a:latin typeface="Arial" panose="020B0604020202020204" pitchFamily="34" charset="0"/>
              <a:ea typeface="ＭＳ Ｐゴシック" panose="020B0600070205080204" pitchFamily="34" charset="-128"/>
            </a:endParaRPr>
          </a:p>
        </p:txBody>
      </p:sp>
      <p:sp>
        <p:nvSpPr>
          <p:cNvPr id="471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547786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9B4CC28-BA5C-46F5-AF96-1BC6A3277BB4}"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21</a:t>
            </a:fld>
            <a:endParaRPr lang="en-US" altLang="en-US">
              <a:latin typeface="Arial" panose="020B0604020202020204" pitchFamily="34" charset="0"/>
              <a:ea typeface="ＭＳ Ｐゴシック" panose="020B0600070205080204" pitchFamily="34" charset="-128"/>
            </a:endParaRPr>
          </a:p>
        </p:txBody>
      </p:sp>
      <p:sp>
        <p:nvSpPr>
          <p:cNvPr id="491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640285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F23FC13-72CB-4832-A338-837F2EA24B15}"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22</a:t>
            </a:fld>
            <a:endParaRPr lang="en-US" altLang="en-US">
              <a:latin typeface="Arial" panose="020B0604020202020204" pitchFamily="34" charset="0"/>
              <a:ea typeface="ＭＳ Ｐゴシック" panose="020B0600070205080204" pitchFamily="34" charset="-128"/>
            </a:endParaRPr>
          </a:p>
        </p:txBody>
      </p:sp>
      <p:sp>
        <p:nvSpPr>
          <p:cNvPr id="532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772172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F23FC13-72CB-4832-A338-837F2EA24B15}"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23</a:t>
            </a:fld>
            <a:endParaRPr lang="en-US" altLang="en-US">
              <a:latin typeface="Arial" panose="020B0604020202020204" pitchFamily="34" charset="0"/>
              <a:ea typeface="ＭＳ Ｐゴシック" panose="020B0600070205080204" pitchFamily="34" charset="-128"/>
            </a:endParaRPr>
          </a:p>
        </p:txBody>
      </p:sp>
      <p:sp>
        <p:nvSpPr>
          <p:cNvPr id="532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134733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688F9D30-223F-4561-81B1-E3BA6CAC6B94}" type="slidenum">
              <a:rPr lang="en-US" smtClean="0"/>
              <a:pPr>
                <a:defRPr/>
              </a:pPr>
              <a:t>24</a:t>
            </a:fld>
            <a:endParaRPr lang="en-US"/>
          </a:p>
        </p:txBody>
      </p:sp>
    </p:spTree>
    <p:extLst>
      <p:ext uri="{BB962C8B-B14F-4D97-AF65-F5344CB8AC3E}">
        <p14:creationId xmlns:p14="http://schemas.microsoft.com/office/powerpoint/2010/main" val="4997337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7938B96-8ACF-4FCD-AF62-2609DA852BB8}"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25</a:t>
            </a:fld>
            <a:endParaRPr lang="en-US" altLang="en-US">
              <a:latin typeface="Arial" panose="020B0604020202020204" pitchFamily="34" charset="0"/>
              <a:ea typeface="ＭＳ Ｐゴシック" panose="020B0600070205080204" pitchFamily="34" charset="-128"/>
            </a:endParaRPr>
          </a:p>
        </p:txBody>
      </p:sp>
      <p:sp>
        <p:nvSpPr>
          <p:cNvPr id="573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754332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C6201F7-E2B8-4EEB-AD2D-19CCAD537A3F}"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26</a:t>
            </a:fld>
            <a:endParaRPr lang="en-US" altLang="en-US">
              <a:latin typeface="Arial" panose="020B0604020202020204" pitchFamily="34" charset="0"/>
              <a:ea typeface="ＭＳ Ｐゴシック" panose="020B0600070205080204" pitchFamily="34" charset="-128"/>
            </a:endParaRPr>
          </a:p>
        </p:txBody>
      </p:sp>
      <p:sp>
        <p:nvSpPr>
          <p:cNvPr id="593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358473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B8BC705-CBD3-4383-9319-D822161D177F}"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27</a:t>
            </a:fld>
            <a:endParaRPr lang="en-US" altLang="en-US">
              <a:latin typeface="Arial" panose="020B0604020202020204" pitchFamily="34" charset="0"/>
              <a:ea typeface="ＭＳ Ｐゴシック" panose="020B0600070205080204" pitchFamily="34" charset="-128"/>
            </a:endParaRPr>
          </a:p>
        </p:txBody>
      </p:sp>
      <p:sp>
        <p:nvSpPr>
          <p:cNvPr id="634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611477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34056F7-1E82-49CE-8B56-C83030181A25}"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28</a:t>
            </a:fld>
            <a:endParaRPr lang="en-US" altLang="en-US">
              <a:latin typeface="Arial" panose="020B0604020202020204" pitchFamily="34" charset="0"/>
              <a:ea typeface="ＭＳ Ｐゴシック" panose="020B0600070205080204" pitchFamily="34" charset="-128"/>
            </a:endParaRPr>
          </a:p>
        </p:txBody>
      </p:sp>
      <p:sp>
        <p:nvSpPr>
          <p:cNvPr id="655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196171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875B03F-A1C1-4219-BB42-0C707D995D4F}"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29</a:t>
            </a:fld>
            <a:endParaRPr lang="en-US" altLang="en-US">
              <a:latin typeface="Arial" panose="020B0604020202020204" pitchFamily="34" charset="0"/>
              <a:ea typeface="ＭＳ Ｐゴシック" panose="020B0600070205080204" pitchFamily="34" charset="-128"/>
            </a:endParaRPr>
          </a:p>
        </p:txBody>
      </p:sp>
      <p:sp>
        <p:nvSpPr>
          <p:cNvPr id="675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558414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6B39302-9949-49FF-BB92-A2E4266F0902}"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30</a:t>
            </a:fld>
            <a:endParaRPr lang="en-US" altLang="en-US">
              <a:latin typeface="Arial" panose="020B0604020202020204" pitchFamily="34" charset="0"/>
              <a:ea typeface="ＭＳ Ｐゴシック" panose="020B0600070205080204" pitchFamily="34" charset="-128"/>
            </a:endParaRPr>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302119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F496F9B-FC32-428F-8D47-B08FACFC3547}"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31</a:t>
            </a:fld>
            <a:endParaRPr lang="en-US" altLang="en-US">
              <a:latin typeface="Arial" panose="020B0604020202020204" pitchFamily="34" charset="0"/>
              <a:ea typeface="ＭＳ Ｐゴシック" panose="020B0600070205080204" pitchFamily="34" charset="-128"/>
            </a:endParaRPr>
          </a:p>
        </p:txBody>
      </p:sp>
      <p:sp>
        <p:nvSpPr>
          <p:cNvPr id="716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09234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DE1E475-0E6D-4BFE-BB77-BA669AE9CDCC}"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32</a:t>
            </a:fld>
            <a:endParaRPr lang="en-US" altLang="en-US">
              <a:latin typeface="Arial" panose="020B0604020202020204" pitchFamily="34" charset="0"/>
              <a:ea typeface="ＭＳ Ｐゴシック" panose="020B0600070205080204" pitchFamily="34" charset="-128"/>
            </a:endParaRPr>
          </a:p>
        </p:txBody>
      </p:sp>
      <p:sp>
        <p:nvSpPr>
          <p:cNvPr id="737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346586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1066848-A213-415E-89B4-ECE1ED643A78}"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33</a:t>
            </a:fld>
            <a:endParaRPr lang="en-US" altLang="en-US">
              <a:latin typeface="Arial" panose="020B0604020202020204" pitchFamily="34" charset="0"/>
              <a:ea typeface="ＭＳ Ｐゴシック" panose="020B0600070205080204" pitchFamily="34" charset="-128"/>
            </a:endParaRPr>
          </a:p>
        </p:txBody>
      </p:sp>
      <p:sp>
        <p:nvSpPr>
          <p:cNvPr id="757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430281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DEFD85A-7D0C-4748-A572-5C980F949D01}"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34</a:t>
            </a:fld>
            <a:endParaRPr lang="en-US" altLang="en-US">
              <a:latin typeface="Arial" panose="020B0604020202020204" pitchFamily="34" charset="0"/>
              <a:ea typeface="ＭＳ Ｐゴシック" panose="020B0600070205080204" pitchFamily="34" charset="-128"/>
            </a:endParaRPr>
          </a:p>
        </p:txBody>
      </p:sp>
      <p:sp>
        <p:nvSpPr>
          <p:cNvPr id="778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637050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D2DB1C9-7976-4095-AACD-762C1911FB11}"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35</a:t>
            </a:fld>
            <a:endParaRPr lang="en-US" altLang="en-US">
              <a:latin typeface="Arial" panose="020B0604020202020204" pitchFamily="34" charset="0"/>
              <a:ea typeface="ＭＳ Ｐゴシック" panose="020B0600070205080204" pitchFamily="34" charset="-128"/>
            </a:endParaRPr>
          </a:p>
        </p:txBody>
      </p:sp>
      <p:sp>
        <p:nvSpPr>
          <p:cNvPr id="798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295660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algn="r"/>
            <a:fld id="{2507C06A-6DBA-47A6-A2AF-EED674694B89}" type="slidenum">
              <a:rPr lang="en-US" altLang="en-US" sz="1200">
                <a:latin typeface="Arial" panose="020B0604020202020204" pitchFamily="34" charset="0"/>
                <a:ea typeface="ＭＳ Ｐゴシック" panose="020B0600070205080204" pitchFamily="34" charset="-128"/>
              </a:rPr>
              <a:pPr algn="r"/>
              <a:t>36</a:t>
            </a:fld>
            <a:endParaRPr lang="en-US" altLang="en-US" sz="1200">
              <a:latin typeface="Arial" panose="020B0604020202020204" pitchFamily="34" charset="0"/>
              <a:ea typeface="ＭＳ Ｐゴシック" panose="020B0600070205080204" pitchFamily="34" charset="-128"/>
            </a:endParaRPr>
          </a:p>
        </p:txBody>
      </p:sp>
      <p:sp>
        <p:nvSpPr>
          <p:cNvPr id="819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783469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9304305-C41B-47AD-A76B-CA225FEB005F}" type="slidenum">
              <a:rPr lang="en-US" altLang="en-US" smtClean="0">
                <a:latin typeface="Arial" panose="020B0604020202020204" pitchFamily="34" charset="0"/>
                <a:ea typeface="ＭＳ Ｐゴシック" panose="020B0600070205080204" pitchFamily="34" charset="-128"/>
              </a:rPr>
              <a:pPr fontAlgn="base">
                <a:spcBef>
                  <a:spcPct val="0"/>
                </a:spcBef>
                <a:spcAft>
                  <a:spcPct val="0"/>
                </a:spcAft>
              </a:pPr>
              <a:t>37</a:t>
            </a:fld>
            <a:endParaRPr lang="en-US" altLang="en-US">
              <a:latin typeface="Arial" panose="020B0604020202020204" pitchFamily="34" charset="0"/>
              <a:ea typeface="ＭＳ Ｐゴシック" panose="020B0600070205080204" pitchFamily="34" charset="-128"/>
            </a:endParaRPr>
          </a:p>
        </p:txBody>
      </p:sp>
      <p:sp>
        <p:nvSpPr>
          <p:cNvPr id="839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96983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algn="r"/>
            <a:fld id="{7A98D867-DB7D-4510-B0E3-8682A8228E31}" type="slidenum">
              <a:rPr lang="en-US" altLang="en-US" sz="1200">
                <a:latin typeface="Arial" panose="020B0604020202020204" pitchFamily="34" charset="0"/>
                <a:ea typeface="ＭＳ Ｐゴシック" panose="020B0600070205080204" pitchFamily="34" charset="-128"/>
              </a:rPr>
              <a:pPr algn="r"/>
              <a:t>38</a:t>
            </a:fld>
            <a:endParaRPr lang="en-US" altLang="en-US" sz="1200">
              <a:latin typeface="Arial" panose="020B0604020202020204" pitchFamily="34" charset="0"/>
              <a:ea typeface="ＭＳ Ｐゴシック" panose="020B0600070205080204" pitchFamily="34" charset="-128"/>
            </a:endParaRPr>
          </a:p>
        </p:txBody>
      </p:sp>
      <p:sp>
        <p:nvSpPr>
          <p:cNvPr id="880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21635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721A4C85-6B67-4011-8DE3-4614157FE775}" type="slidenum">
              <a:rPr lang="en-US" smtClean="0"/>
              <a:pPr>
                <a:defRPr/>
              </a:pPr>
              <a:t>39</a:t>
            </a:fld>
            <a:endParaRPr lang="en-US"/>
          </a:p>
        </p:txBody>
      </p:sp>
    </p:spTree>
    <p:extLst>
      <p:ext uri="{BB962C8B-B14F-4D97-AF65-F5344CB8AC3E}">
        <p14:creationId xmlns:p14="http://schemas.microsoft.com/office/powerpoint/2010/main" val="1299806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776D0E20-0A08-4967-8E6D-A61D18C44F0B}" type="slidenum">
              <a:rPr lang="en-US" smtClean="0"/>
              <a:pPr>
                <a:defRPr/>
              </a:pPr>
              <a:t>40</a:t>
            </a:fld>
            <a:endParaRPr lang="en-US"/>
          </a:p>
        </p:txBody>
      </p:sp>
    </p:spTree>
    <p:extLst>
      <p:ext uri="{BB962C8B-B14F-4D97-AF65-F5344CB8AC3E}">
        <p14:creationId xmlns:p14="http://schemas.microsoft.com/office/powerpoint/2010/main" val="13331792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C3D0858-06BB-4030-8AB5-AB596395B4B6}" type="slidenum">
              <a:rPr lang="en-US" smtClean="0"/>
              <a:pPr>
                <a:defRPr/>
              </a:pPr>
              <a:t>41</a:t>
            </a:fld>
            <a:endParaRPr lang="en-US"/>
          </a:p>
        </p:txBody>
      </p:sp>
    </p:spTree>
    <p:extLst>
      <p:ext uri="{BB962C8B-B14F-4D97-AF65-F5344CB8AC3E}">
        <p14:creationId xmlns:p14="http://schemas.microsoft.com/office/powerpoint/2010/main" val="35210348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E6C732D0-9F9C-44C1-9B07-9012CBDA67EA}" type="slidenum">
              <a:rPr lang="en-US" smtClean="0"/>
              <a:pPr>
                <a:defRPr/>
              </a:pPr>
              <a:t>42</a:t>
            </a:fld>
            <a:endParaRPr lang="en-US"/>
          </a:p>
        </p:txBody>
      </p:sp>
    </p:spTree>
    <p:extLst>
      <p:ext uri="{BB962C8B-B14F-4D97-AF65-F5344CB8AC3E}">
        <p14:creationId xmlns:p14="http://schemas.microsoft.com/office/powerpoint/2010/main" val="27710133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5126998F-7807-4B77-BA26-F809835EA766}" type="slidenum">
              <a:rPr lang="en-US" smtClean="0"/>
              <a:pPr>
                <a:defRPr/>
              </a:pPr>
              <a:t>43</a:t>
            </a:fld>
            <a:endParaRPr lang="en-US"/>
          </a:p>
        </p:txBody>
      </p:sp>
    </p:spTree>
    <p:extLst>
      <p:ext uri="{BB962C8B-B14F-4D97-AF65-F5344CB8AC3E}">
        <p14:creationId xmlns:p14="http://schemas.microsoft.com/office/powerpoint/2010/main" val="16326419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33F82CB8-1843-4AF7-83F4-F51DD8079F2A}" type="slidenum">
              <a:rPr lang="en-US" smtClean="0"/>
              <a:pPr>
                <a:defRPr/>
              </a:pPr>
              <a:t>44</a:t>
            </a:fld>
            <a:endParaRPr lang="en-US"/>
          </a:p>
        </p:txBody>
      </p:sp>
    </p:spTree>
    <p:extLst>
      <p:ext uri="{BB962C8B-B14F-4D97-AF65-F5344CB8AC3E}">
        <p14:creationId xmlns:p14="http://schemas.microsoft.com/office/powerpoint/2010/main" val="216610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FEF8CE"/>
        </a:solidFill>
        <a:effectLst/>
      </p:bgPr>
    </p:bg>
    <p:spTree>
      <p:nvGrpSpPr>
        <p:cNvPr id="1" name=""/>
        <p:cNvGrpSpPr/>
        <p:nvPr/>
      </p:nvGrpSpPr>
      <p:grpSpPr>
        <a:xfrm>
          <a:off x="0" y="0"/>
          <a:ext cx="0" cy="0"/>
          <a:chOff x="0" y="0"/>
          <a:chExt cx="0" cy="0"/>
        </a:xfrm>
      </p:grpSpPr>
      <p:sp>
        <p:nvSpPr>
          <p:cNvPr id="4" name="Text Box 2"/>
          <p:cNvSpPr txBox="1">
            <a:spLocks noChangeArrowheads="1"/>
          </p:cNvSpPr>
          <p:nvPr userDrawn="1"/>
        </p:nvSpPr>
        <p:spPr bwMode="auto">
          <a:xfrm>
            <a:off x="-28875" y="6458147"/>
            <a:ext cx="9196578" cy="457200"/>
          </a:xfrm>
          <a:prstGeom prst="rect">
            <a:avLst/>
          </a:prstGeom>
          <a:gradFill flip="none" rotWithShape="1">
            <a:gsLst>
              <a:gs pos="9735">
                <a:srgbClr val="339933"/>
              </a:gs>
              <a:gs pos="27000">
                <a:srgbClr val="339933"/>
              </a:gs>
              <a:gs pos="75000">
                <a:srgbClr val="339933"/>
              </a:gs>
              <a:gs pos="51000">
                <a:srgbClr val="FEF8CE"/>
              </a:gs>
            </a:gsLst>
            <a:path path="circle">
              <a:fillToRect l="100000" t="100000"/>
            </a:path>
            <a:tileRect r="-100000" b="-100000"/>
          </a:gradFill>
          <a:ln w="9525">
            <a:noFill/>
            <a:miter lim="800000"/>
            <a:headEnd/>
            <a:tailEnd/>
          </a:ln>
          <a:effectLst>
            <a:softEdge rad="38100"/>
          </a:effectLst>
        </p:spPr>
        <p:txBody>
          <a:bodyPr lIns="0" tIns="0" rIns="0" bIns="0" anchor="ctr">
            <a:scene3d>
              <a:camera prst="orthographicFront"/>
              <a:lightRig rig="threePt" dir="t"/>
            </a:scene3d>
            <a:sp3d>
              <a:bevelB w="38100" h="38100"/>
            </a:sp3d>
          </a:bodyPr>
          <a:lstStyle/>
          <a:p>
            <a:pPr algn="ctr" eaLnBrk="1" fontAlgn="auto" hangingPunct="1">
              <a:lnSpc>
                <a:spcPct val="107000"/>
              </a:lnSpc>
              <a:spcBef>
                <a:spcPts val="0"/>
              </a:spcBef>
              <a:spcAft>
                <a:spcPts val="0"/>
              </a:spcAft>
              <a:defRPr/>
            </a:pPr>
            <a:r>
              <a:rPr lang="en-US" sz="2200" b="1" cap="small" dirty="0">
                <a:ea typeface="Calibri" panose="020F0502020204030204" pitchFamily="34" charset="0"/>
                <a:cs typeface="Times New Roman" panose="02020603050405020304" pitchFamily="18" charset="0"/>
              </a:rPr>
              <a:t>Finance</a:t>
            </a:r>
            <a:endParaRPr lang="en-US" sz="2200" dirty="0">
              <a:ea typeface="Calibri" panose="020F0502020204030204" pitchFamily="34" charset="0"/>
              <a:cs typeface="Times New Roman" panose="02020603050405020304" pitchFamily="18" charset="0"/>
            </a:endParaRPr>
          </a:p>
        </p:txBody>
      </p:sp>
      <p:sp>
        <p:nvSpPr>
          <p:cNvPr id="5" name="Rectangle 4"/>
          <p:cNvSpPr/>
          <p:nvPr userDrawn="1"/>
        </p:nvSpPr>
        <p:spPr>
          <a:xfrm>
            <a:off x="0" y="-11113"/>
            <a:ext cx="9144000" cy="261938"/>
          </a:xfrm>
          <a:prstGeom prst="rect">
            <a:avLst/>
          </a:prstGeom>
          <a:gradFill flip="none" rotWithShape="1">
            <a:gsLst>
              <a:gs pos="8850">
                <a:srgbClr val="FEF8CE"/>
              </a:gs>
              <a:gs pos="52000">
                <a:srgbClr val="339933"/>
              </a:gs>
              <a:gs pos="19000">
                <a:srgbClr val="FEF8CE"/>
              </a:gs>
              <a:gs pos="70000">
                <a:srgbClr val="339933"/>
              </a:gs>
              <a:gs pos="85000">
                <a:srgbClr val="339933"/>
              </a:gs>
              <a:gs pos="34000">
                <a:srgbClr val="339933"/>
              </a:gs>
              <a:gs pos="100000">
                <a:srgbClr val="339933"/>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6" name="Rectangle 5"/>
          <p:cNvSpPr/>
          <p:nvPr userDrawn="1"/>
        </p:nvSpPr>
        <p:spPr>
          <a:xfrm>
            <a:off x="1588" y="11113"/>
            <a:ext cx="39687" cy="6865937"/>
          </a:xfrm>
          <a:prstGeom prst="rect">
            <a:avLst/>
          </a:pr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7" name="Rectangle 6"/>
          <p:cNvSpPr/>
          <p:nvPr userDrawn="1"/>
        </p:nvSpPr>
        <p:spPr>
          <a:xfrm>
            <a:off x="9109075" y="11113"/>
            <a:ext cx="41275" cy="6865937"/>
          </a:xfrm>
          <a:prstGeom prst="rect">
            <a:avLst/>
          </a:pr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8" name="Slide Number Placeholder 3"/>
          <p:cNvSpPr txBox="1">
            <a:spLocks/>
          </p:cNvSpPr>
          <p:nvPr userDrawn="1"/>
        </p:nvSpPr>
        <p:spPr>
          <a:xfrm>
            <a:off x="8782050" y="6500813"/>
            <a:ext cx="355600" cy="365125"/>
          </a:xfrm>
          <a:prstGeom prst="rect">
            <a:avLst/>
          </a:prstGeom>
        </p:spPr>
        <p:txBody>
          <a:bodyPr lIns="68580" tIns="34290" rIns="68580" bIns="3429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54827923-A1E5-4C7A-823A-E4A8BF9E942D}" type="slidenum">
              <a:rPr lang="en-US" sz="900" smtClean="0">
                <a:solidFill>
                  <a:srgbClr val="FEF8CE"/>
                </a:solidFill>
              </a:rPr>
              <a:pPr algn="ctr" fontAlgn="auto">
                <a:spcBef>
                  <a:spcPts val="0"/>
                </a:spcBef>
                <a:spcAft>
                  <a:spcPts val="0"/>
                </a:spcAft>
                <a:defRPr/>
              </a:pPr>
              <a:t>‹#›</a:t>
            </a:fld>
            <a:endParaRPr lang="en-US" sz="900" dirty="0">
              <a:solidFill>
                <a:srgbClr val="FEF8CE"/>
              </a:solidFill>
            </a:endParaRPr>
          </a:p>
        </p:txBody>
      </p:sp>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522358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EF8CE"/>
        </a:solidFill>
        <a:effectLst/>
      </p:bgPr>
    </p:bg>
    <p:spTree>
      <p:nvGrpSpPr>
        <p:cNvPr id="1" name=""/>
        <p:cNvGrpSpPr/>
        <p:nvPr/>
      </p:nvGrpSpPr>
      <p:grpSpPr>
        <a:xfrm>
          <a:off x="0" y="0"/>
          <a:ext cx="0" cy="0"/>
          <a:chOff x="0" y="0"/>
          <a:chExt cx="0" cy="0"/>
        </a:xfrm>
      </p:grpSpPr>
      <p:sp>
        <p:nvSpPr>
          <p:cNvPr id="2" name="Text Box 2"/>
          <p:cNvSpPr txBox="1">
            <a:spLocks noChangeArrowheads="1"/>
          </p:cNvSpPr>
          <p:nvPr userDrawn="1"/>
        </p:nvSpPr>
        <p:spPr bwMode="auto">
          <a:xfrm>
            <a:off x="-28875" y="6458147"/>
            <a:ext cx="9196578" cy="457200"/>
          </a:xfrm>
          <a:prstGeom prst="rect">
            <a:avLst/>
          </a:prstGeom>
          <a:gradFill flip="none" rotWithShape="1">
            <a:gsLst>
              <a:gs pos="9735">
                <a:srgbClr val="339933"/>
              </a:gs>
              <a:gs pos="27000">
                <a:srgbClr val="339933"/>
              </a:gs>
              <a:gs pos="75000">
                <a:srgbClr val="339933"/>
              </a:gs>
              <a:gs pos="51000">
                <a:srgbClr val="FEF8CE"/>
              </a:gs>
            </a:gsLst>
            <a:path path="circle">
              <a:fillToRect l="100000" t="100000"/>
            </a:path>
            <a:tileRect r="-100000" b="-100000"/>
          </a:gradFill>
          <a:ln w="9525">
            <a:noFill/>
            <a:miter lim="800000"/>
            <a:headEnd/>
            <a:tailEnd/>
          </a:ln>
          <a:effectLst>
            <a:softEdge rad="38100"/>
          </a:effectLst>
        </p:spPr>
        <p:txBody>
          <a:bodyPr lIns="0" tIns="0" rIns="0" bIns="0" anchor="ctr">
            <a:scene3d>
              <a:camera prst="orthographicFront"/>
              <a:lightRig rig="threePt" dir="t"/>
            </a:scene3d>
            <a:sp3d>
              <a:bevelB w="38100" h="38100"/>
            </a:sp3d>
          </a:bodyPr>
          <a:lstStyle/>
          <a:p>
            <a:pPr algn="ctr" eaLnBrk="1" fontAlgn="auto" hangingPunct="1">
              <a:lnSpc>
                <a:spcPct val="107000"/>
              </a:lnSpc>
              <a:spcBef>
                <a:spcPts val="0"/>
              </a:spcBef>
              <a:spcAft>
                <a:spcPts val="0"/>
              </a:spcAft>
              <a:defRPr/>
            </a:pPr>
            <a:r>
              <a:rPr lang="en-US" sz="2200" b="1" cap="small" dirty="0">
                <a:ea typeface="Calibri" panose="020F0502020204030204" pitchFamily="34" charset="0"/>
                <a:cs typeface="Times New Roman" panose="02020603050405020304" pitchFamily="18" charset="0"/>
              </a:rPr>
              <a:t>Finance</a:t>
            </a:r>
            <a:endParaRPr lang="en-US" sz="2200" dirty="0">
              <a:ea typeface="Calibri" panose="020F0502020204030204" pitchFamily="34" charset="0"/>
              <a:cs typeface="Times New Roman" panose="02020603050405020304" pitchFamily="18" charset="0"/>
            </a:endParaRPr>
          </a:p>
        </p:txBody>
      </p:sp>
      <p:sp>
        <p:nvSpPr>
          <p:cNvPr id="3" name="Rectangle 2"/>
          <p:cNvSpPr/>
          <p:nvPr userDrawn="1"/>
        </p:nvSpPr>
        <p:spPr>
          <a:xfrm>
            <a:off x="0" y="-11113"/>
            <a:ext cx="9144000" cy="261938"/>
          </a:xfrm>
          <a:prstGeom prst="rect">
            <a:avLst/>
          </a:prstGeom>
          <a:gradFill flip="none" rotWithShape="1">
            <a:gsLst>
              <a:gs pos="8850">
                <a:srgbClr val="FEF8CE"/>
              </a:gs>
              <a:gs pos="52000">
                <a:srgbClr val="339933"/>
              </a:gs>
              <a:gs pos="19000">
                <a:srgbClr val="FEF8CE"/>
              </a:gs>
              <a:gs pos="70000">
                <a:srgbClr val="339933"/>
              </a:gs>
              <a:gs pos="85000">
                <a:srgbClr val="339933"/>
              </a:gs>
              <a:gs pos="34000">
                <a:srgbClr val="339933"/>
              </a:gs>
              <a:gs pos="100000">
                <a:srgbClr val="339933"/>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4" name="Rectangle 3"/>
          <p:cNvSpPr/>
          <p:nvPr userDrawn="1"/>
        </p:nvSpPr>
        <p:spPr>
          <a:xfrm>
            <a:off x="1588" y="11113"/>
            <a:ext cx="39687" cy="6865937"/>
          </a:xfrm>
          <a:prstGeom prst="rect">
            <a:avLst/>
          </a:pr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5" name="Rectangle 4"/>
          <p:cNvSpPr/>
          <p:nvPr userDrawn="1"/>
        </p:nvSpPr>
        <p:spPr>
          <a:xfrm>
            <a:off x="9109075" y="11113"/>
            <a:ext cx="41275" cy="6865937"/>
          </a:xfrm>
          <a:prstGeom prst="rect">
            <a:avLst/>
          </a:pr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6" name="Slide Number Placeholder 3"/>
          <p:cNvSpPr txBox="1">
            <a:spLocks/>
          </p:cNvSpPr>
          <p:nvPr userDrawn="1"/>
        </p:nvSpPr>
        <p:spPr>
          <a:xfrm>
            <a:off x="8782050" y="6500813"/>
            <a:ext cx="355600" cy="365125"/>
          </a:xfrm>
          <a:prstGeom prst="rect">
            <a:avLst/>
          </a:prstGeom>
        </p:spPr>
        <p:txBody>
          <a:bodyPr lIns="68580" tIns="34290" rIns="68580" bIns="3429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274DE7A9-9622-4B7E-B1EC-939621686FA4}" type="slidenum">
              <a:rPr lang="en-US" sz="900" smtClean="0">
                <a:solidFill>
                  <a:srgbClr val="FEF8CE"/>
                </a:solidFill>
              </a:rPr>
              <a:pPr algn="ctr" fontAlgn="auto">
                <a:spcBef>
                  <a:spcPts val="0"/>
                </a:spcBef>
                <a:spcAft>
                  <a:spcPts val="0"/>
                </a:spcAft>
                <a:defRPr/>
              </a:pPr>
              <a:t>‹#›</a:t>
            </a:fld>
            <a:endParaRPr lang="en-US" sz="900" dirty="0">
              <a:solidFill>
                <a:srgbClr val="FEF8CE"/>
              </a:solidFill>
            </a:endParaRPr>
          </a:p>
        </p:txBody>
      </p:sp>
    </p:spTree>
    <p:extLst>
      <p:ext uri="{BB962C8B-B14F-4D97-AF65-F5344CB8AC3E}">
        <p14:creationId xmlns:p14="http://schemas.microsoft.com/office/powerpoint/2010/main" val="1004617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EA2B477-A3C3-41AA-AC39-1B3CB7A47B2E}" type="slidenum">
              <a:rPr lang="en-US"/>
              <a:pPr>
                <a:defRPr/>
              </a:pPr>
              <a:t>‹#›</a:t>
            </a:fld>
            <a:endParaRPr lang="en-US"/>
          </a:p>
        </p:txBody>
      </p:sp>
    </p:spTree>
    <p:extLst>
      <p:ext uri="{BB962C8B-B14F-4D97-AF65-F5344CB8AC3E}">
        <p14:creationId xmlns:p14="http://schemas.microsoft.com/office/powerpoint/2010/main" val="619516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2A54BCE-75B6-4DA3-BA51-392458D72A02}" type="slidenum">
              <a:rPr lang="en-US"/>
              <a:pPr>
                <a:defRPr/>
              </a:pPr>
              <a:t>‹#›</a:t>
            </a:fld>
            <a:endParaRPr lang="en-US"/>
          </a:p>
        </p:txBody>
      </p:sp>
    </p:spTree>
    <p:extLst>
      <p:ext uri="{BB962C8B-B14F-4D97-AF65-F5344CB8AC3E}">
        <p14:creationId xmlns:p14="http://schemas.microsoft.com/office/powerpoint/2010/main" val="2698883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8E60FF4-2C64-4C98-A502-FFD9A15CDD2F}" type="slidenum">
              <a:rPr lang="en-US"/>
              <a:pPr>
                <a:defRPr/>
              </a:pPr>
              <a:t>‹#›</a:t>
            </a:fld>
            <a:endParaRPr lang="en-US"/>
          </a:p>
        </p:txBody>
      </p:sp>
    </p:spTree>
    <p:extLst>
      <p:ext uri="{BB962C8B-B14F-4D97-AF65-F5344CB8AC3E}">
        <p14:creationId xmlns:p14="http://schemas.microsoft.com/office/powerpoint/2010/main" val="1453350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4DC54A6-EFE7-426F-B61E-1343DB235D41}" type="slidenum">
              <a:rPr lang="en-US"/>
              <a:pPr>
                <a:defRPr/>
              </a:pPr>
              <a:t>‹#›</a:t>
            </a:fld>
            <a:endParaRPr lang="en-US"/>
          </a:p>
        </p:txBody>
      </p:sp>
    </p:spTree>
    <p:extLst>
      <p:ext uri="{BB962C8B-B14F-4D97-AF65-F5344CB8AC3E}">
        <p14:creationId xmlns:p14="http://schemas.microsoft.com/office/powerpoint/2010/main" val="1082015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4069324E-F033-4758-8A1F-5EBB464DA949}" type="slidenum">
              <a:rPr lang="en-US"/>
              <a:pPr>
                <a:defRPr/>
              </a:pPr>
              <a:t>‹#›</a:t>
            </a:fld>
            <a:endParaRPr lang="en-US"/>
          </a:p>
        </p:txBody>
      </p:sp>
    </p:spTree>
    <p:extLst>
      <p:ext uri="{BB962C8B-B14F-4D97-AF65-F5344CB8AC3E}">
        <p14:creationId xmlns:p14="http://schemas.microsoft.com/office/powerpoint/2010/main" val="1801370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4A65F74-70CF-426A-93DC-A807505C747B}" type="slidenum">
              <a:rPr lang="en-US"/>
              <a:pPr>
                <a:defRPr/>
              </a:pPr>
              <a:t>‹#›</a:t>
            </a:fld>
            <a:endParaRPr lang="en-US"/>
          </a:p>
        </p:txBody>
      </p:sp>
    </p:spTree>
    <p:extLst>
      <p:ext uri="{BB962C8B-B14F-4D97-AF65-F5344CB8AC3E}">
        <p14:creationId xmlns:p14="http://schemas.microsoft.com/office/powerpoint/2010/main" val="1072627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CD02ADC-B469-4BFC-83A0-88972CED2958}" type="slidenum">
              <a:rPr lang="en-US"/>
              <a:pPr>
                <a:defRPr/>
              </a:pPr>
              <a:t>‹#›</a:t>
            </a:fld>
            <a:endParaRPr lang="en-US"/>
          </a:p>
        </p:txBody>
      </p:sp>
    </p:spTree>
    <p:extLst>
      <p:ext uri="{BB962C8B-B14F-4D97-AF65-F5344CB8AC3E}">
        <p14:creationId xmlns:p14="http://schemas.microsoft.com/office/powerpoint/2010/main" val="1596525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3983341-C0CE-4CC7-990B-6A7479F09893}" type="slidenum">
              <a:rPr lang="en-US"/>
              <a:pPr>
                <a:defRPr/>
              </a:pPr>
              <a:t>‹#›</a:t>
            </a:fld>
            <a:endParaRPr lang="en-US"/>
          </a:p>
        </p:txBody>
      </p:sp>
    </p:spTree>
    <p:extLst>
      <p:ext uri="{BB962C8B-B14F-4D97-AF65-F5344CB8AC3E}">
        <p14:creationId xmlns:p14="http://schemas.microsoft.com/office/powerpoint/2010/main" val="1791401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FE6CCC4-5032-4B86-89DD-48CF3ED2EF76}" type="slidenum">
              <a:rPr lang="en-US"/>
              <a:pPr>
                <a:defRPr/>
              </a:pPr>
              <a:t>‹#›</a:t>
            </a:fld>
            <a:endParaRPr lang="en-US"/>
          </a:p>
        </p:txBody>
      </p:sp>
    </p:spTree>
    <p:extLst>
      <p:ext uri="{BB962C8B-B14F-4D97-AF65-F5344CB8AC3E}">
        <p14:creationId xmlns:p14="http://schemas.microsoft.com/office/powerpoint/2010/main" val="15494227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D67DC2C-0947-4D6B-9C40-132FD3E05BC1}" type="slidenum">
              <a:rPr lang="en-US"/>
              <a:pPr>
                <a:defRPr/>
              </a:pPr>
              <a:t>‹#›</a:t>
            </a:fld>
            <a:endParaRPr lang="en-US"/>
          </a:p>
        </p:txBody>
      </p:sp>
    </p:spTree>
    <p:extLst>
      <p:ext uri="{BB962C8B-B14F-4D97-AF65-F5344CB8AC3E}">
        <p14:creationId xmlns:p14="http://schemas.microsoft.com/office/powerpoint/2010/main" val="2997551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6A8AB9E8-60CC-4E48-91E2-A086B8699465}" type="slidenum">
              <a:rPr lang="en-US"/>
              <a:pPr>
                <a:defRPr/>
              </a:pPr>
              <a:t>‹#›</a:t>
            </a:fld>
            <a:endParaRPr lang="en-US"/>
          </a:p>
        </p:txBody>
      </p:sp>
    </p:spTree>
    <p:custDataLst>
      <p:tags r:id="rId14"/>
    </p:custDataLst>
  </p:cSld>
  <p:clrMap bg1="lt1" tx1="dk1" bg2="lt2" tx2="dk2" accent1="accent1" accent2="accent2" accent3="accent3" accent4="accent4" accent5="accent5" accent6="accent6" hlink="hlink" folHlink="folHlink"/>
  <p:sldLayoutIdLst>
    <p:sldLayoutId id="2147483841" r:id="rId1"/>
    <p:sldLayoutId id="2147483842"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3.xml"/><Relationship Id="rId7" Type="http://schemas.openxmlformats.org/officeDocument/2006/relationships/image" Target="../media/image2.wmf"/><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oleObject" Target="../embeddings/oleObject2.bin"/><Relationship Id="rId5" Type="http://schemas.openxmlformats.org/officeDocument/2006/relationships/image" Target="../media/image1.wmf"/><Relationship Id="rId4" Type="http://schemas.openxmlformats.org/officeDocument/2006/relationships/oleObject" Target="../embeddings/oleObject1.bin"/><Relationship Id="rId9" Type="http://schemas.openxmlformats.org/officeDocument/2006/relationships/image" Target="../media/image3.w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4.wmf"/><Relationship Id="rId4" Type="http://schemas.openxmlformats.org/officeDocument/2006/relationships/oleObject" Target="../embeddings/oleObject4.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5.wmf"/><Relationship Id="rId4" Type="http://schemas.openxmlformats.org/officeDocument/2006/relationships/oleObject" Target="../embeddings/oleObject5.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comments" Target="../comments/comment1.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26.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image" Target="../media/image6.png"/><Relationship Id="rId5" Type="http://schemas.openxmlformats.org/officeDocument/2006/relationships/image" Target="../media/image7.wmf"/><Relationship Id="rId4" Type="http://schemas.openxmlformats.org/officeDocument/2006/relationships/oleObject" Target="../embeddings/oleObject6.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8.xml"/><Relationship Id="rId5" Type="http://schemas.openxmlformats.org/officeDocument/2006/relationships/image" Target="../media/image8.emf"/><Relationship Id="rId4" Type="http://schemas.openxmlformats.org/officeDocument/2006/relationships/oleObject" Target="../embeddings/oleObject7.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7" Type="http://schemas.openxmlformats.org/officeDocument/2006/relationships/image" Target="../media/image10.wmf"/><Relationship Id="rId2" Type="http://schemas.openxmlformats.org/officeDocument/2006/relationships/slideLayout" Target="../slideLayouts/slideLayout2.xml"/><Relationship Id="rId1" Type="http://schemas.openxmlformats.org/officeDocument/2006/relationships/tags" Target="../tags/tag39.xml"/><Relationship Id="rId6" Type="http://schemas.openxmlformats.org/officeDocument/2006/relationships/oleObject" Target="../embeddings/oleObject9.bin"/><Relationship Id="rId5" Type="http://schemas.openxmlformats.org/officeDocument/2006/relationships/image" Target="../media/image9.wmf"/><Relationship Id="rId4" Type="http://schemas.openxmlformats.org/officeDocument/2006/relationships/oleObject" Target="../embeddings/oleObject8.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40.xml"/><Relationship Id="rId5" Type="http://schemas.openxmlformats.org/officeDocument/2006/relationships/image" Target="../media/image11.wmf"/><Relationship Id="rId4" Type="http://schemas.openxmlformats.org/officeDocument/2006/relationships/oleObject" Target="../embeddings/oleObject10.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xml"/><Relationship Id="rId1" Type="http://schemas.openxmlformats.org/officeDocument/2006/relationships/tags" Target="../tags/tag41.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xml"/><Relationship Id="rId1" Type="http://schemas.openxmlformats.org/officeDocument/2006/relationships/tags" Target="../tags/tag4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xml"/><Relationship Id="rId1" Type="http://schemas.openxmlformats.org/officeDocument/2006/relationships/tags" Target="../tags/tag43.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xml"/><Relationship Id="rId1" Type="http://schemas.openxmlformats.org/officeDocument/2006/relationships/tags" Target="../tags/tag44.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xml"/><Relationship Id="rId1" Type="http://schemas.openxmlformats.org/officeDocument/2006/relationships/tags" Target="../tags/tag45.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xml"/><Relationship Id="rId1" Type="http://schemas.openxmlformats.org/officeDocument/2006/relationships/tags" Target="../tags/tag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0"/>
            <a:ext cx="8653463" cy="677333"/>
          </a:xfrm>
        </p:spPr>
        <p:txBody>
          <a:bodyPr>
            <a:noAutofit/>
          </a:bodyPr>
          <a:lstStyle/>
          <a:p>
            <a:pPr>
              <a:lnSpc>
                <a:spcPct val="100000"/>
              </a:lnSpc>
              <a:spcBef>
                <a:spcPts val="1200"/>
              </a:spcBef>
              <a:spcAft>
                <a:spcPts val="1000"/>
              </a:spcAft>
              <a:defRPr/>
            </a:pPr>
            <a:r>
              <a:rPr lang="en-US" sz="3000" b="1" cap="small" dirty="0"/>
              <a:t>Capital Budgeting</a:t>
            </a:r>
            <a:endParaRPr lang="en-US" sz="3000" dirty="0"/>
          </a:p>
          <a:p>
            <a:pPr algn="l">
              <a:defRPr/>
            </a:pPr>
            <a:endParaRPr lang="en-US" sz="3000" dirty="0"/>
          </a:p>
        </p:txBody>
      </p:sp>
      <p:sp>
        <p:nvSpPr>
          <p:cNvPr id="3" name="Rectangle 3"/>
          <p:cNvSpPr txBox="1">
            <a:spLocks noChangeArrowheads="1"/>
          </p:cNvSpPr>
          <p:nvPr/>
        </p:nvSpPr>
        <p:spPr bwMode="auto">
          <a:xfrm>
            <a:off x="516731" y="1277938"/>
            <a:ext cx="8077200" cy="4693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914400" indent="-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buClr>
                <a:srgbClr val="006600"/>
              </a:buClr>
            </a:pPr>
            <a:r>
              <a:rPr lang="en-US" altLang="en-US" sz="3200" dirty="0">
                <a:cs typeface="Times New Roman" panose="02020603050405020304" pitchFamily="18" charset="0"/>
              </a:rPr>
              <a:t>Capital budgeting—decisions about investment in long-term (</a:t>
            </a:r>
            <a:r>
              <a:rPr lang="en-US" altLang="en-US" sz="3200" dirty="0">
                <a:solidFill>
                  <a:srgbClr val="FF0000"/>
                </a:solidFill>
                <a:cs typeface="Times New Roman" panose="02020603050405020304" pitchFamily="18" charset="0"/>
              </a:rPr>
              <a:t>capital</a:t>
            </a:r>
            <a:r>
              <a:rPr lang="en-US" altLang="en-US" sz="3200" dirty="0">
                <a:cs typeface="Times New Roman" panose="02020603050405020304" pitchFamily="18" charset="0"/>
              </a:rPr>
              <a:t>) assets. </a:t>
            </a:r>
          </a:p>
          <a:p>
            <a:pPr lvl="1" eaLnBrk="1" hangingPunct="1">
              <a:lnSpc>
                <a:spcPct val="100000"/>
              </a:lnSpc>
              <a:spcBef>
                <a:spcPts val="1000"/>
              </a:spcBef>
              <a:buClr>
                <a:srgbClr val="006600"/>
              </a:buClr>
              <a:buFont typeface="Courier New" panose="02070309020205020404" pitchFamily="49" charset="0"/>
              <a:buChar char="o"/>
            </a:pPr>
            <a:r>
              <a:rPr lang="en-US" altLang="en-US" sz="3000" dirty="0">
                <a:solidFill>
                  <a:srgbClr val="FF0000"/>
                </a:solidFill>
              </a:rPr>
              <a:t>Long-term effect</a:t>
            </a:r>
            <a:r>
              <a:rPr lang="en-US" altLang="en-US" sz="3000" dirty="0"/>
              <a:t>—</a:t>
            </a:r>
            <a:r>
              <a:rPr lang="en-US" altLang="en-US" sz="3000" dirty="0">
                <a:cs typeface="Times New Roman" panose="02020603050405020304" pitchFamily="18" charset="0"/>
              </a:rPr>
              <a:t>capital, or long-term funds, raised by the firms are used to invest in assets that enable the firm to generate revenues several years into the future. </a:t>
            </a:r>
            <a:endParaRPr lang="en-US" altLang="en-US" sz="3000" dirty="0"/>
          </a:p>
          <a:p>
            <a:pPr lvl="1" eaLnBrk="1" hangingPunct="1">
              <a:lnSpc>
                <a:spcPct val="100000"/>
              </a:lnSpc>
              <a:spcBef>
                <a:spcPts val="1000"/>
              </a:spcBef>
              <a:buClr>
                <a:srgbClr val="006600"/>
              </a:buClr>
              <a:buFont typeface="Courier New" panose="02070309020205020404" pitchFamily="49" charset="0"/>
              <a:buChar char="o"/>
            </a:pPr>
            <a:r>
              <a:rPr lang="en-US" altLang="en-US" sz="3000" dirty="0">
                <a:solidFill>
                  <a:srgbClr val="FF0000"/>
                </a:solidFill>
              </a:rPr>
              <a:t>Timing</a:t>
            </a:r>
            <a:r>
              <a:rPr lang="en-US" altLang="en-US" sz="3000" dirty="0"/>
              <a:t> of a decision is important—</a:t>
            </a:r>
            <a:r>
              <a:rPr lang="en-US" altLang="en-US" sz="3000" dirty="0">
                <a:cs typeface="Times New Roman" panose="02020603050405020304" pitchFamily="18" charset="0"/>
              </a:rPr>
              <a:t>decisions impact the firm for several years.</a:t>
            </a:r>
            <a:endParaRPr lang="en-US" altLang="en-US" sz="3000" dirty="0"/>
          </a:p>
          <a:p>
            <a:pPr eaLnBrk="1" hangingPunct="1">
              <a:lnSpc>
                <a:spcPct val="100000"/>
              </a:lnSpc>
              <a:buClr>
                <a:srgbClr val="006600"/>
              </a:buClr>
            </a:pPr>
            <a:endParaRPr lang="en-US" altLang="en-US" sz="3000"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0467" name="Rectangle 3"/>
          <p:cNvSpPr>
            <a:spLocks noGrp="1" noChangeArrowheads="1"/>
          </p:cNvSpPr>
          <p:nvPr>
            <p:ph type="body" idx="4294967295"/>
          </p:nvPr>
        </p:nvSpPr>
        <p:spPr>
          <a:xfrm>
            <a:off x="338138" y="1030554"/>
            <a:ext cx="8534400" cy="5268109"/>
          </a:xfrm>
        </p:spPr>
        <p:txBody>
          <a:bodyPr>
            <a:spAutoFit/>
          </a:bodyPr>
          <a:lstStyle/>
          <a:p>
            <a:pPr eaLnBrk="1" hangingPunct="1">
              <a:lnSpc>
                <a:spcPct val="100000"/>
              </a:lnSpc>
              <a:buClr>
                <a:srgbClr val="006600"/>
              </a:buClr>
            </a:pPr>
            <a:r>
              <a:rPr lang="en-US" altLang="en-US" dirty="0">
                <a:cs typeface="Times New Roman" panose="02020603050405020304" pitchFamily="18" charset="0"/>
              </a:rPr>
              <a:t>R</a:t>
            </a:r>
            <a:r>
              <a:rPr lang="en-US" altLang="en-US" dirty="0"/>
              <a:t>eplacement decisions versus expansion decisions (Chapter 10)</a:t>
            </a:r>
          </a:p>
          <a:p>
            <a:pPr marL="804863" lvl="1" indent="-347663" eaLnBrk="1" hangingPunct="1">
              <a:lnSpc>
                <a:spcPct val="100000"/>
              </a:lnSpc>
              <a:spcBef>
                <a:spcPts val="300"/>
              </a:spcBef>
              <a:buClr>
                <a:srgbClr val="006600"/>
              </a:buClr>
              <a:buFont typeface="Courier New" panose="02070309020205020404" pitchFamily="49" charset="0"/>
              <a:buChar char="o"/>
            </a:pPr>
            <a:r>
              <a:rPr lang="en-US" altLang="en-US" sz="2600" dirty="0">
                <a:solidFill>
                  <a:srgbClr val="D63A17"/>
                </a:solidFill>
                <a:cs typeface="Times New Roman" panose="02020603050405020304" pitchFamily="18" charset="0"/>
              </a:rPr>
              <a:t>Replacement decision</a:t>
            </a:r>
            <a:r>
              <a:rPr lang="en-US" altLang="en-US" sz="2600" dirty="0">
                <a:cs typeface="Times New Roman" panose="02020603050405020304" pitchFamily="18" charset="0"/>
              </a:rPr>
              <a:t>—intended to maintain existing levels of operations</a:t>
            </a:r>
          </a:p>
          <a:p>
            <a:pPr marL="804863" lvl="1" indent="-347663" eaLnBrk="1" hangingPunct="1">
              <a:lnSpc>
                <a:spcPct val="100000"/>
              </a:lnSpc>
              <a:spcBef>
                <a:spcPts val="300"/>
              </a:spcBef>
              <a:buClr>
                <a:srgbClr val="006600"/>
              </a:buClr>
              <a:buFont typeface="Courier New" panose="02070309020205020404" pitchFamily="49" charset="0"/>
              <a:buChar char="o"/>
            </a:pPr>
            <a:r>
              <a:rPr lang="en-US" altLang="en-US" sz="2600" dirty="0">
                <a:solidFill>
                  <a:srgbClr val="D63A17"/>
                </a:solidFill>
                <a:cs typeface="Times New Roman" panose="02020603050405020304" pitchFamily="18" charset="0"/>
              </a:rPr>
              <a:t>Expansion decision</a:t>
            </a:r>
            <a:r>
              <a:rPr lang="en-US" altLang="en-US" sz="2600" dirty="0">
                <a:cs typeface="Times New Roman" panose="02020603050405020304" pitchFamily="18" charset="0"/>
              </a:rPr>
              <a:t>—a decision concerning whether the firm should expand operations</a:t>
            </a:r>
          </a:p>
          <a:p>
            <a:pPr eaLnBrk="1" hangingPunct="1">
              <a:lnSpc>
                <a:spcPct val="100000"/>
              </a:lnSpc>
              <a:buClr>
                <a:srgbClr val="006600"/>
              </a:buClr>
            </a:pPr>
            <a:r>
              <a:rPr lang="en-US" altLang="en-US" dirty="0">
                <a:cs typeface="Times New Roman" panose="02020603050405020304" pitchFamily="18" charset="0"/>
              </a:rPr>
              <a:t>I</a:t>
            </a:r>
            <a:r>
              <a:rPr lang="en-US" altLang="en-US" dirty="0"/>
              <a:t>ndependent projects versus mutually exclusive projects</a:t>
            </a:r>
            <a:endParaRPr lang="en-US" altLang="en-US" dirty="0">
              <a:cs typeface="Times New Roman" panose="02020603050405020304" pitchFamily="18" charset="0"/>
            </a:endParaRPr>
          </a:p>
          <a:p>
            <a:pPr marL="804863" lvl="1" indent="-347663" eaLnBrk="1" hangingPunct="1">
              <a:lnSpc>
                <a:spcPct val="100000"/>
              </a:lnSpc>
              <a:spcBef>
                <a:spcPts val="300"/>
              </a:spcBef>
              <a:buClr>
                <a:srgbClr val="006600"/>
              </a:buClr>
              <a:buFont typeface="Courier New" panose="02070309020205020404" pitchFamily="49" charset="0"/>
              <a:buChar char="o"/>
            </a:pPr>
            <a:r>
              <a:rPr lang="en-US" altLang="en-US" sz="2600" dirty="0">
                <a:solidFill>
                  <a:srgbClr val="2B0DFD"/>
                </a:solidFill>
                <a:cs typeface="Times New Roman" panose="02020603050405020304" pitchFamily="18" charset="0"/>
              </a:rPr>
              <a:t>Independent project</a:t>
            </a:r>
            <a:r>
              <a:rPr lang="en-US" altLang="en-US" sz="2600" dirty="0">
                <a:cs typeface="Times New Roman" panose="02020603050405020304" pitchFamily="18" charset="0"/>
              </a:rPr>
              <a:t>—accepting one independent project does not affect the acceptance of any other project</a:t>
            </a:r>
          </a:p>
          <a:p>
            <a:pPr marL="804863" lvl="1" indent="-347663" eaLnBrk="1" hangingPunct="1">
              <a:lnSpc>
                <a:spcPct val="100000"/>
              </a:lnSpc>
              <a:spcBef>
                <a:spcPts val="300"/>
              </a:spcBef>
              <a:buClr>
                <a:srgbClr val="006600"/>
              </a:buClr>
              <a:buFont typeface="Courier New" panose="02070309020205020404" pitchFamily="49" charset="0"/>
              <a:buChar char="o"/>
            </a:pPr>
            <a:r>
              <a:rPr lang="en-US" altLang="en-US" sz="2600" dirty="0">
                <a:solidFill>
                  <a:srgbClr val="2B0DFD"/>
                </a:solidFill>
                <a:cs typeface="Times New Roman" panose="02020603050405020304" pitchFamily="18" charset="0"/>
              </a:rPr>
              <a:t>Mutually exclusive projects</a:t>
            </a:r>
            <a:r>
              <a:rPr lang="en-US" altLang="en-US" sz="2600" dirty="0">
                <a:cs typeface="Times New Roman" panose="02020603050405020304" pitchFamily="18" charset="0"/>
              </a:rPr>
              <a:t>—</a:t>
            </a:r>
            <a:r>
              <a:rPr lang="en-US" altLang="en-US" sz="2600" b="1" dirty="0">
                <a:solidFill>
                  <a:srgbClr val="FF0000"/>
                </a:solidFill>
                <a:cs typeface="Times New Roman" panose="02020603050405020304" pitchFamily="18" charset="0"/>
              </a:rPr>
              <a:t>only one </a:t>
            </a:r>
            <a:r>
              <a:rPr lang="en-US" altLang="en-US" sz="2600" dirty="0">
                <a:cs typeface="Times New Roman" panose="02020603050405020304" pitchFamily="18" charset="0"/>
              </a:rPr>
              <a:t>project can be purchased</a:t>
            </a:r>
          </a:p>
        </p:txBody>
      </p:sp>
      <p:sp>
        <p:nvSpPr>
          <p:cNvPr id="4" name="Subtitle 2"/>
          <p:cNvSpPr txBox="1">
            <a:spLocks/>
          </p:cNvSpPr>
          <p:nvPr/>
        </p:nvSpPr>
        <p:spPr>
          <a:xfrm>
            <a:off x="228600" y="279400"/>
            <a:ext cx="8653463" cy="592667"/>
          </a:xfrm>
          <a:prstGeom prst="rect">
            <a:avLst/>
          </a:prstGeom>
        </p:spPr>
        <p:txBody>
          <a:bodyPr>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1200"/>
              </a:spcBef>
              <a:spcAft>
                <a:spcPts val="1000"/>
              </a:spcAft>
              <a:buNone/>
              <a:defRPr/>
            </a:pPr>
            <a:r>
              <a:rPr lang="en-US" sz="3000" b="1" cap="small" dirty="0"/>
              <a:t>Capital Budgeting Basics—Project Classifications</a:t>
            </a:r>
            <a:endParaRPr lang="en-US" sz="3000" dirty="0"/>
          </a:p>
        </p:txBody>
      </p:sp>
    </p:spTree>
    <p:custDataLst>
      <p:tags r:id="rId1"/>
    </p:custDataLst>
  </p:cSld>
  <p:clrMapOvr>
    <a:masterClrMapping/>
  </p:clrMapOvr>
  <p:transition advTm="179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04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904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904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9046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9046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904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67" grpId="0" build="p" bldLvl="2"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1491" name="Rectangle 3"/>
          <p:cNvSpPr>
            <a:spLocks noGrp="1" noChangeArrowheads="1"/>
          </p:cNvSpPr>
          <p:nvPr>
            <p:ph type="body" idx="4294967295"/>
          </p:nvPr>
        </p:nvSpPr>
        <p:spPr>
          <a:xfrm>
            <a:off x="457200" y="1100659"/>
            <a:ext cx="8077200" cy="1182688"/>
          </a:xfrm>
        </p:spPr>
        <p:txBody>
          <a:bodyPr/>
          <a:lstStyle/>
          <a:p>
            <a:pPr eaLnBrk="1" hangingPunct="1">
              <a:buClr>
                <a:srgbClr val="006600"/>
              </a:buClr>
            </a:pPr>
            <a:r>
              <a:rPr lang="en-US" altLang="en-US" dirty="0">
                <a:solidFill>
                  <a:srgbClr val="FF0000"/>
                </a:solidFill>
                <a:cs typeface="Times New Roman" panose="02020603050405020304" pitchFamily="18" charset="0"/>
              </a:rPr>
              <a:t>Value</a:t>
            </a:r>
            <a:r>
              <a:rPr lang="en-US" altLang="en-US" dirty="0">
                <a:cs typeface="Times New Roman" panose="02020603050405020304" pitchFamily="18" charset="0"/>
              </a:rPr>
              <a:t> of</a:t>
            </a:r>
            <a:r>
              <a:rPr lang="en-US" altLang="en-US" b="1" cap="all" dirty="0">
                <a:solidFill>
                  <a:srgbClr val="FF0000"/>
                </a:solidFill>
                <a:cs typeface="Times New Roman" panose="02020603050405020304" pitchFamily="18" charset="0"/>
              </a:rPr>
              <a:t> any </a:t>
            </a:r>
            <a:r>
              <a:rPr lang="en-US" altLang="en-US" dirty="0">
                <a:cs typeface="Times New Roman" panose="02020603050405020304" pitchFamily="18" charset="0"/>
              </a:rPr>
              <a:t>asset = </a:t>
            </a:r>
            <a:r>
              <a:rPr lang="en-US" altLang="en-US" dirty="0">
                <a:solidFill>
                  <a:srgbClr val="FF0000"/>
                </a:solidFill>
                <a:cs typeface="Times New Roman" panose="02020603050405020304" pitchFamily="18" charset="0"/>
              </a:rPr>
              <a:t>PV of the cash flows</a:t>
            </a:r>
            <a:r>
              <a:rPr lang="en-US" altLang="en-US" dirty="0">
                <a:cs typeface="Times New Roman" panose="02020603050405020304" pitchFamily="18" charset="0"/>
              </a:rPr>
              <a:t>,     , the asset is expected to generate during its life:</a:t>
            </a:r>
          </a:p>
        </p:txBody>
      </p:sp>
      <p:graphicFrame>
        <p:nvGraphicFramePr>
          <p:cNvPr id="191492" name="Object 4"/>
          <p:cNvGraphicFramePr>
            <a:graphicFrameLocks noChangeAspect="1"/>
          </p:cNvGraphicFramePr>
          <p:nvPr>
            <p:extLst>
              <p:ext uri="{D42A27DB-BD31-4B8C-83A1-F6EECF244321}">
                <p14:modId xmlns:p14="http://schemas.microsoft.com/office/powerpoint/2010/main" val="3627824591"/>
              </p:ext>
            </p:extLst>
          </p:nvPr>
        </p:nvGraphicFramePr>
        <p:xfrm>
          <a:off x="2260600" y="2065338"/>
          <a:ext cx="5132388" cy="1063625"/>
        </p:xfrm>
        <a:graphic>
          <a:graphicData uri="http://schemas.openxmlformats.org/presentationml/2006/ole">
            <mc:AlternateContent xmlns:mc="http://schemas.openxmlformats.org/markup-compatibility/2006">
              <mc:Choice xmlns:v="urn:schemas-microsoft-com:vml" Requires="v">
                <p:oleObj name="Equation" r:id="rId4" imgW="2323800" imgH="482400" progId="Equation.DSMT4">
                  <p:embed/>
                </p:oleObj>
              </mc:Choice>
              <mc:Fallback>
                <p:oleObj name="Equation" r:id="rId4" imgW="2323800" imgH="482400" progId="Equation.DSMT4">
                  <p:embed/>
                  <p:pic>
                    <p:nvPicPr>
                      <p:cNvPr id="0" name="Object 4"/>
                      <p:cNvPicPr>
                        <a:picLocks noChangeAspect="1" noChangeArrowheads="1"/>
                      </p:cNvPicPr>
                      <p:nvPr/>
                    </p:nvPicPr>
                    <p:blipFill>
                      <a:blip r:embed="rId5"/>
                      <a:srcRect/>
                      <a:stretch>
                        <a:fillRect/>
                      </a:stretch>
                    </p:blipFill>
                    <p:spPr bwMode="auto">
                      <a:xfrm>
                        <a:off x="2260600" y="2065338"/>
                        <a:ext cx="5132388" cy="1063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1495" name="Rectangle 7"/>
          <p:cNvSpPr>
            <a:spLocks noChangeArrowheads="1"/>
          </p:cNvSpPr>
          <p:nvPr/>
        </p:nvSpPr>
        <p:spPr bwMode="auto">
          <a:xfrm>
            <a:off x="457199" y="4263500"/>
            <a:ext cx="8424863" cy="1549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15000"/>
              </a:lnSpc>
              <a:spcBef>
                <a:spcPct val="20000"/>
              </a:spcBef>
              <a:buClr>
                <a:srgbClr val="006600"/>
              </a:buClr>
            </a:pPr>
            <a:r>
              <a:rPr lang="en-US" altLang="en-US" dirty="0">
                <a:ea typeface="ＭＳ Ｐゴシック" panose="020B0600070205080204" pitchFamily="34" charset="-128"/>
              </a:rPr>
              <a:t>Therefore, an asset is an </a:t>
            </a:r>
            <a:r>
              <a:rPr lang="en-US" altLang="en-US" dirty="0">
                <a:solidFill>
                  <a:srgbClr val="2B0DFD"/>
                </a:solidFill>
                <a:ea typeface="ＭＳ Ｐゴシック" panose="020B0600070205080204" pitchFamily="34" charset="-128"/>
              </a:rPr>
              <a:t>acceptable investment if its computed value is greater than its cost (purchase price)</a:t>
            </a:r>
            <a:r>
              <a:rPr lang="en-US" altLang="en-US" dirty="0">
                <a:ea typeface="ＭＳ Ｐゴシック" panose="020B0600070205080204" pitchFamily="34" charset="-128"/>
              </a:rPr>
              <a:t>:</a:t>
            </a:r>
          </a:p>
        </p:txBody>
      </p:sp>
      <p:grpSp>
        <p:nvGrpSpPr>
          <p:cNvPr id="2" name="Group 8"/>
          <p:cNvGrpSpPr>
            <a:grpSpLocks/>
          </p:cNvGrpSpPr>
          <p:nvPr/>
        </p:nvGrpSpPr>
        <p:grpSpPr bwMode="auto">
          <a:xfrm>
            <a:off x="2039938" y="5471642"/>
            <a:ext cx="4615046" cy="690364"/>
            <a:chOff x="1981200" y="4800600"/>
            <a:chExt cx="4615230" cy="690066"/>
          </a:xfrm>
        </p:grpSpPr>
        <p:graphicFrame>
          <p:nvGraphicFramePr>
            <p:cNvPr id="11272" name="Object 7"/>
            <p:cNvGraphicFramePr>
              <a:graphicFrameLocks noChangeAspect="1"/>
            </p:cNvGraphicFramePr>
            <p:nvPr/>
          </p:nvGraphicFramePr>
          <p:xfrm>
            <a:off x="4800600" y="4800600"/>
            <a:ext cx="731838" cy="668338"/>
          </p:xfrm>
          <a:graphic>
            <a:graphicData uri="http://schemas.openxmlformats.org/presentationml/2006/ole">
              <mc:AlternateContent xmlns:mc="http://schemas.openxmlformats.org/markup-compatibility/2006">
                <mc:Choice xmlns:v="urn:schemas-microsoft-com:vml" Requires="v">
                  <p:oleObj name="Equation" r:id="rId6" imgW="291847" imgH="266469" progId="Equation.DSMT4">
                    <p:embed/>
                  </p:oleObj>
                </mc:Choice>
                <mc:Fallback>
                  <p:oleObj name="Equation" r:id="rId6" imgW="291847" imgH="266469" progId="Equation.DSMT4">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00600" y="4800600"/>
                          <a:ext cx="731838" cy="668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73" name="TextBox 7"/>
            <p:cNvSpPr txBox="1">
              <a:spLocks noChangeArrowheads="1"/>
            </p:cNvSpPr>
            <p:nvPr/>
          </p:nvSpPr>
          <p:spPr bwMode="auto">
            <a:xfrm>
              <a:off x="1981200" y="5029200"/>
              <a:ext cx="4615230" cy="461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400" dirty="0">
                  <a:latin typeface="Tahoma" panose="020B0604030504040204" pitchFamily="34" charset="0"/>
                  <a:ea typeface="ＭＳ Ｐゴシック" panose="020B0600070205080204" pitchFamily="34" charset="-128"/>
                </a:rPr>
                <a:t> Acceptable if: PV of        &gt; Cost</a:t>
              </a:r>
              <a:endParaRPr lang="en-US" altLang="en-US" sz="2400" dirty="0">
                <a:latin typeface="Arial" panose="020B0604020202020204" pitchFamily="34" charset="0"/>
                <a:ea typeface="ＭＳ Ｐゴシック" panose="020B0600070205080204" pitchFamily="34" charset="-128"/>
              </a:endParaRPr>
            </a:p>
          </p:txBody>
        </p:sp>
      </p:grpSp>
      <p:sp>
        <p:nvSpPr>
          <p:cNvPr id="12" name="Subtitle 2"/>
          <p:cNvSpPr txBox="1">
            <a:spLocks/>
          </p:cNvSpPr>
          <p:nvPr/>
        </p:nvSpPr>
        <p:spPr>
          <a:xfrm>
            <a:off x="228600" y="279400"/>
            <a:ext cx="8653463" cy="677333"/>
          </a:xfrm>
          <a:prstGeom prst="rect">
            <a:avLst/>
          </a:prstGeom>
        </p:spPr>
        <p:txBody>
          <a:bodyPr>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1200"/>
              </a:spcBef>
              <a:spcAft>
                <a:spcPts val="1000"/>
              </a:spcAft>
              <a:buNone/>
              <a:defRPr/>
            </a:pPr>
            <a:r>
              <a:rPr lang="en-US" sz="3000" b="1" cap="small" dirty="0"/>
              <a:t>Capital Budgeting versus Basic Asset Valuation</a:t>
            </a:r>
            <a:endParaRPr lang="en-US" sz="3000" dirty="0"/>
          </a:p>
        </p:txBody>
      </p:sp>
      <p:graphicFrame>
        <p:nvGraphicFramePr>
          <p:cNvPr id="3" name="Object 2">
            <a:extLst>
              <a:ext uri="{FF2B5EF4-FFF2-40B4-BE49-F238E27FC236}">
                <a16:creationId xmlns:a16="http://schemas.microsoft.com/office/drawing/2014/main" id="{E15A7A61-A1D3-419B-BFA7-1C8DE5C91A66}"/>
              </a:ext>
            </a:extLst>
          </p:cNvPr>
          <p:cNvGraphicFramePr>
            <a:graphicFrameLocks noChangeAspect="1"/>
          </p:cNvGraphicFramePr>
          <p:nvPr>
            <p:extLst>
              <p:ext uri="{D42A27DB-BD31-4B8C-83A1-F6EECF244321}">
                <p14:modId xmlns:p14="http://schemas.microsoft.com/office/powerpoint/2010/main" val="225190065"/>
              </p:ext>
            </p:extLst>
          </p:nvPr>
        </p:nvGraphicFramePr>
        <p:xfrm>
          <a:off x="6774195" y="926682"/>
          <a:ext cx="502920" cy="586080"/>
        </p:xfrm>
        <a:graphic>
          <a:graphicData uri="http://schemas.openxmlformats.org/presentationml/2006/ole">
            <mc:AlternateContent xmlns:mc="http://schemas.openxmlformats.org/markup-compatibility/2006">
              <mc:Choice xmlns:v="urn:schemas-microsoft-com:vml" Requires="v">
                <p:oleObj name="Equation" r:id="rId8" imgW="228600" imgH="266400" progId="Equation.DSMT4">
                  <p:embed/>
                </p:oleObj>
              </mc:Choice>
              <mc:Fallback>
                <p:oleObj name="Equation" r:id="rId8" imgW="228600" imgH="266400" progId="Equation.DSMT4">
                  <p:embed/>
                  <p:pic>
                    <p:nvPicPr>
                      <p:cNvPr id="0" name=""/>
                      <p:cNvPicPr/>
                      <p:nvPr/>
                    </p:nvPicPr>
                    <p:blipFill>
                      <a:blip r:embed="rId9"/>
                      <a:stretch>
                        <a:fillRect/>
                      </a:stretch>
                    </p:blipFill>
                    <p:spPr>
                      <a:xfrm>
                        <a:off x="6774195" y="926682"/>
                        <a:ext cx="502920" cy="586080"/>
                      </a:xfrm>
                      <a:prstGeom prst="rect">
                        <a:avLst/>
                      </a:prstGeom>
                    </p:spPr>
                  </p:pic>
                </p:oleObj>
              </mc:Fallback>
            </mc:AlternateContent>
          </a:graphicData>
        </a:graphic>
      </p:graphicFrame>
      <p:sp>
        <p:nvSpPr>
          <p:cNvPr id="4" name="Rectangle 7">
            <a:extLst>
              <a:ext uri="{FF2B5EF4-FFF2-40B4-BE49-F238E27FC236}">
                <a16:creationId xmlns:a16="http://schemas.microsoft.com/office/drawing/2014/main" id="{69449ABA-AFBF-DD07-0A70-F86B0621A9E5}"/>
              </a:ext>
            </a:extLst>
          </p:cNvPr>
          <p:cNvSpPr>
            <a:spLocks noChangeArrowheads="1"/>
          </p:cNvSpPr>
          <p:nvPr/>
        </p:nvSpPr>
        <p:spPr bwMode="auto">
          <a:xfrm>
            <a:off x="465138" y="3265538"/>
            <a:ext cx="8077200"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15000"/>
              </a:lnSpc>
              <a:spcBef>
                <a:spcPct val="20000"/>
              </a:spcBef>
              <a:buClr>
                <a:srgbClr val="006600"/>
              </a:buClr>
            </a:pPr>
            <a:r>
              <a:rPr lang="en-US" altLang="en-US" b="1" dirty="0">
                <a:solidFill>
                  <a:srgbClr val="FF0000"/>
                </a:solidFill>
                <a:ea typeface="ＭＳ Ｐゴシック" panose="020B0600070205080204" pitchFamily="34" charset="-128"/>
              </a:rPr>
              <a:t>REMEMBER: </a:t>
            </a:r>
            <a:r>
              <a:rPr lang="en-US" altLang="en-US" dirty="0">
                <a:ea typeface="ＭＳ Ｐゴシック" panose="020B0600070205080204" pitchFamily="34" charset="-128"/>
              </a:rPr>
              <a:t>PV is the amount </a:t>
            </a:r>
            <a:r>
              <a:rPr lang="en-US" altLang="en-US" b="1" dirty="0">
                <a:solidFill>
                  <a:srgbClr val="FF0000"/>
                </a:solidFill>
                <a:ea typeface="ＭＳ Ｐゴシック" panose="020B0600070205080204" pitchFamily="34" charset="-128"/>
              </a:rPr>
              <a:t>you must invest</a:t>
            </a:r>
            <a:r>
              <a:rPr lang="en-US" altLang="en-US" b="1" dirty="0">
                <a:ea typeface="ＭＳ Ｐゴシック" panose="020B0600070205080204" pitchFamily="34" charset="-128"/>
              </a:rPr>
              <a:t> </a:t>
            </a:r>
            <a:r>
              <a:rPr lang="en-US" altLang="en-US" dirty="0">
                <a:ea typeface="ＭＳ Ｐゴシック" panose="020B0600070205080204" pitchFamily="34" charset="-128"/>
              </a:rPr>
              <a:t>at r to generate the same future cash flows for yourself.</a:t>
            </a:r>
          </a:p>
        </p:txBody>
      </p:sp>
    </p:spTree>
    <p:custDataLst>
      <p:tags r:id="rId1"/>
    </p:custDataLst>
  </p:cSld>
  <p:clrMapOvr>
    <a:masterClrMapping/>
  </p:clrMapOvr>
  <p:transition advTm="133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1491">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0"/>
                                  </p:stCondLst>
                                  <p:childTnLst>
                                    <p:set>
                                      <p:cBhvr>
                                        <p:cTn id="12" dur="1" fill="hold">
                                          <p:stCondLst>
                                            <p:cond delay="499"/>
                                          </p:stCondLst>
                                        </p:cTn>
                                        <p:tgtEl>
                                          <p:spTgt spid="19149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4">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1495">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1" grpId="0" build="p" autoUpdateAnimBg="0"/>
      <p:bldP spid="191495" grpId="0" build="p" autoUpdateAnimBg="0"/>
      <p:bldP spid="4"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5459" name="Rectangle 3"/>
          <p:cNvSpPr>
            <a:spLocks noGrp="1" noChangeArrowheads="1"/>
          </p:cNvSpPr>
          <p:nvPr>
            <p:ph type="body" idx="4294967295"/>
          </p:nvPr>
        </p:nvSpPr>
        <p:spPr>
          <a:xfrm>
            <a:off x="795338" y="1371600"/>
            <a:ext cx="6858000" cy="2584554"/>
          </a:xfrm>
        </p:spPr>
        <p:txBody>
          <a:bodyPr>
            <a:spAutoFit/>
          </a:bodyPr>
          <a:lstStyle/>
          <a:p>
            <a:pPr marL="457200" indent="-457200" eaLnBrk="1" hangingPunct="1">
              <a:lnSpc>
                <a:spcPct val="110000"/>
              </a:lnSpc>
              <a:buClr>
                <a:srgbClr val="006600"/>
              </a:buClr>
            </a:pPr>
            <a:r>
              <a:rPr lang="en-US" altLang="en-US" sz="3200" dirty="0"/>
              <a:t>Net present value</a:t>
            </a:r>
          </a:p>
          <a:p>
            <a:pPr marL="457200" indent="-457200" eaLnBrk="1" hangingPunct="1">
              <a:lnSpc>
                <a:spcPct val="110000"/>
              </a:lnSpc>
              <a:buClr>
                <a:srgbClr val="006600"/>
              </a:buClr>
            </a:pPr>
            <a:r>
              <a:rPr lang="en-US" altLang="en-US" sz="3200" dirty="0"/>
              <a:t>Internal rate of return</a:t>
            </a:r>
          </a:p>
          <a:p>
            <a:pPr marL="457200" indent="-457200" eaLnBrk="1" hangingPunct="1">
              <a:lnSpc>
                <a:spcPct val="110000"/>
              </a:lnSpc>
              <a:buClr>
                <a:srgbClr val="006600"/>
              </a:buClr>
            </a:pPr>
            <a:r>
              <a:rPr lang="en-US" altLang="en-US" sz="3200" dirty="0"/>
              <a:t>Payback period</a:t>
            </a:r>
          </a:p>
          <a:p>
            <a:pPr marL="457200" indent="-457200" eaLnBrk="1" hangingPunct="1">
              <a:lnSpc>
                <a:spcPct val="110000"/>
              </a:lnSpc>
              <a:buClr>
                <a:srgbClr val="006600"/>
              </a:buClr>
              <a:buFontTx/>
              <a:buNone/>
            </a:pPr>
            <a:r>
              <a:rPr lang="en-US" altLang="en-US" sz="3000" dirty="0"/>
              <a:t>  </a:t>
            </a:r>
          </a:p>
        </p:txBody>
      </p:sp>
      <p:sp>
        <p:nvSpPr>
          <p:cNvPr id="4" name="Subtitle 2"/>
          <p:cNvSpPr txBox="1">
            <a:spLocks/>
          </p:cNvSpPr>
          <p:nvPr/>
        </p:nvSpPr>
        <p:spPr>
          <a:xfrm>
            <a:off x="228600" y="279400"/>
            <a:ext cx="8653463" cy="677333"/>
          </a:xfrm>
          <a:prstGeom prst="rect">
            <a:avLst/>
          </a:prstGeom>
        </p:spPr>
        <p:txBody>
          <a:bodyPr>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1200"/>
              </a:spcBef>
              <a:spcAft>
                <a:spcPts val="1000"/>
              </a:spcAft>
              <a:buNone/>
              <a:defRPr/>
            </a:pPr>
            <a:r>
              <a:rPr lang="en-US" sz="3000" b="1" cap="small" dirty="0"/>
              <a:t>Capital Budgeting Techniques</a:t>
            </a:r>
            <a:endParaRPr lang="en-US" sz="3000" dirty="0"/>
          </a:p>
          <a:p>
            <a:pPr>
              <a:defRPr/>
            </a:pPr>
            <a:endParaRPr lang="en-US" sz="3000" dirty="0"/>
          </a:p>
        </p:txBody>
      </p:sp>
    </p:spTree>
    <p:custDataLst>
      <p:tags r:id="rId1"/>
    </p:custDataLst>
  </p:cSld>
  <p:clrMapOvr>
    <a:masterClrMapping/>
  </p:clrMapOvr>
  <p:transition advTm="39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5459">
                                            <p:txEl>
                                              <p:pRg st="0" end="0"/>
                                            </p:txEl>
                                          </p:spTgt>
                                        </p:tgtEl>
                                        <p:attrNameLst>
                                          <p:attrName>style.visibility</p:attrName>
                                        </p:attrNameLst>
                                      </p:cBhvr>
                                      <p:to>
                                        <p:strVal val="visible"/>
                                      </p:to>
                                    </p:set>
                                    <p:animEffect transition="in" filter="wipe(up)">
                                      <p:cBhvr>
                                        <p:cTn id="7" dur="500"/>
                                        <p:tgtEl>
                                          <p:spTgt spid="2754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75459">
                                            <p:txEl>
                                              <p:pRg st="1" end="1"/>
                                            </p:txEl>
                                          </p:spTgt>
                                        </p:tgtEl>
                                        <p:attrNameLst>
                                          <p:attrName>style.visibility</p:attrName>
                                        </p:attrNameLst>
                                      </p:cBhvr>
                                      <p:to>
                                        <p:strVal val="visible"/>
                                      </p:to>
                                    </p:set>
                                    <p:animEffect transition="in" filter="wipe(up)">
                                      <p:cBhvr>
                                        <p:cTn id="12" dur="500"/>
                                        <p:tgtEl>
                                          <p:spTgt spid="27545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75459">
                                            <p:txEl>
                                              <p:pRg st="2" end="2"/>
                                            </p:txEl>
                                          </p:spTgt>
                                        </p:tgtEl>
                                        <p:attrNameLst>
                                          <p:attrName>style.visibility</p:attrName>
                                        </p:attrNameLst>
                                      </p:cBhvr>
                                      <p:to>
                                        <p:strVal val="visible"/>
                                      </p:to>
                                    </p:set>
                                    <p:animEffect transition="in" filter="wipe(up)">
                                      <p:cBhvr>
                                        <p:cTn id="17" dur="500"/>
                                        <p:tgtEl>
                                          <p:spTgt spid="27545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75459">
                                            <p:txEl>
                                              <p:pRg st="3" end="3"/>
                                            </p:txEl>
                                          </p:spTgt>
                                        </p:tgtEl>
                                        <p:attrNameLst>
                                          <p:attrName>style.visibility</p:attrName>
                                        </p:attrNameLst>
                                      </p:cBhvr>
                                      <p:to>
                                        <p:strVal val="visible"/>
                                      </p:to>
                                    </p:set>
                                    <p:animEffect transition="in" filter="wipe(up)">
                                      <p:cBhvr>
                                        <p:cTn id="22" dur="500"/>
                                        <p:tgtEl>
                                          <p:spTgt spid="2754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459"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483" name="Rectangle 3"/>
          <p:cNvSpPr>
            <a:spLocks noGrp="1" noChangeArrowheads="1"/>
          </p:cNvSpPr>
          <p:nvPr>
            <p:ph type="body" idx="4294967295"/>
          </p:nvPr>
        </p:nvSpPr>
        <p:spPr>
          <a:xfrm>
            <a:off x="2308225" y="2437343"/>
            <a:ext cx="5029200" cy="3739485"/>
          </a:xfrm>
        </p:spPr>
        <p:txBody>
          <a:bodyPr>
            <a:spAutoFit/>
          </a:bodyPr>
          <a:lstStyle/>
          <a:p>
            <a:pPr marL="0" indent="0" eaLnBrk="1" hangingPunct="1">
              <a:lnSpc>
                <a:spcPct val="100000"/>
              </a:lnSpc>
              <a:spcBef>
                <a:spcPts val="600"/>
              </a:spcBef>
              <a:buFontTx/>
              <a:buNone/>
              <a:tabLst>
                <a:tab pos="461963" algn="ctr"/>
                <a:tab pos="1947863" algn="l"/>
                <a:tab pos="3721100" algn="dec"/>
              </a:tabLst>
            </a:pPr>
            <a:r>
              <a:rPr lang="en-US" altLang="en-US" sz="3200" dirty="0">
                <a:solidFill>
                  <a:srgbClr val="7F7F7F"/>
                </a:solidFill>
              </a:rPr>
              <a:t>	</a:t>
            </a:r>
            <a:r>
              <a:rPr lang="en-US" altLang="en-US" sz="3200" dirty="0"/>
              <a:t>0</a:t>
            </a:r>
            <a:r>
              <a:rPr lang="en-US" altLang="en-US" sz="3200" dirty="0">
                <a:solidFill>
                  <a:srgbClr val="7F7F7F"/>
                </a:solidFill>
              </a:rPr>
              <a:t>		</a:t>
            </a:r>
            <a:r>
              <a:rPr lang="en-US" altLang="en-US" sz="3200" dirty="0">
                <a:solidFill>
                  <a:srgbClr val="F6110F"/>
                </a:solidFill>
              </a:rPr>
              <a:t>(7,000)</a:t>
            </a:r>
          </a:p>
          <a:p>
            <a:pPr marL="0" indent="0" eaLnBrk="1" hangingPunct="1">
              <a:lnSpc>
                <a:spcPct val="100000"/>
              </a:lnSpc>
              <a:spcBef>
                <a:spcPts val="600"/>
              </a:spcBef>
              <a:buFontTx/>
              <a:buNone/>
              <a:tabLst>
                <a:tab pos="461963" algn="ctr"/>
                <a:tab pos="1947863" algn="l"/>
                <a:tab pos="3721100" algn="dec"/>
              </a:tabLst>
            </a:pPr>
            <a:r>
              <a:rPr lang="en-US" altLang="en-US" sz="3200" dirty="0">
                <a:solidFill>
                  <a:srgbClr val="7F7F7F"/>
                </a:solidFill>
              </a:rPr>
              <a:t>	</a:t>
            </a:r>
            <a:r>
              <a:rPr lang="en-US" altLang="en-US" sz="3200" dirty="0"/>
              <a:t>1</a:t>
            </a:r>
            <a:r>
              <a:rPr lang="en-US" altLang="en-US" sz="3200" dirty="0">
                <a:solidFill>
                  <a:srgbClr val="7F7F7F"/>
                </a:solidFill>
              </a:rPr>
              <a:t>		</a:t>
            </a:r>
            <a:r>
              <a:rPr lang="en-US" altLang="en-US" sz="3200" dirty="0"/>
              <a:t>2,000</a:t>
            </a:r>
          </a:p>
          <a:p>
            <a:pPr marL="0" indent="0" eaLnBrk="1" hangingPunct="1">
              <a:lnSpc>
                <a:spcPct val="100000"/>
              </a:lnSpc>
              <a:spcBef>
                <a:spcPts val="600"/>
              </a:spcBef>
              <a:buFontTx/>
              <a:buNone/>
              <a:tabLst>
                <a:tab pos="461963" algn="ctr"/>
                <a:tab pos="1947863" algn="l"/>
                <a:tab pos="3721100" algn="dec"/>
              </a:tabLst>
            </a:pPr>
            <a:r>
              <a:rPr lang="en-US" altLang="en-US" sz="3200" dirty="0">
                <a:solidFill>
                  <a:srgbClr val="7F7F7F"/>
                </a:solidFill>
              </a:rPr>
              <a:t>	</a:t>
            </a:r>
            <a:r>
              <a:rPr lang="en-US" altLang="en-US" sz="3200" dirty="0"/>
              <a:t>2</a:t>
            </a:r>
            <a:r>
              <a:rPr lang="en-US" altLang="en-US" sz="3200" dirty="0">
                <a:solidFill>
                  <a:srgbClr val="7F7F7F"/>
                </a:solidFill>
              </a:rPr>
              <a:t>		</a:t>
            </a:r>
            <a:r>
              <a:rPr lang="en-US" altLang="en-US" sz="3200" dirty="0"/>
              <a:t>1,000</a:t>
            </a:r>
          </a:p>
          <a:p>
            <a:pPr marL="0" indent="0" eaLnBrk="1" hangingPunct="1">
              <a:lnSpc>
                <a:spcPct val="100000"/>
              </a:lnSpc>
              <a:spcBef>
                <a:spcPts val="600"/>
              </a:spcBef>
              <a:buFontTx/>
              <a:buNone/>
              <a:tabLst>
                <a:tab pos="461963" algn="ctr"/>
                <a:tab pos="1947863" algn="l"/>
                <a:tab pos="3721100" algn="dec"/>
              </a:tabLst>
            </a:pPr>
            <a:r>
              <a:rPr lang="en-US" altLang="en-US" sz="3200" dirty="0">
                <a:solidFill>
                  <a:srgbClr val="7F7F7F"/>
                </a:solidFill>
              </a:rPr>
              <a:t>	</a:t>
            </a:r>
            <a:r>
              <a:rPr lang="en-US" altLang="en-US" sz="3200" dirty="0"/>
              <a:t>3</a:t>
            </a:r>
            <a:r>
              <a:rPr lang="en-US" altLang="en-US" sz="3200" dirty="0">
                <a:solidFill>
                  <a:srgbClr val="7F7F7F"/>
                </a:solidFill>
              </a:rPr>
              <a:t>		</a:t>
            </a:r>
            <a:r>
              <a:rPr lang="en-US" altLang="en-US" sz="3200" dirty="0"/>
              <a:t>5,000</a:t>
            </a:r>
          </a:p>
          <a:p>
            <a:pPr marL="0" indent="0" eaLnBrk="1" hangingPunct="1">
              <a:lnSpc>
                <a:spcPct val="100000"/>
              </a:lnSpc>
              <a:spcBef>
                <a:spcPts val="600"/>
              </a:spcBef>
              <a:buFontTx/>
              <a:buNone/>
              <a:tabLst>
                <a:tab pos="461963" algn="ctr"/>
                <a:tab pos="1947863" algn="l"/>
                <a:tab pos="3721100" algn="dec"/>
              </a:tabLst>
            </a:pPr>
            <a:r>
              <a:rPr lang="en-US" altLang="en-US" sz="3200" dirty="0">
                <a:solidFill>
                  <a:srgbClr val="7F7F7F"/>
                </a:solidFill>
              </a:rPr>
              <a:t>	</a:t>
            </a:r>
            <a:r>
              <a:rPr lang="en-US" altLang="en-US" sz="3200" dirty="0"/>
              <a:t>4</a:t>
            </a:r>
            <a:r>
              <a:rPr lang="en-US" altLang="en-US" sz="3200" dirty="0">
                <a:solidFill>
                  <a:srgbClr val="7F7F7F"/>
                </a:solidFill>
              </a:rPr>
              <a:t>		</a:t>
            </a:r>
            <a:r>
              <a:rPr lang="en-US" altLang="en-US" sz="3200" dirty="0"/>
              <a:t>3,000</a:t>
            </a:r>
          </a:p>
          <a:p>
            <a:pPr marL="0" indent="0" eaLnBrk="1" hangingPunct="1">
              <a:lnSpc>
                <a:spcPct val="100000"/>
              </a:lnSpc>
              <a:spcBef>
                <a:spcPts val="3000"/>
              </a:spcBef>
              <a:buFontTx/>
              <a:buNone/>
              <a:tabLst>
                <a:tab pos="461963" algn="ctr"/>
                <a:tab pos="1947863" algn="l"/>
                <a:tab pos="3721100" algn="dec"/>
              </a:tabLst>
            </a:pPr>
            <a:r>
              <a:rPr lang="en-US" altLang="en-US" sz="3200" dirty="0">
                <a:solidFill>
                  <a:srgbClr val="7F7F7F"/>
                </a:solidFill>
              </a:rPr>
              <a:t>			</a:t>
            </a:r>
            <a:r>
              <a:rPr lang="en-US" altLang="en-US" sz="3200" dirty="0"/>
              <a:t>r = 15%</a:t>
            </a:r>
          </a:p>
        </p:txBody>
      </p:sp>
      <p:grpSp>
        <p:nvGrpSpPr>
          <p:cNvPr id="2" name="Group 4"/>
          <p:cNvGrpSpPr>
            <a:grpSpLocks/>
          </p:cNvGrpSpPr>
          <p:nvPr/>
        </p:nvGrpSpPr>
        <p:grpSpPr bwMode="auto">
          <a:xfrm>
            <a:off x="2071688" y="1697568"/>
            <a:ext cx="5654675" cy="698500"/>
            <a:chOff x="998" y="1384"/>
            <a:chExt cx="3562" cy="440"/>
          </a:xfrm>
        </p:grpSpPr>
        <p:grpSp>
          <p:nvGrpSpPr>
            <p:cNvPr id="15365" name="Group 5"/>
            <p:cNvGrpSpPr>
              <a:grpSpLocks/>
            </p:cNvGrpSpPr>
            <p:nvPr/>
          </p:nvGrpSpPr>
          <p:grpSpPr bwMode="auto">
            <a:xfrm>
              <a:off x="1248" y="1384"/>
              <a:ext cx="2832" cy="440"/>
              <a:chOff x="1248" y="1384"/>
              <a:chExt cx="2832" cy="440"/>
            </a:xfrm>
          </p:grpSpPr>
          <p:graphicFrame>
            <p:nvGraphicFramePr>
              <p:cNvPr id="15367" name="Object 6"/>
              <p:cNvGraphicFramePr>
                <a:graphicFrameLocks noChangeAspect="1"/>
              </p:cNvGraphicFramePr>
              <p:nvPr/>
            </p:nvGraphicFramePr>
            <p:xfrm>
              <a:off x="3664" y="1384"/>
              <a:ext cx="368" cy="392"/>
            </p:xfrm>
            <a:graphic>
              <a:graphicData uri="http://schemas.openxmlformats.org/presentationml/2006/ole">
                <mc:AlternateContent xmlns:mc="http://schemas.openxmlformats.org/markup-compatibility/2006">
                  <mc:Choice xmlns:v="urn:schemas-microsoft-com:vml" Requires="v">
                    <p:oleObj name="Equation" r:id="rId4" imgW="583947" imgH="622030" progId="Equation.3">
                      <p:embed/>
                    </p:oleObj>
                  </mc:Choice>
                  <mc:Fallback>
                    <p:oleObj name="Equation" r:id="rId4" imgW="583947" imgH="622030"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64" y="1384"/>
                            <a:ext cx="368"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368" name="Line 7"/>
              <p:cNvSpPr>
                <a:spLocks noChangeShapeType="1"/>
              </p:cNvSpPr>
              <p:nvPr/>
            </p:nvSpPr>
            <p:spPr bwMode="auto">
              <a:xfrm>
                <a:off x="1248" y="1824"/>
                <a:ext cx="2832" cy="0"/>
              </a:xfrm>
              <a:prstGeom prst="line">
                <a:avLst/>
              </a:prstGeom>
              <a:noFill/>
              <a:ln w="190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grpSp>
        <p:sp>
          <p:nvSpPr>
            <p:cNvPr id="15366" name="Text Box 8"/>
            <p:cNvSpPr txBox="1">
              <a:spLocks noChangeArrowheads="1"/>
            </p:cNvSpPr>
            <p:nvPr/>
          </p:nvSpPr>
          <p:spPr bwMode="auto">
            <a:xfrm>
              <a:off x="998" y="1490"/>
              <a:ext cx="3562"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282575" algn="l"/>
                  <a:tab pos="2112963"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282575" algn="l"/>
                  <a:tab pos="2112963"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282575" algn="l"/>
                  <a:tab pos="2112963"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282575" algn="l"/>
                  <a:tab pos="2112963"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282575" algn="l"/>
                  <a:tab pos="2112963"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282575" algn="l"/>
                  <a:tab pos="2112963"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282575" algn="l"/>
                  <a:tab pos="2112963"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282575" algn="l"/>
                  <a:tab pos="2112963"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282575" algn="l"/>
                  <a:tab pos="2112963" algn="l"/>
                </a:tabLst>
                <a:defRPr>
                  <a:solidFill>
                    <a:schemeClr val="tx1"/>
                  </a:solidFill>
                  <a:latin typeface="Calibri" panose="020F0502020204030204" pitchFamily="34" charset="0"/>
                </a:defRPr>
              </a:lvl9pPr>
            </a:lstStyle>
            <a:p>
              <a:pPr eaLnBrk="1" hangingPunct="1">
                <a:spcBef>
                  <a:spcPct val="20000"/>
                </a:spcBef>
                <a:buFontTx/>
                <a:buNone/>
              </a:pPr>
              <a:r>
                <a:rPr lang="en-US" altLang="en-US" sz="3200">
                  <a:latin typeface="Tahoma" panose="020B0604030504040204" pitchFamily="34" charset="0"/>
                  <a:ea typeface="ＭＳ Ｐゴシック" panose="020B0600070205080204" pitchFamily="34" charset="-128"/>
                </a:rPr>
                <a:t>	Year	Cash Flow, </a:t>
              </a:r>
              <a:endParaRPr lang="en-US" altLang="en-US" sz="2400">
                <a:latin typeface="Tahoma" panose="020B0604030504040204" pitchFamily="34" charset="0"/>
                <a:ea typeface="ＭＳ Ｐゴシック" panose="020B0600070205080204" pitchFamily="34" charset="-128"/>
              </a:endParaRPr>
            </a:p>
          </p:txBody>
        </p:sp>
      </p:grpSp>
      <p:sp>
        <p:nvSpPr>
          <p:cNvPr id="9" name="Subtitle 2"/>
          <p:cNvSpPr txBox="1">
            <a:spLocks/>
          </p:cNvSpPr>
          <p:nvPr/>
        </p:nvSpPr>
        <p:spPr>
          <a:xfrm>
            <a:off x="228600" y="279400"/>
            <a:ext cx="8653463" cy="1159933"/>
          </a:xfrm>
          <a:prstGeom prst="rect">
            <a:avLst/>
          </a:prstGeom>
        </p:spPr>
        <p:txBody>
          <a:bodyPr>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500"/>
              </a:spcAft>
              <a:buNone/>
              <a:defRPr/>
            </a:pPr>
            <a:r>
              <a:rPr lang="en-US" sz="3000" b="1" cap="small" dirty="0"/>
              <a:t>Capital Budgeting Techniques</a:t>
            </a:r>
          </a:p>
          <a:p>
            <a:pPr marL="0" indent="0" algn="ctr">
              <a:lnSpc>
                <a:spcPct val="100000"/>
              </a:lnSpc>
              <a:spcBef>
                <a:spcPts val="0"/>
              </a:spcBef>
              <a:spcAft>
                <a:spcPts val="1000"/>
              </a:spcAft>
              <a:buNone/>
              <a:defRPr/>
            </a:pPr>
            <a:r>
              <a:rPr lang="en-US" sz="3000" b="1" cap="small" dirty="0"/>
              <a:t>Illustration</a:t>
            </a:r>
            <a:endParaRPr lang="en-US" sz="3000" dirty="0"/>
          </a:p>
          <a:p>
            <a:pPr>
              <a:defRPr/>
            </a:pPr>
            <a:endParaRPr lang="en-US" sz="3000" dirty="0"/>
          </a:p>
        </p:txBody>
      </p:sp>
    </p:spTree>
    <p:custDataLst>
      <p:tags r:id="rId1"/>
    </p:custDataLst>
  </p:cSld>
  <p:clrMapOvr>
    <a:masterClrMapping/>
  </p:clrMapOvr>
  <p:transition advTm="61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6483">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76483">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6483">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76483">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76483">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764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483"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2885065" y="2700338"/>
            <a:ext cx="1140835" cy="304800"/>
            <a:chOff x="1296" y="2160"/>
            <a:chExt cx="480" cy="192"/>
          </a:xfrm>
        </p:grpSpPr>
        <p:sp>
          <p:nvSpPr>
            <p:cNvPr id="17453" name="Line 4"/>
            <p:cNvSpPr>
              <a:spLocks noChangeShapeType="1"/>
            </p:cNvSpPr>
            <p:nvPr/>
          </p:nvSpPr>
          <p:spPr bwMode="auto">
            <a:xfrm>
              <a:off x="1776" y="2160"/>
              <a:ext cx="0" cy="19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7454" name="Line 5"/>
            <p:cNvSpPr>
              <a:spLocks noChangeShapeType="1"/>
            </p:cNvSpPr>
            <p:nvPr/>
          </p:nvSpPr>
          <p:spPr bwMode="auto">
            <a:xfrm flipH="1">
              <a:off x="1296" y="2352"/>
              <a:ext cx="480" cy="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grpSp>
        <p:nvGrpSpPr>
          <p:cNvPr id="3" name="Group 6"/>
          <p:cNvGrpSpPr>
            <a:grpSpLocks/>
          </p:cNvGrpSpPr>
          <p:nvPr/>
        </p:nvGrpSpPr>
        <p:grpSpPr bwMode="auto">
          <a:xfrm>
            <a:off x="2876979" y="2700338"/>
            <a:ext cx="2520521" cy="838200"/>
            <a:chOff x="1920" y="2784"/>
            <a:chExt cx="1344" cy="528"/>
          </a:xfrm>
        </p:grpSpPr>
        <p:sp>
          <p:nvSpPr>
            <p:cNvPr id="17451" name="Line 7"/>
            <p:cNvSpPr>
              <a:spLocks noChangeShapeType="1"/>
            </p:cNvSpPr>
            <p:nvPr/>
          </p:nvSpPr>
          <p:spPr bwMode="auto">
            <a:xfrm>
              <a:off x="3264" y="2784"/>
              <a:ext cx="0" cy="528"/>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7452" name="Line 8"/>
            <p:cNvSpPr>
              <a:spLocks noChangeShapeType="1"/>
            </p:cNvSpPr>
            <p:nvPr/>
          </p:nvSpPr>
          <p:spPr bwMode="auto">
            <a:xfrm flipH="1">
              <a:off x="1920" y="3312"/>
              <a:ext cx="1344" cy="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grpSp>
        <p:nvGrpSpPr>
          <p:cNvPr id="4" name="Group 9"/>
          <p:cNvGrpSpPr>
            <a:grpSpLocks/>
          </p:cNvGrpSpPr>
          <p:nvPr/>
        </p:nvGrpSpPr>
        <p:grpSpPr bwMode="auto">
          <a:xfrm>
            <a:off x="2876978" y="2700338"/>
            <a:ext cx="4044522" cy="1295400"/>
            <a:chOff x="1776" y="2688"/>
            <a:chExt cx="2304" cy="816"/>
          </a:xfrm>
        </p:grpSpPr>
        <p:sp>
          <p:nvSpPr>
            <p:cNvPr id="17449" name="Line 10"/>
            <p:cNvSpPr>
              <a:spLocks noChangeShapeType="1"/>
            </p:cNvSpPr>
            <p:nvPr/>
          </p:nvSpPr>
          <p:spPr bwMode="auto">
            <a:xfrm>
              <a:off x="4080" y="2688"/>
              <a:ext cx="0" cy="816"/>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7450" name="Line 11"/>
            <p:cNvSpPr>
              <a:spLocks noChangeShapeType="1"/>
            </p:cNvSpPr>
            <p:nvPr/>
          </p:nvSpPr>
          <p:spPr bwMode="auto">
            <a:xfrm flipH="1">
              <a:off x="1776" y="3504"/>
              <a:ext cx="2304" cy="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sp>
        <p:nvSpPr>
          <p:cNvPr id="277516" name="Text Box 12"/>
          <p:cNvSpPr txBox="1">
            <a:spLocks noChangeArrowheads="1"/>
          </p:cNvSpPr>
          <p:nvPr/>
        </p:nvSpPr>
        <p:spPr bwMode="auto">
          <a:xfrm>
            <a:off x="3492500" y="2243138"/>
            <a:ext cx="942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dirty="0">
                <a:latin typeface="Tahoma" panose="020B0604030504040204" pitchFamily="34" charset="0"/>
                <a:ea typeface="ＭＳ Ｐゴシック" panose="020B0600070205080204" pitchFamily="34" charset="-128"/>
              </a:rPr>
              <a:t>2,000</a:t>
            </a:r>
          </a:p>
        </p:txBody>
      </p:sp>
      <p:sp>
        <p:nvSpPr>
          <p:cNvPr id="277517" name="Text Box 13"/>
          <p:cNvSpPr txBox="1">
            <a:spLocks noChangeArrowheads="1"/>
          </p:cNvSpPr>
          <p:nvPr/>
        </p:nvSpPr>
        <p:spPr bwMode="auto">
          <a:xfrm>
            <a:off x="4911725" y="2243138"/>
            <a:ext cx="942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dirty="0">
                <a:latin typeface="Tahoma" panose="020B0604030504040204" pitchFamily="34" charset="0"/>
                <a:ea typeface="ＭＳ Ｐゴシック" panose="020B0600070205080204" pitchFamily="34" charset="-128"/>
              </a:rPr>
              <a:t>1,000</a:t>
            </a:r>
          </a:p>
        </p:txBody>
      </p:sp>
      <p:sp>
        <p:nvSpPr>
          <p:cNvPr id="277518" name="Text Box 14"/>
          <p:cNvSpPr txBox="1">
            <a:spLocks noChangeArrowheads="1"/>
          </p:cNvSpPr>
          <p:nvPr/>
        </p:nvSpPr>
        <p:spPr bwMode="auto">
          <a:xfrm>
            <a:off x="6359525" y="2243138"/>
            <a:ext cx="942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5,000</a:t>
            </a:r>
          </a:p>
        </p:txBody>
      </p:sp>
      <p:sp>
        <p:nvSpPr>
          <p:cNvPr id="277519" name="Text Box 15"/>
          <p:cNvSpPr txBox="1">
            <a:spLocks noChangeArrowheads="1"/>
          </p:cNvSpPr>
          <p:nvPr/>
        </p:nvSpPr>
        <p:spPr bwMode="auto">
          <a:xfrm>
            <a:off x="7807325" y="2243138"/>
            <a:ext cx="942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dirty="0">
                <a:latin typeface="Tahoma" panose="020B0604030504040204" pitchFamily="34" charset="0"/>
                <a:ea typeface="ＭＳ Ｐゴシック" panose="020B0600070205080204" pitchFamily="34" charset="-128"/>
              </a:rPr>
              <a:t>3,000</a:t>
            </a:r>
          </a:p>
        </p:txBody>
      </p:sp>
      <p:grpSp>
        <p:nvGrpSpPr>
          <p:cNvPr id="5" name="Group 16"/>
          <p:cNvGrpSpPr>
            <a:grpSpLocks/>
          </p:cNvGrpSpPr>
          <p:nvPr/>
        </p:nvGrpSpPr>
        <p:grpSpPr bwMode="auto">
          <a:xfrm>
            <a:off x="2349500" y="1481138"/>
            <a:ext cx="6096000" cy="804862"/>
            <a:chOff x="1536" y="1296"/>
            <a:chExt cx="3840" cy="507"/>
          </a:xfrm>
        </p:grpSpPr>
        <p:sp>
          <p:nvSpPr>
            <p:cNvPr id="17437" name="Text Box 17"/>
            <p:cNvSpPr txBox="1">
              <a:spLocks noChangeArrowheads="1"/>
            </p:cNvSpPr>
            <p:nvPr/>
          </p:nvSpPr>
          <p:spPr bwMode="auto">
            <a:xfrm>
              <a:off x="2419" y="1296"/>
              <a:ext cx="22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1</a:t>
              </a:r>
            </a:p>
          </p:txBody>
        </p:sp>
        <p:sp>
          <p:nvSpPr>
            <p:cNvPr id="17438" name="Text Box 18"/>
            <p:cNvSpPr txBox="1">
              <a:spLocks noChangeArrowheads="1"/>
            </p:cNvSpPr>
            <p:nvPr/>
          </p:nvSpPr>
          <p:spPr bwMode="auto">
            <a:xfrm>
              <a:off x="1536" y="1296"/>
              <a:ext cx="22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0</a:t>
              </a:r>
            </a:p>
          </p:txBody>
        </p:sp>
        <p:sp>
          <p:nvSpPr>
            <p:cNvPr id="17439" name="Text Box 19"/>
            <p:cNvSpPr txBox="1">
              <a:spLocks noChangeArrowheads="1"/>
            </p:cNvSpPr>
            <p:nvPr/>
          </p:nvSpPr>
          <p:spPr bwMode="auto">
            <a:xfrm>
              <a:off x="3360" y="1296"/>
              <a:ext cx="22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2</a:t>
              </a:r>
            </a:p>
          </p:txBody>
        </p:sp>
        <p:sp>
          <p:nvSpPr>
            <p:cNvPr id="17440" name="Text Box 20"/>
            <p:cNvSpPr txBox="1">
              <a:spLocks noChangeArrowheads="1"/>
            </p:cNvSpPr>
            <p:nvPr/>
          </p:nvSpPr>
          <p:spPr bwMode="auto">
            <a:xfrm>
              <a:off x="4272" y="1296"/>
              <a:ext cx="22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3</a:t>
              </a:r>
            </a:p>
          </p:txBody>
        </p:sp>
        <p:sp>
          <p:nvSpPr>
            <p:cNvPr id="17441" name="Text Box 21"/>
            <p:cNvSpPr txBox="1">
              <a:spLocks noChangeArrowheads="1"/>
            </p:cNvSpPr>
            <p:nvPr/>
          </p:nvSpPr>
          <p:spPr bwMode="auto">
            <a:xfrm>
              <a:off x="5155" y="1296"/>
              <a:ext cx="22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4</a:t>
              </a:r>
            </a:p>
          </p:txBody>
        </p:sp>
        <p:grpSp>
          <p:nvGrpSpPr>
            <p:cNvPr id="17442" name="Group 22"/>
            <p:cNvGrpSpPr>
              <a:grpSpLocks/>
            </p:cNvGrpSpPr>
            <p:nvPr/>
          </p:nvGrpSpPr>
          <p:grpSpPr bwMode="auto">
            <a:xfrm>
              <a:off x="1632" y="1611"/>
              <a:ext cx="3648" cy="192"/>
              <a:chOff x="1632" y="1611"/>
              <a:chExt cx="3648" cy="192"/>
            </a:xfrm>
          </p:grpSpPr>
          <p:sp>
            <p:nvSpPr>
              <p:cNvPr id="17443" name="Line 23"/>
              <p:cNvSpPr>
                <a:spLocks noChangeShapeType="1"/>
              </p:cNvSpPr>
              <p:nvPr/>
            </p:nvSpPr>
            <p:spPr bwMode="auto">
              <a:xfrm>
                <a:off x="1632" y="1611"/>
                <a:ext cx="0" cy="19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7444" name="Line 24"/>
              <p:cNvSpPr>
                <a:spLocks noChangeShapeType="1"/>
              </p:cNvSpPr>
              <p:nvPr/>
            </p:nvSpPr>
            <p:spPr bwMode="auto">
              <a:xfrm>
                <a:off x="2544" y="1611"/>
                <a:ext cx="0" cy="19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7445" name="Line 25"/>
              <p:cNvSpPr>
                <a:spLocks noChangeShapeType="1"/>
              </p:cNvSpPr>
              <p:nvPr/>
            </p:nvSpPr>
            <p:spPr bwMode="auto">
              <a:xfrm>
                <a:off x="3456" y="1611"/>
                <a:ext cx="0" cy="19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7446" name="Line 26"/>
              <p:cNvSpPr>
                <a:spLocks noChangeShapeType="1"/>
              </p:cNvSpPr>
              <p:nvPr/>
            </p:nvSpPr>
            <p:spPr bwMode="auto">
              <a:xfrm>
                <a:off x="4368" y="1611"/>
                <a:ext cx="0" cy="19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7447" name="Line 27"/>
              <p:cNvSpPr>
                <a:spLocks noChangeShapeType="1"/>
              </p:cNvSpPr>
              <p:nvPr/>
            </p:nvSpPr>
            <p:spPr bwMode="auto">
              <a:xfrm>
                <a:off x="5280" y="1611"/>
                <a:ext cx="0" cy="19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7448" name="Line 28"/>
              <p:cNvSpPr>
                <a:spLocks noChangeShapeType="1"/>
              </p:cNvSpPr>
              <p:nvPr/>
            </p:nvSpPr>
            <p:spPr bwMode="auto">
              <a:xfrm>
                <a:off x="1632" y="1728"/>
                <a:ext cx="3648"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grpSp>
      </p:grpSp>
      <p:sp>
        <p:nvSpPr>
          <p:cNvPr id="277533" name="Text Box 29"/>
          <p:cNvSpPr txBox="1">
            <a:spLocks noChangeArrowheads="1"/>
          </p:cNvSpPr>
          <p:nvPr/>
        </p:nvSpPr>
        <p:spPr bwMode="auto">
          <a:xfrm>
            <a:off x="1402341" y="2243138"/>
            <a:ext cx="1603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dirty="0">
                <a:latin typeface="Tahoma" panose="020B0604030504040204" pitchFamily="34" charset="0"/>
                <a:ea typeface="ＭＳ Ｐゴシック" panose="020B0600070205080204" pitchFamily="34" charset="-128"/>
              </a:rPr>
              <a:t>(7,000.00)</a:t>
            </a:r>
          </a:p>
        </p:txBody>
      </p:sp>
      <p:sp>
        <p:nvSpPr>
          <p:cNvPr id="277534" name="Text Box 30"/>
          <p:cNvSpPr txBox="1">
            <a:spLocks noChangeArrowheads="1"/>
          </p:cNvSpPr>
          <p:nvPr/>
        </p:nvSpPr>
        <p:spPr bwMode="auto">
          <a:xfrm>
            <a:off x="2905125" y="1709738"/>
            <a:ext cx="815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15%</a:t>
            </a:r>
          </a:p>
        </p:txBody>
      </p:sp>
      <p:grpSp>
        <p:nvGrpSpPr>
          <p:cNvPr id="7" name="Group 31"/>
          <p:cNvGrpSpPr>
            <a:grpSpLocks/>
          </p:cNvGrpSpPr>
          <p:nvPr/>
        </p:nvGrpSpPr>
        <p:grpSpPr bwMode="auto">
          <a:xfrm>
            <a:off x="2876977" y="2700338"/>
            <a:ext cx="5416123" cy="1752600"/>
            <a:chOff x="1296" y="2736"/>
            <a:chExt cx="3168" cy="1104"/>
          </a:xfrm>
        </p:grpSpPr>
        <p:sp>
          <p:nvSpPr>
            <p:cNvPr id="17435" name="Line 32"/>
            <p:cNvSpPr>
              <a:spLocks noChangeShapeType="1"/>
            </p:cNvSpPr>
            <p:nvPr/>
          </p:nvSpPr>
          <p:spPr bwMode="auto">
            <a:xfrm>
              <a:off x="4464" y="2736"/>
              <a:ext cx="0" cy="110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7436" name="Line 33"/>
            <p:cNvSpPr>
              <a:spLocks noChangeShapeType="1"/>
            </p:cNvSpPr>
            <p:nvPr/>
          </p:nvSpPr>
          <p:spPr bwMode="auto">
            <a:xfrm flipH="1">
              <a:off x="1296" y="3840"/>
              <a:ext cx="3168" cy="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sp>
        <p:nvSpPr>
          <p:cNvPr id="277538" name="Text Box 34"/>
          <p:cNvSpPr txBox="1">
            <a:spLocks noChangeArrowheads="1"/>
          </p:cNvSpPr>
          <p:nvPr/>
        </p:nvSpPr>
        <p:spPr bwMode="auto">
          <a:xfrm>
            <a:off x="1529341" y="2776538"/>
            <a:ext cx="1368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dirty="0">
                <a:latin typeface="Tahoma" panose="020B0604030504040204" pitchFamily="34" charset="0"/>
                <a:ea typeface="ＭＳ Ｐゴシック" panose="020B0600070205080204" pitchFamily="34" charset="-128"/>
              </a:rPr>
              <a:t>1,739.13</a:t>
            </a:r>
          </a:p>
        </p:txBody>
      </p:sp>
      <p:sp>
        <p:nvSpPr>
          <p:cNvPr id="277539" name="Text Box 35"/>
          <p:cNvSpPr txBox="1">
            <a:spLocks noChangeArrowheads="1"/>
          </p:cNvSpPr>
          <p:nvPr/>
        </p:nvSpPr>
        <p:spPr bwMode="auto">
          <a:xfrm>
            <a:off x="1502354" y="3309938"/>
            <a:ext cx="13954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dirty="0">
                <a:latin typeface="Tahoma" panose="020B0604030504040204" pitchFamily="34" charset="0"/>
                <a:ea typeface="ＭＳ Ｐゴシック" panose="020B0600070205080204" pitchFamily="34" charset="-128"/>
              </a:rPr>
              <a:t>   756.14</a:t>
            </a:r>
          </a:p>
        </p:txBody>
      </p:sp>
      <p:sp>
        <p:nvSpPr>
          <p:cNvPr id="277540" name="Text Box 36"/>
          <p:cNvSpPr txBox="1">
            <a:spLocks noChangeArrowheads="1"/>
          </p:cNvSpPr>
          <p:nvPr/>
        </p:nvSpPr>
        <p:spPr bwMode="auto">
          <a:xfrm>
            <a:off x="1526166" y="3767138"/>
            <a:ext cx="1368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dirty="0">
                <a:latin typeface="Tahoma" panose="020B0604030504040204" pitchFamily="34" charset="0"/>
                <a:ea typeface="ＭＳ Ｐゴシック" panose="020B0600070205080204" pitchFamily="34" charset="-128"/>
              </a:rPr>
              <a:t>3,287.58</a:t>
            </a:r>
          </a:p>
        </p:txBody>
      </p:sp>
      <p:sp>
        <p:nvSpPr>
          <p:cNvPr id="277541" name="Text Box 37"/>
          <p:cNvSpPr txBox="1">
            <a:spLocks noChangeArrowheads="1"/>
          </p:cNvSpPr>
          <p:nvPr/>
        </p:nvSpPr>
        <p:spPr bwMode="auto">
          <a:xfrm>
            <a:off x="1526166" y="4224338"/>
            <a:ext cx="1368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dirty="0">
                <a:latin typeface="Tahoma" panose="020B0604030504040204" pitchFamily="34" charset="0"/>
                <a:ea typeface="ＭＳ Ｐゴシック" panose="020B0600070205080204" pitchFamily="34" charset="-128"/>
              </a:rPr>
              <a:t>1,715.26</a:t>
            </a:r>
          </a:p>
        </p:txBody>
      </p:sp>
      <p:grpSp>
        <p:nvGrpSpPr>
          <p:cNvPr id="8" name="Group 38"/>
          <p:cNvGrpSpPr>
            <a:grpSpLocks/>
          </p:cNvGrpSpPr>
          <p:nvPr/>
        </p:nvGrpSpPr>
        <p:grpSpPr bwMode="auto">
          <a:xfrm>
            <a:off x="1494416" y="4681545"/>
            <a:ext cx="1503363" cy="461963"/>
            <a:chOff x="338" y="3887"/>
            <a:chExt cx="947" cy="291"/>
          </a:xfrm>
        </p:grpSpPr>
        <p:sp>
          <p:nvSpPr>
            <p:cNvPr id="17433" name="Line 39"/>
            <p:cNvSpPr>
              <a:spLocks noChangeShapeType="1"/>
            </p:cNvSpPr>
            <p:nvPr/>
          </p:nvSpPr>
          <p:spPr bwMode="auto">
            <a:xfrm>
              <a:off x="384" y="3888"/>
              <a:ext cx="864"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7434" name="Text Box 40"/>
            <p:cNvSpPr txBox="1">
              <a:spLocks noChangeArrowheads="1"/>
            </p:cNvSpPr>
            <p:nvPr/>
          </p:nvSpPr>
          <p:spPr bwMode="auto">
            <a:xfrm>
              <a:off x="338" y="3887"/>
              <a:ext cx="947"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dirty="0">
                  <a:latin typeface="Tahoma" panose="020B0604030504040204" pitchFamily="34" charset="0"/>
                  <a:ea typeface="ＭＳ Ｐゴシック" panose="020B0600070205080204" pitchFamily="34" charset="-128"/>
                </a:rPr>
                <a:t>   498.11 </a:t>
              </a:r>
            </a:p>
          </p:txBody>
        </p:sp>
      </p:grpSp>
      <p:graphicFrame>
        <p:nvGraphicFramePr>
          <p:cNvPr id="277545" name="Object 41"/>
          <p:cNvGraphicFramePr>
            <a:graphicFrameLocks noChangeAspect="1"/>
          </p:cNvGraphicFramePr>
          <p:nvPr>
            <p:extLst>
              <p:ext uri="{D42A27DB-BD31-4B8C-83A1-F6EECF244321}">
                <p14:modId xmlns:p14="http://schemas.microsoft.com/office/powerpoint/2010/main" val="2198796490"/>
              </p:ext>
            </p:extLst>
          </p:nvPr>
        </p:nvGraphicFramePr>
        <p:xfrm>
          <a:off x="3103413" y="4633913"/>
          <a:ext cx="5792788" cy="495300"/>
        </p:xfrm>
        <a:graphic>
          <a:graphicData uri="http://schemas.openxmlformats.org/presentationml/2006/ole">
            <mc:AlternateContent xmlns:mc="http://schemas.openxmlformats.org/markup-compatibility/2006">
              <mc:Choice xmlns:v="urn:schemas-microsoft-com:vml" Requires="v">
                <p:oleObj name="Equation" r:id="rId4" imgW="3720960" imgH="317160" progId="Equation.DSMT4">
                  <p:embed/>
                </p:oleObj>
              </mc:Choice>
              <mc:Fallback>
                <p:oleObj name="Equation" r:id="rId4" imgW="3720960" imgH="317160" progId="Equation.DSMT4">
                  <p:embed/>
                  <p:pic>
                    <p:nvPicPr>
                      <p:cNvPr id="0" name="Object 41"/>
                      <p:cNvPicPr>
                        <a:picLocks noChangeAspect="1" noChangeArrowheads="1"/>
                      </p:cNvPicPr>
                      <p:nvPr/>
                    </p:nvPicPr>
                    <p:blipFill>
                      <a:blip r:embed="rId5"/>
                      <a:srcRect/>
                      <a:stretch>
                        <a:fillRect/>
                      </a:stretch>
                    </p:blipFill>
                    <p:spPr bwMode="auto">
                      <a:xfrm>
                        <a:off x="3103413" y="4633913"/>
                        <a:ext cx="5792788"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9" name="Group 42"/>
          <p:cNvGrpSpPr>
            <a:grpSpLocks/>
          </p:cNvGrpSpPr>
          <p:nvPr/>
        </p:nvGrpSpPr>
        <p:grpSpPr bwMode="auto">
          <a:xfrm>
            <a:off x="154566" y="2928938"/>
            <a:ext cx="1358900" cy="1600200"/>
            <a:chOff x="296" y="2208"/>
            <a:chExt cx="856" cy="1008"/>
          </a:xfrm>
        </p:grpSpPr>
        <p:sp>
          <p:nvSpPr>
            <p:cNvPr id="17431" name="Text Box 43"/>
            <p:cNvSpPr txBox="1">
              <a:spLocks noChangeArrowheads="1"/>
            </p:cNvSpPr>
            <p:nvPr/>
          </p:nvSpPr>
          <p:spPr bwMode="auto">
            <a:xfrm>
              <a:off x="296" y="2448"/>
              <a:ext cx="798"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en-US" altLang="en-US" sz="2200">
                  <a:latin typeface="Symbol" panose="05050102010706020507" pitchFamily="18" charset="2"/>
                  <a:ea typeface="ＭＳ Ｐゴシック" panose="020B0600070205080204" pitchFamily="34" charset="-128"/>
                </a:rPr>
                <a:t>S</a:t>
              </a:r>
              <a:r>
                <a:rPr lang="en-US" altLang="en-US" sz="2200">
                  <a:latin typeface="Tahoma" panose="020B0604030504040204" pitchFamily="34" charset="0"/>
                  <a:ea typeface="ＭＳ Ｐゴシック" panose="020B0600070205080204" pitchFamily="34" charset="-128"/>
                </a:rPr>
                <a:t> PV = </a:t>
              </a:r>
            </a:p>
            <a:p>
              <a:pPr algn="r" eaLnBrk="1" hangingPunct="1">
                <a:lnSpc>
                  <a:spcPct val="100000"/>
                </a:lnSpc>
                <a:spcBef>
                  <a:spcPct val="0"/>
                </a:spcBef>
                <a:buFontTx/>
                <a:buNone/>
              </a:pPr>
              <a:r>
                <a:rPr lang="en-US" altLang="en-US" sz="2200">
                  <a:latin typeface="Tahoma" panose="020B0604030504040204" pitchFamily="34" charset="0"/>
                  <a:ea typeface="ＭＳ Ｐゴシック" panose="020B0600070205080204" pitchFamily="34" charset="-128"/>
                </a:rPr>
                <a:t>7,498.11</a:t>
              </a:r>
            </a:p>
          </p:txBody>
        </p:sp>
        <p:sp>
          <p:nvSpPr>
            <p:cNvPr id="17432" name="AutoShape 44"/>
            <p:cNvSpPr>
              <a:spLocks/>
            </p:cNvSpPr>
            <p:nvPr/>
          </p:nvSpPr>
          <p:spPr bwMode="auto">
            <a:xfrm>
              <a:off x="1056" y="2208"/>
              <a:ext cx="96" cy="1008"/>
            </a:xfrm>
            <a:prstGeom prst="leftBrace">
              <a:avLst>
                <a:gd name="adj1" fmla="val 87500"/>
                <a:gd name="adj2" fmla="val 500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grpSp>
      <p:sp>
        <p:nvSpPr>
          <p:cNvPr id="277549" name="Text Box 45"/>
          <p:cNvSpPr txBox="1">
            <a:spLocks noChangeArrowheads="1"/>
          </p:cNvSpPr>
          <p:nvPr/>
        </p:nvSpPr>
        <p:spPr bwMode="auto">
          <a:xfrm>
            <a:off x="138691" y="5553075"/>
            <a:ext cx="565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    </a:t>
            </a:r>
          </a:p>
        </p:txBody>
      </p:sp>
      <p:sp>
        <p:nvSpPr>
          <p:cNvPr id="6" name="TextBox 5"/>
          <p:cNvSpPr txBox="1">
            <a:spLocks noChangeArrowheads="1"/>
          </p:cNvSpPr>
          <p:nvPr/>
        </p:nvSpPr>
        <p:spPr bwMode="auto">
          <a:xfrm>
            <a:off x="1516201" y="5438775"/>
            <a:ext cx="6588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400" dirty="0">
                <a:latin typeface="Arial" panose="020B0604020202020204" pitchFamily="34" charset="0"/>
                <a:ea typeface="ＭＳ Ｐゴシック" panose="020B0600070205080204" pitchFamily="34" charset="-128"/>
              </a:rPr>
              <a:t>NPV = Investment cost + </a:t>
            </a:r>
            <a:r>
              <a:rPr lang="en-US" altLang="en-US" sz="2400" dirty="0">
                <a:latin typeface="Symbol" panose="05050102010706020507" pitchFamily="18" charset="2"/>
                <a:ea typeface="ＭＳ Ｐゴシック" panose="020B0600070205080204" pitchFamily="34" charset="-128"/>
              </a:rPr>
              <a:t>S</a:t>
            </a:r>
            <a:r>
              <a:rPr lang="en-US" altLang="en-US" sz="2400" dirty="0">
                <a:latin typeface="Tahoma" panose="020B0604030504040204" pitchFamily="34" charset="0"/>
                <a:ea typeface="ＭＳ Ｐゴシック" panose="020B0600070205080204" pitchFamily="34" charset="-128"/>
              </a:rPr>
              <a:t> PV of Future CFs</a:t>
            </a:r>
            <a:r>
              <a:rPr lang="en-US" altLang="en-US" sz="2400" dirty="0">
                <a:latin typeface="Arial" panose="020B0604020202020204" pitchFamily="34" charset="0"/>
                <a:ea typeface="ＭＳ Ｐゴシック" panose="020B0600070205080204" pitchFamily="34" charset="-128"/>
              </a:rPr>
              <a:t> </a:t>
            </a:r>
          </a:p>
        </p:txBody>
      </p:sp>
      <p:sp>
        <p:nvSpPr>
          <p:cNvPr id="48" name="Rectangle 2"/>
          <p:cNvSpPr txBox="1">
            <a:spLocks noChangeArrowheads="1"/>
          </p:cNvSpPr>
          <p:nvPr/>
        </p:nvSpPr>
        <p:spPr bwMode="auto">
          <a:xfrm>
            <a:off x="647700" y="314853"/>
            <a:ext cx="7886700" cy="96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lnSpc>
                <a:spcPct val="100000"/>
              </a:lnSpc>
              <a:defRPr/>
            </a:pPr>
            <a:r>
              <a:rPr lang="en-US" altLang="en-US" sz="3000" b="1" cap="small" dirty="0">
                <a:latin typeface="+mn-lt"/>
                <a:cs typeface="Times New Roman" panose="02020603050405020304" pitchFamily="18" charset="0"/>
              </a:rPr>
              <a:t>Capital Budgeting Illustration</a:t>
            </a:r>
          </a:p>
          <a:p>
            <a:pPr algn="ctr" eaLnBrk="1" hangingPunct="1">
              <a:lnSpc>
                <a:spcPct val="100000"/>
              </a:lnSpc>
              <a:defRPr/>
            </a:pPr>
            <a:r>
              <a:rPr lang="en-US" altLang="en-US" sz="3000" b="1" cap="small" dirty="0">
                <a:latin typeface="+mn-lt"/>
                <a:cs typeface="Times New Roman" panose="02020603050405020304" pitchFamily="18" charset="0"/>
              </a:rPr>
              <a:t>Cash Flow Timeline</a:t>
            </a:r>
          </a:p>
        </p:txBody>
      </p:sp>
      <p:sp>
        <p:nvSpPr>
          <p:cNvPr id="10" name="Rectangle: Rounded Corners 9">
            <a:extLst>
              <a:ext uri="{FF2B5EF4-FFF2-40B4-BE49-F238E27FC236}">
                <a16:creationId xmlns:a16="http://schemas.microsoft.com/office/drawing/2014/main" id="{BDC6C2BD-9548-4432-8423-E523BB2AAE68}"/>
              </a:ext>
            </a:extLst>
          </p:cNvPr>
          <p:cNvSpPr/>
          <p:nvPr/>
        </p:nvSpPr>
        <p:spPr>
          <a:xfrm>
            <a:off x="1799011" y="4720558"/>
            <a:ext cx="1077968" cy="438151"/>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Rounded Corners 48">
            <a:extLst>
              <a:ext uri="{FF2B5EF4-FFF2-40B4-BE49-F238E27FC236}">
                <a16:creationId xmlns:a16="http://schemas.microsoft.com/office/drawing/2014/main" id="{99E85892-8B45-45A3-BD3B-A6CBEA322A0F}"/>
              </a:ext>
            </a:extLst>
          </p:cNvPr>
          <p:cNvSpPr/>
          <p:nvPr/>
        </p:nvSpPr>
        <p:spPr>
          <a:xfrm>
            <a:off x="1459797" y="5453063"/>
            <a:ext cx="845165" cy="438151"/>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09329ADE-0D15-4B19-AA90-86A81D8F3AFC}"/>
              </a:ext>
            </a:extLst>
          </p:cNvPr>
          <p:cNvSpPr/>
          <p:nvPr/>
        </p:nvSpPr>
        <p:spPr>
          <a:xfrm>
            <a:off x="887519" y="4945626"/>
            <a:ext cx="901660" cy="717755"/>
          </a:xfrm>
          <a:custGeom>
            <a:avLst/>
            <a:gdLst>
              <a:gd name="connsiteX0" fmla="*/ 901660 w 901660"/>
              <a:gd name="connsiteY0" fmla="*/ 0 h 717755"/>
              <a:gd name="connsiteX1" fmla="*/ 85582 w 901660"/>
              <a:gd name="connsiteY1" fmla="*/ 186813 h 717755"/>
              <a:gd name="connsiteX2" fmla="*/ 75750 w 901660"/>
              <a:gd name="connsiteY2" fmla="*/ 511277 h 717755"/>
              <a:gd name="connsiteX3" fmla="*/ 537866 w 901660"/>
              <a:gd name="connsiteY3" fmla="*/ 717755 h 717755"/>
            </a:gdLst>
            <a:ahLst/>
            <a:cxnLst>
              <a:cxn ang="0">
                <a:pos x="connsiteX0" y="connsiteY0"/>
              </a:cxn>
              <a:cxn ang="0">
                <a:pos x="connsiteX1" y="connsiteY1"/>
              </a:cxn>
              <a:cxn ang="0">
                <a:pos x="connsiteX2" y="connsiteY2"/>
              </a:cxn>
              <a:cxn ang="0">
                <a:pos x="connsiteX3" y="connsiteY3"/>
              </a:cxn>
            </a:cxnLst>
            <a:rect l="l" t="t" r="r" b="b"/>
            <a:pathLst>
              <a:path w="901660" h="717755">
                <a:moveTo>
                  <a:pt x="901660" y="0"/>
                </a:moveTo>
                <a:cubicBezTo>
                  <a:pt x="562447" y="50800"/>
                  <a:pt x="223234" y="101600"/>
                  <a:pt x="85582" y="186813"/>
                </a:cubicBezTo>
                <a:cubicBezTo>
                  <a:pt x="-52070" y="272026"/>
                  <a:pt x="369" y="422787"/>
                  <a:pt x="75750" y="511277"/>
                </a:cubicBezTo>
                <a:cubicBezTo>
                  <a:pt x="151131" y="599767"/>
                  <a:pt x="344498" y="658761"/>
                  <a:pt x="537866" y="717755"/>
                </a:cubicBezTo>
              </a:path>
            </a:pathLst>
          </a:custGeom>
          <a:noFill/>
          <a:ln w="38100">
            <a:solidFill>
              <a:srgbClr val="C0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6D1826B4-1FC5-4AAE-A636-50BCB8E0923A}"/>
              </a:ext>
            </a:extLst>
          </p:cNvPr>
          <p:cNvSpPr txBox="1"/>
          <p:nvPr/>
        </p:nvSpPr>
        <p:spPr>
          <a:xfrm>
            <a:off x="2901765" y="2679164"/>
            <a:ext cx="1210588" cy="369332"/>
          </a:xfrm>
          <a:prstGeom prst="rect">
            <a:avLst/>
          </a:prstGeom>
          <a:noFill/>
        </p:spPr>
        <p:txBody>
          <a:bodyPr wrap="none" rtlCol="0">
            <a:spAutoFit/>
          </a:bodyPr>
          <a:lstStyle/>
          <a:p>
            <a:r>
              <a:rPr lang="en-US" dirty="0"/>
              <a:t>1/(1.15)</a:t>
            </a:r>
            <a:r>
              <a:rPr lang="en-US" baseline="30000" dirty="0"/>
              <a:t>1</a:t>
            </a:r>
            <a:r>
              <a:rPr lang="en-US" dirty="0"/>
              <a:t> x</a:t>
            </a:r>
          </a:p>
        </p:txBody>
      </p:sp>
      <p:sp>
        <p:nvSpPr>
          <p:cNvPr id="55" name="TextBox 54">
            <a:extLst>
              <a:ext uri="{FF2B5EF4-FFF2-40B4-BE49-F238E27FC236}">
                <a16:creationId xmlns:a16="http://schemas.microsoft.com/office/drawing/2014/main" id="{48F8F1EB-1AEC-46A4-9051-21AA041ACBF9}"/>
              </a:ext>
            </a:extLst>
          </p:cNvPr>
          <p:cNvSpPr txBox="1"/>
          <p:nvPr/>
        </p:nvSpPr>
        <p:spPr>
          <a:xfrm>
            <a:off x="4092699" y="3191389"/>
            <a:ext cx="1172116" cy="369332"/>
          </a:xfrm>
          <a:prstGeom prst="rect">
            <a:avLst/>
          </a:prstGeom>
          <a:noFill/>
        </p:spPr>
        <p:txBody>
          <a:bodyPr wrap="none" rtlCol="0">
            <a:spAutoFit/>
          </a:bodyPr>
          <a:lstStyle/>
          <a:p>
            <a:r>
              <a:rPr lang="en-US" dirty="0"/>
              <a:t>1/(1.15)</a:t>
            </a:r>
            <a:r>
              <a:rPr lang="en-US" baseline="30000" dirty="0"/>
              <a:t>2</a:t>
            </a:r>
            <a:r>
              <a:rPr lang="en-US" dirty="0"/>
              <a:t> x</a:t>
            </a:r>
          </a:p>
        </p:txBody>
      </p:sp>
      <p:sp>
        <p:nvSpPr>
          <p:cNvPr id="56" name="TextBox 55">
            <a:extLst>
              <a:ext uri="{FF2B5EF4-FFF2-40B4-BE49-F238E27FC236}">
                <a16:creationId xmlns:a16="http://schemas.microsoft.com/office/drawing/2014/main" id="{6666F6DF-DF5D-45FB-B099-057FCC2E9E98}"/>
              </a:ext>
            </a:extLst>
          </p:cNvPr>
          <p:cNvSpPr txBox="1"/>
          <p:nvPr/>
        </p:nvSpPr>
        <p:spPr>
          <a:xfrm>
            <a:off x="5657731" y="3627616"/>
            <a:ext cx="1172116" cy="369332"/>
          </a:xfrm>
          <a:prstGeom prst="rect">
            <a:avLst/>
          </a:prstGeom>
          <a:noFill/>
        </p:spPr>
        <p:txBody>
          <a:bodyPr wrap="none" rtlCol="0">
            <a:spAutoFit/>
          </a:bodyPr>
          <a:lstStyle/>
          <a:p>
            <a:r>
              <a:rPr lang="en-US" dirty="0"/>
              <a:t>1/(1.15)</a:t>
            </a:r>
            <a:r>
              <a:rPr lang="en-US" baseline="30000" dirty="0"/>
              <a:t>3</a:t>
            </a:r>
            <a:r>
              <a:rPr lang="en-US" dirty="0"/>
              <a:t> x</a:t>
            </a:r>
          </a:p>
        </p:txBody>
      </p:sp>
      <p:sp>
        <p:nvSpPr>
          <p:cNvPr id="57" name="TextBox 56">
            <a:extLst>
              <a:ext uri="{FF2B5EF4-FFF2-40B4-BE49-F238E27FC236}">
                <a16:creationId xmlns:a16="http://schemas.microsoft.com/office/drawing/2014/main" id="{BCAF3470-FFC1-48C2-B776-958439A4F990}"/>
              </a:ext>
            </a:extLst>
          </p:cNvPr>
          <p:cNvSpPr txBox="1"/>
          <p:nvPr/>
        </p:nvSpPr>
        <p:spPr>
          <a:xfrm>
            <a:off x="7016366" y="4083606"/>
            <a:ext cx="1172116" cy="369332"/>
          </a:xfrm>
          <a:prstGeom prst="rect">
            <a:avLst/>
          </a:prstGeom>
          <a:noFill/>
        </p:spPr>
        <p:txBody>
          <a:bodyPr wrap="none" rtlCol="0">
            <a:spAutoFit/>
          </a:bodyPr>
          <a:lstStyle/>
          <a:p>
            <a:r>
              <a:rPr lang="en-US" dirty="0"/>
              <a:t>1/(1.15)</a:t>
            </a:r>
            <a:r>
              <a:rPr lang="en-US" baseline="30000" dirty="0"/>
              <a:t>4</a:t>
            </a:r>
            <a:r>
              <a:rPr lang="en-US" dirty="0"/>
              <a:t> x</a:t>
            </a:r>
          </a:p>
        </p:txBody>
      </p:sp>
    </p:spTree>
    <p:custDataLst>
      <p:tags r:id="rId1"/>
    </p:custDataLst>
  </p:cSld>
  <p:clrMapOvr>
    <a:masterClrMapping/>
  </p:clrMapOvr>
  <p:transition advTm="172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7533"/>
                                        </p:tgtEl>
                                        <p:attrNameLst>
                                          <p:attrName>style.visibility</p:attrName>
                                        </p:attrNameLst>
                                      </p:cBhvr>
                                      <p:to>
                                        <p:strVal val="visible"/>
                                      </p:to>
                                    </p:set>
                                  </p:childTnLst>
                                </p:cTn>
                              </p:par>
                            </p:childTnLst>
                          </p:cTn>
                        </p:par>
                        <p:par>
                          <p:cTn id="11" fill="hold" nodeType="withGroup">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277516"/>
                                        </p:tgtEl>
                                        <p:attrNameLst>
                                          <p:attrName>style.visibility</p:attrName>
                                        </p:attrNameLst>
                                      </p:cBhvr>
                                      <p:to>
                                        <p:strVal val="visible"/>
                                      </p:to>
                                    </p:set>
                                  </p:childTnLst>
                                </p:cTn>
                              </p:par>
                            </p:childTnLst>
                          </p:cTn>
                        </p:par>
                        <p:par>
                          <p:cTn id="14" fill="hold" nodeType="withGroup">
                            <p:stCondLst>
                              <p:cond delay="1000"/>
                            </p:stCondLst>
                            <p:childTnLst>
                              <p:par>
                                <p:cTn id="15" presetID="1" presetClass="entr" presetSubtype="0" fill="hold" grpId="0" nodeType="afterEffect">
                                  <p:stCondLst>
                                    <p:cond delay="0"/>
                                  </p:stCondLst>
                                  <p:childTnLst>
                                    <p:set>
                                      <p:cBhvr>
                                        <p:cTn id="16" dur="1" fill="hold">
                                          <p:stCondLst>
                                            <p:cond delay="499"/>
                                          </p:stCondLst>
                                        </p:cTn>
                                        <p:tgtEl>
                                          <p:spTgt spid="277517"/>
                                        </p:tgtEl>
                                        <p:attrNameLst>
                                          <p:attrName>style.visibility</p:attrName>
                                        </p:attrNameLst>
                                      </p:cBhvr>
                                      <p:to>
                                        <p:strVal val="visible"/>
                                      </p:to>
                                    </p:set>
                                  </p:childTnLst>
                                </p:cTn>
                              </p:par>
                            </p:childTnLst>
                          </p:cTn>
                        </p:par>
                        <p:par>
                          <p:cTn id="17" fill="hold" nodeType="withGroup">
                            <p:stCondLst>
                              <p:cond delay="1500"/>
                            </p:stCondLst>
                            <p:childTnLst>
                              <p:par>
                                <p:cTn id="18" presetID="1" presetClass="entr" presetSubtype="0" fill="hold" grpId="0" nodeType="afterEffect">
                                  <p:stCondLst>
                                    <p:cond delay="0"/>
                                  </p:stCondLst>
                                  <p:childTnLst>
                                    <p:set>
                                      <p:cBhvr>
                                        <p:cTn id="19" dur="1" fill="hold">
                                          <p:stCondLst>
                                            <p:cond delay="499"/>
                                          </p:stCondLst>
                                        </p:cTn>
                                        <p:tgtEl>
                                          <p:spTgt spid="277518"/>
                                        </p:tgtEl>
                                        <p:attrNameLst>
                                          <p:attrName>style.visibility</p:attrName>
                                        </p:attrNameLst>
                                      </p:cBhvr>
                                      <p:to>
                                        <p:strVal val="visible"/>
                                      </p:to>
                                    </p:set>
                                  </p:childTnLst>
                                </p:cTn>
                              </p:par>
                            </p:childTnLst>
                          </p:cTn>
                        </p:par>
                        <p:par>
                          <p:cTn id="20" fill="hold" nodeType="withGroup">
                            <p:stCondLst>
                              <p:cond delay="2000"/>
                            </p:stCondLst>
                            <p:childTnLst>
                              <p:par>
                                <p:cTn id="21" presetID="1" presetClass="entr" presetSubtype="0" fill="hold" grpId="0" nodeType="afterEffect">
                                  <p:stCondLst>
                                    <p:cond delay="0"/>
                                  </p:stCondLst>
                                  <p:childTnLst>
                                    <p:set>
                                      <p:cBhvr>
                                        <p:cTn id="22" dur="1" fill="hold">
                                          <p:stCondLst>
                                            <p:cond delay="499"/>
                                          </p:stCondLst>
                                        </p:cTn>
                                        <p:tgtEl>
                                          <p:spTgt spid="27751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7753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2"/>
                                        </p:tgtEl>
                                        <p:attrNameLst>
                                          <p:attrName>style.visibility</p:attrName>
                                        </p:attrNameLst>
                                      </p:cBhvr>
                                      <p:to>
                                        <p:strVal val="visible"/>
                                      </p:to>
                                    </p:set>
                                  </p:childTnLst>
                                </p:cTn>
                              </p:par>
                            </p:childTnLst>
                          </p:cTn>
                        </p:par>
                        <p:par>
                          <p:cTn id="31" fill="hold">
                            <p:stCondLst>
                              <p:cond delay="500"/>
                            </p:stCondLst>
                            <p:childTnLst>
                              <p:par>
                                <p:cTn id="32" presetID="1" presetClass="entr" presetSubtype="0"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childTnLst>
                                </p:cTn>
                              </p:par>
                            </p:childTnLst>
                          </p:cTn>
                        </p:par>
                        <p:par>
                          <p:cTn id="34" fill="hold">
                            <p:stCondLst>
                              <p:cond delay="500"/>
                            </p:stCondLst>
                            <p:childTnLst>
                              <p:par>
                                <p:cTn id="35" presetID="1" presetClass="entr" presetSubtype="0" fill="hold" grpId="0" nodeType="afterEffect">
                                  <p:stCondLst>
                                    <p:cond delay="0"/>
                                  </p:stCondLst>
                                  <p:childTnLst>
                                    <p:set>
                                      <p:cBhvr>
                                        <p:cTn id="36" dur="1" fill="hold">
                                          <p:stCondLst>
                                            <p:cond delay="499"/>
                                          </p:stCondLst>
                                        </p:cTn>
                                        <p:tgtEl>
                                          <p:spTgt spid="27753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499"/>
                                          </p:stCondLst>
                                        </p:cTn>
                                        <p:tgtEl>
                                          <p:spTgt spid="3"/>
                                        </p:tgtEl>
                                        <p:attrNameLst>
                                          <p:attrName>style.visibility</p:attrName>
                                        </p:attrNameLst>
                                      </p:cBhvr>
                                      <p:to>
                                        <p:strVal val="visible"/>
                                      </p:to>
                                    </p:se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0"/>
                                          </p:stCondLst>
                                        </p:cTn>
                                        <p:tgtEl>
                                          <p:spTgt spid="55"/>
                                        </p:tgtEl>
                                        <p:attrNameLst>
                                          <p:attrName>style.visibility</p:attrName>
                                        </p:attrNameLst>
                                      </p:cBhvr>
                                      <p:to>
                                        <p:strVal val="visible"/>
                                      </p:to>
                                    </p:set>
                                  </p:childTnLst>
                                </p:cTn>
                              </p:par>
                            </p:childTnLst>
                          </p:cTn>
                        </p:par>
                        <p:par>
                          <p:cTn id="44" fill="hold">
                            <p:stCondLst>
                              <p:cond delay="500"/>
                            </p:stCondLst>
                            <p:childTnLst>
                              <p:par>
                                <p:cTn id="45" presetID="1" presetClass="entr" presetSubtype="0" fill="hold" grpId="0" nodeType="afterEffect">
                                  <p:stCondLst>
                                    <p:cond delay="0"/>
                                  </p:stCondLst>
                                  <p:childTnLst>
                                    <p:set>
                                      <p:cBhvr>
                                        <p:cTn id="46" dur="1" fill="hold">
                                          <p:stCondLst>
                                            <p:cond delay="499"/>
                                          </p:stCondLst>
                                        </p:cTn>
                                        <p:tgtEl>
                                          <p:spTgt spid="27753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499"/>
                                          </p:stCondLst>
                                        </p:cTn>
                                        <p:tgtEl>
                                          <p:spTgt spid="4"/>
                                        </p:tgtEl>
                                        <p:attrNameLst>
                                          <p:attrName>style.visibility</p:attrName>
                                        </p:attrNameLst>
                                      </p:cBhvr>
                                      <p:to>
                                        <p:strVal val="visible"/>
                                      </p:to>
                                    </p:set>
                                  </p:childTnLst>
                                </p:cTn>
                              </p:par>
                            </p:childTnLst>
                          </p:cTn>
                        </p:par>
                        <p:par>
                          <p:cTn id="51" fill="hold">
                            <p:stCondLst>
                              <p:cond delay="500"/>
                            </p:stCondLst>
                            <p:childTnLst>
                              <p:par>
                                <p:cTn id="52" presetID="1" presetClass="entr" presetSubtype="0" fill="hold" grpId="0" nodeType="afterEffect">
                                  <p:stCondLst>
                                    <p:cond delay="0"/>
                                  </p:stCondLst>
                                  <p:childTnLst>
                                    <p:set>
                                      <p:cBhvr>
                                        <p:cTn id="53" dur="1" fill="hold">
                                          <p:stCondLst>
                                            <p:cond delay="0"/>
                                          </p:stCondLst>
                                        </p:cTn>
                                        <p:tgtEl>
                                          <p:spTgt spid="56"/>
                                        </p:tgtEl>
                                        <p:attrNameLst>
                                          <p:attrName>style.visibility</p:attrName>
                                        </p:attrNameLst>
                                      </p:cBhvr>
                                      <p:to>
                                        <p:strVal val="visible"/>
                                      </p:to>
                                    </p:set>
                                  </p:childTnLst>
                                </p:cTn>
                              </p:par>
                            </p:childTnLst>
                          </p:cTn>
                        </p:par>
                        <p:par>
                          <p:cTn id="54" fill="hold">
                            <p:stCondLst>
                              <p:cond delay="500"/>
                            </p:stCondLst>
                            <p:childTnLst>
                              <p:par>
                                <p:cTn id="55" presetID="1" presetClass="entr" presetSubtype="0" fill="hold" grpId="0" nodeType="afterEffect">
                                  <p:stCondLst>
                                    <p:cond delay="0"/>
                                  </p:stCondLst>
                                  <p:childTnLst>
                                    <p:set>
                                      <p:cBhvr>
                                        <p:cTn id="56" dur="1" fill="hold">
                                          <p:stCondLst>
                                            <p:cond delay="499"/>
                                          </p:stCondLst>
                                        </p:cTn>
                                        <p:tgtEl>
                                          <p:spTgt spid="27754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499"/>
                                          </p:stCondLst>
                                        </p:cTn>
                                        <p:tgtEl>
                                          <p:spTgt spid="7"/>
                                        </p:tgtEl>
                                        <p:attrNameLst>
                                          <p:attrName>style.visibility</p:attrName>
                                        </p:attrNameLst>
                                      </p:cBhvr>
                                      <p:to>
                                        <p:strVal val="visible"/>
                                      </p:to>
                                    </p:set>
                                  </p:childTnLst>
                                </p:cTn>
                              </p:par>
                            </p:childTnLst>
                          </p:cTn>
                        </p:par>
                        <p:par>
                          <p:cTn id="61" fill="hold">
                            <p:stCondLst>
                              <p:cond delay="500"/>
                            </p:stCondLst>
                            <p:childTnLst>
                              <p:par>
                                <p:cTn id="62" presetID="1" presetClass="entr" presetSubtype="0" fill="hold" grpId="0" nodeType="afterEffect">
                                  <p:stCondLst>
                                    <p:cond delay="0"/>
                                  </p:stCondLst>
                                  <p:childTnLst>
                                    <p:set>
                                      <p:cBhvr>
                                        <p:cTn id="63" dur="1" fill="hold">
                                          <p:stCondLst>
                                            <p:cond delay="0"/>
                                          </p:stCondLst>
                                        </p:cTn>
                                        <p:tgtEl>
                                          <p:spTgt spid="57"/>
                                        </p:tgtEl>
                                        <p:attrNameLst>
                                          <p:attrName>style.visibility</p:attrName>
                                        </p:attrNameLst>
                                      </p:cBhvr>
                                      <p:to>
                                        <p:strVal val="visible"/>
                                      </p:to>
                                    </p:set>
                                  </p:childTnLst>
                                </p:cTn>
                              </p:par>
                            </p:childTnLst>
                          </p:cTn>
                        </p:par>
                        <p:par>
                          <p:cTn id="64" fill="hold">
                            <p:stCondLst>
                              <p:cond delay="500"/>
                            </p:stCondLst>
                            <p:childTnLst>
                              <p:par>
                                <p:cTn id="65" presetID="1" presetClass="entr" presetSubtype="0" fill="hold" grpId="0" nodeType="afterEffect">
                                  <p:stCondLst>
                                    <p:cond delay="0"/>
                                  </p:stCondLst>
                                  <p:childTnLst>
                                    <p:set>
                                      <p:cBhvr>
                                        <p:cTn id="66" dur="1" fill="hold">
                                          <p:stCondLst>
                                            <p:cond delay="499"/>
                                          </p:stCondLst>
                                        </p:cTn>
                                        <p:tgtEl>
                                          <p:spTgt spid="27754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499"/>
                                          </p:stCondLst>
                                        </p:cTn>
                                        <p:tgtEl>
                                          <p:spTgt spid="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499"/>
                                          </p:stCondLst>
                                        </p:cTn>
                                        <p:tgtEl>
                                          <p:spTgt spid="8"/>
                                        </p:tgtEl>
                                        <p:attrNameLst>
                                          <p:attrName>style.visibility</p:attrName>
                                        </p:attrNameLst>
                                      </p:cBhvr>
                                      <p:to>
                                        <p:strVal val="visible"/>
                                      </p:to>
                                    </p:set>
                                  </p:childTnLst>
                                </p:cTn>
                              </p:par>
                            </p:childTnLst>
                          </p:cTn>
                        </p:par>
                        <p:par>
                          <p:cTn id="75" fill="hold">
                            <p:stCondLst>
                              <p:cond delay="500"/>
                            </p:stCondLst>
                            <p:childTnLst>
                              <p:par>
                                <p:cTn id="76" presetID="1" presetClass="entr" presetSubtype="0" fill="hold" nodeType="afterEffect">
                                  <p:stCondLst>
                                    <p:cond delay="0"/>
                                  </p:stCondLst>
                                  <p:childTnLst>
                                    <p:set>
                                      <p:cBhvr>
                                        <p:cTn id="77" dur="1" fill="hold">
                                          <p:stCondLst>
                                            <p:cond delay="499"/>
                                          </p:stCondLst>
                                        </p:cTn>
                                        <p:tgtEl>
                                          <p:spTgt spid="277545"/>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10"/>
                                        </p:tgtEl>
                                        <p:attrNameLst>
                                          <p:attrName>style.visibility</p:attrName>
                                        </p:attrNameLst>
                                      </p:cBhvr>
                                      <p:to>
                                        <p:strVal val="visible"/>
                                      </p:to>
                                    </p:set>
                                  </p:childTnLst>
                                </p:cTn>
                              </p:par>
                            </p:childTnLst>
                          </p:cTn>
                        </p:par>
                        <p:par>
                          <p:cTn id="82" fill="hold">
                            <p:stCondLst>
                              <p:cond delay="0"/>
                            </p:stCondLst>
                            <p:childTnLst>
                              <p:par>
                                <p:cTn id="83" presetID="22" presetClass="entr" presetSubtype="1" fill="hold" grpId="0" nodeType="afterEffect">
                                  <p:stCondLst>
                                    <p:cond delay="0"/>
                                  </p:stCondLst>
                                  <p:childTnLst>
                                    <p:set>
                                      <p:cBhvr>
                                        <p:cTn id="84" dur="1" fill="hold">
                                          <p:stCondLst>
                                            <p:cond delay="0"/>
                                          </p:stCondLst>
                                        </p:cTn>
                                        <p:tgtEl>
                                          <p:spTgt spid="12"/>
                                        </p:tgtEl>
                                        <p:attrNameLst>
                                          <p:attrName>style.visibility</p:attrName>
                                        </p:attrNameLst>
                                      </p:cBhvr>
                                      <p:to>
                                        <p:strVal val="visible"/>
                                      </p:to>
                                    </p:set>
                                    <p:animEffect transition="in" filter="wipe(up)">
                                      <p:cBhvr>
                                        <p:cTn id="85" dur="500"/>
                                        <p:tgtEl>
                                          <p:spTgt spid="12"/>
                                        </p:tgtEl>
                                      </p:cBhvr>
                                    </p:animEffect>
                                  </p:childTnLst>
                                </p:cTn>
                              </p:par>
                            </p:childTnLst>
                          </p:cTn>
                        </p:par>
                        <p:par>
                          <p:cTn id="86" fill="hold">
                            <p:stCondLst>
                              <p:cond delay="500"/>
                            </p:stCondLst>
                            <p:childTnLst>
                              <p:par>
                                <p:cTn id="87" presetID="1" presetClass="entr" presetSubtype="0" fill="hold" grpId="0" nodeType="afterEffect">
                                  <p:stCondLst>
                                    <p:cond delay="0"/>
                                  </p:stCondLst>
                                  <p:childTnLst>
                                    <p:set>
                                      <p:cBhvr>
                                        <p:cTn id="88" dur="1" fill="hold">
                                          <p:stCondLst>
                                            <p:cond delay="0"/>
                                          </p:stCondLst>
                                        </p:cTn>
                                        <p:tgtEl>
                                          <p:spTgt spid="49"/>
                                        </p:tgtEl>
                                        <p:attrNameLst>
                                          <p:attrName>style.visibility</p:attrName>
                                        </p:attrNameLst>
                                      </p:cBhvr>
                                      <p:to>
                                        <p:strVal val="visible"/>
                                      </p:to>
                                    </p:set>
                                  </p:childTnLst>
                                </p:cTn>
                              </p:par>
                            </p:childTnLst>
                          </p:cTn>
                        </p:par>
                        <p:par>
                          <p:cTn id="89" fill="hold">
                            <p:stCondLst>
                              <p:cond delay="500"/>
                            </p:stCondLst>
                            <p:childTnLst>
                              <p:par>
                                <p:cTn id="90" presetID="1" presetClass="entr" presetSubtype="0" fill="hold" grpId="0" nodeType="afterEffect">
                                  <p:stCondLst>
                                    <p:cond delay="0"/>
                                  </p:stCondLst>
                                  <p:childTnLst>
                                    <p:set>
                                      <p:cBhvr>
                                        <p:cTn id="91" dur="1" fill="hold">
                                          <p:stCondLst>
                                            <p:cond delay="0"/>
                                          </p:stCondLst>
                                        </p:cTn>
                                        <p:tgtEl>
                                          <p:spTgt spid="6"/>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grpId="0" nodeType="clickEffect">
                                  <p:stCondLst>
                                    <p:cond delay="0"/>
                                  </p:stCondLst>
                                  <p:childTnLst>
                                    <p:set>
                                      <p:cBhvr>
                                        <p:cTn id="95" dur="1" fill="hold">
                                          <p:stCondLst>
                                            <p:cond delay="499"/>
                                          </p:stCondLst>
                                        </p:cTn>
                                        <p:tgtEl>
                                          <p:spTgt spid="2775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16" grpId="0" autoUpdateAnimBg="0"/>
      <p:bldP spid="277517" grpId="0" autoUpdateAnimBg="0"/>
      <p:bldP spid="277518" grpId="0" autoUpdateAnimBg="0"/>
      <p:bldP spid="277519" grpId="0" autoUpdateAnimBg="0"/>
      <p:bldP spid="277533" grpId="0" autoUpdateAnimBg="0"/>
      <p:bldP spid="277534" grpId="0" autoUpdateAnimBg="0"/>
      <p:bldP spid="277538" grpId="0" autoUpdateAnimBg="0"/>
      <p:bldP spid="277539" grpId="0" autoUpdateAnimBg="0"/>
      <p:bldP spid="277540" grpId="0" autoUpdateAnimBg="0"/>
      <p:bldP spid="277541" grpId="0" autoUpdateAnimBg="0"/>
      <p:bldP spid="277549" grpId="0" autoUpdateAnimBg="0"/>
      <p:bldP spid="6" grpId="0"/>
      <p:bldP spid="10" grpId="0" animBg="1"/>
      <p:bldP spid="49" grpId="0" animBg="1"/>
      <p:bldP spid="12" grpId="0" animBg="1"/>
      <p:bldP spid="16" grpId="0"/>
      <p:bldP spid="55" grpId="0"/>
      <p:bldP spid="56" grpId="0"/>
      <p:bldP spid="57"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3891" name="Rectangle 3"/>
          <p:cNvSpPr>
            <a:spLocks noGrp="1" noChangeArrowheads="1"/>
          </p:cNvSpPr>
          <p:nvPr>
            <p:ph type="body" idx="4294967295"/>
          </p:nvPr>
        </p:nvSpPr>
        <p:spPr>
          <a:xfrm>
            <a:off x="504825" y="1341852"/>
            <a:ext cx="8077200" cy="1016000"/>
          </a:xfrm>
        </p:spPr>
        <p:txBody>
          <a:bodyPr>
            <a:spAutoFit/>
          </a:bodyPr>
          <a:lstStyle/>
          <a:p>
            <a:pPr marL="0" indent="0" eaLnBrk="1" hangingPunct="1">
              <a:lnSpc>
                <a:spcPct val="100000"/>
              </a:lnSpc>
              <a:buFontTx/>
              <a:buNone/>
            </a:pPr>
            <a:r>
              <a:rPr lang="en-US" altLang="en-US" sz="3000" dirty="0"/>
              <a:t>NPV = present value of future cash flows </a:t>
            </a:r>
            <a:r>
              <a:rPr lang="en-US" altLang="en-US" sz="3000" i="1" dirty="0">
                <a:solidFill>
                  <a:srgbClr val="FF0000"/>
                </a:solidFill>
              </a:rPr>
              <a:t>net of</a:t>
            </a:r>
            <a:r>
              <a:rPr lang="en-US" altLang="en-US" sz="3000" dirty="0"/>
              <a:t> the initial investment (a cash outflow)</a:t>
            </a:r>
          </a:p>
        </p:txBody>
      </p:sp>
      <p:sp>
        <p:nvSpPr>
          <p:cNvPr id="293892" name="Text Box 4"/>
          <p:cNvSpPr txBox="1">
            <a:spLocks noChangeArrowheads="1"/>
          </p:cNvSpPr>
          <p:nvPr/>
        </p:nvSpPr>
        <p:spPr bwMode="auto">
          <a:xfrm>
            <a:off x="504826" y="4845605"/>
            <a:ext cx="8334374"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marL="344488" indent="-344488" eaLnBrk="1" hangingPunct="1">
              <a:lnSpc>
                <a:spcPct val="100000"/>
              </a:lnSpc>
              <a:spcBef>
                <a:spcPct val="0"/>
              </a:spcBef>
              <a:buSzTx/>
              <a:buFont typeface="Arial" panose="020B0604020202020204" pitchFamily="34" charset="0"/>
              <a:buChar char="•"/>
              <a:defRPr/>
            </a:pPr>
            <a:r>
              <a:rPr lang="en-US" altLang="en-US" sz="3000" dirty="0">
                <a:latin typeface="+mn-lt"/>
              </a:rPr>
              <a:t>NPV indicates by how much the firm’s value will change if the project/investment is purchased.</a:t>
            </a:r>
          </a:p>
          <a:p>
            <a:pPr marL="344488" indent="-344488" eaLnBrk="1" hangingPunct="1">
              <a:lnSpc>
                <a:spcPct val="100000"/>
              </a:lnSpc>
              <a:spcBef>
                <a:spcPct val="0"/>
              </a:spcBef>
              <a:buSzTx/>
              <a:buFont typeface="Arial" panose="020B0604020202020204" pitchFamily="34" charset="0"/>
              <a:buChar char="•"/>
              <a:defRPr/>
            </a:pPr>
            <a:r>
              <a:rPr lang="en-US" altLang="en-US" sz="3000" dirty="0">
                <a:latin typeface="+mn-lt"/>
              </a:rPr>
              <a:t>An investment is </a:t>
            </a:r>
            <a:r>
              <a:rPr lang="en-US" altLang="en-US" sz="3000" dirty="0">
                <a:solidFill>
                  <a:srgbClr val="FF0000"/>
                </a:solidFill>
                <a:latin typeface="+mn-lt"/>
              </a:rPr>
              <a:t>acceptable</a:t>
            </a:r>
            <a:r>
              <a:rPr lang="en-US" altLang="en-US" sz="3000" dirty="0">
                <a:latin typeface="+mn-lt"/>
              </a:rPr>
              <a:t> if </a:t>
            </a:r>
            <a:r>
              <a:rPr lang="en-US" altLang="en-US" sz="3000" dirty="0">
                <a:solidFill>
                  <a:srgbClr val="FF0000"/>
                </a:solidFill>
                <a:latin typeface="+mn-lt"/>
              </a:rPr>
              <a:t>NPV &gt; 0</a:t>
            </a:r>
          </a:p>
        </p:txBody>
      </p:sp>
      <p:grpSp>
        <p:nvGrpSpPr>
          <p:cNvPr id="2" name="Group 5"/>
          <p:cNvGrpSpPr>
            <a:grpSpLocks/>
          </p:cNvGrpSpPr>
          <p:nvPr/>
        </p:nvGrpSpPr>
        <p:grpSpPr bwMode="auto">
          <a:xfrm>
            <a:off x="2665413" y="3583402"/>
            <a:ext cx="1497012" cy="1089025"/>
            <a:chOff x="1361" y="2780"/>
            <a:chExt cx="943" cy="686"/>
          </a:xfrm>
        </p:grpSpPr>
        <p:sp>
          <p:nvSpPr>
            <p:cNvPr id="19496" name="Rectangle 6"/>
            <p:cNvSpPr>
              <a:spLocks noChangeArrowheads="1"/>
            </p:cNvSpPr>
            <p:nvPr/>
          </p:nvSpPr>
          <p:spPr bwMode="auto">
            <a:xfrm>
              <a:off x="1931" y="2780"/>
              <a:ext cx="9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Ù</a:t>
              </a:r>
              <a:endParaRPr lang="en-US" altLang="en-US" sz="2400">
                <a:latin typeface="Tahoma" panose="020B0604030504040204" pitchFamily="34" charset="0"/>
                <a:ea typeface="ＭＳ Ｐゴシック" panose="020B0600070205080204" pitchFamily="34" charset="-128"/>
              </a:endParaRPr>
            </a:p>
          </p:txBody>
        </p:sp>
        <p:sp>
          <p:nvSpPr>
            <p:cNvPr id="19497" name="Rectangle 7"/>
            <p:cNvSpPr>
              <a:spLocks noChangeArrowheads="1"/>
            </p:cNvSpPr>
            <p:nvPr/>
          </p:nvSpPr>
          <p:spPr bwMode="auto">
            <a:xfrm>
              <a:off x="1479" y="2996"/>
              <a:ext cx="205"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3600">
                  <a:solidFill>
                    <a:srgbClr val="000000"/>
                  </a:solidFill>
                  <a:latin typeface="Symbol" panose="05050102010706020507" pitchFamily="18" charset="2"/>
                  <a:ea typeface="ＭＳ Ｐゴシック" panose="020B0600070205080204" pitchFamily="34" charset="-128"/>
                </a:rPr>
                <a:t>å</a:t>
              </a:r>
              <a:endParaRPr lang="en-US" altLang="en-US" sz="2400">
                <a:latin typeface="Tahoma" panose="020B0604030504040204" pitchFamily="34" charset="0"/>
                <a:ea typeface="ＭＳ Ｐゴシック" panose="020B0600070205080204" pitchFamily="34" charset="-128"/>
              </a:endParaRPr>
            </a:p>
          </p:txBody>
        </p:sp>
        <p:sp>
          <p:nvSpPr>
            <p:cNvPr id="19498" name="Rectangle 8"/>
            <p:cNvSpPr>
              <a:spLocks noChangeArrowheads="1"/>
            </p:cNvSpPr>
            <p:nvPr/>
          </p:nvSpPr>
          <p:spPr bwMode="auto">
            <a:xfrm>
              <a:off x="1536" y="3312"/>
              <a:ext cx="7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19499" name="Rectangle 9"/>
            <p:cNvSpPr>
              <a:spLocks noChangeArrowheads="1"/>
            </p:cNvSpPr>
            <p:nvPr/>
          </p:nvSpPr>
          <p:spPr bwMode="auto">
            <a:xfrm>
              <a:off x="1963" y="3213"/>
              <a:ext cx="105"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19500" name="Rectangle 10"/>
            <p:cNvSpPr>
              <a:spLocks noChangeArrowheads="1"/>
            </p:cNvSpPr>
            <p:nvPr/>
          </p:nvSpPr>
          <p:spPr bwMode="auto">
            <a:xfrm>
              <a:off x="1361" y="3047"/>
              <a:ext cx="105"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19501" name="Rectangle 11"/>
            <p:cNvSpPr>
              <a:spLocks noChangeArrowheads="1"/>
            </p:cNvSpPr>
            <p:nvPr/>
          </p:nvSpPr>
          <p:spPr bwMode="auto">
            <a:xfrm>
              <a:off x="1544" y="2914"/>
              <a:ext cx="7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Tahoma" panose="020B0604030504040204" pitchFamily="34" charset="0"/>
                  <a:ea typeface="ＭＳ Ｐゴシック" panose="020B0600070205080204" pitchFamily="34" charset="-128"/>
                </a:rPr>
                <a:t>n</a:t>
              </a:r>
              <a:endParaRPr lang="en-US" altLang="en-US" sz="2400">
                <a:latin typeface="Tahoma" panose="020B0604030504040204" pitchFamily="34" charset="0"/>
                <a:ea typeface="ＭＳ Ｐゴシック" panose="020B0600070205080204" pitchFamily="34" charset="-128"/>
              </a:endParaRPr>
            </a:p>
          </p:txBody>
        </p:sp>
        <p:sp>
          <p:nvSpPr>
            <p:cNvPr id="19502" name="Rectangle 12"/>
            <p:cNvSpPr>
              <a:spLocks noChangeArrowheads="1"/>
            </p:cNvSpPr>
            <p:nvPr/>
          </p:nvSpPr>
          <p:spPr bwMode="auto">
            <a:xfrm>
              <a:off x="1608" y="3312"/>
              <a:ext cx="7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Tahoma" panose="020B0604030504040204" pitchFamily="34" charset="0"/>
                  <a:ea typeface="ＭＳ Ｐゴシック" panose="020B0600070205080204" pitchFamily="34" charset="-128"/>
                </a:rPr>
                <a:t>0</a:t>
              </a:r>
              <a:endParaRPr lang="en-US" altLang="en-US" sz="2400">
                <a:latin typeface="Tahoma" panose="020B0604030504040204" pitchFamily="34" charset="0"/>
                <a:ea typeface="ＭＳ Ｐゴシック" panose="020B0600070205080204" pitchFamily="34" charset="-128"/>
              </a:endParaRPr>
            </a:p>
          </p:txBody>
        </p:sp>
        <p:sp>
          <p:nvSpPr>
            <p:cNvPr id="19503" name="Rectangle 13"/>
            <p:cNvSpPr>
              <a:spLocks noChangeArrowheads="1"/>
            </p:cNvSpPr>
            <p:nvPr/>
          </p:nvSpPr>
          <p:spPr bwMode="auto">
            <a:xfrm>
              <a:off x="1484" y="3312"/>
              <a:ext cx="4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Tahoma" panose="020B0604030504040204" pitchFamily="34" charset="0"/>
                  <a:ea typeface="ＭＳ Ｐゴシック" panose="020B0600070205080204" pitchFamily="34" charset="-128"/>
                </a:rPr>
                <a:t>t</a:t>
              </a:r>
              <a:endParaRPr lang="en-US" altLang="en-US" sz="2400">
                <a:latin typeface="Tahoma" panose="020B0604030504040204" pitchFamily="34" charset="0"/>
                <a:ea typeface="ＭＳ Ｐゴシック" panose="020B0600070205080204" pitchFamily="34" charset="-128"/>
              </a:endParaRPr>
            </a:p>
          </p:txBody>
        </p:sp>
        <p:sp>
          <p:nvSpPr>
            <p:cNvPr id="19504" name="Rectangle 14"/>
            <p:cNvSpPr>
              <a:spLocks noChangeArrowheads="1"/>
            </p:cNvSpPr>
            <p:nvPr/>
          </p:nvSpPr>
          <p:spPr bwMode="auto">
            <a:xfrm>
              <a:off x="2261" y="3192"/>
              <a:ext cx="4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Tahoma" panose="020B0604030504040204" pitchFamily="34" charset="0"/>
                  <a:ea typeface="ＭＳ Ｐゴシック" panose="020B0600070205080204" pitchFamily="34" charset="-128"/>
                </a:rPr>
                <a:t>t</a:t>
              </a:r>
              <a:endParaRPr lang="en-US" altLang="en-US" sz="2400">
                <a:latin typeface="Tahoma" panose="020B0604030504040204" pitchFamily="34" charset="0"/>
                <a:ea typeface="ＭＳ Ｐゴシック" panose="020B0600070205080204" pitchFamily="34" charset="-128"/>
              </a:endParaRPr>
            </a:p>
          </p:txBody>
        </p:sp>
        <p:sp>
          <p:nvSpPr>
            <p:cNvPr id="19505" name="Rectangle 15"/>
            <p:cNvSpPr>
              <a:spLocks noChangeArrowheads="1"/>
            </p:cNvSpPr>
            <p:nvPr/>
          </p:nvSpPr>
          <p:spPr bwMode="auto">
            <a:xfrm>
              <a:off x="2102" y="3008"/>
              <a:ext cx="4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Tahoma" panose="020B0604030504040204" pitchFamily="34" charset="0"/>
                  <a:ea typeface="ＭＳ Ｐゴシック" panose="020B0600070205080204" pitchFamily="34" charset="-128"/>
                </a:rPr>
                <a:t>t</a:t>
              </a:r>
              <a:endParaRPr lang="en-US" altLang="en-US" sz="2400">
                <a:latin typeface="Tahoma" panose="020B0604030504040204" pitchFamily="34" charset="0"/>
                <a:ea typeface="ＭＳ Ｐゴシック" panose="020B0600070205080204" pitchFamily="34" charset="-128"/>
              </a:endParaRPr>
            </a:p>
          </p:txBody>
        </p:sp>
        <p:sp>
          <p:nvSpPr>
            <p:cNvPr id="19506" name="Rectangle 16"/>
            <p:cNvSpPr>
              <a:spLocks noChangeArrowheads="1"/>
            </p:cNvSpPr>
            <p:nvPr/>
          </p:nvSpPr>
          <p:spPr bwMode="auto">
            <a:xfrm>
              <a:off x="2077" y="3214"/>
              <a:ext cx="143"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r)</a:t>
              </a:r>
              <a:endParaRPr lang="en-US" altLang="en-US" sz="2400">
                <a:latin typeface="Tahoma" panose="020B0604030504040204" pitchFamily="34" charset="0"/>
                <a:ea typeface="ＭＳ Ｐゴシック" panose="020B0600070205080204" pitchFamily="34" charset="-128"/>
              </a:endParaRPr>
            </a:p>
          </p:txBody>
        </p:sp>
        <p:sp>
          <p:nvSpPr>
            <p:cNvPr id="19507" name="Rectangle 17"/>
            <p:cNvSpPr>
              <a:spLocks noChangeArrowheads="1"/>
            </p:cNvSpPr>
            <p:nvPr/>
          </p:nvSpPr>
          <p:spPr bwMode="auto">
            <a:xfrm>
              <a:off x="1778" y="3214"/>
              <a:ext cx="179"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dirty="0">
                  <a:solidFill>
                    <a:srgbClr val="000000"/>
                  </a:solidFill>
                  <a:latin typeface="Tahoma" panose="020B0604030504040204" pitchFamily="34" charset="0"/>
                  <a:ea typeface="ＭＳ Ｐゴシック" panose="020B0600070205080204" pitchFamily="34" charset="-128"/>
                </a:rPr>
                <a:t>(1</a:t>
              </a:r>
              <a:endParaRPr lang="en-US" altLang="en-US" sz="2400" dirty="0">
                <a:latin typeface="Tahoma" panose="020B0604030504040204" pitchFamily="34" charset="0"/>
                <a:ea typeface="ＭＳ Ｐゴシック" panose="020B0600070205080204" pitchFamily="34" charset="-128"/>
              </a:endParaRPr>
            </a:p>
          </p:txBody>
        </p:sp>
        <p:sp>
          <p:nvSpPr>
            <p:cNvPr id="19508" name="Rectangle 18"/>
            <p:cNvSpPr>
              <a:spLocks noChangeArrowheads="1"/>
            </p:cNvSpPr>
            <p:nvPr/>
          </p:nvSpPr>
          <p:spPr bwMode="auto">
            <a:xfrm>
              <a:off x="1872" y="2928"/>
              <a:ext cx="215"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CF</a:t>
              </a:r>
              <a:endParaRPr lang="en-US" altLang="en-US" sz="2400">
                <a:latin typeface="Tahoma" panose="020B0604030504040204" pitchFamily="34" charset="0"/>
                <a:ea typeface="ＭＳ Ｐゴシック" panose="020B0600070205080204" pitchFamily="34" charset="-128"/>
              </a:endParaRPr>
            </a:p>
          </p:txBody>
        </p:sp>
        <p:sp>
          <p:nvSpPr>
            <p:cNvPr id="19509" name="Line 19"/>
            <p:cNvSpPr>
              <a:spLocks noChangeShapeType="1"/>
            </p:cNvSpPr>
            <p:nvPr/>
          </p:nvSpPr>
          <p:spPr bwMode="auto">
            <a:xfrm>
              <a:off x="1776" y="3168"/>
              <a:ext cx="48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grpSp>
      <p:grpSp>
        <p:nvGrpSpPr>
          <p:cNvPr id="4" name="Group 3"/>
          <p:cNvGrpSpPr>
            <a:grpSpLocks/>
          </p:cNvGrpSpPr>
          <p:nvPr/>
        </p:nvGrpSpPr>
        <p:grpSpPr bwMode="auto">
          <a:xfrm>
            <a:off x="2081213" y="2454689"/>
            <a:ext cx="5434012" cy="1054100"/>
            <a:chOff x="1576388" y="2528888"/>
            <a:chExt cx="5434012" cy="1054100"/>
          </a:xfrm>
        </p:grpSpPr>
        <p:sp>
          <p:nvSpPr>
            <p:cNvPr id="19463" name="Rectangle 21"/>
            <p:cNvSpPr>
              <a:spLocks noChangeArrowheads="1"/>
            </p:cNvSpPr>
            <p:nvPr/>
          </p:nvSpPr>
          <p:spPr bwMode="auto">
            <a:xfrm>
              <a:off x="6435724" y="3216276"/>
              <a:ext cx="16668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19464" name="Rectangle 22"/>
            <p:cNvSpPr>
              <a:spLocks noChangeArrowheads="1"/>
            </p:cNvSpPr>
            <p:nvPr/>
          </p:nvSpPr>
          <p:spPr bwMode="auto">
            <a:xfrm>
              <a:off x="5929312" y="2952751"/>
              <a:ext cx="16668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19465" name="Rectangle 23"/>
            <p:cNvSpPr>
              <a:spLocks noChangeArrowheads="1"/>
            </p:cNvSpPr>
            <p:nvPr/>
          </p:nvSpPr>
          <p:spPr bwMode="auto">
            <a:xfrm>
              <a:off x="5160963" y="2952751"/>
              <a:ext cx="16668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19466" name="Rectangle 24"/>
            <p:cNvSpPr>
              <a:spLocks noChangeArrowheads="1"/>
            </p:cNvSpPr>
            <p:nvPr/>
          </p:nvSpPr>
          <p:spPr bwMode="auto">
            <a:xfrm>
              <a:off x="4497388" y="3216276"/>
              <a:ext cx="16668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19467" name="Rectangle 25"/>
            <p:cNvSpPr>
              <a:spLocks noChangeArrowheads="1"/>
            </p:cNvSpPr>
            <p:nvPr/>
          </p:nvSpPr>
          <p:spPr bwMode="auto">
            <a:xfrm>
              <a:off x="3990976" y="2952751"/>
              <a:ext cx="16668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19468" name="Rectangle 26"/>
            <p:cNvSpPr>
              <a:spLocks noChangeArrowheads="1"/>
            </p:cNvSpPr>
            <p:nvPr/>
          </p:nvSpPr>
          <p:spPr bwMode="auto">
            <a:xfrm>
              <a:off x="3349626" y="3216276"/>
              <a:ext cx="16668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dirty="0">
                  <a:solidFill>
                    <a:srgbClr val="000000"/>
                  </a:solidFill>
                  <a:latin typeface="Symbol" panose="05050102010706020507" pitchFamily="18" charset="2"/>
                  <a:ea typeface="ＭＳ Ｐゴシック" panose="020B0600070205080204" pitchFamily="34" charset="-128"/>
                </a:rPr>
                <a:t>+</a:t>
              </a:r>
              <a:endParaRPr lang="en-US" altLang="en-US" sz="2400" dirty="0">
                <a:latin typeface="Tahoma" panose="020B0604030504040204" pitchFamily="34" charset="0"/>
                <a:ea typeface="ＭＳ Ｐゴシック" panose="020B0600070205080204" pitchFamily="34" charset="-128"/>
              </a:endParaRPr>
            </a:p>
          </p:txBody>
        </p:sp>
        <p:sp>
          <p:nvSpPr>
            <p:cNvPr id="19469" name="Rectangle 27"/>
            <p:cNvSpPr>
              <a:spLocks noChangeArrowheads="1"/>
            </p:cNvSpPr>
            <p:nvPr/>
          </p:nvSpPr>
          <p:spPr bwMode="auto">
            <a:xfrm>
              <a:off x="2844801" y="2952751"/>
              <a:ext cx="16668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19470" name="Rectangle 28"/>
            <p:cNvSpPr>
              <a:spLocks noChangeArrowheads="1"/>
            </p:cNvSpPr>
            <p:nvPr/>
          </p:nvSpPr>
          <p:spPr bwMode="auto">
            <a:xfrm>
              <a:off x="2160588" y="2952751"/>
              <a:ext cx="16668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19471" name="Rectangle 29"/>
            <p:cNvSpPr>
              <a:spLocks noChangeArrowheads="1"/>
            </p:cNvSpPr>
            <p:nvPr/>
          </p:nvSpPr>
          <p:spPr bwMode="auto">
            <a:xfrm>
              <a:off x="6138863" y="2528888"/>
              <a:ext cx="152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Ù</a:t>
              </a:r>
              <a:endParaRPr lang="en-US" altLang="en-US" sz="2400">
                <a:latin typeface="Tahoma" panose="020B0604030504040204" pitchFamily="34" charset="0"/>
                <a:ea typeface="ＭＳ Ｐゴシック" panose="020B0600070205080204" pitchFamily="34" charset="-128"/>
              </a:endParaRPr>
            </a:p>
          </p:txBody>
        </p:sp>
        <p:sp>
          <p:nvSpPr>
            <p:cNvPr id="19472" name="Rectangle 30"/>
            <p:cNvSpPr>
              <a:spLocks noChangeArrowheads="1"/>
            </p:cNvSpPr>
            <p:nvPr/>
          </p:nvSpPr>
          <p:spPr bwMode="auto">
            <a:xfrm>
              <a:off x="4500563" y="2528888"/>
              <a:ext cx="152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Ù</a:t>
              </a:r>
              <a:endParaRPr lang="en-US" altLang="en-US" sz="2400">
                <a:latin typeface="Tahoma" panose="020B0604030504040204" pitchFamily="34" charset="0"/>
                <a:ea typeface="ＭＳ Ｐゴシック" panose="020B0600070205080204" pitchFamily="34" charset="-128"/>
              </a:endParaRPr>
            </a:p>
          </p:txBody>
        </p:sp>
        <p:sp>
          <p:nvSpPr>
            <p:cNvPr id="19473" name="Rectangle 31"/>
            <p:cNvSpPr>
              <a:spLocks noChangeArrowheads="1"/>
            </p:cNvSpPr>
            <p:nvPr/>
          </p:nvSpPr>
          <p:spPr bwMode="auto">
            <a:xfrm>
              <a:off x="3352801" y="2528888"/>
              <a:ext cx="152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Ù</a:t>
              </a:r>
              <a:endParaRPr lang="en-US" altLang="en-US" sz="2400">
                <a:latin typeface="Tahoma" panose="020B0604030504040204" pitchFamily="34" charset="0"/>
                <a:ea typeface="ＭＳ Ｐゴシック" panose="020B0600070205080204" pitchFamily="34" charset="-128"/>
              </a:endParaRPr>
            </a:p>
          </p:txBody>
        </p:sp>
        <p:sp>
          <p:nvSpPr>
            <p:cNvPr id="19474" name="Rectangle 32"/>
            <p:cNvSpPr>
              <a:spLocks noChangeArrowheads="1"/>
            </p:cNvSpPr>
            <p:nvPr/>
          </p:nvSpPr>
          <p:spPr bwMode="auto">
            <a:xfrm>
              <a:off x="6897687" y="3182938"/>
              <a:ext cx="1127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Tahoma" panose="020B0604030504040204" pitchFamily="34" charset="0"/>
                  <a:ea typeface="ＭＳ Ｐゴシック" panose="020B0600070205080204" pitchFamily="34" charset="-128"/>
                </a:rPr>
                <a:t>n</a:t>
              </a:r>
              <a:endParaRPr lang="en-US" altLang="en-US" sz="2400">
                <a:latin typeface="Tahoma" panose="020B0604030504040204" pitchFamily="34" charset="0"/>
                <a:ea typeface="ＭＳ Ｐゴシック" panose="020B0600070205080204" pitchFamily="34" charset="-128"/>
              </a:endParaRPr>
            </a:p>
          </p:txBody>
        </p:sp>
        <p:sp>
          <p:nvSpPr>
            <p:cNvPr id="19475" name="Rectangle 33"/>
            <p:cNvSpPr>
              <a:spLocks noChangeArrowheads="1"/>
            </p:cNvSpPr>
            <p:nvPr/>
          </p:nvSpPr>
          <p:spPr bwMode="auto">
            <a:xfrm>
              <a:off x="6700837" y="2889251"/>
              <a:ext cx="1127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Tahoma" panose="020B0604030504040204" pitchFamily="34" charset="0"/>
                  <a:ea typeface="ＭＳ Ｐゴシック" panose="020B0600070205080204" pitchFamily="34" charset="-128"/>
                </a:rPr>
                <a:t>n</a:t>
              </a:r>
              <a:endParaRPr lang="en-US" altLang="en-US" sz="2400">
                <a:latin typeface="Tahoma" panose="020B0604030504040204" pitchFamily="34" charset="0"/>
                <a:ea typeface="ＭＳ Ｐゴシック" panose="020B0600070205080204" pitchFamily="34" charset="-128"/>
              </a:endParaRPr>
            </a:p>
          </p:txBody>
        </p:sp>
        <p:sp>
          <p:nvSpPr>
            <p:cNvPr id="19476" name="Rectangle 34"/>
            <p:cNvSpPr>
              <a:spLocks noChangeArrowheads="1"/>
            </p:cNvSpPr>
            <p:nvPr/>
          </p:nvSpPr>
          <p:spPr bwMode="auto">
            <a:xfrm>
              <a:off x="4962526" y="3182938"/>
              <a:ext cx="1111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Tahoma" panose="020B0604030504040204" pitchFamily="34" charset="0"/>
                  <a:ea typeface="ＭＳ Ｐゴシック" panose="020B0600070205080204" pitchFamily="34" charset="-128"/>
                </a:rPr>
                <a:t>2</a:t>
              </a:r>
              <a:endParaRPr lang="en-US" altLang="en-US" sz="2400">
                <a:latin typeface="Tahoma" panose="020B0604030504040204" pitchFamily="34" charset="0"/>
                <a:ea typeface="ＭＳ Ｐゴシック" panose="020B0600070205080204" pitchFamily="34" charset="-128"/>
              </a:endParaRPr>
            </a:p>
          </p:txBody>
        </p:sp>
        <p:sp>
          <p:nvSpPr>
            <p:cNvPr id="19477" name="Rectangle 35"/>
            <p:cNvSpPr>
              <a:spLocks noChangeArrowheads="1"/>
            </p:cNvSpPr>
            <p:nvPr/>
          </p:nvSpPr>
          <p:spPr bwMode="auto">
            <a:xfrm>
              <a:off x="4765676" y="2889251"/>
              <a:ext cx="1111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Tahoma" panose="020B0604030504040204" pitchFamily="34" charset="0"/>
                  <a:ea typeface="ＭＳ Ｐゴシック" panose="020B0600070205080204" pitchFamily="34" charset="-128"/>
                </a:rPr>
                <a:t>2</a:t>
              </a:r>
              <a:endParaRPr lang="en-US" altLang="en-US" sz="2400">
                <a:latin typeface="Tahoma" panose="020B0604030504040204" pitchFamily="34" charset="0"/>
                <a:ea typeface="ＭＳ Ｐゴシック" panose="020B0600070205080204" pitchFamily="34" charset="-128"/>
              </a:endParaRPr>
            </a:p>
          </p:txBody>
        </p:sp>
        <p:sp>
          <p:nvSpPr>
            <p:cNvPr id="19478" name="Rectangle 36"/>
            <p:cNvSpPr>
              <a:spLocks noChangeArrowheads="1"/>
            </p:cNvSpPr>
            <p:nvPr/>
          </p:nvSpPr>
          <p:spPr bwMode="auto">
            <a:xfrm>
              <a:off x="3800476" y="3182938"/>
              <a:ext cx="1111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19479" name="Rectangle 37"/>
            <p:cNvSpPr>
              <a:spLocks noChangeArrowheads="1"/>
            </p:cNvSpPr>
            <p:nvPr/>
          </p:nvSpPr>
          <p:spPr bwMode="auto">
            <a:xfrm>
              <a:off x="3602038" y="2889251"/>
              <a:ext cx="1111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19480" name="Rectangle 38"/>
            <p:cNvSpPr>
              <a:spLocks noChangeArrowheads="1"/>
            </p:cNvSpPr>
            <p:nvPr/>
          </p:nvSpPr>
          <p:spPr bwMode="auto">
            <a:xfrm>
              <a:off x="2668588" y="3132138"/>
              <a:ext cx="1111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Tahoma" panose="020B0604030504040204" pitchFamily="34" charset="0"/>
                  <a:ea typeface="ＭＳ Ｐゴシック" panose="020B0600070205080204" pitchFamily="34" charset="-128"/>
                </a:rPr>
                <a:t>0</a:t>
              </a:r>
              <a:endParaRPr lang="en-US" altLang="en-US" sz="2400">
                <a:latin typeface="Tahoma" panose="020B0604030504040204" pitchFamily="34" charset="0"/>
                <a:ea typeface="ＭＳ Ｐゴシック" panose="020B0600070205080204" pitchFamily="34" charset="-128"/>
              </a:endParaRPr>
            </a:p>
          </p:txBody>
        </p:sp>
        <p:sp>
          <p:nvSpPr>
            <p:cNvPr id="19481" name="Rectangle 39"/>
            <p:cNvSpPr>
              <a:spLocks noChangeArrowheads="1"/>
            </p:cNvSpPr>
            <p:nvPr/>
          </p:nvSpPr>
          <p:spPr bwMode="auto">
            <a:xfrm>
              <a:off x="6616699" y="3217863"/>
              <a:ext cx="2270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r)</a:t>
              </a:r>
              <a:endParaRPr lang="en-US" altLang="en-US" sz="2400">
                <a:latin typeface="Tahoma" panose="020B0604030504040204" pitchFamily="34" charset="0"/>
                <a:ea typeface="ＭＳ Ｐゴシック" panose="020B0600070205080204" pitchFamily="34" charset="-128"/>
              </a:endParaRPr>
            </a:p>
          </p:txBody>
        </p:sp>
        <p:sp>
          <p:nvSpPr>
            <p:cNvPr id="19482" name="Rectangle 40"/>
            <p:cNvSpPr>
              <a:spLocks noChangeArrowheads="1"/>
            </p:cNvSpPr>
            <p:nvPr/>
          </p:nvSpPr>
          <p:spPr bwMode="auto">
            <a:xfrm>
              <a:off x="6140449" y="3217863"/>
              <a:ext cx="2841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19483" name="Rectangle 41"/>
            <p:cNvSpPr>
              <a:spLocks noChangeArrowheads="1"/>
            </p:cNvSpPr>
            <p:nvPr/>
          </p:nvSpPr>
          <p:spPr bwMode="auto">
            <a:xfrm>
              <a:off x="6343649" y="2762251"/>
              <a:ext cx="3413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CF</a:t>
              </a:r>
              <a:endParaRPr lang="en-US" altLang="en-US" sz="2400">
                <a:latin typeface="Tahoma" panose="020B0604030504040204" pitchFamily="34" charset="0"/>
                <a:ea typeface="ＭＳ Ｐゴシック" panose="020B0600070205080204" pitchFamily="34" charset="-128"/>
              </a:endParaRPr>
            </a:p>
          </p:txBody>
        </p:sp>
        <p:sp>
          <p:nvSpPr>
            <p:cNvPr id="19484" name="Rectangle 42"/>
            <p:cNvSpPr>
              <a:spLocks noChangeArrowheads="1"/>
            </p:cNvSpPr>
            <p:nvPr/>
          </p:nvSpPr>
          <p:spPr bwMode="auto">
            <a:xfrm>
              <a:off x="4676776" y="3217863"/>
              <a:ext cx="2270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r)</a:t>
              </a:r>
              <a:endParaRPr lang="en-US" altLang="en-US" sz="2400">
                <a:latin typeface="Tahoma" panose="020B0604030504040204" pitchFamily="34" charset="0"/>
                <a:ea typeface="ＭＳ Ｐゴシック" panose="020B0600070205080204" pitchFamily="34" charset="-128"/>
              </a:endParaRPr>
            </a:p>
          </p:txBody>
        </p:sp>
        <p:sp>
          <p:nvSpPr>
            <p:cNvPr id="19485" name="Rectangle 43"/>
            <p:cNvSpPr>
              <a:spLocks noChangeArrowheads="1"/>
            </p:cNvSpPr>
            <p:nvPr/>
          </p:nvSpPr>
          <p:spPr bwMode="auto">
            <a:xfrm>
              <a:off x="4202113" y="3217863"/>
              <a:ext cx="2841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19486" name="Rectangle 44"/>
            <p:cNvSpPr>
              <a:spLocks noChangeArrowheads="1"/>
            </p:cNvSpPr>
            <p:nvPr/>
          </p:nvSpPr>
          <p:spPr bwMode="auto">
            <a:xfrm>
              <a:off x="4403726" y="2762251"/>
              <a:ext cx="3413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CF</a:t>
              </a:r>
              <a:endParaRPr lang="en-US" altLang="en-US" sz="2400">
                <a:latin typeface="Tahoma" panose="020B0604030504040204" pitchFamily="34" charset="0"/>
                <a:ea typeface="ＭＳ Ｐゴシック" panose="020B0600070205080204" pitchFamily="34" charset="-128"/>
              </a:endParaRPr>
            </a:p>
          </p:txBody>
        </p:sp>
        <p:sp>
          <p:nvSpPr>
            <p:cNvPr id="19487" name="Rectangle 45"/>
            <p:cNvSpPr>
              <a:spLocks noChangeArrowheads="1"/>
            </p:cNvSpPr>
            <p:nvPr/>
          </p:nvSpPr>
          <p:spPr bwMode="auto">
            <a:xfrm>
              <a:off x="3530601" y="3217863"/>
              <a:ext cx="2270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r)</a:t>
              </a:r>
              <a:endParaRPr lang="en-US" altLang="en-US" sz="2400">
                <a:latin typeface="Tahoma" panose="020B0604030504040204" pitchFamily="34" charset="0"/>
                <a:ea typeface="ＭＳ Ｐゴシック" panose="020B0600070205080204" pitchFamily="34" charset="-128"/>
              </a:endParaRPr>
            </a:p>
          </p:txBody>
        </p:sp>
        <p:sp>
          <p:nvSpPr>
            <p:cNvPr id="19488" name="Rectangle 46"/>
            <p:cNvSpPr>
              <a:spLocks noChangeArrowheads="1"/>
            </p:cNvSpPr>
            <p:nvPr/>
          </p:nvSpPr>
          <p:spPr bwMode="auto">
            <a:xfrm>
              <a:off x="3055938" y="3217863"/>
              <a:ext cx="2841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19489" name="Rectangle 47"/>
            <p:cNvSpPr>
              <a:spLocks noChangeArrowheads="1"/>
            </p:cNvSpPr>
            <p:nvPr/>
          </p:nvSpPr>
          <p:spPr bwMode="auto">
            <a:xfrm>
              <a:off x="3257551" y="2762251"/>
              <a:ext cx="3413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CF</a:t>
              </a:r>
              <a:endParaRPr lang="en-US" altLang="en-US" sz="2400">
                <a:latin typeface="Tahoma" panose="020B0604030504040204" pitchFamily="34" charset="0"/>
                <a:ea typeface="ＭＳ Ｐゴシック" panose="020B0600070205080204" pitchFamily="34" charset="-128"/>
              </a:endParaRPr>
            </a:p>
          </p:txBody>
        </p:sp>
        <p:sp>
          <p:nvSpPr>
            <p:cNvPr id="19490" name="Rectangle 48"/>
            <p:cNvSpPr>
              <a:spLocks noChangeArrowheads="1"/>
            </p:cNvSpPr>
            <p:nvPr/>
          </p:nvSpPr>
          <p:spPr bwMode="auto">
            <a:xfrm>
              <a:off x="2346326" y="2954338"/>
              <a:ext cx="3413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CF</a:t>
              </a:r>
              <a:endParaRPr lang="en-US" altLang="en-US" sz="2400">
                <a:latin typeface="Tahoma" panose="020B0604030504040204" pitchFamily="34" charset="0"/>
                <a:ea typeface="ＭＳ Ｐゴシック" panose="020B0600070205080204" pitchFamily="34" charset="-128"/>
              </a:endParaRPr>
            </a:p>
          </p:txBody>
        </p:sp>
        <p:sp>
          <p:nvSpPr>
            <p:cNvPr id="19491" name="Rectangle 49"/>
            <p:cNvSpPr>
              <a:spLocks noChangeArrowheads="1"/>
            </p:cNvSpPr>
            <p:nvPr/>
          </p:nvSpPr>
          <p:spPr bwMode="auto">
            <a:xfrm>
              <a:off x="1576388" y="2954338"/>
              <a:ext cx="5540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NPV</a:t>
              </a:r>
              <a:endParaRPr lang="en-US" altLang="en-US" sz="2400">
                <a:latin typeface="Tahoma" panose="020B0604030504040204" pitchFamily="34" charset="0"/>
                <a:ea typeface="ＭＳ Ｐゴシック" panose="020B0600070205080204" pitchFamily="34" charset="-128"/>
              </a:endParaRPr>
            </a:p>
          </p:txBody>
        </p:sp>
        <p:sp>
          <p:nvSpPr>
            <p:cNvPr id="19492" name="Rectangle 50"/>
            <p:cNvSpPr>
              <a:spLocks noChangeArrowheads="1"/>
            </p:cNvSpPr>
            <p:nvPr/>
          </p:nvSpPr>
          <p:spPr bwMode="auto">
            <a:xfrm>
              <a:off x="5405437" y="2798762"/>
              <a:ext cx="4619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360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a:t>
              </a:r>
              <a:endParaRPr lang="en-US" altLang="en-US" sz="3600">
                <a:latin typeface="Times New Roman" panose="02020603050405020304" pitchFamily="18" charset="0"/>
                <a:ea typeface="ＭＳ Ｐゴシック" panose="020B0600070205080204" pitchFamily="34" charset="-128"/>
                <a:cs typeface="Times New Roman" panose="02020603050405020304" pitchFamily="18" charset="0"/>
              </a:endParaRPr>
            </a:p>
          </p:txBody>
        </p:sp>
        <p:sp>
          <p:nvSpPr>
            <p:cNvPr id="19493" name="Line 51"/>
            <p:cNvSpPr>
              <a:spLocks noChangeShapeType="1"/>
            </p:cNvSpPr>
            <p:nvPr/>
          </p:nvSpPr>
          <p:spPr bwMode="auto">
            <a:xfrm>
              <a:off x="6167437" y="3184526"/>
              <a:ext cx="822325"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9494" name="Line 52"/>
            <p:cNvSpPr>
              <a:spLocks noChangeShapeType="1"/>
            </p:cNvSpPr>
            <p:nvPr/>
          </p:nvSpPr>
          <p:spPr bwMode="auto">
            <a:xfrm>
              <a:off x="4191001" y="3184526"/>
              <a:ext cx="822325"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dirty="0"/>
            </a:p>
          </p:txBody>
        </p:sp>
        <p:sp>
          <p:nvSpPr>
            <p:cNvPr id="19495" name="Line 53"/>
            <p:cNvSpPr>
              <a:spLocks noChangeShapeType="1"/>
            </p:cNvSpPr>
            <p:nvPr/>
          </p:nvSpPr>
          <p:spPr bwMode="auto">
            <a:xfrm>
              <a:off x="3048001" y="3184526"/>
              <a:ext cx="822325"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grpSp>
      <p:sp>
        <p:nvSpPr>
          <p:cNvPr id="55" name="Rectangle 2"/>
          <p:cNvSpPr txBox="1">
            <a:spLocks noChangeArrowheads="1"/>
          </p:cNvSpPr>
          <p:nvPr/>
        </p:nvSpPr>
        <p:spPr bwMode="auto">
          <a:xfrm>
            <a:off x="647700" y="314853"/>
            <a:ext cx="7886700" cy="96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lnSpc>
                <a:spcPct val="100000"/>
              </a:lnSpc>
              <a:defRPr/>
            </a:pPr>
            <a:r>
              <a:rPr lang="en-US" altLang="en-US" sz="3000" b="1" cap="small" dirty="0">
                <a:latin typeface="+mn-lt"/>
                <a:cs typeface="Times New Roman" panose="02020603050405020304" pitchFamily="18" charset="0"/>
              </a:rPr>
              <a:t>Capital Budgeting Illustration</a:t>
            </a:r>
          </a:p>
          <a:p>
            <a:pPr algn="ctr" eaLnBrk="1" hangingPunct="1">
              <a:lnSpc>
                <a:spcPct val="100000"/>
              </a:lnSpc>
              <a:defRPr/>
            </a:pPr>
            <a:r>
              <a:rPr lang="en-US" altLang="en-US" sz="3000" b="1" cap="small" dirty="0">
                <a:latin typeface="+mn-lt"/>
                <a:cs typeface="Times New Roman" panose="02020603050405020304" pitchFamily="18" charset="0"/>
              </a:rPr>
              <a:t>Net Present Value (NPV)</a:t>
            </a:r>
          </a:p>
        </p:txBody>
      </p:sp>
    </p:spTree>
    <p:custDataLst>
      <p:tags r:id="rId1"/>
    </p:custDataLst>
  </p:cSld>
  <p:clrMapOvr>
    <a:masterClrMapping/>
  </p:clrMapOvr>
  <p:transition advTm="135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938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par>
                          <p:cTn id="11" fill="hold" nodeType="withGroup">
                            <p:stCondLst>
                              <p:cond delay="0"/>
                            </p:stCondLst>
                            <p:childTnLst>
                              <p:par>
                                <p:cTn id="12" presetID="1" presetClass="entr" presetSubtype="0" fill="hold" nodeType="afterEffect">
                                  <p:stCondLst>
                                    <p:cond delay="0"/>
                                  </p:stCondLst>
                                  <p:childTnLst>
                                    <p:set>
                                      <p:cBhvr>
                                        <p:cTn id="13" dur="1" fill="hold">
                                          <p:stCondLst>
                                            <p:cond delay="499"/>
                                          </p:stCondLst>
                                        </p:cTn>
                                        <p:tgtEl>
                                          <p:spTgt spid="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293892">
                                            <p:txEl>
                                              <p:pRg st="0" end="0"/>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29389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1" grpId="0" build="p" autoUpdateAnimBg="0"/>
      <p:bldP spid="293892"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3"/>
          <p:cNvGrpSpPr>
            <a:grpSpLocks/>
          </p:cNvGrpSpPr>
          <p:nvPr/>
        </p:nvGrpSpPr>
        <p:grpSpPr bwMode="auto">
          <a:xfrm>
            <a:off x="1219200" y="3575050"/>
            <a:ext cx="1363663" cy="366713"/>
            <a:chOff x="487" y="2793"/>
            <a:chExt cx="859" cy="231"/>
          </a:xfrm>
        </p:grpSpPr>
        <p:sp>
          <p:nvSpPr>
            <p:cNvPr id="21547" name="Rectangle 4"/>
            <p:cNvSpPr>
              <a:spLocks noChangeArrowheads="1"/>
            </p:cNvSpPr>
            <p:nvPr/>
          </p:nvSpPr>
          <p:spPr bwMode="auto">
            <a:xfrm>
              <a:off x="598" y="2794"/>
              <a:ext cx="7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 $498.11</a:t>
              </a:r>
              <a:endParaRPr lang="en-US" altLang="en-US" sz="2400">
                <a:latin typeface="Tahoma" panose="020B0604030504040204" pitchFamily="34" charset="0"/>
                <a:ea typeface="ＭＳ Ｐゴシック" panose="020B0600070205080204" pitchFamily="34" charset="-128"/>
              </a:endParaRPr>
            </a:p>
          </p:txBody>
        </p:sp>
        <p:sp>
          <p:nvSpPr>
            <p:cNvPr id="21548" name="Rectangle 5"/>
            <p:cNvSpPr>
              <a:spLocks noChangeArrowheads="1"/>
            </p:cNvSpPr>
            <p:nvPr/>
          </p:nvSpPr>
          <p:spPr bwMode="auto">
            <a:xfrm>
              <a:off x="487" y="2793"/>
              <a:ext cx="105"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grpSp>
      <p:grpSp>
        <p:nvGrpSpPr>
          <p:cNvPr id="3" name="Group 6"/>
          <p:cNvGrpSpPr>
            <a:grpSpLocks/>
          </p:cNvGrpSpPr>
          <p:nvPr/>
        </p:nvGrpSpPr>
        <p:grpSpPr bwMode="auto">
          <a:xfrm>
            <a:off x="619125" y="1905000"/>
            <a:ext cx="6848475" cy="822325"/>
            <a:chOff x="118" y="1348"/>
            <a:chExt cx="4314" cy="518"/>
          </a:xfrm>
        </p:grpSpPr>
        <p:sp>
          <p:nvSpPr>
            <p:cNvPr id="21523" name="Line 7"/>
            <p:cNvSpPr>
              <a:spLocks noChangeShapeType="1"/>
            </p:cNvSpPr>
            <p:nvPr/>
          </p:nvSpPr>
          <p:spPr bwMode="auto">
            <a:xfrm>
              <a:off x="1434" y="1614"/>
              <a:ext cx="627"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24" name="Line 8"/>
            <p:cNvSpPr>
              <a:spLocks noChangeShapeType="1"/>
            </p:cNvSpPr>
            <p:nvPr/>
          </p:nvSpPr>
          <p:spPr bwMode="auto">
            <a:xfrm>
              <a:off x="2208" y="1614"/>
              <a:ext cx="642"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25" name="Line 9"/>
            <p:cNvSpPr>
              <a:spLocks noChangeShapeType="1"/>
            </p:cNvSpPr>
            <p:nvPr/>
          </p:nvSpPr>
          <p:spPr bwMode="auto">
            <a:xfrm>
              <a:off x="2996" y="1614"/>
              <a:ext cx="64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26" name="Line 10"/>
            <p:cNvSpPr>
              <a:spLocks noChangeShapeType="1"/>
            </p:cNvSpPr>
            <p:nvPr/>
          </p:nvSpPr>
          <p:spPr bwMode="auto">
            <a:xfrm>
              <a:off x="3783" y="1614"/>
              <a:ext cx="649"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27" name="Rectangle 11"/>
            <p:cNvSpPr>
              <a:spLocks noChangeArrowheads="1"/>
            </p:cNvSpPr>
            <p:nvPr/>
          </p:nvSpPr>
          <p:spPr bwMode="auto">
            <a:xfrm>
              <a:off x="3790" y="1636"/>
              <a:ext cx="521"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(1.15)</a:t>
              </a:r>
              <a:endParaRPr lang="en-US" altLang="en-US" sz="2400">
                <a:latin typeface="Tahoma" panose="020B0604030504040204" pitchFamily="34" charset="0"/>
                <a:ea typeface="ＭＳ Ｐゴシック" panose="020B0600070205080204" pitchFamily="34" charset="-128"/>
              </a:endParaRPr>
            </a:p>
          </p:txBody>
        </p:sp>
        <p:sp>
          <p:nvSpPr>
            <p:cNvPr id="21528" name="Rectangle 12"/>
            <p:cNvSpPr>
              <a:spLocks noChangeArrowheads="1"/>
            </p:cNvSpPr>
            <p:nvPr/>
          </p:nvSpPr>
          <p:spPr bwMode="auto">
            <a:xfrm>
              <a:off x="3814" y="1348"/>
              <a:ext cx="583"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$3,000</a:t>
              </a:r>
              <a:endParaRPr lang="en-US" altLang="en-US" sz="2400">
                <a:latin typeface="Tahoma" panose="020B0604030504040204" pitchFamily="34" charset="0"/>
                <a:ea typeface="ＭＳ Ｐゴシック" panose="020B0600070205080204" pitchFamily="34" charset="-128"/>
              </a:endParaRPr>
            </a:p>
          </p:txBody>
        </p:sp>
        <p:sp>
          <p:nvSpPr>
            <p:cNvPr id="21529" name="Rectangle 13"/>
            <p:cNvSpPr>
              <a:spLocks noChangeArrowheads="1"/>
            </p:cNvSpPr>
            <p:nvPr/>
          </p:nvSpPr>
          <p:spPr bwMode="auto">
            <a:xfrm>
              <a:off x="3003" y="1636"/>
              <a:ext cx="521"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(1.15)</a:t>
              </a:r>
              <a:endParaRPr lang="en-US" altLang="en-US" sz="2400">
                <a:latin typeface="Tahoma" panose="020B0604030504040204" pitchFamily="34" charset="0"/>
                <a:ea typeface="ＭＳ Ｐゴシック" panose="020B0600070205080204" pitchFamily="34" charset="-128"/>
              </a:endParaRPr>
            </a:p>
          </p:txBody>
        </p:sp>
        <p:sp>
          <p:nvSpPr>
            <p:cNvPr id="21530" name="Rectangle 14"/>
            <p:cNvSpPr>
              <a:spLocks noChangeArrowheads="1"/>
            </p:cNvSpPr>
            <p:nvPr/>
          </p:nvSpPr>
          <p:spPr bwMode="auto">
            <a:xfrm>
              <a:off x="3022" y="1348"/>
              <a:ext cx="583"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$5,000</a:t>
              </a:r>
              <a:endParaRPr lang="en-US" altLang="en-US" sz="2400">
                <a:latin typeface="Tahoma" panose="020B0604030504040204" pitchFamily="34" charset="0"/>
                <a:ea typeface="ＭＳ Ｐゴシック" panose="020B0600070205080204" pitchFamily="34" charset="-128"/>
              </a:endParaRPr>
            </a:p>
          </p:txBody>
        </p:sp>
        <p:sp>
          <p:nvSpPr>
            <p:cNvPr id="21531" name="Rectangle 15"/>
            <p:cNvSpPr>
              <a:spLocks noChangeArrowheads="1"/>
            </p:cNvSpPr>
            <p:nvPr/>
          </p:nvSpPr>
          <p:spPr bwMode="auto">
            <a:xfrm>
              <a:off x="2215" y="1636"/>
              <a:ext cx="521"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(1.15)</a:t>
              </a:r>
              <a:endParaRPr lang="en-US" altLang="en-US" sz="2400">
                <a:latin typeface="Tahoma" panose="020B0604030504040204" pitchFamily="34" charset="0"/>
                <a:ea typeface="ＭＳ Ｐゴシック" panose="020B0600070205080204" pitchFamily="34" charset="-128"/>
              </a:endParaRPr>
            </a:p>
          </p:txBody>
        </p:sp>
        <p:sp>
          <p:nvSpPr>
            <p:cNvPr id="21532" name="Rectangle 16"/>
            <p:cNvSpPr>
              <a:spLocks noChangeArrowheads="1"/>
            </p:cNvSpPr>
            <p:nvPr/>
          </p:nvSpPr>
          <p:spPr bwMode="auto">
            <a:xfrm>
              <a:off x="2208" y="1348"/>
              <a:ext cx="583"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$1,000</a:t>
              </a:r>
              <a:endParaRPr lang="en-US" altLang="en-US" sz="2400">
                <a:latin typeface="Tahoma" panose="020B0604030504040204" pitchFamily="34" charset="0"/>
                <a:ea typeface="ＭＳ Ｐゴシック" panose="020B0600070205080204" pitchFamily="34" charset="-128"/>
              </a:endParaRPr>
            </a:p>
          </p:txBody>
        </p:sp>
        <p:sp>
          <p:nvSpPr>
            <p:cNvPr id="21533" name="Rectangle 17"/>
            <p:cNvSpPr>
              <a:spLocks noChangeArrowheads="1"/>
            </p:cNvSpPr>
            <p:nvPr/>
          </p:nvSpPr>
          <p:spPr bwMode="auto">
            <a:xfrm>
              <a:off x="1441" y="1636"/>
              <a:ext cx="521"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(1.15)</a:t>
              </a:r>
              <a:endParaRPr lang="en-US" altLang="en-US" sz="2400">
                <a:latin typeface="Tahoma" panose="020B0604030504040204" pitchFamily="34" charset="0"/>
                <a:ea typeface="ＭＳ Ｐゴシック" panose="020B0600070205080204" pitchFamily="34" charset="-128"/>
              </a:endParaRPr>
            </a:p>
          </p:txBody>
        </p:sp>
        <p:sp>
          <p:nvSpPr>
            <p:cNvPr id="21534" name="Rectangle 18"/>
            <p:cNvSpPr>
              <a:spLocks noChangeArrowheads="1"/>
            </p:cNvSpPr>
            <p:nvPr/>
          </p:nvSpPr>
          <p:spPr bwMode="auto">
            <a:xfrm>
              <a:off x="1440" y="1348"/>
              <a:ext cx="583"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$2,000</a:t>
              </a:r>
              <a:endParaRPr lang="en-US" altLang="en-US" sz="2400">
                <a:latin typeface="Tahoma" panose="020B0604030504040204" pitchFamily="34" charset="0"/>
                <a:ea typeface="ＭＳ Ｐゴシック" panose="020B0600070205080204" pitchFamily="34" charset="-128"/>
              </a:endParaRPr>
            </a:p>
          </p:txBody>
        </p:sp>
        <p:sp>
          <p:nvSpPr>
            <p:cNvPr id="21535" name="Rectangle 19"/>
            <p:cNvSpPr>
              <a:spLocks noChangeArrowheads="1"/>
            </p:cNvSpPr>
            <p:nvPr/>
          </p:nvSpPr>
          <p:spPr bwMode="auto">
            <a:xfrm>
              <a:off x="711" y="1470"/>
              <a:ext cx="583"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$7,000</a:t>
              </a:r>
              <a:endParaRPr lang="en-US" altLang="en-US" sz="2400">
                <a:latin typeface="Tahoma" panose="020B0604030504040204" pitchFamily="34" charset="0"/>
                <a:ea typeface="ＭＳ Ｐゴシック" panose="020B0600070205080204" pitchFamily="34" charset="-128"/>
              </a:endParaRPr>
            </a:p>
          </p:txBody>
        </p:sp>
        <p:sp>
          <p:nvSpPr>
            <p:cNvPr id="21536" name="Rectangle 20"/>
            <p:cNvSpPr>
              <a:spLocks noChangeArrowheads="1"/>
            </p:cNvSpPr>
            <p:nvPr/>
          </p:nvSpPr>
          <p:spPr bwMode="auto">
            <a:xfrm>
              <a:off x="118" y="1470"/>
              <a:ext cx="349"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NPV</a:t>
              </a:r>
              <a:endParaRPr lang="en-US" altLang="en-US" sz="2400">
                <a:latin typeface="Tahoma" panose="020B0604030504040204" pitchFamily="34" charset="0"/>
                <a:ea typeface="ＭＳ Ｐゴシック" panose="020B0600070205080204" pitchFamily="34" charset="-128"/>
              </a:endParaRPr>
            </a:p>
          </p:txBody>
        </p:sp>
        <p:sp>
          <p:nvSpPr>
            <p:cNvPr id="21537" name="Rectangle 21"/>
            <p:cNvSpPr>
              <a:spLocks noChangeArrowheads="1"/>
            </p:cNvSpPr>
            <p:nvPr/>
          </p:nvSpPr>
          <p:spPr bwMode="auto">
            <a:xfrm>
              <a:off x="4324" y="1614"/>
              <a:ext cx="7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Tahoma" panose="020B0604030504040204" pitchFamily="34" charset="0"/>
                  <a:ea typeface="ＭＳ Ｐゴシック" panose="020B0600070205080204" pitchFamily="34" charset="-128"/>
                </a:rPr>
                <a:t>4</a:t>
              </a:r>
              <a:endParaRPr lang="en-US" altLang="en-US" sz="2400">
                <a:latin typeface="Tahoma" panose="020B0604030504040204" pitchFamily="34" charset="0"/>
                <a:ea typeface="ＭＳ Ｐゴシック" panose="020B0600070205080204" pitchFamily="34" charset="-128"/>
              </a:endParaRPr>
            </a:p>
          </p:txBody>
        </p:sp>
        <p:sp>
          <p:nvSpPr>
            <p:cNvPr id="21538" name="Rectangle 22"/>
            <p:cNvSpPr>
              <a:spLocks noChangeArrowheads="1"/>
            </p:cNvSpPr>
            <p:nvPr/>
          </p:nvSpPr>
          <p:spPr bwMode="auto">
            <a:xfrm>
              <a:off x="3534" y="1614"/>
              <a:ext cx="7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Tahoma" panose="020B0604030504040204" pitchFamily="34" charset="0"/>
                  <a:ea typeface="ＭＳ Ｐゴシック" panose="020B0600070205080204" pitchFamily="34" charset="-128"/>
                </a:rPr>
                <a:t>3</a:t>
              </a:r>
              <a:endParaRPr lang="en-US" altLang="en-US" sz="2400">
                <a:latin typeface="Tahoma" panose="020B0604030504040204" pitchFamily="34" charset="0"/>
                <a:ea typeface="ＭＳ Ｐゴシック" panose="020B0600070205080204" pitchFamily="34" charset="-128"/>
              </a:endParaRPr>
            </a:p>
          </p:txBody>
        </p:sp>
        <p:sp>
          <p:nvSpPr>
            <p:cNvPr id="21539" name="Rectangle 23"/>
            <p:cNvSpPr>
              <a:spLocks noChangeArrowheads="1"/>
            </p:cNvSpPr>
            <p:nvPr/>
          </p:nvSpPr>
          <p:spPr bwMode="auto">
            <a:xfrm>
              <a:off x="2746" y="1614"/>
              <a:ext cx="7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Tahoma" panose="020B0604030504040204" pitchFamily="34" charset="0"/>
                  <a:ea typeface="ＭＳ Ｐゴシック" panose="020B0600070205080204" pitchFamily="34" charset="-128"/>
                </a:rPr>
                <a:t>2</a:t>
              </a:r>
              <a:endParaRPr lang="en-US" altLang="en-US" sz="2400">
                <a:latin typeface="Tahoma" panose="020B0604030504040204" pitchFamily="34" charset="0"/>
                <a:ea typeface="ＭＳ Ｐゴシック" panose="020B0600070205080204" pitchFamily="34" charset="-128"/>
              </a:endParaRPr>
            </a:p>
          </p:txBody>
        </p:sp>
        <p:sp>
          <p:nvSpPr>
            <p:cNvPr id="21540" name="Rectangle 24"/>
            <p:cNvSpPr>
              <a:spLocks noChangeArrowheads="1"/>
            </p:cNvSpPr>
            <p:nvPr/>
          </p:nvSpPr>
          <p:spPr bwMode="auto">
            <a:xfrm>
              <a:off x="1961" y="1614"/>
              <a:ext cx="7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21541" name="Rectangle 25"/>
            <p:cNvSpPr>
              <a:spLocks noChangeArrowheads="1"/>
            </p:cNvSpPr>
            <p:nvPr/>
          </p:nvSpPr>
          <p:spPr bwMode="auto">
            <a:xfrm>
              <a:off x="3657" y="1469"/>
              <a:ext cx="105"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1542" name="Rectangle 26"/>
            <p:cNvSpPr>
              <a:spLocks noChangeArrowheads="1"/>
            </p:cNvSpPr>
            <p:nvPr/>
          </p:nvSpPr>
          <p:spPr bwMode="auto">
            <a:xfrm>
              <a:off x="2871" y="1469"/>
              <a:ext cx="105"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1543" name="Rectangle 27"/>
            <p:cNvSpPr>
              <a:spLocks noChangeArrowheads="1"/>
            </p:cNvSpPr>
            <p:nvPr/>
          </p:nvSpPr>
          <p:spPr bwMode="auto">
            <a:xfrm>
              <a:off x="2082" y="1469"/>
              <a:ext cx="105"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1544" name="Rectangle 28"/>
            <p:cNvSpPr>
              <a:spLocks noChangeArrowheads="1"/>
            </p:cNvSpPr>
            <p:nvPr/>
          </p:nvSpPr>
          <p:spPr bwMode="auto">
            <a:xfrm>
              <a:off x="1308" y="1469"/>
              <a:ext cx="105"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1545" name="Rectangle 29"/>
            <p:cNvSpPr>
              <a:spLocks noChangeArrowheads="1"/>
            </p:cNvSpPr>
            <p:nvPr/>
          </p:nvSpPr>
          <p:spPr bwMode="auto">
            <a:xfrm>
              <a:off x="607" y="1469"/>
              <a:ext cx="105"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1546" name="Rectangle 30"/>
            <p:cNvSpPr>
              <a:spLocks noChangeArrowheads="1"/>
            </p:cNvSpPr>
            <p:nvPr/>
          </p:nvSpPr>
          <p:spPr bwMode="auto">
            <a:xfrm>
              <a:off x="487" y="1469"/>
              <a:ext cx="105"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grpSp>
      <p:grpSp>
        <p:nvGrpSpPr>
          <p:cNvPr id="4" name="Group 31"/>
          <p:cNvGrpSpPr>
            <a:grpSpLocks/>
          </p:cNvGrpSpPr>
          <p:nvPr/>
        </p:nvGrpSpPr>
        <p:grpSpPr bwMode="auto">
          <a:xfrm>
            <a:off x="1219200" y="2965450"/>
            <a:ext cx="7339013" cy="401638"/>
            <a:chOff x="487" y="2016"/>
            <a:chExt cx="4623" cy="253"/>
          </a:xfrm>
        </p:grpSpPr>
        <p:sp>
          <p:nvSpPr>
            <p:cNvPr id="21511" name="Rectangle 32"/>
            <p:cNvSpPr>
              <a:spLocks noChangeArrowheads="1"/>
            </p:cNvSpPr>
            <p:nvPr/>
          </p:nvSpPr>
          <p:spPr bwMode="auto">
            <a:xfrm>
              <a:off x="4259" y="2016"/>
              <a:ext cx="851"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$1,715.26</a:t>
              </a:r>
              <a:endParaRPr lang="en-US" altLang="en-US" sz="2400">
                <a:latin typeface="Tahoma" panose="020B0604030504040204" pitchFamily="34" charset="0"/>
                <a:ea typeface="ＭＳ Ｐゴシック" panose="020B0600070205080204" pitchFamily="34" charset="-128"/>
              </a:endParaRPr>
            </a:p>
          </p:txBody>
        </p:sp>
        <p:sp>
          <p:nvSpPr>
            <p:cNvPr id="21512" name="Rectangle 33"/>
            <p:cNvSpPr>
              <a:spLocks noChangeArrowheads="1"/>
            </p:cNvSpPr>
            <p:nvPr/>
          </p:nvSpPr>
          <p:spPr bwMode="auto">
            <a:xfrm>
              <a:off x="3264" y="2018"/>
              <a:ext cx="851"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$3,287.58</a:t>
              </a:r>
              <a:endParaRPr lang="en-US" altLang="en-US" sz="2400">
                <a:latin typeface="Tahoma" panose="020B0604030504040204" pitchFamily="34" charset="0"/>
                <a:ea typeface="ＭＳ Ｐゴシック" panose="020B0600070205080204" pitchFamily="34" charset="-128"/>
              </a:endParaRPr>
            </a:p>
          </p:txBody>
        </p:sp>
        <p:sp>
          <p:nvSpPr>
            <p:cNvPr id="21513" name="Rectangle 34"/>
            <p:cNvSpPr>
              <a:spLocks noChangeArrowheads="1"/>
            </p:cNvSpPr>
            <p:nvPr/>
          </p:nvSpPr>
          <p:spPr bwMode="auto">
            <a:xfrm>
              <a:off x="2400" y="2016"/>
              <a:ext cx="68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$756.14</a:t>
              </a:r>
              <a:endParaRPr lang="en-US" altLang="en-US" sz="2400">
                <a:latin typeface="Tahoma" panose="020B0604030504040204" pitchFamily="34" charset="0"/>
                <a:ea typeface="ＭＳ Ｐゴシック" panose="020B0600070205080204" pitchFamily="34" charset="-128"/>
              </a:endParaRPr>
            </a:p>
          </p:txBody>
        </p:sp>
        <p:sp>
          <p:nvSpPr>
            <p:cNvPr id="21514" name="Rectangle 35"/>
            <p:cNvSpPr>
              <a:spLocks noChangeArrowheads="1"/>
            </p:cNvSpPr>
            <p:nvPr/>
          </p:nvSpPr>
          <p:spPr bwMode="auto">
            <a:xfrm>
              <a:off x="1452" y="2018"/>
              <a:ext cx="851"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$1,739.13</a:t>
              </a:r>
              <a:endParaRPr lang="en-US" altLang="en-US" sz="2400">
                <a:latin typeface="Tahoma" panose="020B0604030504040204" pitchFamily="34" charset="0"/>
                <a:ea typeface="ＭＳ Ｐゴシック" panose="020B0600070205080204" pitchFamily="34" charset="-128"/>
              </a:endParaRPr>
            </a:p>
          </p:txBody>
        </p:sp>
        <p:sp>
          <p:nvSpPr>
            <p:cNvPr id="21515" name="Rectangle 36"/>
            <p:cNvSpPr>
              <a:spLocks noChangeArrowheads="1"/>
            </p:cNvSpPr>
            <p:nvPr/>
          </p:nvSpPr>
          <p:spPr bwMode="auto">
            <a:xfrm>
              <a:off x="741" y="2018"/>
              <a:ext cx="583"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ahoma" panose="020B0604030504040204" pitchFamily="34" charset="0"/>
                  <a:ea typeface="ＭＳ Ｐゴシック" panose="020B0600070205080204" pitchFamily="34" charset="-128"/>
                </a:rPr>
                <a:t>$7,000</a:t>
              </a:r>
              <a:endParaRPr lang="en-US" altLang="en-US" sz="2400">
                <a:latin typeface="Tahoma" panose="020B0604030504040204" pitchFamily="34" charset="0"/>
                <a:ea typeface="ＭＳ Ｐゴシック" panose="020B0600070205080204" pitchFamily="34" charset="-128"/>
              </a:endParaRPr>
            </a:p>
          </p:txBody>
        </p:sp>
        <p:sp>
          <p:nvSpPr>
            <p:cNvPr id="21516" name="Rectangle 37"/>
            <p:cNvSpPr>
              <a:spLocks noChangeArrowheads="1"/>
            </p:cNvSpPr>
            <p:nvPr/>
          </p:nvSpPr>
          <p:spPr bwMode="auto">
            <a:xfrm>
              <a:off x="4128" y="2016"/>
              <a:ext cx="105"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1517" name="Rectangle 38"/>
            <p:cNvSpPr>
              <a:spLocks noChangeArrowheads="1"/>
            </p:cNvSpPr>
            <p:nvPr/>
          </p:nvSpPr>
          <p:spPr bwMode="auto">
            <a:xfrm>
              <a:off x="3111" y="2017"/>
              <a:ext cx="105"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1518" name="Rectangle 39"/>
            <p:cNvSpPr>
              <a:spLocks noChangeArrowheads="1"/>
            </p:cNvSpPr>
            <p:nvPr/>
          </p:nvSpPr>
          <p:spPr bwMode="auto">
            <a:xfrm>
              <a:off x="2304" y="2017"/>
              <a:ext cx="105"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1519" name="Rectangle 40"/>
            <p:cNvSpPr>
              <a:spLocks noChangeArrowheads="1"/>
            </p:cNvSpPr>
            <p:nvPr/>
          </p:nvSpPr>
          <p:spPr bwMode="auto">
            <a:xfrm>
              <a:off x="1338" y="2017"/>
              <a:ext cx="105"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1520" name="Rectangle 41"/>
            <p:cNvSpPr>
              <a:spLocks noChangeArrowheads="1"/>
            </p:cNvSpPr>
            <p:nvPr/>
          </p:nvSpPr>
          <p:spPr bwMode="auto">
            <a:xfrm>
              <a:off x="631" y="2017"/>
              <a:ext cx="105"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1521" name="Rectangle 42"/>
            <p:cNvSpPr>
              <a:spLocks noChangeArrowheads="1"/>
            </p:cNvSpPr>
            <p:nvPr/>
          </p:nvSpPr>
          <p:spPr bwMode="auto">
            <a:xfrm>
              <a:off x="487" y="2017"/>
              <a:ext cx="105"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1522" name="Rectangle 43"/>
            <p:cNvSpPr>
              <a:spLocks noChangeArrowheads="1"/>
            </p:cNvSpPr>
            <p:nvPr/>
          </p:nvSpPr>
          <p:spPr bwMode="auto">
            <a:xfrm>
              <a:off x="586" y="2039"/>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000000"/>
                  </a:solidFill>
                  <a:latin typeface="Times New Roman" panose="02020603050405020304" pitchFamily="18" charset="0"/>
                  <a:ea typeface="ＭＳ Ｐゴシック" panose="020B0600070205080204" pitchFamily="34" charset="-128"/>
                </a:rPr>
                <a:t> </a:t>
              </a:r>
              <a:endParaRPr lang="en-US" altLang="en-US" sz="2400">
                <a:latin typeface="Tahoma" panose="020B0604030504040204" pitchFamily="34" charset="0"/>
                <a:ea typeface="ＭＳ Ｐゴシック" panose="020B0600070205080204" pitchFamily="34" charset="-128"/>
              </a:endParaRPr>
            </a:p>
          </p:txBody>
        </p:sp>
      </p:grpSp>
      <p:sp>
        <p:nvSpPr>
          <p:cNvPr id="294956" name="Text Box 44"/>
          <p:cNvSpPr txBox="1">
            <a:spLocks noChangeArrowheads="1"/>
          </p:cNvSpPr>
          <p:nvPr/>
        </p:nvSpPr>
        <p:spPr bwMode="auto">
          <a:xfrm>
            <a:off x="533400" y="4270375"/>
            <a:ext cx="8113713"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ts val="1000"/>
              </a:spcBef>
              <a:buSzTx/>
              <a:buFontTx/>
              <a:buNone/>
              <a:defRPr/>
            </a:pPr>
            <a:r>
              <a:rPr lang="en-US" altLang="en-US" sz="3000" dirty="0">
                <a:latin typeface="+mn-lt"/>
              </a:rPr>
              <a:t>NPV = $498.11 &gt; 0, so the project is </a:t>
            </a:r>
            <a:r>
              <a:rPr lang="en-US" altLang="en-US" sz="3000" dirty="0">
                <a:solidFill>
                  <a:srgbClr val="F6110F"/>
                </a:solidFill>
                <a:latin typeface="+mn-lt"/>
              </a:rPr>
              <a:t>acceptable</a:t>
            </a:r>
          </a:p>
          <a:p>
            <a:pPr eaLnBrk="1" hangingPunct="1">
              <a:lnSpc>
                <a:spcPct val="100000"/>
              </a:lnSpc>
              <a:spcBef>
                <a:spcPts val="1000"/>
              </a:spcBef>
              <a:buSzTx/>
              <a:buFontTx/>
              <a:buNone/>
              <a:defRPr/>
            </a:pPr>
            <a:r>
              <a:rPr lang="en-US" altLang="en-US" sz="3000" dirty="0">
                <a:latin typeface="+mn-lt"/>
              </a:rPr>
              <a:t>NPV = $498.11 means the current </a:t>
            </a:r>
            <a:r>
              <a:rPr lang="en-US" altLang="en-US" sz="3000" dirty="0">
                <a:solidFill>
                  <a:srgbClr val="FF0000"/>
                </a:solidFill>
                <a:latin typeface="+mn-lt"/>
              </a:rPr>
              <a:t>value</a:t>
            </a:r>
            <a:r>
              <a:rPr lang="en-US" altLang="en-US" sz="3000" dirty="0">
                <a:latin typeface="+mn-lt"/>
              </a:rPr>
              <a:t> of the firm should </a:t>
            </a:r>
            <a:r>
              <a:rPr lang="en-US" altLang="en-US" sz="3000" dirty="0">
                <a:solidFill>
                  <a:srgbClr val="FF0000"/>
                </a:solidFill>
                <a:latin typeface="+mn-lt"/>
              </a:rPr>
              <a:t>increase</a:t>
            </a:r>
            <a:r>
              <a:rPr lang="en-US" altLang="en-US" sz="3000" dirty="0">
                <a:latin typeface="+mn-lt"/>
              </a:rPr>
              <a:t> by nearly $500 if the firm purchases the investment.</a:t>
            </a:r>
          </a:p>
        </p:txBody>
      </p:sp>
      <p:sp>
        <p:nvSpPr>
          <p:cNvPr id="46" name="Rectangle 2"/>
          <p:cNvSpPr txBox="1">
            <a:spLocks noChangeArrowheads="1"/>
          </p:cNvSpPr>
          <p:nvPr/>
        </p:nvSpPr>
        <p:spPr bwMode="auto">
          <a:xfrm>
            <a:off x="647700" y="314853"/>
            <a:ext cx="7886700" cy="96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lnSpc>
                <a:spcPct val="100000"/>
              </a:lnSpc>
              <a:defRPr/>
            </a:pPr>
            <a:r>
              <a:rPr lang="en-US" altLang="en-US" sz="3000" b="1" cap="small" dirty="0">
                <a:latin typeface="+mn-lt"/>
                <a:cs typeface="Times New Roman" panose="02020603050405020304" pitchFamily="18" charset="0"/>
              </a:rPr>
              <a:t>Capital Budgeting Illustration</a:t>
            </a:r>
          </a:p>
          <a:p>
            <a:pPr algn="ctr" eaLnBrk="1" hangingPunct="1">
              <a:lnSpc>
                <a:spcPct val="100000"/>
              </a:lnSpc>
              <a:defRPr/>
            </a:pPr>
            <a:r>
              <a:rPr lang="en-US" altLang="en-US" sz="3000" b="1" cap="small" dirty="0">
                <a:latin typeface="+mn-lt"/>
                <a:cs typeface="Times New Roman" panose="02020603050405020304" pitchFamily="18" charset="0"/>
              </a:rPr>
              <a:t>Net Present Value (NPV)</a:t>
            </a:r>
          </a:p>
        </p:txBody>
      </p:sp>
    </p:spTree>
    <p:custDataLst>
      <p:tags r:id="rId1"/>
    </p:custDataLst>
  </p:cSld>
  <p:clrMapOvr>
    <a:masterClrMapping/>
  </p:clrMapOvr>
  <p:transition advTm="88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94956">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9495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4956"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63" name="Rectangle 3"/>
          <p:cNvSpPr>
            <a:spLocks noGrp="1" noChangeArrowheads="1"/>
          </p:cNvSpPr>
          <p:nvPr>
            <p:ph type="body" idx="4294967295"/>
          </p:nvPr>
        </p:nvSpPr>
        <p:spPr>
          <a:xfrm>
            <a:off x="704850" y="1295400"/>
            <a:ext cx="7696200" cy="4554538"/>
          </a:xfrm>
        </p:spPr>
        <p:txBody>
          <a:bodyPr>
            <a:spAutoFit/>
          </a:bodyPr>
          <a:lstStyle/>
          <a:p>
            <a:pPr marL="457200" indent="-457200" eaLnBrk="1" hangingPunct="1">
              <a:lnSpc>
                <a:spcPct val="100000"/>
              </a:lnSpc>
              <a:buClr>
                <a:srgbClr val="006600"/>
              </a:buClr>
              <a:buFontTx/>
              <a:buNone/>
            </a:pPr>
            <a:r>
              <a:rPr lang="en-US" altLang="en-US" sz="3000"/>
              <a:t>Advantages:</a:t>
            </a:r>
          </a:p>
          <a:p>
            <a:pPr marL="457200" indent="-457200" eaLnBrk="1" hangingPunct="1">
              <a:lnSpc>
                <a:spcPct val="100000"/>
              </a:lnSpc>
              <a:buClr>
                <a:srgbClr val="006600"/>
              </a:buClr>
            </a:pPr>
            <a:r>
              <a:rPr lang="en-US" altLang="en-US" sz="3000"/>
              <a:t>Cash flows rather than profits are analyzed</a:t>
            </a:r>
          </a:p>
          <a:p>
            <a:pPr marL="457200" indent="-457200" eaLnBrk="1" hangingPunct="1">
              <a:lnSpc>
                <a:spcPct val="100000"/>
              </a:lnSpc>
              <a:buClr>
                <a:srgbClr val="006600"/>
              </a:buClr>
            </a:pPr>
            <a:r>
              <a:rPr lang="en-US" altLang="en-US" sz="3000"/>
              <a:t>Recognizes the time value of money</a:t>
            </a:r>
          </a:p>
          <a:p>
            <a:pPr marL="457200" indent="-457200" eaLnBrk="1" hangingPunct="1">
              <a:lnSpc>
                <a:spcPct val="100000"/>
              </a:lnSpc>
              <a:buClr>
                <a:srgbClr val="006600"/>
              </a:buClr>
            </a:pPr>
            <a:r>
              <a:rPr lang="en-US" altLang="en-US" sz="3000"/>
              <a:t>Acceptance criterion is </a:t>
            </a:r>
            <a:r>
              <a:rPr lang="en-US" altLang="en-US" sz="3000">
                <a:solidFill>
                  <a:srgbClr val="FF0000"/>
                </a:solidFill>
              </a:rPr>
              <a:t>consistent with the goal of maximizing value</a:t>
            </a:r>
          </a:p>
          <a:p>
            <a:pPr marL="457200" indent="-457200" eaLnBrk="1" hangingPunct="1">
              <a:lnSpc>
                <a:spcPct val="100000"/>
              </a:lnSpc>
              <a:spcBef>
                <a:spcPts val="2000"/>
              </a:spcBef>
              <a:buClr>
                <a:srgbClr val="006600"/>
              </a:buClr>
              <a:buFontTx/>
              <a:buNone/>
            </a:pPr>
            <a:r>
              <a:rPr lang="en-US" altLang="en-US" sz="3000"/>
              <a:t>Disadvantage:</a:t>
            </a:r>
          </a:p>
          <a:p>
            <a:pPr marL="457200" indent="-457200" eaLnBrk="1" hangingPunct="1">
              <a:lnSpc>
                <a:spcPct val="100000"/>
              </a:lnSpc>
              <a:buClr>
                <a:srgbClr val="006600"/>
              </a:buClr>
            </a:pPr>
            <a:r>
              <a:rPr lang="en-US" altLang="en-US" sz="3000"/>
              <a:t>Detailed, accurate long-term forecasts are required to evaluate a project’s acceptance  </a:t>
            </a:r>
          </a:p>
        </p:txBody>
      </p:sp>
      <p:sp>
        <p:nvSpPr>
          <p:cNvPr id="5" name="Rectangle 2"/>
          <p:cNvSpPr txBox="1">
            <a:spLocks noChangeArrowheads="1"/>
          </p:cNvSpPr>
          <p:nvPr/>
        </p:nvSpPr>
        <p:spPr bwMode="auto">
          <a:xfrm>
            <a:off x="647700" y="306915"/>
            <a:ext cx="78867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lnSpc>
                <a:spcPct val="100000"/>
              </a:lnSpc>
              <a:defRPr/>
            </a:pPr>
            <a:r>
              <a:rPr lang="en-US" altLang="en-US" sz="3000" b="1" cap="small" dirty="0">
                <a:latin typeface="+mn-lt"/>
                <a:cs typeface="Times New Roman" panose="02020603050405020304" pitchFamily="18" charset="0"/>
              </a:rPr>
              <a:t>Capital Budgeting Techniques—NPV </a:t>
            </a:r>
          </a:p>
        </p:txBody>
      </p:sp>
    </p:spTree>
    <p:custDataLst>
      <p:tags r:id="rId1"/>
    </p:custDataLst>
  </p:cSld>
  <p:clrMapOvr>
    <a:masterClrMapping/>
  </p:clrMapOvr>
  <p:transition advTm="138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969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969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696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9696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9696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9696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63"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0034" name="Rectangle 2"/>
          <p:cNvSpPr>
            <a:spLocks noGrp="1" noChangeArrowheads="1"/>
          </p:cNvSpPr>
          <p:nvPr>
            <p:ph type="title" idx="4294967295"/>
          </p:nvPr>
        </p:nvSpPr>
        <p:spPr>
          <a:xfrm>
            <a:off x="381000" y="267228"/>
            <a:ext cx="8763000" cy="508000"/>
          </a:xfrm>
        </p:spPr>
        <p:txBody>
          <a:bodyPr anchor="t">
            <a:spAutoFit/>
          </a:bodyPr>
          <a:lstStyle/>
          <a:p>
            <a:pPr algn="ctr" eaLnBrk="1" hangingPunct="1">
              <a:defRPr/>
            </a:pPr>
            <a:r>
              <a:rPr lang="en-US" altLang="en-US" sz="3000" b="1" cap="small" dirty="0">
                <a:latin typeface="+mn-lt"/>
              </a:rPr>
              <a:t>Solving for NPV Using a Financial Calculator</a:t>
            </a:r>
          </a:p>
        </p:txBody>
      </p:sp>
      <p:sp>
        <p:nvSpPr>
          <p:cNvPr id="300035" name="Rectangle 3"/>
          <p:cNvSpPr>
            <a:spLocks noGrp="1" noChangeArrowheads="1"/>
          </p:cNvSpPr>
          <p:nvPr>
            <p:ph type="body" idx="4294967295"/>
          </p:nvPr>
        </p:nvSpPr>
        <p:spPr>
          <a:xfrm>
            <a:off x="566738" y="1319213"/>
            <a:ext cx="8001000" cy="4362733"/>
          </a:xfrm>
        </p:spPr>
        <p:txBody>
          <a:bodyPr>
            <a:spAutoFit/>
          </a:bodyPr>
          <a:lstStyle/>
          <a:p>
            <a:pPr marL="457200" indent="-457200" eaLnBrk="1" hangingPunct="1">
              <a:lnSpc>
                <a:spcPct val="100000"/>
              </a:lnSpc>
              <a:buClr>
                <a:srgbClr val="006600"/>
              </a:buClr>
              <a:tabLst>
                <a:tab pos="854075" algn="l"/>
                <a:tab pos="2282825" algn="r"/>
                <a:tab pos="3651250" algn="dec"/>
              </a:tabLst>
            </a:pPr>
            <a:r>
              <a:rPr lang="en-US" altLang="en-US" sz="3000" dirty="0"/>
              <a:t>Input the following into the cash flow register:</a:t>
            </a:r>
          </a:p>
          <a:p>
            <a:pPr marL="457200" indent="-457200" eaLnBrk="1" hangingPunct="1">
              <a:lnSpc>
                <a:spcPct val="100000"/>
              </a:lnSpc>
              <a:spcBef>
                <a:spcPts val="500"/>
              </a:spcBef>
              <a:buClr>
                <a:srgbClr val="006600"/>
              </a:buClr>
              <a:buFontTx/>
              <a:buNone/>
              <a:tabLst>
                <a:tab pos="854075" algn="l"/>
                <a:tab pos="2282825" algn="r"/>
                <a:tab pos="3651250" algn="dec"/>
              </a:tabLst>
            </a:pPr>
            <a:r>
              <a:rPr lang="en-US" altLang="en-US" sz="3000" dirty="0">
                <a:solidFill>
                  <a:srgbClr val="7F7F7F"/>
                </a:solidFill>
              </a:rPr>
              <a:t>		</a:t>
            </a:r>
            <a:r>
              <a:rPr lang="en-US" altLang="en-US" sz="3000" dirty="0"/>
              <a:t>CF</a:t>
            </a:r>
            <a:r>
              <a:rPr lang="en-US" altLang="en-US" sz="3000" baseline="-25000" dirty="0"/>
              <a:t>0</a:t>
            </a:r>
            <a:r>
              <a:rPr lang="en-US" altLang="en-US" sz="3000" baseline="-25000" dirty="0">
                <a:solidFill>
                  <a:srgbClr val="7F7F7F"/>
                </a:solidFill>
              </a:rPr>
              <a:t>	</a:t>
            </a:r>
            <a:r>
              <a:rPr lang="en-US" altLang="en-US" sz="3000" dirty="0"/>
              <a:t>=</a:t>
            </a:r>
            <a:r>
              <a:rPr lang="en-US" altLang="en-US" sz="3000" dirty="0">
                <a:solidFill>
                  <a:srgbClr val="7F7F7F"/>
                </a:solidFill>
              </a:rPr>
              <a:t>	</a:t>
            </a:r>
            <a:r>
              <a:rPr lang="en-US" altLang="en-US" sz="3000" dirty="0"/>
              <a:t>-7,000</a:t>
            </a:r>
          </a:p>
          <a:p>
            <a:pPr marL="457200" indent="-457200" eaLnBrk="1" hangingPunct="1">
              <a:lnSpc>
                <a:spcPct val="100000"/>
              </a:lnSpc>
              <a:spcBef>
                <a:spcPts val="500"/>
              </a:spcBef>
              <a:buClr>
                <a:srgbClr val="006600"/>
              </a:buClr>
              <a:buFontTx/>
              <a:buNone/>
              <a:tabLst>
                <a:tab pos="854075" algn="l"/>
                <a:tab pos="2282825" algn="r"/>
                <a:tab pos="3651250" algn="dec"/>
              </a:tabLst>
            </a:pPr>
            <a:r>
              <a:rPr lang="en-US" altLang="en-US" sz="3000" dirty="0">
                <a:solidFill>
                  <a:srgbClr val="7F7F7F"/>
                </a:solidFill>
              </a:rPr>
              <a:t>		</a:t>
            </a:r>
            <a:r>
              <a:rPr lang="en-US" altLang="en-US" sz="3000" dirty="0"/>
              <a:t>CF</a:t>
            </a:r>
            <a:r>
              <a:rPr lang="en-US" altLang="en-US" sz="3000" baseline="-25000" dirty="0"/>
              <a:t>1</a:t>
            </a:r>
            <a:r>
              <a:rPr lang="en-US" altLang="en-US" sz="3000" baseline="-25000" dirty="0">
                <a:solidFill>
                  <a:srgbClr val="7F7F7F"/>
                </a:solidFill>
              </a:rPr>
              <a:t>	</a:t>
            </a:r>
            <a:r>
              <a:rPr lang="en-US" altLang="en-US" sz="3000" dirty="0"/>
              <a:t>=</a:t>
            </a:r>
            <a:r>
              <a:rPr lang="en-US" altLang="en-US" sz="3000" dirty="0">
                <a:solidFill>
                  <a:srgbClr val="7F7F7F"/>
                </a:solidFill>
              </a:rPr>
              <a:t>	</a:t>
            </a:r>
            <a:r>
              <a:rPr lang="en-US" altLang="en-US" sz="3000" dirty="0"/>
              <a:t>2,000</a:t>
            </a:r>
          </a:p>
          <a:p>
            <a:pPr marL="457200" indent="-457200" eaLnBrk="1" hangingPunct="1">
              <a:lnSpc>
                <a:spcPct val="100000"/>
              </a:lnSpc>
              <a:spcBef>
                <a:spcPts val="500"/>
              </a:spcBef>
              <a:buClr>
                <a:srgbClr val="006600"/>
              </a:buClr>
              <a:buFontTx/>
              <a:buNone/>
              <a:tabLst>
                <a:tab pos="854075" algn="l"/>
                <a:tab pos="2282825" algn="r"/>
                <a:tab pos="3651250" algn="dec"/>
              </a:tabLst>
            </a:pPr>
            <a:r>
              <a:rPr lang="en-US" altLang="en-US" sz="3000" dirty="0">
                <a:solidFill>
                  <a:srgbClr val="7F7F7F"/>
                </a:solidFill>
              </a:rPr>
              <a:t>		</a:t>
            </a:r>
            <a:r>
              <a:rPr lang="en-US" altLang="en-US" sz="3000" dirty="0"/>
              <a:t>CF</a:t>
            </a:r>
            <a:r>
              <a:rPr lang="en-US" altLang="en-US" sz="3000" baseline="-25000" dirty="0"/>
              <a:t>2</a:t>
            </a:r>
            <a:r>
              <a:rPr lang="en-US" altLang="en-US" sz="3000" baseline="-25000" dirty="0">
                <a:solidFill>
                  <a:srgbClr val="7F7F7F"/>
                </a:solidFill>
              </a:rPr>
              <a:t>	</a:t>
            </a:r>
            <a:r>
              <a:rPr lang="en-US" altLang="en-US" sz="3000" dirty="0"/>
              <a:t>=</a:t>
            </a:r>
            <a:r>
              <a:rPr lang="en-US" altLang="en-US" sz="3000" dirty="0">
                <a:solidFill>
                  <a:srgbClr val="7F7F7F"/>
                </a:solidFill>
              </a:rPr>
              <a:t>	</a:t>
            </a:r>
            <a:r>
              <a:rPr lang="en-US" altLang="en-US" sz="3000" dirty="0"/>
              <a:t>1,000</a:t>
            </a:r>
          </a:p>
          <a:p>
            <a:pPr marL="457200" indent="-457200" eaLnBrk="1" hangingPunct="1">
              <a:lnSpc>
                <a:spcPct val="100000"/>
              </a:lnSpc>
              <a:spcBef>
                <a:spcPts val="500"/>
              </a:spcBef>
              <a:buClr>
                <a:srgbClr val="006600"/>
              </a:buClr>
              <a:buFontTx/>
              <a:buNone/>
              <a:tabLst>
                <a:tab pos="854075" algn="l"/>
                <a:tab pos="2282825" algn="r"/>
                <a:tab pos="3651250" algn="dec"/>
              </a:tabLst>
            </a:pPr>
            <a:r>
              <a:rPr lang="en-US" altLang="en-US" sz="3000" dirty="0">
                <a:solidFill>
                  <a:srgbClr val="7F7F7F"/>
                </a:solidFill>
              </a:rPr>
              <a:t>		</a:t>
            </a:r>
            <a:r>
              <a:rPr lang="en-US" altLang="en-US" sz="3000" dirty="0"/>
              <a:t>CF</a:t>
            </a:r>
            <a:r>
              <a:rPr lang="en-US" altLang="en-US" sz="3000" baseline="-25000" dirty="0"/>
              <a:t>3</a:t>
            </a:r>
            <a:r>
              <a:rPr lang="en-US" altLang="en-US" sz="3000" baseline="-25000" dirty="0">
                <a:solidFill>
                  <a:srgbClr val="7F7F7F"/>
                </a:solidFill>
              </a:rPr>
              <a:t>	</a:t>
            </a:r>
            <a:r>
              <a:rPr lang="en-US" altLang="en-US" sz="3000" dirty="0"/>
              <a:t>=</a:t>
            </a:r>
            <a:r>
              <a:rPr lang="en-US" altLang="en-US" sz="3000" dirty="0">
                <a:solidFill>
                  <a:srgbClr val="7F7F7F"/>
                </a:solidFill>
              </a:rPr>
              <a:t>	</a:t>
            </a:r>
            <a:r>
              <a:rPr lang="en-US" altLang="en-US" sz="3000" dirty="0"/>
              <a:t>5,000</a:t>
            </a:r>
          </a:p>
          <a:p>
            <a:pPr marL="457200" indent="-457200" eaLnBrk="1" hangingPunct="1">
              <a:lnSpc>
                <a:spcPct val="100000"/>
              </a:lnSpc>
              <a:spcBef>
                <a:spcPts val="500"/>
              </a:spcBef>
              <a:buClr>
                <a:srgbClr val="006600"/>
              </a:buClr>
              <a:buFontTx/>
              <a:buNone/>
              <a:tabLst>
                <a:tab pos="854075" algn="l"/>
                <a:tab pos="2282825" algn="r"/>
                <a:tab pos="3651250" algn="dec"/>
              </a:tabLst>
            </a:pPr>
            <a:r>
              <a:rPr lang="en-US" altLang="en-US" sz="3000" dirty="0">
                <a:solidFill>
                  <a:srgbClr val="7F7F7F"/>
                </a:solidFill>
              </a:rPr>
              <a:t>		</a:t>
            </a:r>
            <a:r>
              <a:rPr lang="en-US" altLang="en-US" sz="3000" dirty="0"/>
              <a:t>CF</a:t>
            </a:r>
            <a:r>
              <a:rPr lang="en-US" altLang="en-US" sz="3000" baseline="-25000" dirty="0"/>
              <a:t>4</a:t>
            </a:r>
            <a:r>
              <a:rPr lang="en-US" altLang="en-US" sz="3000" baseline="-25000" dirty="0">
                <a:solidFill>
                  <a:srgbClr val="7F7F7F"/>
                </a:solidFill>
              </a:rPr>
              <a:t>	</a:t>
            </a:r>
            <a:r>
              <a:rPr lang="en-US" altLang="en-US" sz="3000" dirty="0"/>
              <a:t>=</a:t>
            </a:r>
            <a:r>
              <a:rPr lang="en-US" altLang="en-US" sz="3000" dirty="0">
                <a:solidFill>
                  <a:srgbClr val="7F7F7F"/>
                </a:solidFill>
              </a:rPr>
              <a:t>	</a:t>
            </a:r>
            <a:r>
              <a:rPr lang="en-US" altLang="en-US" sz="3000" dirty="0"/>
              <a:t>3,000</a:t>
            </a:r>
          </a:p>
          <a:p>
            <a:pPr marL="457200" indent="-457200" eaLnBrk="1" hangingPunct="1">
              <a:lnSpc>
                <a:spcPct val="100000"/>
              </a:lnSpc>
              <a:buClr>
                <a:srgbClr val="006600"/>
              </a:buClr>
              <a:tabLst>
                <a:tab pos="854075" algn="l"/>
                <a:tab pos="2282825" algn="r"/>
                <a:tab pos="3651250" algn="dec"/>
              </a:tabLst>
            </a:pPr>
            <a:r>
              <a:rPr lang="en-US" altLang="en-US" sz="3000" dirty="0"/>
              <a:t>Input I = 15</a:t>
            </a:r>
          </a:p>
          <a:p>
            <a:pPr marL="457200" indent="-457200" eaLnBrk="1" hangingPunct="1">
              <a:lnSpc>
                <a:spcPct val="100000"/>
              </a:lnSpc>
              <a:buClr>
                <a:srgbClr val="006600"/>
              </a:buClr>
              <a:tabLst>
                <a:tab pos="854075" algn="l"/>
                <a:tab pos="2282825" algn="r"/>
                <a:tab pos="3651250" algn="dec"/>
              </a:tabLst>
            </a:pPr>
            <a:r>
              <a:rPr lang="en-US" altLang="en-US" sz="3000" dirty="0"/>
              <a:t>Compute NPV = </a:t>
            </a:r>
            <a:r>
              <a:rPr lang="en-US" altLang="en-US" sz="3000" dirty="0">
                <a:solidFill>
                  <a:srgbClr val="F6110F"/>
                </a:solidFill>
              </a:rPr>
              <a:t>498.12</a:t>
            </a:r>
          </a:p>
        </p:txBody>
      </p:sp>
      <p:sp>
        <p:nvSpPr>
          <p:cNvPr id="3" name="Rectangle 2">
            <a:extLst>
              <a:ext uri="{FF2B5EF4-FFF2-40B4-BE49-F238E27FC236}">
                <a16:creationId xmlns:a16="http://schemas.microsoft.com/office/drawing/2014/main" id="{C3EE1915-05E0-4A6A-8F23-28F3B871414E}"/>
              </a:ext>
            </a:extLst>
          </p:cNvPr>
          <p:cNvSpPr/>
          <p:nvPr/>
        </p:nvSpPr>
        <p:spPr>
          <a:xfrm>
            <a:off x="275303" y="5734691"/>
            <a:ext cx="8593393" cy="461665"/>
          </a:xfrm>
          <a:prstGeom prst="rect">
            <a:avLst/>
          </a:prstGeom>
          <a:solidFill>
            <a:schemeClr val="bg1"/>
          </a:solidFill>
          <a:ln w="38100">
            <a:solidFill>
              <a:srgbClr val="C00000"/>
            </a:solidFill>
          </a:ln>
        </p:spPr>
        <p:txBody>
          <a:bodyPr wrap="square">
            <a:spAutoFit/>
          </a:bodyPr>
          <a:lstStyle/>
          <a:p>
            <a:pPr algn="ctr"/>
            <a:r>
              <a:rPr lang="en-US" sz="2400" dirty="0"/>
              <a:t>See examples/instructions on the course webpage–calculator help.</a:t>
            </a:r>
          </a:p>
        </p:txBody>
      </p:sp>
    </p:spTree>
    <p:custDataLst>
      <p:tags r:id="rId1"/>
    </p:custDataLst>
  </p:cSld>
  <p:clrMapOvr>
    <a:masterClrMapping/>
  </p:clrMapOvr>
  <p:transition advTm="74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000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0003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0003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0003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0003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0003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00035">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0003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035" grpId="0" build="p" bldLvl="3" autoUpdateAnimBg="0"/>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9427" name="Rectangle 3"/>
          <p:cNvSpPr>
            <a:spLocks noGrp="1" noChangeArrowheads="1"/>
          </p:cNvSpPr>
          <p:nvPr>
            <p:ph type="body" idx="4294967295"/>
          </p:nvPr>
        </p:nvSpPr>
        <p:spPr>
          <a:xfrm>
            <a:off x="211667" y="1329256"/>
            <a:ext cx="8830733" cy="1738938"/>
          </a:xfrm>
        </p:spPr>
        <p:txBody>
          <a:bodyPr wrap="square">
            <a:spAutoFit/>
          </a:bodyPr>
          <a:lstStyle/>
          <a:p>
            <a:pPr marL="457200" indent="-457200" eaLnBrk="1" hangingPunct="1">
              <a:buClr>
                <a:srgbClr val="006600"/>
              </a:buClr>
              <a:tabLst>
                <a:tab pos="1022350" algn="l"/>
                <a:tab pos="4230688" algn="l"/>
              </a:tabLst>
              <a:defRPr/>
            </a:pPr>
            <a:r>
              <a:rPr lang="en-US" altLang="en-US" sz="2700" dirty="0">
                <a:cs typeface="Times New Roman" panose="02020603050405020304" pitchFamily="18" charset="0"/>
              </a:rPr>
              <a:t>If NPV &gt; 0, project’s return &gt; r (required rate)</a:t>
            </a:r>
          </a:p>
          <a:p>
            <a:pPr marL="914400" lvl="1" indent="-342900" eaLnBrk="1" hangingPunct="1">
              <a:buClr>
                <a:srgbClr val="006600"/>
              </a:buClr>
              <a:buFont typeface="Courier New" panose="02070309020205020404" pitchFamily="49" charset="0"/>
              <a:buChar char="o"/>
              <a:tabLst>
                <a:tab pos="1022350" algn="l"/>
                <a:tab pos="4230688" algn="l"/>
              </a:tabLst>
              <a:defRPr/>
            </a:pPr>
            <a:r>
              <a:rPr lang="en-US" altLang="en-US" sz="2600" dirty="0">
                <a:cs typeface="Times New Roman" panose="02020603050405020304" pitchFamily="18" charset="0"/>
              </a:rPr>
              <a:t>Example:</a:t>
            </a:r>
          </a:p>
          <a:p>
            <a:pPr marL="854075" lvl="1" indent="-282575" eaLnBrk="1" hangingPunct="1">
              <a:buClr>
                <a:srgbClr val="006600"/>
              </a:buClr>
              <a:buFont typeface="Wingdings 2" panose="05020102010507070707" pitchFamily="18" charset="2"/>
              <a:buNone/>
              <a:tabLst>
                <a:tab pos="1022350" algn="l"/>
                <a:tab pos="4173538" algn="l"/>
              </a:tabLst>
              <a:defRPr/>
            </a:pPr>
            <a:r>
              <a:rPr lang="en-US" altLang="en-US" sz="2600" dirty="0">
                <a:solidFill>
                  <a:srgbClr val="7F7F7F"/>
                </a:solidFill>
                <a:cs typeface="Times New Roman" panose="02020603050405020304" pitchFamily="18" charset="0"/>
              </a:rPr>
              <a:t>		</a:t>
            </a:r>
            <a:r>
              <a:rPr lang="en-US" altLang="en-US" sz="2600" dirty="0">
                <a:cs typeface="Times New Roman" panose="02020603050405020304" pitchFamily="18" charset="0"/>
              </a:rPr>
              <a:t>Initial investment </a:t>
            </a:r>
            <a:r>
              <a:rPr lang="en-US" altLang="en-US" sz="2600" dirty="0">
                <a:solidFill>
                  <a:srgbClr val="7F7F7F"/>
                </a:solidFill>
                <a:cs typeface="Times New Roman" panose="02020603050405020304" pitchFamily="18" charset="0"/>
              </a:rPr>
              <a:t>	</a:t>
            </a:r>
            <a:r>
              <a:rPr lang="en-US" altLang="en-US" sz="2600" dirty="0">
                <a:cs typeface="Times New Roman" panose="02020603050405020304" pitchFamily="18" charset="0"/>
              </a:rPr>
              <a:t>= $7,000.00</a:t>
            </a:r>
          </a:p>
          <a:p>
            <a:pPr marL="854075" lvl="1" indent="-282575" eaLnBrk="1" hangingPunct="1">
              <a:buClr>
                <a:srgbClr val="006600"/>
              </a:buClr>
              <a:buFont typeface="Wingdings 2" panose="05020102010507070707" pitchFamily="18" charset="2"/>
              <a:buNone/>
              <a:tabLst>
                <a:tab pos="1022350" algn="l"/>
                <a:tab pos="3944938" algn="l"/>
              </a:tabLst>
              <a:defRPr/>
            </a:pPr>
            <a:r>
              <a:rPr lang="en-US" altLang="en-US" sz="2600" dirty="0">
                <a:solidFill>
                  <a:srgbClr val="7F7F7F"/>
                </a:solidFill>
                <a:cs typeface="Times New Roman" panose="02020603050405020304" pitchFamily="18" charset="0"/>
              </a:rPr>
              <a:t>		</a:t>
            </a:r>
            <a:r>
              <a:rPr lang="en-US" altLang="en-US" sz="2600" dirty="0">
                <a:cs typeface="Times New Roman" panose="02020603050405020304" pitchFamily="18" charset="0"/>
              </a:rPr>
              <a:t>PV of future cash flows = $7,498.12</a:t>
            </a:r>
          </a:p>
        </p:txBody>
      </p:sp>
      <p:sp>
        <p:nvSpPr>
          <p:cNvPr id="359429" name="AutoShape 5"/>
          <p:cNvSpPr>
            <a:spLocks/>
          </p:cNvSpPr>
          <p:nvPr/>
        </p:nvSpPr>
        <p:spPr bwMode="auto">
          <a:xfrm>
            <a:off x="6350000" y="2268529"/>
            <a:ext cx="152400" cy="658812"/>
          </a:xfrm>
          <a:prstGeom prst="rightBrace">
            <a:avLst>
              <a:gd name="adj1" fmla="val 36024"/>
              <a:gd name="adj2" fmla="val 50000"/>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sp>
        <p:nvSpPr>
          <p:cNvPr id="359430" name="Text Box 6"/>
          <p:cNvSpPr txBox="1">
            <a:spLocks noChangeArrowheads="1"/>
          </p:cNvSpPr>
          <p:nvPr/>
        </p:nvSpPr>
        <p:spPr bwMode="auto">
          <a:xfrm>
            <a:off x="6502400" y="2158461"/>
            <a:ext cx="2159000"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tabLst>
                <a:tab pos="630238" algn="l"/>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630238" algn="l"/>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630238" algn="l"/>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630238" algn="l"/>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630238" algn="l"/>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630238" algn="l"/>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630238" algn="l"/>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630238" algn="l"/>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630238" algn="l"/>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defRPr/>
            </a:pPr>
            <a:r>
              <a:rPr lang="en-US" altLang="en-US" sz="2600" dirty="0">
                <a:latin typeface="+mn-lt"/>
              </a:rPr>
              <a:t>NPV	= $498.12</a:t>
            </a:r>
          </a:p>
          <a:p>
            <a:pPr eaLnBrk="1" hangingPunct="1">
              <a:lnSpc>
                <a:spcPct val="100000"/>
              </a:lnSpc>
              <a:spcBef>
                <a:spcPct val="0"/>
              </a:spcBef>
              <a:buSzTx/>
              <a:buFontTx/>
              <a:buNone/>
              <a:defRPr/>
            </a:pPr>
            <a:r>
              <a:rPr lang="en-US" altLang="en-US" sz="2600" dirty="0">
                <a:latin typeface="+mn-lt"/>
                <a:cs typeface="Times New Roman" panose="02020603050405020304" pitchFamily="18" charset="0"/>
              </a:rPr>
              <a:t>    r	= 15%</a:t>
            </a:r>
          </a:p>
        </p:txBody>
      </p:sp>
      <p:sp>
        <p:nvSpPr>
          <p:cNvPr id="359431" name="Text Box 7"/>
          <p:cNvSpPr txBox="1">
            <a:spLocks noChangeArrowheads="1"/>
          </p:cNvSpPr>
          <p:nvPr/>
        </p:nvSpPr>
        <p:spPr bwMode="auto">
          <a:xfrm>
            <a:off x="6661150" y="3014123"/>
            <a:ext cx="15224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defRPr/>
            </a:pPr>
            <a:r>
              <a:rPr lang="en-US" altLang="en-US" sz="2600" dirty="0">
                <a:solidFill>
                  <a:srgbClr val="F6110F"/>
                </a:solidFill>
                <a:latin typeface="+mn-lt"/>
              </a:rPr>
              <a:t>IRR &gt; 15%</a:t>
            </a:r>
          </a:p>
        </p:txBody>
      </p:sp>
      <p:sp>
        <p:nvSpPr>
          <p:cNvPr id="359433" name="Rectangle 9"/>
          <p:cNvSpPr>
            <a:spLocks noChangeArrowheads="1"/>
          </p:cNvSpPr>
          <p:nvPr/>
        </p:nvSpPr>
        <p:spPr bwMode="auto">
          <a:xfrm>
            <a:off x="212194" y="3141656"/>
            <a:ext cx="8686273" cy="288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lnSpc>
                <a:spcPct val="90000"/>
              </a:lnSpc>
              <a:spcBef>
                <a:spcPts val="1000"/>
              </a:spcBef>
              <a:buFont typeface="Arial" panose="020B0604020202020204" pitchFamily="34" charset="0"/>
              <a:buChar char="•"/>
              <a:tabLst>
                <a:tab pos="1022350" algn="l"/>
                <a:tab pos="4230688"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1022350" algn="l"/>
                <a:tab pos="4230688"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1022350" algn="l"/>
                <a:tab pos="4230688"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1022350" algn="l"/>
                <a:tab pos="4230688"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1022350" algn="l"/>
                <a:tab pos="4230688"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1022350" algn="l"/>
                <a:tab pos="4230688"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1022350" algn="l"/>
                <a:tab pos="4230688"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1022350" algn="l"/>
                <a:tab pos="4230688"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1022350" algn="l"/>
                <a:tab pos="4230688" algn="l"/>
              </a:tabLst>
              <a:defRPr>
                <a:solidFill>
                  <a:schemeClr val="tx1"/>
                </a:solidFill>
                <a:latin typeface="Calibri" panose="020F0502020204030204" pitchFamily="34" charset="0"/>
              </a:defRPr>
            </a:lvl9pPr>
          </a:lstStyle>
          <a:p>
            <a:pPr eaLnBrk="1" hangingPunct="1">
              <a:lnSpc>
                <a:spcPct val="100000"/>
              </a:lnSpc>
              <a:buClr>
                <a:srgbClr val="006600"/>
              </a:buClr>
            </a:pPr>
            <a:r>
              <a:rPr lang="en-US" altLang="en-US" sz="2700" dirty="0">
                <a:ea typeface="ＭＳ Ｐゴシック" panose="020B0600070205080204" pitchFamily="34" charset="-128"/>
              </a:rPr>
              <a:t>IRR = project’s rate of return</a:t>
            </a:r>
          </a:p>
          <a:p>
            <a:pPr eaLnBrk="1" hangingPunct="1">
              <a:lnSpc>
                <a:spcPct val="100000"/>
              </a:lnSpc>
              <a:buClr>
                <a:srgbClr val="006600"/>
              </a:buClr>
            </a:pPr>
            <a:r>
              <a:rPr lang="en-US" altLang="en-US" sz="2700" dirty="0">
                <a:ea typeface="ＭＳ Ｐゴシック" panose="020B0600070205080204" pitchFamily="34" charset="-128"/>
              </a:rPr>
              <a:t>IRR = the rate of return that causes the </a:t>
            </a:r>
            <a:r>
              <a:rPr lang="en-US" altLang="en-US" sz="2700" dirty="0">
                <a:solidFill>
                  <a:srgbClr val="2B0DFD"/>
                </a:solidFill>
                <a:ea typeface="ＭＳ Ｐゴシック" panose="020B0600070205080204" pitchFamily="34" charset="-128"/>
              </a:rPr>
              <a:t>NPV of the project to equal zero</a:t>
            </a:r>
            <a:r>
              <a:rPr lang="en-US" altLang="en-US" sz="2700" dirty="0">
                <a:ea typeface="ＭＳ Ｐゴシック" panose="020B0600070205080204" pitchFamily="34" charset="-128"/>
              </a:rPr>
              <a:t>, which occurs when the present value of the future cash flows equals the initial investment.</a:t>
            </a:r>
          </a:p>
          <a:p>
            <a:pPr eaLnBrk="1" hangingPunct="1">
              <a:lnSpc>
                <a:spcPct val="100000"/>
              </a:lnSpc>
              <a:buClr>
                <a:srgbClr val="006600"/>
              </a:buClr>
            </a:pPr>
            <a:r>
              <a:rPr lang="en-US" altLang="en-US" sz="2700" dirty="0">
                <a:ea typeface="ＭＳ Ｐゴシック" panose="020B0600070205080204" pitchFamily="34" charset="-128"/>
              </a:rPr>
              <a:t>IRR = rate </a:t>
            </a:r>
            <a:r>
              <a:rPr lang="en-US" altLang="en-US" sz="2700" b="1" dirty="0">
                <a:solidFill>
                  <a:srgbClr val="FF0000"/>
                </a:solidFill>
                <a:ea typeface="ＭＳ Ｐゴシック" panose="020B0600070205080204" pitchFamily="34" charset="-128"/>
              </a:rPr>
              <a:t>ALL</a:t>
            </a:r>
            <a:r>
              <a:rPr lang="en-US" altLang="en-US" sz="2700" dirty="0">
                <a:ea typeface="ＭＳ Ｐゴシック" panose="020B0600070205080204" pitchFamily="34" charset="-128"/>
              </a:rPr>
              <a:t> companies that purchase the asset will earn on average; the </a:t>
            </a:r>
            <a:r>
              <a:rPr lang="en-US" altLang="en-US" sz="2700" dirty="0">
                <a:solidFill>
                  <a:srgbClr val="FF0000"/>
                </a:solidFill>
                <a:ea typeface="ＭＳ Ｐゴシック" panose="020B0600070205080204" pitchFamily="34" charset="-128"/>
              </a:rPr>
              <a:t>same concept as YTM for bonds</a:t>
            </a:r>
          </a:p>
        </p:txBody>
      </p:sp>
      <p:sp>
        <p:nvSpPr>
          <p:cNvPr id="10" name="Rectangle 2"/>
          <p:cNvSpPr txBox="1">
            <a:spLocks noChangeArrowheads="1"/>
          </p:cNvSpPr>
          <p:nvPr/>
        </p:nvSpPr>
        <p:spPr bwMode="auto">
          <a:xfrm>
            <a:off x="647700" y="222778"/>
            <a:ext cx="78867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lnSpc>
                <a:spcPct val="100000"/>
              </a:lnSpc>
              <a:defRPr/>
            </a:pPr>
            <a:r>
              <a:rPr lang="en-US" altLang="en-US" sz="3000" b="1" cap="small" dirty="0">
                <a:latin typeface="+mn-lt"/>
                <a:cs typeface="Times New Roman" panose="02020603050405020304" pitchFamily="18" charset="0"/>
              </a:rPr>
              <a:t>Capital Budgeting Techniques</a:t>
            </a:r>
          </a:p>
          <a:p>
            <a:pPr algn="ctr" eaLnBrk="1" hangingPunct="1">
              <a:lnSpc>
                <a:spcPct val="100000"/>
              </a:lnSpc>
              <a:defRPr/>
            </a:pPr>
            <a:r>
              <a:rPr lang="en-US" altLang="en-US" sz="3000" b="1" cap="small" dirty="0">
                <a:latin typeface="+mn-lt"/>
                <a:cs typeface="Times New Roman" panose="02020603050405020304" pitchFamily="18" charset="0"/>
              </a:rPr>
              <a:t>Internal Rate of Return (IRR)</a:t>
            </a:r>
          </a:p>
        </p:txBody>
      </p:sp>
      <p:sp>
        <p:nvSpPr>
          <p:cNvPr id="2" name="Rectangle: Rounded Corners 1">
            <a:extLst>
              <a:ext uri="{FF2B5EF4-FFF2-40B4-BE49-F238E27FC236}">
                <a16:creationId xmlns:a16="http://schemas.microsoft.com/office/drawing/2014/main" id="{2302F14B-A203-CFC9-A637-5EF3E5CF85C1}"/>
              </a:ext>
            </a:extLst>
          </p:cNvPr>
          <p:cNvSpPr/>
          <p:nvPr/>
        </p:nvSpPr>
        <p:spPr>
          <a:xfrm>
            <a:off x="6661150" y="3014123"/>
            <a:ext cx="1522413" cy="492125"/>
          </a:xfrm>
          <a:prstGeom prst="roundRect">
            <a:avLst/>
          </a:prstGeom>
          <a:noFill/>
          <a:ln w="34925">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advTm="212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594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594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594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5942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59429"/>
                                        </p:tgtEl>
                                        <p:attrNameLst>
                                          <p:attrName>style.visibility</p:attrName>
                                        </p:attrNameLst>
                                      </p:cBhvr>
                                      <p:to>
                                        <p:strVal val="visible"/>
                                      </p:to>
                                    </p:set>
                                  </p:childTnLst>
                                </p:cTn>
                              </p:par>
                            </p:childTnLst>
                          </p:cTn>
                        </p:par>
                        <p:par>
                          <p:cTn id="23" fill="hold" nodeType="withGroup">
                            <p:stCondLst>
                              <p:cond delay="500"/>
                            </p:stCondLst>
                            <p:childTnLst>
                              <p:par>
                                <p:cTn id="24" presetID="1" presetClass="entr" presetSubtype="0" fill="hold" grpId="0" nodeType="afterEffect">
                                  <p:stCondLst>
                                    <p:cond delay="0"/>
                                  </p:stCondLst>
                                  <p:childTnLst>
                                    <p:set>
                                      <p:cBhvr>
                                        <p:cTn id="25" dur="1" fill="hold">
                                          <p:stCondLst>
                                            <p:cond delay="499"/>
                                          </p:stCondLst>
                                        </p:cTn>
                                        <p:tgtEl>
                                          <p:spTgt spid="359430">
                                            <p:txEl>
                                              <p:pRg st="0" end="0"/>
                                            </p:txEl>
                                          </p:spTgt>
                                        </p:tgtEl>
                                        <p:attrNameLst>
                                          <p:attrName>style.visibility</p:attrName>
                                        </p:attrNameLst>
                                      </p:cBhvr>
                                      <p:to>
                                        <p:strVal val="visible"/>
                                      </p:to>
                                    </p:set>
                                  </p:childTnLst>
                                </p:cTn>
                              </p:par>
                            </p:childTnLst>
                          </p:cTn>
                        </p:par>
                        <p:par>
                          <p:cTn id="26" fill="hold" nodeType="withGroup">
                            <p:stCondLst>
                              <p:cond delay="1000"/>
                            </p:stCondLst>
                            <p:childTnLst>
                              <p:par>
                                <p:cTn id="27" presetID="1" presetClass="entr" presetSubtype="0" fill="hold" grpId="0" nodeType="afterEffect">
                                  <p:stCondLst>
                                    <p:cond delay="0"/>
                                  </p:stCondLst>
                                  <p:childTnLst>
                                    <p:set>
                                      <p:cBhvr>
                                        <p:cTn id="28" dur="1" fill="hold">
                                          <p:stCondLst>
                                            <p:cond delay="499"/>
                                          </p:stCondLst>
                                        </p:cTn>
                                        <p:tgtEl>
                                          <p:spTgt spid="359430">
                                            <p:txEl>
                                              <p:pRg st="1" end="1"/>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359433">
                                            <p:txEl>
                                              <p:pRg st="0" end="0"/>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359433">
                                            <p:txEl>
                                              <p:pRg st="1" end="1"/>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359433">
                                            <p:txEl>
                                              <p:pRg st="2" end="2"/>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359431">
                                            <p:txEl>
                                              <p:pRg st="0" end="0"/>
                                            </p:txEl>
                                          </p:spTgt>
                                        </p:tgtEl>
                                        <p:attrNameLst>
                                          <p:attrName>style.visibility</p:attrName>
                                        </p:attrNameLst>
                                      </p:cBhvr>
                                      <p:to>
                                        <p:strVal val="visible"/>
                                      </p:to>
                                    </p:set>
                                  </p:childTnLst>
                                </p:cTn>
                              </p:par>
                            </p:childTnLst>
                          </p:cTn>
                        </p:par>
                        <p:par>
                          <p:cTn id="45" fill="hold">
                            <p:stCondLst>
                              <p:cond delay="500"/>
                            </p:stCondLst>
                            <p:childTnLst>
                              <p:par>
                                <p:cTn id="46" presetID="1" presetClass="entr" presetSubtype="0" fill="hold" grpId="0" nodeType="afterEffect">
                                  <p:stCondLst>
                                    <p:cond delay="0"/>
                                  </p:stCondLst>
                                  <p:childTnLst>
                                    <p:set>
                                      <p:cBhvr>
                                        <p:cTn id="47"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427" grpId="0" build="p" bldLvl="2" autoUpdateAnimBg="0"/>
      <p:bldP spid="359429" grpId="0" animBg="1"/>
      <p:bldP spid="359430" grpId="0" build="p" autoUpdateAnimBg="0"/>
      <p:bldP spid="359431" grpId="0" build="p" autoUpdateAnimBg="0"/>
      <p:bldP spid="359433" grpId="0" build="p" bldLvl="2" autoUpdateAnimBg="0"/>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 name="Group 3"/>
          <p:cNvGrpSpPr>
            <a:grpSpLocks/>
          </p:cNvGrpSpPr>
          <p:nvPr/>
        </p:nvGrpSpPr>
        <p:grpSpPr bwMode="auto">
          <a:xfrm>
            <a:off x="287338" y="1159438"/>
            <a:ext cx="8556625" cy="1222375"/>
            <a:chOff x="211138" y="1600200"/>
            <a:chExt cx="8556625" cy="1222375"/>
          </a:xfrm>
        </p:grpSpPr>
        <p:grpSp>
          <p:nvGrpSpPr>
            <p:cNvPr id="29734" name="Group 35"/>
            <p:cNvGrpSpPr>
              <a:grpSpLocks/>
            </p:cNvGrpSpPr>
            <p:nvPr/>
          </p:nvGrpSpPr>
          <p:grpSpPr bwMode="auto">
            <a:xfrm>
              <a:off x="211138" y="1600200"/>
              <a:ext cx="8556625" cy="1222375"/>
              <a:chOff x="133" y="1357"/>
              <a:chExt cx="5390" cy="770"/>
            </a:xfrm>
          </p:grpSpPr>
          <p:sp>
            <p:nvSpPr>
              <p:cNvPr id="29736" name="Line 36"/>
              <p:cNvSpPr>
                <a:spLocks noChangeShapeType="1"/>
              </p:cNvSpPr>
              <p:nvPr/>
            </p:nvSpPr>
            <p:spPr bwMode="auto">
              <a:xfrm>
                <a:off x="1328" y="1845"/>
                <a:ext cx="985"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7" name="Line 37"/>
              <p:cNvSpPr>
                <a:spLocks noChangeShapeType="1"/>
              </p:cNvSpPr>
              <p:nvPr/>
            </p:nvSpPr>
            <p:spPr bwMode="auto">
              <a:xfrm>
                <a:off x="2547" y="1845"/>
                <a:ext cx="1000"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8" name="Line 38"/>
              <p:cNvSpPr>
                <a:spLocks noChangeShapeType="1"/>
              </p:cNvSpPr>
              <p:nvPr/>
            </p:nvSpPr>
            <p:spPr bwMode="auto">
              <a:xfrm>
                <a:off x="4187" y="1845"/>
                <a:ext cx="998"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9" name="Rectangle 39"/>
              <p:cNvSpPr>
                <a:spLocks noChangeArrowheads="1"/>
              </p:cNvSpPr>
              <p:nvPr/>
            </p:nvSpPr>
            <p:spPr bwMode="auto">
              <a:xfrm>
                <a:off x="5065" y="1849"/>
                <a:ext cx="8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a:solidFill>
                      <a:srgbClr val="000000"/>
                    </a:solidFill>
                    <a:latin typeface="Tahoma" panose="020B0604030504040204" pitchFamily="34" charset="0"/>
                    <a:ea typeface="ＭＳ Ｐゴシック" panose="020B0600070205080204" pitchFamily="34" charset="-128"/>
                  </a:rPr>
                  <a:t>n</a:t>
                </a:r>
                <a:endParaRPr lang="en-US" altLang="en-US" sz="2400">
                  <a:latin typeface="Tahoma" panose="020B0604030504040204" pitchFamily="34" charset="0"/>
                  <a:ea typeface="ＭＳ Ｐゴシック" panose="020B0600070205080204" pitchFamily="34" charset="-128"/>
                </a:endParaRPr>
              </a:p>
            </p:txBody>
          </p:sp>
          <p:sp>
            <p:nvSpPr>
              <p:cNvPr id="29740" name="Rectangle 40"/>
              <p:cNvSpPr>
                <a:spLocks noChangeArrowheads="1"/>
              </p:cNvSpPr>
              <p:nvPr/>
            </p:nvSpPr>
            <p:spPr bwMode="auto">
              <a:xfrm>
                <a:off x="4763" y="1637"/>
                <a:ext cx="8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a:solidFill>
                      <a:srgbClr val="000000"/>
                    </a:solidFill>
                    <a:latin typeface="Tahoma" panose="020B0604030504040204" pitchFamily="34" charset="0"/>
                    <a:ea typeface="ＭＳ Ｐゴシック" panose="020B0600070205080204" pitchFamily="34" charset="-128"/>
                  </a:rPr>
                  <a:t>n</a:t>
                </a:r>
                <a:endParaRPr lang="en-US" altLang="en-US" sz="2400">
                  <a:latin typeface="Tahoma" panose="020B0604030504040204" pitchFamily="34" charset="0"/>
                  <a:ea typeface="ＭＳ Ｐゴシック" panose="020B0600070205080204" pitchFamily="34" charset="-128"/>
                </a:endParaRPr>
              </a:p>
            </p:txBody>
          </p:sp>
          <p:sp>
            <p:nvSpPr>
              <p:cNvPr id="29741" name="Rectangle 41"/>
              <p:cNvSpPr>
                <a:spLocks noChangeArrowheads="1"/>
              </p:cNvSpPr>
              <p:nvPr/>
            </p:nvSpPr>
            <p:spPr bwMode="auto">
              <a:xfrm>
                <a:off x="3427" y="1849"/>
                <a:ext cx="7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a:solidFill>
                      <a:srgbClr val="000000"/>
                    </a:solidFill>
                    <a:latin typeface="Tahoma" panose="020B0604030504040204" pitchFamily="34" charset="0"/>
                    <a:ea typeface="ＭＳ Ｐゴシック" panose="020B0600070205080204" pitchFamily="34" charset="-128"/>
                  </a:rPr>
                  <a:t>2</a:t>
                </a:r>
                <a:endParaRPr lang="en-US" altLang="en-US" sz="2400">
                  <a:latin typeface="Tahoma" panose="020B0604030504040204" pitchFamily="34" charset="0"/>
                  <a:ea typeface="ＭＳ Ｐゴシック" panose="020B0600070205080204" pitchFamily="34" charset="-128"/>
                </a:endParaRPr>
              </a:p>
            </p:txBody>
          </p:sp>
          <p:sp>
            <p:nvSpPr>
              <p:cNvPr id="29742" name="Rectangle 42"/>
              <p:cNvSpPr>
                <a:spLocks noChangeArrowheads="1"/>
              </p:cNvSpPr>
              <p:nvPr/>
            </p:nvSpPr>
            <p:spPr bwMode="auto">
              <a:xfrm>
                <a:off x="3125" y="1637"/>
                <a:ext cx="7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a:solidFill>
                      <a:srgbClr val="000000"/>
                    </a:solidFill>
                    <a:latin typeface="Tahoma" panose="020B0604030504040204" pitchFamily="34" charset="0"/>
                    <a:ea typeface="ＭＳ Ｐゴシック" panose="020B0600070205080204" pitchFamily="34" charset="-128"/>
                  </a:rPr>
                  <a:t>2</a:t>
                </a:r>
                <a:endParaRPr lang="en-US" altLang="en-US" sz="2400">
                  <a:latin typeface="Tahoma" panose="020B0604030504040204" pitchFamily="34" charset="0"/>
                  <a:ea typeface="ＭＳ Ｐゴシック" panose="020B0600070205080204" pitchFamily="34" charset="-128"/>
                </a:endParaRPr>
              </a:p>
            </p:txBody>
          </p:sp>
          <p:sp>
            <p:nvSpPr>
              <p:cNvPr id="29743" name="Rectangle 43"/>
              <p:cNvSpPr>
                <a:spLocks noChangeArrowheads="1"/>
              </p:cNvSpPr>
              <p:nvPr/>
            </p:nvSpPr>
            <p:spPr bwMode="auto">
              <a:xfrm>
                <a:off x="2197" y="1849"/>
                <a:ext cx="7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29744" name="Rectangle 44"/>
              <p:cNvSpPr>
                <a:spLocks noChangeArrowheads="1"/>
              </p:cNvSpPr>
              <p:nvPr/>
            </p:nvSpPr>
            <p:spPr bwMode="auto">
              <a:xfrm>
                <a:off x="1896" y="1637"/>
                <a:ext cx="7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29745" name="Rectangle 45"/>
              <p:cNvSpPr>
                <a:spLocks noChangeArrowheads="1"/>
              </p:cNvSpPr>
              <p:nvPr/>
            </p:nvSpPr>
            <p:spPr bwMode="auto">
              <a:xfrm>
                <a:off x="992" y="1814"/>
                <a:ext cx="7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a:solidFill>
                      <a:srgbClr val="000000"/>
                    </a:solidFill>
                    <a:latin typeface="Tahoma" panose="020B0604030504040204" pitchFamily="34" charset="0"/>
                    <a:ea typeface="ＭＳ Ｐゴシック" panose="020B0600070205080204" pitchFamily="34" charset="-128"/>
                  </a:rPr>
                  <a:t>0</a:t>
                </a:r>
                <a:endParaRPr lang="en-US" altLang="en-US" sz="2400">
                  <a:latin typeface="Tahoma" panose="020B0604030504040204" pitchFamily="34" charset="0"/>
                  <a:ea typeface="ＭＳ Ｐゴシック" panose="020B0600070205080204" pitchFamily="34" charset="-128"/>
                </a:endParaRPr>
              </a:p>
            </p:txBody>
          </p:sp>
          <p:sp>
            <p:nvSpPr>
              <p:cNvPr id="29746" name="Rectangle 46"/>
              <p:cNvSpPr>
                <a:spLocks noChangeArrowheads="1"/>
              </p:cNvSpPr>
              <p:nvPr/>
            </p:nvSpPr>
            <p:spPr bwMode="auto">
              <a:xfrm>
                <a:off x="5405" y="1680"/>
                <a:ext cx="118"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Tahoma" panose="020B0604030504040204" pitchFamily="34" charset="0"/>
                    <a:ea typeface="ＭＳ Ｐゴシック" panose="020B0600070205080204" pitchFamily="34" charset="-128"/>
                  </a:rPr>
                  <a:t>0</a:t>
                </a:r>
                <a:endParaRPr lang="en-US" altLang="en-US" sz="2400">
                  <a:latin typeface="Tahoma" panose="020B0604030504040204" pitchFamily="34" charset="0"/>
                  <a:ea typeface="ＭＳ Ｐゴシック" panose="020B0600070205080204" pitchFamily="34" charset="-128"/>
                </a:endParaRPr>
              </a:p>
            </p:txBody>
          </p:sp>
          <p:sp>
            <p:nvSpPr>
              <p:cNvPr id="29747" name="Rectangle 47"/>
              <p:cNvSpPr>
                <a:spLocks noChangeArrowheads="1"/>
              </p:cNvSpPr>
              <p:nvPr/>
            </p:nvSpPr>
            <p:spPr bwMode="auto">
              <a:xfrm>
                <a:off x="4610" y="1868"/>
                <a:ext cx="432"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Tahoma" panose="020B0604030504040204" pitchFamily="34" charset="0"/>
                    <a:ea typeface="ＭＳ Ｐゴシック" panose="020B0600070205080204" pitchFamily="34" charset="-128"/>
                  </a:rPr>
                  <a:t>IRR)</a:t>
                </a:r>
                <a:endParaRPr lang="en-US" altLang="en-US" sz="2400">
                  <a:latin typeface="Tahoma" panose="020B0604030504040204" pitchFamily="34" charset="0"/>
                  <a:ea typeface="ＭＳ Ｐゴシック" panose="020B0600070205080204" pitchFamily="34" charset="-128"/>
                </a:endParaRPr>
              </a:p>
            </p:txBody>
          </p:sp>
          <p:sp>
            <p:nvSpPr>
              <p:cNvPr id="29748" name="Rectangle 48"/>
              <p:cNvSpPr>
                <a:spLocks noChangeArrowheads="1"/>
              </p:cNvSpPr>
              <p:nvPr/>
            </p:nvSpPr>
            <p:spPr bwMode="auto">
              <a:xfrm>
                <a:off x="4197" y="1868"/>
                <a:ext cx="201"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29749" name="Rectangle 49"/>
              <p:cNvSpPr>
                <a:spLocks noChangeArrowheads="1"/>
              </p:cNvSpPr>
              <p:nvPr/>
            </p:nvSpPr>
            <p:spPr bwMode="auto">
              <a:xfrm>
                <a:off x="4501" y="1541"/>
                <a:ext cx="243"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Tahoma" panose="020B0604030504040204" pitchFamily="34" charset="0"/>
                    <a:ea typeface="ＭＳ Ｐゴシック" panose="020B0600070205080204" pitchFamily="34" charset="-128"/>
                  </a:rPr>
                  <a:t>CF</a:t>
                </a:r>
                <a:endParaRPr lang="en-US" altLang="en-US" sz="2400">
                  <a:latin typeface="Tahoma" panose="020B0604030504040204" pitchFamily="34" charset="0"/>
                  <a:ea typeface="ＭＳ Ｐゴシック" panose="020B0600070205080204" pitchFamily="34" charset="-128"/>
                </a:endParaRPr>
              </a:p>
            </p:txBody>
          </p:sp>
          <p:sp>
            <p:nvSpPr>
              <p:cNvPr id="29750" name="Rectangle 50"/>
              <p:cNvSpPr>
                <a:spLocks noChangeArrowheads="1"/>
              </p:cNvSpPr>
              <p:nvPr/>
            </p:nvSpPr>
            <p:spPr bwMode="auto">
              <a:xfrm>
                <a:off x="2969" y="1868"/>
                <a:ext cx="432"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dirty="0">
                    <a:solidFill>
                      <a:srgbClr val="000000"/>
                    </a:solidFill>
                    <a:latin typeface="Tahoma" panose="020B0604030504040204" pitchFamily="34" charset="0"/>
                    <a:ea typeface="ＭＳ Ｐゴシック" panose="020B0600070205080204" pitchFamily="34" charset="-128"/>
                  </a:rPr>
                  <a:t>IRR)</a:t>
                </a:r>
                <a:endParaRPr lang="en-US" altLang="en-US" sz="2400" dirty="0">
                  <a:latin typeface="Tahoma" panose="020B0604030504040204" pitchFamily="34" charset="0"/>
                  <a:ea typeface="ＭＳ Ｐゴシック" panose="020B0600070205080204" pitchFamily="34" charset="-128"/>
                </a:endParaRPr>
              </a:p>
            </p:txBody>
          </p:sp>
          <p:sp>
            <p:nvSpPr>
              <p:cNvPr id="29751" name="Rectangle 51"/>
              <p:cNvSpPr>
                <a:spLocks noChangeArrowheads="1"/>
              </p:cNvSpPr>
              <p:nvPr/>
            </p:nvSpPr>
            <p:spPr bwMode="auto">
              <a:xfrm>
                <a:off x="2557" y="1868"/>
                <a:ext cx="201"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29752" name="Rectangle 52"/>
              <p:cNvSpPr>
                <a:spLocks noChangeArrowheads="1"/>
              </p:cNvSpPr>
              <p:nvPr/>
            </p:nvSpPr>
            <p:spPr bwMode="auto">
              <a:xfrm>
                <a:off x="2861" y="1541"/>
                <a:ext cx="243"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Tahoma" panose="020B0604030504040204" pitchFamily="34" charset="0"/>
                    <a:ea typeface="ＭＳ Ｐゴシック" panose="020B0600070205080204" pitchFamily="34" charset="-128"/>
                  </a:rPr>
                  <a:t>CF</a:t>
                </a:r>
                <a:endParaRPr lang="en-US" altLang="en-US" sz="2400">
                  <a:latin typeface="Tahoma" panose="020B0604030504040204" pitchFamily="34" charset="0"/>
                  <a:ea typeface="ＭＳ Ｐゴシック" panose="020B0600070205080204" pitchFamily="34" charset="-128"/>
                </a:endParaRPr>
              </a:p>
            </p:txBody>
          </p:sp>
          <p:sp>
            <p:nvSpPr>
              <p:cNvPr id="29753" name="Rectangle 53"/>
              <p:cNvSpPr>
                <a:spLocks noChangeArrowheads="1"/>
              </p:cNvSpPr>
              <p:nvPr/>
            </p:nvSpPr>
            <p:spPr bwMode="auto">
              <a:xfrm>
                <a:off x="1751" y="1868"/>
                <a:ext cx="432"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Tahoma" panose="020B0604030504040204" pitchFamily="34" charset="0"/>
                    <a:ea typeface="ＭＳ Ｐゴシック" panose="020B0600070205080204" pitchFamily="34" charset="-128"/>
                  </a:rPr>
                  <a:t>IRR)</a:t>
                </a:r>
                <a:endParaRPr lang="en-US" altLang="en-US" sz="2400">
                  <a:latin typeface="Tahoma" panose="020B0604030504040204" pitchFamily="34" charset="0"/>
                  <a:ea typeface="ＭＳ Ｐゴシック" panose="020B0600070205080204" pitchFamily="34" charset="-128"/>
                </a:endParaRPr>
              </a:p>
            </p:txBody>
          </p:sp>
          <p:sp>
            <p:nvSpPr>
              <p:cNvPr id="29754" name="Rectangle 54"/>
              <p:cNvSpPr>
                <a:spLocks noChangeArrowheads="1"/>
              </p:cNvSpPr>
              <p:nvPr/>
            </p:nvSpPr>
            <p:spPr bwMode="auto">
              <a:xfrm>
                <a:off x="1338" y="1868"/>
                <a:ext cx="201"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29755" name="Rectangle 55"/>
              <p:cNvSpPr>
                <a:spLocks noChangeArrowheads="1"/>
              </p:cNvSpPr>
              <p:nvPr/>
            </p:nvSpPr>
            <p:spPr bwMode="auto">
              <a:xfrm>
                <a:off x="1643" y="1541"/>
                <a:ext cx="243"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Tahoma" panose="020B0604030504040204" pitchFamily="34" charset="0"/>
                    <a:ea typeface="ＭＳ Ｐゴシック" panose="020B0600070205080204" pitchFamily="34" charset="-128"/>
                  </a:rPr>
                  <a:t>CF</a:t>
                </a:r>
                <a:endParaRPr lang="en-US" altLang="en-US" sz="2400">
                  <a:latin typeface="Tahoma" panose="020B0604030504040204" pitchFamily="34" charset="0"/>
                  <a:ea typeface="ＭＳ Ｐゴシック" panose="020B0600070205080204" pitchFamily="34" charset="-128"/>
                </a:endParaRPr>
              </a:p>
            </p:txBody>
          </p:sp>
          <p:sp>
            <p:nvSpPr>
              <p:cNvPr id="29756" name="Rectangle 56"/>
              <p:cNvSpPr>
                <a:spLocks noChangeArrowheads="1"/>
              </p:cNvSpPr>
              <p:nvPr/>
            </p:nvSpPr>
            <p:spPr bwMode="auto">
              <a:xfrm>
                <a:off x="755" y="1680"/>
                <a:ext cx="243"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Tahoma" panose="020B0604030504040204" pitchFamily="34" charset="0"/>
                    <a:ea typeface="ＭＳ Ｐゴシック" panose="020B0600070205080204" pitchFamily="34" charset="-128"/>
                  </a:rPr>
                  <a:t>CF</a:t>
                </a:r>
                <a:endParaRPr lang="en-US" altLang="en-US" sz="2400">
                  <a:latin typeface="Tahoma" panose="020B0604030504040204" pitchFamily="34" charset="0"/>
                  <a:ea typeface="ＭＳ Ｐゴシック" panose="020B0600070205080204" pitchFamily="34" charset="-128"/>
                </a:endParaRPr>
              </a:p>
            </p:txBody>
          </p:sp>
          <p:sp>
            <p:nvSpPr>
              <p:cNvPr id="29757" name="Rectangle 57"/>
              <p:cNvSpPr>
                <a:spLocks noChangeArrowheads="1"/>
              </p:cNvSpPr>
              <p:nvPr/>
            </p:nvSpPr>
            <p:spPr bwMode="auto">
              <a:xfrm>
                <a:off x="133" y="1680"/>
                <a:ext cx="392"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Tahoma" panose="020B0604030504040204" pitchFamily="34" charset="0"/>
                    <a:ea typeface="ＭＳ Ｐゴシック" panose="020B0600070205080204" pitchFamily="34" charset="-128"/>
                  </a:rPr>
                  <a:t>NPV</a:t>
                </a:r>
                <a:endParaRPr lang="en-US" altLang="en-US" sz="2400">
                  <a:latin typeface="Tahoma" panose="020B0604030504040204" pitchFamily="34" charset="0"/>
                  <a:ea typeface="ＭＳ Ｐゴシック" panose="020B0600070205080204" pitchFamily="34" charset="-128"/>
                </a:endParaRPr>
              </a:p>
            </p:txBody>
          </p:sp>
          <p:sp>
            <p:nvSpPr>
              <p:cNvPr id="29758" name="Rectangle 58"/>
              <p:cNvSpPr>
                <a:spLocks noChangeArrowheads="1"/>
              </p:cNvSpPr>
              <p:nvPr/>
            </p:nvSpPr>
            <p:spPr bwMode="auto">
              <a:xfrm>
                <a:off x="5242" y="1678"/>
                <a:ext cx="119"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9759" name="Rectangle 59"/>
              <p:cNvSpPr>
                <a:spLocks noChangeArrowheads="1"/>
              </p:cNvSpPr>
              <p:nvPr/>
            </p:nvSpPr>
            <p:spPr bwMode="auto">
              <a:xfrm>
                <a:off x="4443" y="1866"/>
                <a:ext cx="119"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9760" name="Rectangle 60"/>
              <p:cNvSpPr>
                <a:spLocks noChangeArrowheads="1"/>
              </p:cNvSpPr>
              <p:nvPr/>
            </p:nvSpPr>
            <p:spPr bwMode="auto">
              <a:xfrm>
                <a:off x="4010" y="1678"/>
                <a:ext cx="119"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9761" name="Rectangle 61"/>
              <p:cNvSpPr>
                <a:spLocks noChangeArrowheads="1"/>
              </p:cNvSpPr>
              <p:nvPr/>
            </p:nvSpPr>
            <p:spPr bwMode="auto">
              <a:xfrm>
                <a:off x="3604" y="1678"/>
                <a:ext cx="119"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dirty="0">
                    <a:solidFill>
                      <a:srgbClr val="000000"/>
                    </a:solidFill>
                    <a:latin typeface="Symbol" panose="05050102010706020507" pitchFamily="18" charset="2"/>
                    <a:ea typeface="ＭＳ Ｐゴシック" panose="020B0600070205080204" pitchFamily="34" charset="-128"/>
                  </a:rPr>
                  <a:t>+</a:t>
                </a:r>
                <a:endParaRPr lang="en-US" altLang="en-US" sz="2400" dirty="0">
                  <a:latin typeface="Tahoma" panose="020B0604030504040204" pitchFamily="34" charset="0"/>
                  <a:ea typeface="ＭＳ Ｐゴシック" panose="020B0600070205080204" pitchFamily="34" charset="-128"/>
                </a:endParaRPr>
              </a:p>
            </p:txBody>
          </p:sp>
          <p:sp>
            <p:nvSpPr>
              <p:cNvPr id="29762" name="Rectangle 62"/>
              <p:cNvSpPr>
                <a:spLocks noChangeArrowheads="1"/>
              </p:cNvSpPr>
              <p:nvPr/>
            </p:nvSpPr>
            <p:spPr bwMode="auto">
              <a:xfrm>
                <a:off x="2802" y="1866"/>
                <a:ext cx="119"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9763" name="Rectangle 63"/>
              <p:cNvSpPr>
                <a:spLocks noChangeArrowheads="1"/>
              </p:cNvSpPr>
              <p:nvPr/>
            </p:nvSpPr>
            <p:spPr bwMode="auto">
              <a:xfrm>
                <a:off x="2370" y="1678"/>
                <a:ext cx="119"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9764" name="Rectangle 64"/>
              <p:cNvSpPr>
                <a:spLocks noChangeArrowheads="1"/>
              </p:cNvSpPr>
              <p:nvPr/>
            </p:nvSpPr>
            <p:spPr bwMode="auto">
              <a:xfrm>
                <a:off x="1584" y="1866"/>
                <a:ext cx="119"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9765" name="Rectangle 65"/>
              <p:cNvSpPr>
                <a:spLocks noChangeArrowheads="1"/>
              </p:cNvSpPr>
              <p:nvPr/>
            </p:nvSpPr>
            <p:spPr bwMode="auto">
              <a:xfrm>
                <a:off x="1151" y="1678"/>
                <a:ext cx="119"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9766" name="Rectangle 66"/>
              <p:cNvSpPr>
                <a:spLocks noChangeArrowheads="1"/>
              </p:cNvSpPr>
              <p:nvPr/>
            </p:nvSpPr>
            <p:spPr bwMode="auto">
              <a:xfrm>
                <a:off x="589" y="1678"/>
                <a:ext cx="119"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9767" name="Rectangle 67"/>
              <p:cNvSpPr>
                <a:spLocks noChangeArrowheads="1"/>
              </p:cNvSpPr>
              <p:nvPr/>
            </p:nvSpPr>
            <p:spPr bwMode="auto">
              <a:xfrm>
                <a:off x="4565" y="1357"/>
                <a:ext cx="121"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500">
                    <a:solidFill>
                      <a:srgbClr val="000000"/>
                    </a:solidFill>
                    <a:latin typeface="Symbol" panose="05050102010706020507" pitchFamily="18" charset="2"/>
                    <a:ea typeface="ＭＳ Ｐゴシック" panose="020B0600070205080204" pitchFamily="34" charset="-128"/>
                  </a:rPr>
                  <a:t>Ù</a:t>
                </a:r>
                <a:endParaRPr lang="en-US" altLang="en-US" sz="2400">
                  <a:latin typeface="Tahoma" panose="020B0604030504040204" pitchFamily="34" charset="0"/>
                  <a:ea typeface="ＭＳ Ｐゴシック" panose="020B0600070205080204" pitchFamily="34" charset="-128"/>
                </a:endParaRPr>
              </a:p>
            </p:txBody>
          </p:sp>
          <p:sp>
            <p:nvSpPr>
              <p:cNvPr id="29768" name="Rectangle 68"/>
              <p:cNvSpPr>
                <a:spLocks noChangeArrowheads="1"/>
              </p:cNvSpPr>
              <p:nvPr/>
            </p:nvSpPr>
            <p:spPr bwMode="auto">
              <a:xfrm>
                <a:off x="2925" y="1357"/>
                <a:ext cx="121"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500">
                    <a:solidFill>
                      <a:srgbClr val="000000"/>
                    </a:solidFill>
                    <a:latin typeface="Symbol" panose="05050102010706020507" pitchFamily="18" charset="2"/>
                    <a:ea typeface="ＭＳ Ｐゴシック" panose="020B0600070205080204" pitchFamily="34" charset="-128"/>
                  </a:rPr>
                  <a:t>Ù</a:t>
                </a:r>
                <a:endParaRPr lang="en-US" altLang="en-US" sz="2400">
                  <a:latin typeface="Tahoma" panose="020B0604030504040204" pitchFamily="34" charset="0"/>
                  <a:ea typeface="ＭＳ Ｐゴシック" panose="020B0600070205080204" pitchFamily="34" charset="-128"/>
                </a:endParaRPr>
              </a:p>
            </p:txBody>
          </p:sp>
          <p:sp>
            <p:nvSpPr>
              <p:cNvPr id="29769" name="Rectangle 69"/>
              <p:cNvSpPr>
                <a:spLocks noChangeArrowheads="1"/>
              </p:cNvSpPr>
              <p:nvPr/>
            </p:nvSpPr>
            <p:spPr bwMode="auto">
              <a:xfrm>
                <a:off x="1707" y="1357"/>
                <a:ext cx="121"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500">
                    <a:solidFill>
                      <a:srgbClr val="000000"/>
                    </a:solidFill>
                    <a:latin typeface="Symbol" panose="05050102010706020507" pitchFamily="18" charset="2"/>
                    <a:ea typeface="ＭＳ Ｐゴシック" panose="020B0600070205080204" pitchFamily="34" charset="-128"/>
                  </a:rPr>
                  <a:t>Ù</a:t>
                </a:r>
                <a:endParaRPr lang="en-US" altLang="en-US" sz="2400">
                  <a:latin typeface="Tahoma" panose="020B0604030504040204" pitchFamily="34" charset="0"/>
                  <a:ea typeface="ＭＳ Ｐゴシック" panose="020B0600070205080204" pitchFamily="34" charset="-128"/>
                </a:endParaRPr>
              </a:p>
            </p:txBody>
          </p:sp>
        </p:grpSp>
        <p:sp>
          <p:nvSpPr>
            <p:cNvPr id="29735" name="Rectangle 50"/>
            <p:cNvSpPr>
              <a:spLocks noChangeArrowheads="1"/>
            </p:cNvSpPr>
            <p:nvPr/>
          </p:nvSpPr>
          <p:spPr bwMode="auto">
            <a:xfrm>
              <a:off x="5938837" y="1981200"/>
              <a:ext cx="4619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3600"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a:t>
              </a:r>
              <a:endParaRPr lang="en-US" altLang="en-US" sz="36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grpSp>
      <p:grpSp>
        <p:nvGrpSpPr>
          <p:cNvPr id="5" name="Group 4"/>
          <p:cNvGrpSpPr>
            <a:grpSpLocks/>
          </p:cNvGrpSpPr>
          <p:nvPr/>
        </p:nvGrpSpPr>
        <p:grpSpPr bwMode="auto">
          <a:xfrm>
            <a:off x="400050" y="2524509"/>
            <a:ext cx="7024688" cy="1223963"/>
            <a:chOff x="306388" y="2895600"/>
            <a:chExt cx="7024687" cy="1223963"/>
          </a:xfrm>
        </p:grpSpPr>
        <p:grpSp>
          <p:nvGrpSpPr>
            <p:cNvPr id="29702" name="Group 3"/>
            <p:cNvGrpSpPr>
              <a:grpSpLocks/>
            </p:cNvGrpSpPr>
            <p:nvPr/>
          </p:nvGrpSpPr>
          <p:grpSpPr bwMode="auto">
            <a:xfrm>
              <a:off x="306388" y="2895600"/>
              <a:ext cx="7024687" cy="1223963"/>
              <a:chOff x="193" y="2476"/>
              <a:chExt cx="4425" cy="771"/>
            </a:xfrm>
          </p:grpSpPr>
          <p:sp>
            <p:nvSpPr>
              <p:cNvPr id="29704" name="Line 4"/>
              <p:cNvSpPr>
                <a:spLocks noChangeShapeType="1"/>
              </p:cNvSpPr>
              <p:nvPr/>
            </p:nvSpPr>
            <p:spPr bwMode="auto">
              <a:xfrm>
                <a:off x="762" y="2964"/>
                <a:ext cx="984"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05" name="Line 5"/>
              <p:cNvSpPr>
                <a:spLocks noChangeShapeType="1"/>
              </p:cNvSpPr>
              <p:nvPr/>
            </p:nvSpPr>
            <p:spPr bwMode="auto">
              <a:xfrm>
                <a:off x="1980" y="2964"/>
                <a:ext cx="1001"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06" name="Line 6"/>
              <p:cNvSpPr>
                <a:spLocks noChangeShapeType="1"/>
              </p:cNvSpPr>
              <p:nvPr/>
            </p:nvSpPr>
            <p:spPr bwMode="auto">
              <a:xfrm>
                <a:off x="3621" y="2964"/>
                <a:ext cx="997"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07" name="Rectangle 7"/>
              <p:cNvSpPr>
                <a:spLocks noChangeArrowheads="1"/>
              </p:cNvSpPr>
              <p:nvPr/>
            </p:nvSpPr>
            <p:spPr bwMode="auto">
              <a:xfrm>
                <a:off x="4498" y="2968"/>
                <a:ext cx="8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a:solidFill>
                      <a:srgbClr val="000000"/>
                    </a:solidFill>
                    <a:latin typeface="Tahoma" panose="020B0604030504040204" pitchFamily="34" charset="0"/>
                    <a:ea typeface="ＭＳ Ｐゴシック" panose="020B0600070205080204" pitchFamily="34" charset="-128"/>
                  </a:rPr>
                  <a:t>n</a:t>
                </a:r>
                <a:endParaRPr lang="en-US" altLang="en-US" sz="2400">
                  <a:latin typeface="Tahoma" panose="020B0604030504040204" pitchFamily="34" charset="0"/>
                  <a:ea typeface="ＭＳ Ｐゴシック" panose="020B0600070205080204" pitchFamily="34" charset="-128"/>
                </a:endParaRPr>
              </a:p>
            </p:txBody>
          </p:sp>
          <p:sp>
            <p:nvSpPr>
              <p:cNvPr id="29708" name="Rectangle 8"/>
              <p:cNvSpPr>
                <a:spLocks noChangeArrowheads="1"/>
              </p:cNvSpPr>
              <p:nvPr/>
            </p:nvSpPr>
            <p:spPr bwMode="auto">
              <a:xfrm>
                <a:off x="4197" y="2756"/>
                <a:ext cx="8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a:solidFill>
                      <a:srgbClr val="000000"/>
                    </a:solidFill>
                    <a:latin typeface="Tahoma" panose="020B0604030504040204" pitchFamily="34" charset="0"/>
                    <a:ea typeface="ＭＳ Ｐゴシック" panose="020B0600070205080204" pitchFamily="34" charset="-128"/>
                  </a:rPr>
                  <a:t>n</a:t>
                </a:r>
                <a:endParaRPr lang="en-US" altLang="en-US" sz="2400">
                  <a:latin typeface="Tahoma" panose="020B0604030504040204" pitchFamily="34" charset="0"/>
                  <a:ea typeface="ＭＳ Ｐゴシック" panose="020B0600070205080204" pitchFamily="34" charset="-128"/>
                </a:endParaRPr>
              </a:p>
            </p:txBody>
          </p:sp>
          <p:sp>
            <p:nvSpPr>
              <p:cNvPr id="29709" name="Rectangle 9"/>
              <p:cNvSpPr>
                <a:spLocks noChangeArrowheads="1"/>
              </p:cNvSpPr>
              <p:nvPr/>
            </p:nvSpPr>
            <p:spPr bwMode="auto">
              <a:xfrm>
                <a:off x="2861" y="2968"/>
                <a:ext cx="7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a:solidFill>
                      <a:srgbClr val="000000"/>
                    </a:solidFill>
                    <a:latin typeface="Tahoma" panose="020B0604030504040204" pitchFamily="34" charset="0"/>
                    <a:ea typeface="ＭＳ Ｐゴシック" panose="020B0600070205080204" pitchFamily="34" charset="-128"/>
                  </a:rPr>
                  <a:t>2</a:t>
                </a:r>
                <a:endParaRPr lang="en-US" altLang="en-US" sz="2400">
                  <a:latin typeface="Tahoma" panose="020B0604030504040204" pitchFamily="34" charset="0"/>
                  <a:ea typeface="ＭＳ Ｐゴシック" panose="020B0600070205080204" pitchFamily="34" charset="-128"/>
                </a:endParaRPr>
              </a:p>
            </p:txBody>
          </p:sp>
          <p:sp>
            <p:nvSpPr>
              <p:cNvPr id="29710" name="Rectangle 10"/>
              <p:cNvSpPr>
                <a:spLocks noChangeArrowheads="1"/>
              </p:cNvSpPr>
              <p:nvPr/>
            </p:nvSpPr>
            <p:spPr bwMode="auto">
              <a:xfrm>
                <a:off x="2559" y="2756"/>
                <a:ext cx="7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a:solidFill>
                      <a:srgbClr val="000000"/>
                    </a:solidFill>
                    <a:latin typeface="Tahoma" panose="020B0604030504040204" pitchFamily="34" charset="0"/>
                    <a:ea typeface="ＭＳ Ｐゴシック" panose="020B0600070205080204" pitchFamily="34" charset="-128"/>
                  </a:rPr>
                  <a:t>2</a:t>
                </a:r>
                <a:endParaRPr lang="en-US" altLang="en-US" sz="2400">
                  <a:latin typeface="Tahoma" panose="020B0604030504040204" pitchFamily="34" charset="0"/>
                  <a:ea typeface="ＭＳ Ｐゴシック" panose="020B0600070205080204" pitchFamily="34" charset="-128"/>
                </a:endParaRPr>
              </a:p>
            </p:txBody>
          </p:sp>
          <p:sp>
            <p:nvSpPr>
              <p:cNvPr id="29711" name="Rectangle 11"/>
              <p:cNvSpPr>
                <a:spLocks noChangeArrowheads="1"/>
              </p:cNvSpPr>
              <p:nvPr/>
            </p:nvSpPr>
            <p:spPr bwMode="auto">
              <a:xfrm>
                <a:off x="1631" y="2968"/>
                <a:ext cx="7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29712" name="Rectangle 12"/>
              <p:cNvSpPr>
                <a:spLocks noChangeArrowheads="1"/>
              </p:cNvSpPr>
              <p:nvPr/>
            </p:nvSpPr>
            <p:spPr bwMode="auto">
              <a:xfrm>
                <a:off x="1330" y="2756"/>
                <a:ext cx="7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29713" name="Rectangle 13"/>
              <p:cNvSpPr>
                <a:spLocks noChangeArrowheads="1"/>
              </p:cNvSpPr>
              <p:nvPr/>
            </p:nvSpPr>
            <p:spPr bwMode="auto">
              <a:xfrm>
                <a:off x="430" y="2934"/>
                <a:ext cx="7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a:solidFill>
                      <a:srgbClr val="000000"/>
                    </a:solidFill>
                    <a:latin typeface="Tahoma" panose="020B0604030504040204" pitchFamily="34" charset="0"/>
                    <a:ea typeface="ＭＳ Ｐゴシック" panose="020B0600070205080204" pitchFamily="34" charset="-128"/>
                  </a:rPr>
                  <a:t>0</a:t>
                </a:r>
                <a:endParaRPr lang="en-US" altLang="en-US" sz="2400">
                  <a:latin typeface="Tahoma" panose="020B0604030504040204" pitchFamily="34" charset="0"/>
                  <a:ea typeface="ＭＳ Ｐゴシック" panose="020B0600070205080204" pitchFamily="34" charset="-128"/>
                </a:endParaRPr>
              </a:p>
            </p:txBody>
          </p:sp>
          <p:sp>
            <p:nvSpPr>
              <p:cNvPr id="29714" name="Rectangle 14"/>
              <p:cNvSpPr>
                <a:spLocks noChangeArrowheads="1"/>
              </p:cNvSpPr>
              <p:nvPr/>
            </p:nvSpPr>
            <p:spPr bwMode="auto">
              <a:xfrm>
                <a:off x="4044" y="2988"/>
                <a:ext cx="432"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Tahoma" panose="020B0604030504040204" pitchFamily="34" charset="0"/>
                    <a:ea typeface="ＭＳ Ｐゴシック" panose="020B0600070205080204" pitchFamily="34" charset="-128"/>
                  </a:rPr>
                  <a:t>IRR)</a:t>
                </a:r>
                <a:endParaRPr lang="en-US" altLang="en-US" sz="2400">
                  <a:latin typeface="Tahoma" panose="020B0604030504040204" pitchFamily="34" charset="0"/>
                  <a:ea typeface="ＭＳ Ｐゴシック" panose="020B0600070205080204" pitchFamily="34" charset="-128"/>
                </a:endParaRPr>
              </a:p>
            </p:txBody>
          </p:sp>
          <p:sp>
            <p:nvSpPr>
              <p:cNvPr id="29715" name="Rectangle 15"/>
              <p:cNvSpPr>
                <a:spLocks noChangeArrowheads="1"/>
              </p:cNvSpPr>
              <p:nvPr/>
            </p:nvSpPr>
            <p:spPr bwMode="auto">
              <a:xfrm>
                <a:off x="3631" y="2988"/>
                <a:ext cx="201"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29716" name="Rectangle 16"/>
              <p:cNvSpPr>
                <a:spLocks noChangeArrowheads="1"/>
              </p:cNvSpPr>
              <p:nvPr/>
            </p:nvSpPr>
            <p:spPr bwMode="auto">
              <a:xfrm>
                <a:off x="3935" y="2661"/>
                <a:ext cx="243"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Tahoma" panose="020B0604030504040204" pitchFamily="34" charset="0"/>
                    <a:ea typeface="ＭＳ Ｐゴシック" panose="020B0600070205080204" pitchFamily="34" charset="-128"/>
                  </a:rPr>
                  <a:t>CF</a:t>
                </a:r>
                <a:endParaRPr lang="en-US" altLang="en-US" sz="2400">
                  <a:latin typeface="Tahoma" panose="020B0604030504040204" pitchFamily="34" charset="0"/>
                  <a:ea typeface="ＭＳ Ｐゴシック" panose="020B0600070205080204" pitchFamily="34" charset="-128"/>
                </a:endParaRPr>
              </a:p>
            </p:txBody>
          </p:sp>
          <p:sp>
            <p:nvSpPr>
              <p:cNvPr id="29717" name="Rectangle 17"/>
              <p:cNvSpPr>
                <a:spLocks noChangeArrowheads="1"/>
              </p:cNvSpPr>
              <p:nvPr/>
            </p:nvSpPr>
            <p:spPr bwMode="auto">
              <a:xfrm>
                <a:off x="2403" y="2988"/>
                <a:ext cx="432"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Tahoma" panose="020B0604030504040204" pitchFamily="34" charset="0"/>
                    <a:ea typeface="ＭＳ Ｐゴシック" panose="020B0600070205080204" pitchFamily="34" charset="-128"/>
                  </a:rPr>
                  <a:t>IRR)</a:t>
                </a:r>
                <a:endParaRPr lang="en-US" altLang="en-US" sz="2400">
                  <a:latin typeface="Tahoma" panose="020B0604030504040204" pitchFamily="34" charset="0"/>
                  <a:ea typeface="ＭＳ Ｐゴシック" panose="020B0600070205080204" pitchFamily="34" charset="-128"/>
                </a:endParaRPr>
              </a:p>
            </p:txBody>
          </p:sp>
          <p:sp>
            <p:nvSpPr>
              <p:cNvPr id="29718" name="Rectangle 18"/>
              <p:cNvSpPr>
                <a:spLocks noChangeArrowheads="1"/>
              </p:cNvSpPr>
              <p:nvPr/>
            </p:nvSpPr>
            <p:spPr bwMode="auto">
              <a:xfrm>
                <a:off x="1990" y="2988"/>
                <a:ext cx="201"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29719" name="Rectangle 19"/>
              <p:cNvSpPr>
                <a:spLocks noChangeArrowheads="1"/>
              </p:cNvSpPr>
              <p:nvPr/>
            </p:nvSpPr>
            <p:spPr bwMode="auto">
              <a:xfrm>
                <a:off x="2294" y="2661"/>
                <a:ext cx="243"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Tahoma" panose="020B0604030504040204" pitchFamily="34" charset="0"/>
                    <a:ea typeface="ＭＳ Ｐゴシック" panose="020B0600070205080204" pitchFamily="34" charset="-128"/>
                  </a:rPr>
                  <a:t>CF</a:t>
                </a:r>
                <a:endParaRPr lang="en-US" altLang="en-US" sz="2400">
                  <a:latin typeface="Tahoma" panose="020B0604030504040204" pitchFamily="34" charset="0"/>
                  <a:ea typeface="ＭＳ Ｐゴシック" panose="020B0600070205080204" pitchFamily="34" charset="-128"/>
                </a:endParaRPr>
              </a:p>
            </p:txBody>
          </p:sp>
          <p:sp>
            <p:nvSpPr>
              <p:cNvPr id="29720" name="Rectangle 20"/>
              <p:cNvSpPr>
                <a:spLocks noChangeArrowheads="1"/>
              </p:cNvSpPr>
              <p:nvPr/>
            </p:nvSpPr>
            <p:spPr bwMode="auto">
              <a:xfrm>
                <a:off x="1185" y="2988"/>
                <a:ext cx="432"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Tahoma" panose="020B0604030504040204" pitchFamily="34" charset="0"/>
                    <a:ea typeface="ＭＳ Ｐゴシック" panose="020B0600070205080204" pitchFamily="34" charset="-128"/>
                  </a:rPr>
                  <a:t>IRR)</a:t>
                </a:r>
                <a:endParaRPr lang="en-US" altLang="en-US" sz="2400">
                  <a:latin typeface="Tahoma" panose="020B0604030504040204" pitchFamily="34" charset="0"/>
                  <a:ea typeface="ＭＳ Ｐゴシック" panose="020B0600070205080204" pitchFamily="34" charset="-128"/>
                </a:endParaRPr>
              </a:p>
            </p:txBody>
          </p:sp>
          <p:sp>
            <p:nvSpPr>
              <p:cNvPr id="29721" name="Rectangle 21"/>
              <p:cNvSpPr>
                <a:spLocks noChangeArrowheads="1"/>
              </p:cNvSpPr>
              <p:nvPr/>
            </p:nvSpPr>
            <p:spPr bwMode="auto">
              <a:xfrm>
                <a:off x="772" y="2988"/>
                <a:ext cx="201"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29722" name="Rectangle 22"/>
              <p:cNvSpPr>
                <a:spLocks noChangeArrowheads="1"/>
              </p:cNvSpPr>
              <p:nvPr/>
            </p:nvSpPr>
            <p:spPr bwMode="auto">
              <a:xfrm>
                <a:off x="1077" y="2661"/>
                <a:ext cx="243"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Tahoma" panose="020B0604030504040204" pitchFamily="34" charset="0"/>
                    <a:ea typeface="ＭＳ Ｐゴシック" panose="020B0600070205080204" pitchFamily="34" charset="-128"/>
                  </a:rPr>
                  <a:t>CF</a:t>
                </a:r>
                <a:endParaRPr lang="en-US" altLang="en-US" sz="2400">
                  <a:latin typeface="Tahoma" panose="020B0604030504040204" pitchFamily="34" charset="0"/>
                  <a:ea typeface="ＭＳ Ｐゴシック" panose="020B0600070205080204" pitchFamily="34" charset="-128"/>
                </a:endParaRPr>
              </a:p>
            </p:txBody>
          </p:sp>
          <p:sp>
            <p:nvSpPr>
              <p:cNvPr id="29723" name="Rectangle 23"/>
              <p:cNvSpPr>
                <a:spLocks noChangeArrowheads="1"/>
              </p:cNvSpPr>
              <p:nvPr/>
            </p:nvSpPr>
            <p:spPr bwMode="auto">
              <a:xfrm>
                <a:off x="193" y="2800"/>
                <a:ext cx="243"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Tahoma" panose="020B0604030504040204" pitchFamily="34" charset="0"/>
                    <a:ea typeface="ＭＳ Ｐゴシック" panose="020B0600070205080204" pitchFamily="34" charset="-128"/>
                  </a:rPr>
                  <a:t>CF</a:t>
                </a:r>
                <a:endParaRPr lang="en-US" altLang="en-US" sz="2400">
                  <a:latin typeface="Tahoma" panose="020B0604030504040204" pitchFamily="34" charset="0"/>
                  <a:ea typeface="ＭＳ Ｐゴシック" panose="020B0600070205080204" pitchFamily="34" charset="-128"/>
                </a:endParaRPr>
              </a:p>
            </p:txBody>
          </p:sp>
          <p:sp>
            <p:nvSpPr>
              <p:cNvPr id="29724" name="Rectangle 24"/>
              <p:cNvSpPr>
                <a:spLocks noChangeArrowheads="1"/>
              </p:cNvSpPr>
              <p:nvPr/>
            </p:nvSpPr>
            <p:spPr bwMode="auto">
              <a:xfrm>
                <a:off x="3877" y="2986"/>
                <a:ext cx="119"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9725" name="Rectangle 25"/>
              <p:cNvSpPr>
                <a:spLocks noChangeArrowheads="1"/>
              </p:cNvSpPr>
              <p:nvPr/>
            </p:nvSpPr>
            <p:spPr bwMode="auto">
              <a:xfrm>
                <a:off x="3444" y="2798"/>
                <a:ext cx="119"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9726" name="Rectangle 26"/>
              <p:cNvSpPr>
                <a:spLocks noChangeArrowheads="1"/>
              </p:cNvSpPr>
              <p:nvPr/>
            </p:nvSpPr>
            <p:spPr bwMode="auto">
              <a:xfrm>
                <a:off x="3038" y="2798"/>
                <a:ext cx="119"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9727" name="Rectangle 27"/>
              <p:cNvSpPr>
                <a:spLocks noChangeArrowheads="1"/>
              </p:cNvSpPr>
              <p:nvPr/>
            </p:nvSpPr>
            <p:spPr bwMode="auto">
              <a:xfrm>
                <a:off x="2236" y="2986"/>
                <a:ext cx="119"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9728" name="Rectangle 28"/>
              <p:cNvSpPr>
                <a:spLocks noChangeArrowheads="1"/>
              </p:cNvSpPr>
              <p:nvPr/>
            </p:nvSpPr>
            <p:spPr bwMode="auto">
              <a:xfrm>
                <a:off x="1803" y="2798"/>
                <a:ext cx="119"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9729" name="Rectangle 29"/>
              <p:cNvSpPr>
                <a:spLocks noChangeArrowheads="1"/>
              </p:cNvSpPr>
              <p:nvPr/>
            </p:nvSpPr>
            <p:spPr bwMode="auto">
              <a:xfrm>
                <a:off x="1018" y="2986"/>
                <a:ext cx="119"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9730" name="Rectangle 30"/>
              <p:cNvSpPr>
                <a:spLocks noChangeArrowheads="1"/>
              </p:cNvSpPr>
              <p:nvPr/>
            </p:nvSpPr>
            <p:spPr bwMode="auto">
              <a:xfrm>
                <a:off x="589" y="2798"/>
                <a:ext cx="119"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7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29731" name="Rectangle 31"/>
              <p:cNvSpPr>
                <a:spLocks noChangeArrowheads="1"/>
              </p:cNvSpPr>
              <p:nvPr/>
            </p:nvSpPr>
            <p:spPr bwMode="auto">
              <a:xfrm>
                <a:off x="3999" y="2476"/>
                <a:ext cx="121"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500">
                    <a:solidFill>
                      <a:srgbClr val="000000"/>
                    </a:solidFill>
                    <a:latin typeface="Symbol" panose="05050102010706020507" pitchFamily="18" charset="2"/>
                    <a:ea typeface="ＭＳ Ｐゴシック" panose="020B0600070205080204" pitchFamily="34" charset="-128"/>
                  </a:rPr>
                  <a:t>Ù</a:t>
                </a:r>
                <a:endParaRPr lang="en-US" altLang="en-US" sz="2400">
                  <a:latin typeface="Tahoma" panose="020B0604030504040204" pitchFamily="34" charset="0"/>
                  <a:ea typeface="ＭＳ Ｐゴシック" panose="020B0600070205080204" pitchFamily="34" charset="-128"/>
                </a:endParaRPr>
              </a:p>
            </p:txBody>
          </p:sp>
          <p:sp>
            <p:nvSpPr>
              <p:cNvPr id="29732" name="Rectangle 32"/>
              <p:cNvSpPr>
                <a:spLocks noChangeArrowheads="1"/>
              </p:cNvSpPr>
              <p:nvPr/>
            </p:nvSpPr>
            <p:spPr bwMode="auto">
              <a:xfrm>
                <a:off x="2359" y="2476"/>
                <a:ext cx="121"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500">
                    <a:solidFill>
                      <a:srgbClr val="000000"/>
                    </a:solidFill>
                    <a:latin typeface="Symbol" panose="05050102010706020507" pitchFamily="18" charset="2"/>
                    <a:ea typeface="ＭＳ Ｐゴシック" panose="020B0600070205080204" pitchFamily="34" charset="-128"/>
                  </a:rPr>
                  <a:t>Ù</a:t>
                </a:r>
                <a:endParaRPr lang="en-US" altLang="en-US" sz="2400">
                  <a:latin typeface="Tahoma" panose="020B0604030504040204" pitchFamily="34" charset="0"/>
                  <a:ea typeface="ＭＳ Ｐゴシック" panose="020B0600070205080204" pitchFamily="34" charset="-128"/>
                </a:endParaRPr>
              </a:p>
            </p:txBody>
          </p:sp>
          <p:sp>
            <p:nvSpPr>
              <p:cNvPr id="29733" name="Rectangle 33"/>
              <p:cNvSpPr>
                <a:spLocks noChangeArrowheads="1"/>
              </p:cNvSpPr>
              <p:nvPr/>
            </p:nvSpPr>
            <p:spPr bwMode="auto">
              <a:xfrm>
                <a:off x="1141" y="2476"/>
                <a:ext cx="121"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500">
                    <a:solidFill>
                      <a:srgbClr val="000000"/>
                    </a:solidFill>
                    <a:latin typeface="Symbol" panose="05050102010706020507" pitchFamily="18" charset="2"/>
                    <a:ea typeface="ＭＳ Ｐゴシック" panose="020B0600070205080204" pitchFamily="34" charset="-128"/>
                  </a:rPr>
                  <a:t>Ù</a:t>
                </a:r>
                <a:endParaRPr lang="en-US" altLang="en-US" sz="2400">
                  <a:latin typeface="Tahoma" panose="020B0604030504040204" pitchFamily="34" charset="0"/>
                  <a:ea typeface="ＭＳ Ｐゴシック" panose="020B0600070205080204" pitchFamily="34" charset="-128"/>
                </a:endParaRPr>
              </a:p>
            </p:txBody>
          </p:sp>
        </p:grpSp>
        <p:sp>
          <p:nvSpPr>
            <p:cNvPr id="29703" name="Rectangle 50"/>
            <p:cNvSpPr>
              <a:spLocks noChangeArrowheads="1"/>
            </p:cNvSpPr>
            <p:nvPr/>
          </p:nvSpPr>
          <p:spPr bwMode="auto">
            <a:xfrm>
              <a:off x="5029200" y="3276600"/>
              <a:ext cx="4619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3600"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a:t>
              </a:r>
              <a:endParaRPr lang="en-US" altLang="en-US" sz="36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grpSp>
      <p:sp>
        <p:nvSpPr>
          <p:cNvPr id="75" name="Rectangle 2"/>
          <p:cNvSpPr txBox="1">
            <a:spLocks noChangeArrowheads="1"/>
          </p:cNvSpPr>
          <p:nvPr/>
        </p:nvSpPr>
        <p:spPr bwMode="auto">
          <a:xfrm>
            <a:off x="647700" y="222778"/>
            <a:ext cx="7886700" cy="695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lnSpc>
                <a:spcPct val="100000"/>
              </a:lnSpc>
              <a:defRPr/>
            </a:pPr>
            <a:r>
              <a:rPr lang="en-US" altLang="en-US" sz="3000" b="1" cap="small" dirty="0">
                <a:latin typeface="+mn-lt"/>
                <a:cs typeface="Times New Roman" panose="02020603050405020304" pitchFamily="18" charset="0"/>
              </a:rPr>
              <a:t>Capital Budgeting Techniques—IRR</a:t>
            </a:r>
          </a:p>
        </p:txBody>
      </p:sp>
      <p:sp>
        <p:nvSpPr>
          <p:cNvPr id="74" name="Text Box 71">
            <a:extLst>
              <a:ext uri="{FF2B5EF4-FFF2-40B4-BE49-F238E27FC236}">
                <a16:creationId xmlns:a16="http://schemas.microsoft.com/office/drawing/2014/main" id="{EAD6032B-905F-4E77-B399-73F7CC12C4B5}"/>
              </a:ext>
            </a:extLst>
          </p:cNvPr>
          <p:cNvSpPr txBox="1">
            <a:spLocks noChangeArrowheads="1"/>
          </p:cNvSpPr>
          <p:nvPr/>
        </p:nvSpPr>
        <p:spPr bwMode="auto">
          <a:xfrm>
            <a:off x="287338" y="3916883"/>
            <a:ext cx="863137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defRPr/>
            </a:pPr>
            <a:r>
              <a:rPr lang="en-US" altLang="en-US" sz="2800" dirty="0">
                <a:latin typeface="+mn-lt"/>
              </a:rPr>
              <a:t>IRR represents the return the project is </a:t>
            </a:r>
            <a:r>
              <a:rPr lang="en-US" altLang="en-US" sz="2800" i="1" dirty="0">
                <a:solidFill>
                  <a:srgbClr val="FF0000"/>
                </a:solidFill>
                <a:latin typeface="+mn-lt"/>
              </a:rPr>
              <a:t>expected</a:t>
            </a:r>
            <a:r>
              <a:rPr lang="en-US" altLang="en-US" sz="2800" dirty="0">
                <a:latin typeface="+mn-lt"/>
              </a:rPr>
              <a:t> to generate during its life; IRR is </a:t>
            </a:r>
            <a:r>
              <a:rPr lang="en-US" altLang="en-US" sz="2800" dirty="0">
                <a:solidFill>
                  <a:srgbClr val="0033CC"/>
                </a:solidFill>
                <a:latin typeface="+mn-lt"/>
              </a:rPr>
              <a:t>equivalent to a bond’s YTM</a:t>
            </a:r>
            <a:r>
              <a:rPr lang="en-US" altLang="en-US" sz="2800" dirty="0">
                <a:latin typeface="+mn-lt"/>
              </a:rPr>
              <a:t>; i.e., IRR of a project = YTM for the project. </a:t>
            </a:r>
          </a:p>
        </p:txBody>
      </p:sp>
      <p:sp>
        <p:nvSpPr>
          <p:cNvPr id="2" name="Text Box 71">
            <a:extLst>
              <a:ext uri="{FF2B5EF4-FFF2-40B4-BE49-F238E27FC236}">
                <a16:creationId xmlns:a16="http://schemas.microsoft.com/office/drawing/2014/main" id="{27521376-7B4F-F90A-C219-10E9354B456F}"/>
              </a:ext>
            </a:extLst>
          </p:cNvPr>
          <p:cNvSpPr txBox="1">
            <a:spLocks noChangeArrowheads="1"/>
          </p:cNvSpPr>
          <p:nvPr/>
        </p:nvSpPr>
        <p:spPr bwMode="auto">
          <a:xfrm>
            <a:off x="1526994" y="5526788"/>
            <a:ext cx="57181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defRPr/>
            </a:pPr>
            <a:r>
              <a:rPr lang="en-US" altLang="en-US" sz="3000" dirty="0">
                <a:latin typeface="+mn-lt"/>
              </a:rPr>
              <a:t>A project is </a:t>
            </a:r>
            <a:r>
              <a:rPr lang="en-US" altLang="en-US" sz="3000" dirty="0">
                <a:solidFill>
                  <a:srgbClr val="FF0000"/>
                </a:solidFill>
                <a:latin typeface="+mn-lt"/>
              </a:rPr>
              <a:t>acceptable</a:t>
            </a:r>
            <a:r>
              <a:rPr lang="en-US" altLang="en-US" sz="3000" dirty="0">
                <a:latin typeface="+mn-lt"/>
              </a:rPr>
              <a:t> if its </a:t>
            </a:r>
            <a:r>
              <a:rPr lang="en-US" altLang="en-US" sz="3000" dirty="0">
                <a:solidFill>
                  <a:srgbClr val="F6110F"/>
                </a:solidFill>
                <a:latin typeface="+mn-lt"/>
              </a:rPr>
              <a:t>IRR &gt; r</a:t>
            </a:r>
            <a:r>
              <a:rPr lang="en-US" altLang="en-US" sz="3000" dirty="0">
                <a:latin typeface="+mn-lt"/>
              </a:rPr>
              <a:t>  </a:t>
            </a:r>
          </a:p>
        </p:txBody>
      </p:sp>
    </p:spTree>
    <p:custDataLst>
      <p:tags r:id="rId1"/>
    </p:custDataLst>
  </p:cSld>
  <p:clrMapOvr>
    <a:masterClrMapping/>
  </p:clrMapOvr>
  <p:transition advTm="62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uild="p" autoUpdateAnimBg="0"/>
      <p:bldP spid="2"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3"/>
          <p:cNvGrpSpPr>
            <a:grpSpLocks/>
          </p:cNvGrpSpPr>
          <p:nvPr/>
        </p:nvGrpSpPr>
        <p:grpSpPr bwMode="auto">
          <a:xfrm>
            <a:off x="457200" y="3270777"/>
            <a:ext cx="6637338" cy="685800"/>
            <a:chOff x="272" y="2103"/>
            <a:chExt cx="4181" cy="432"/>
          </a:xfrm>
        </p:grpSpPr>
        <p:sp>
          <p:nvSpPr>
            <p:cNvPr id="31783" name="Line 4"/>
            <p:cNvSpPr>
              <a:spLocks noChangeShapeType="1"/>
            </p:cNvSpPr>
            <p:nvPr/>
          </p:nvSpPr>
          <p:spPr bwMode="auto">
            <a:xfrm>
              <a:off x="1035" y="2326"/>
              <a:ext cx="71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784" name="Line 5"/>
            <p:cNvSpPr>
              <a:spLocks noChangeShapeType="1"/>
            </p:cNvSpPr>
            <p:nvPr/>
          </p:nvSpPr>
          <p:spPr bwMode="auto">
            <a:xfrm>
              <a:off x="1923" y="2326"/>
              <a:ext cx="728"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785" name="Line 6"/>
            <p:cNvSpPr>
              <a:spLocks noChangeShapeType="1"/>
            </p:cNvSpPr>
            <p:nvPr/>
          </p:nvSpPr>
          <p:spPr bwMode="auto">
            <a:xfrm>
              <a:off x="2821" y="2326"/>
              <a:ext cx="72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786" name="Line 7"/>
            <p:cNvSpPr>
              <a:spLocks noChangeShapeType="1"/>
            </p:cNvSpPr>
            <p:nvPr/>
          </p:nvSpPr>
          <p:spPr bwMode="auto">
            <a:xfrm>
              <a:off x="3718" y="2326"/>
              <a:ext cx="73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787" name="Rectangle 8"/>
            <p:cNvSpPr>
              <a:spLocks noChangeArrowheads="1"/>
            </p:cNvSpPr>
            <p:nvPr/>
          </p:nvSpPr>
          <p:spPr bwMode="auto">
            <a:xfrm>
              <a:off x="4362" y="2330"/>
              <a:ext cx="57"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300">
                  <a:solidFill>
                    <a:srgbClr val="000000"/>
                  </a:solidFill>
                  <a:latin typeface="Tahoma" panose="020B0604030504040204" pitchFamily="34" charset="0"/>
                  <a:ea typeface="ＭＳ Ｐゴシック" panose="020B0600070205080204" pitchFamily="34" charset="-128"/>
                </a:rPr>
                <a:t>4</a:t>
              </a:r>
              <a:endParaRPr lang="en-US" altLang="en-US" sz="2400">
                <a:latin typeface="Tahoma" panose="020B0604030504040204" pitchFamily="34" charset="0"/>
                <a:ea typeface="ＭＳ Ｐゴシック" panose="020B0600070205080204" pitchFamily="34" charset="-128"/>
              </a:endParaRPr>
            </a:p>
          </p:txBody>
        </p:sp>
        <p:sp>
          <p:nvSpPr>
            <p:cNvPr id="31788" name="Rectangle 9"/>
            <p:cNvSpPr>
              <a:spLocks noChangeArrowheads="1"/>
            </p:cNvSpPr>
            <p:nvPr/>
          </p:nvSpPr>
          <p:spPr bwMode="auto">
            <a:xfrm>
              <a:off x="3462" y="2330"/>
              <a:ext cx="57"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300">
                  <a:solidFill>
                    <a:srgbClr val="000000"/>
                  </a:solidFill>
                  <a:latin typeface="Tahoma" panose="020B0604030504040204" pitchFamily="34" charset="0"/>
                  <a:ea typeface="ＭＳ Ｐゴシック" panose="020B0600070205080204" pitchFamily="34" charset="-128"/>
                </a:rPr>
                <a:t>3</a:t>
              </a:r>
              <a:endParaRPr lang="en-US" altLang="en-US" sz="2400">
                <a:latin typeface="Tahoma" panose="020B0604030504040204" pitchFamily="34" charset="0"/>
                <a:ea typeface="ＭＳ Ｐゴシック" panose="020B0600070205080204" pitchFamily="34" charset="-128"/>
              </a:endParaRPr>
            </a:p>
          </p:txBody>
        </p:sp>
        <p:sp>
          <p:nvSpPr>
            <p:cNvPr id="31789" name="Rectangle 10"/>
            <p:cNvSpPr>
              <a:spLocks noChangeArrowheads="1"/>
            </p:cNvSpPr>
            <p:nvPr/>
          </p:nvSpPr>
          <p:spPr bwMode="auto">
            <a:xfrm>
              <a:off x="2564" y="2330"/>
              <a:ext cx="57"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300">
                  <a:solidFill>
                    <a:srgbClr val="000000"/>
                  </a:solidFill>
                  <a:latin typeface="Tahoma" panose="020B0604030504040204" pitchFamily="34" charset="0"/>
                  <a:ea typeface="ＭＳ Ｐゴシック" panose="020B0600070205080204" pitchFamily="34" charset="-128"/>
                </a:rPr>
                <a:t>2</a:t>
              </a:r>
              <a:endParaRPr lang="en-US" altLang="en-US" sz="2400">
                <a:latin typeface="Tahoma" panose="020B0604030504040204" pitchFamily="34" charset="0"/>
                <a:ea typeface="ＭＳ Ｐゴシック" panose="020B0600070205080204" pitchFamily="34" charset="-128"/>
              </a:endParaRPr>
            </a:p>
          </p:txBody>
        </p:sp>
        <p:sp>
          <p:nvSpPr>
            <p:cNvPr id="31790" name="Rectangle 11"/>
            <p:cNvSpPr>
              <a:spLocks noChangeArrowheads="1"/>
            </p:cNvSpPr>
            <p:nvPr/>
          </p:nvSpPr>
          <p:spPr bwMode="auto">
            <a:xfrm>
              <a:off x="1668" y="2330"/>
              <a:ext cx="57"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3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31791" name="Rectangle 12"/>
            <p:cNvSpPr>
              <a:spLocks noChangeArrowheads="1"/>
            </p:cNvSpPr>
            <p:nvPr/>
          </p:nvSpPr>
          <p:spPr bwMode="auto">
            <a:xfrm>
              <a:off x="4026" y="2343"/>
              <a:ext cx="31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IRR)</a:t>
              </a:r>
              <a:endParaRPr lang="en-US" altLang="en-US" sz="2400">
                <a:latin typeface="Tahoma" panose="020B0604030504040204" pitchFamily="34" charset="0"/>
                <a:ea typeface="ＭＳ Ｐゴシック" panose="020B0600070205080204" pitchFamily="34" charset="-128"/>
              </a:endParaRPr>
            </a:p>
          </p:txBody>
        </p:sp>
        <p:sp>
          <p:nvSpPr>
            <p:cNvPr id="31792" name="Rectangle 13"/>
            <p:cNvSpPr>
              <a:spLocks noChangeArrowheads="1"/>
            </p:cNvSpPr>
            <p:nvPr/>
          </p:nvSpPr>
          <p:spPr bwMode="auto">
            <a:xfrm>
              <a:off x="3726" y="2343"/>
              <a:ext cx="14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31793" name="Rectangle 14"/>
            <p:cNvSpPr>
              <a:spLocks noChangeArrowheads="1"/>
            </p:cNvSpPr>
            <p:nvPr/>
          </p:nvSpPr>
          <p:spPr bwMode="auto">
            <a:xfrm>
              <a:off x="3841" y="2103"/>
              <a:ext cx="4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$3,000</a:t>
              </a:r>
              <a:endParaRPr lang="en-US" altLang="en-US" sz="2400">
                <a:latin typeface="Tahoma" panose="020B0604030504040204" pitchFamily="34" charset="0"/>
                <a:ea typeface="ＭＳ Ｐゴシック" panose="020B0600070205080204" pitchFamily="34" charset="-128"/>
              </a:endParaRPr>
            </a:p>
          </p:txBody>
        </p:sp>
        <p:sp>
          <p:nvSpPr>
            <p:cNvPr id="31794" name="Rectangle 15"/>
            <p:cNvSpPr>
              <a:spLocks noChangeArrowheads="1"/>
            </p:cNvSpPr>
            <p:nvPr/>
          </p:nvSpPr>
          <p:spPr bwMode="auto">
            <a:xfrm>
              <a:off x="3129" y="2343"/>
              <a:ext cx="31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IRR)</a:t>
              </a:r>
              <a:endParaRPr lang="en-US" altLang="en-US" sz="2400">
                <a:latin typeface="Tahoma" panose="020B0604030504040204" pitchFamily="34" charset="0"/>
                <a:ea typeface="ＭＳ Ｐゴシック" panose="020B0600070205080204" pitchFamily="34" charset="-128"/>
              </a:endParaRPr>
            </a:p>
          </p:txBody>
        </p:sp>
        <p:sp>
          <p:nvSpPr>
            <p:cNvPr id="31795" name="Rectangle 16"/>
            <p:cNvSpPr>
              <a:spLocks noChangeArrowheads="1"/>
            </p:cNvSpPr>
            <p:nvPr/>
          </p:nvSpPr>
          <p:spPr bwMode="auto">
            <a:xfrm>
              <a:off x="2829" y="2343"/>
              <a:ext cx="14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31796" name="Rectangle 17"/>
            <p:cNvSpPr>
              <a:spLocks noChangeArrowheads="1"/>
            </p:cNvSpPr>
            <p:nvPr/>
          </p:nvSpPr>
          <p:spPr bwMode="auto">
            <a:xfrm>
              <a:off x="2940" y="2103"/>
              <a:ext cx="4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$5,000</a:t>
              </a:r>
              <a:endParaRPr lang="en-US" altLang="en-US" sz="2400">
                <a:latin typeface="Tahoma" panose="020B0604030504040204" pitchFamily="34" charset="0"/>
                <a:ea typeface="ＭＳ Ｐゴシック" panose="020B0600070205080204" pitchFamily="34" charset="-128"/>
              </a:endParaRPr>
            </a:p>
          </p:txBody>
        </p:sp>
        <p:sp>
          <p:nvSpPr>
            <p:cNvPr id="31797" name="Rectangle 18"/>
            <p:cNvSpPr>
              <a:spLocks noChangeArrowheads="1"/>
            </p:cNvSpPr>
            <p:nvPr/>
          </p:nvSpPr>
          <p:spPr bwMode="auto">
            <a:xfrm>
              <a:off x="2231" y="2343"/>
              <a:ext cx="31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IRR)</a:t>
              </a:r>
              <a:endParaRPr lang="en-US" altLang="en-US" sz="2400">
                <a:latin typeface="Tahoma" panose="020B0604030504040204" pitchFamily="34" charset="0"/>
                <a:ea typeface="ＭＳ Ｐゴシック" panose="020B0600070205080204" pitchFamily="34" charset="-128"/>
              </a:endParaRPr>
            </a:p>
          </p:txBody>
        </p:sp>
        <p:sp>
          <p:nvSpPr>
            <p:cNvPr id="31798" name="Rectangle 19"/>
            <p:cNvSpPr>
              <a:spLocks noChangeArrowheads="1"/>
            </p:cNvSpPr>
            <p:nvPr/>
          </p:nvSpPr>
          <p:spPr bwMode="auto">
            <a:xfrm>
              <a:off x="1930" y="2343"/>
              <a:ext cx="14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31799" name="Rectangle 20"/>
            <p:cNvSpPr>
              <a:spLocks noChangeArrowheads="1"/>
            </p:cNvSpPr>
            <p:nvPr/>
          </p:nvSpPr>
          <p:spPr bwMode="auto">
            <a:xfrm>
              <a:off x="2042" y="2103"/>
              <a:ext cx="4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$1,000</a:t>
              </a:r>
              <a:endParaRPr lang="en-US" altLang="en-US" sz="2400">
                <a:latin typeface="Tahoma" panose="020B0604030504040204" pitchFamily="34" charset="0"/>
                <a:ea typeface="ＭＳ Ｐゴシック" panose="020B0600070205080204" pitchFamily="34" charset="-128"/>
              </a:endParaRPr>
            </a:p>
          </p:txBody>
        </p:sp>
        <p:sp>
          <p:nvSpPr>
            <p:cNvPr id="31800" name="Rectangle 21"/>
            <p:cNvSpPr>
              <a:spLocks noChangeArrowheads="1"/>
            </p:cNvSpPr>
            <p:nvPr/>
          </p:nvSpPr>
          <p:spPr bwMode="auto">
            <a:xfrm>
              <a:off x="1343" y="2343"/>
              <a:ext cx="31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IRR)</a:t>
              </a:r>
              <a:endParaRPr lang="en-US" altLang="en-US" sz="2400">
                <a:latin typeface="Tahoma" panose="020B0604030504040204" pitchFamily="34" charset="0"/>
                <a:ea typeface="ＭＳ Ｐゴシック" panose="020B0600070205080204" pitchFamily="34" charset="-128"/>
              </a:endParaRPr>
            </a:p>
          </p:txBody>
        </p:sp>
        <p:sp>
          <p:nvSpPr>
            <p:cNvPr id="31801" name="Rectangle 22"/>
            <p:cNvSpPr>
              <a:spLocks noChangeArrowheads="1"/>
            </p:cNvSpPr>
            <p:nvPr/>
          </p:nvSpPr>
          <p:spPr bwMode="auto">
            <a:xfrm>
              <a:off x="1043" y="2343"/>
              <a:ext cx="14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31802" name="Rectangle 23"/>
            <p:cNvSpPr>
              <a:spLocks noChangeArrowheads="1"/>
            </p:cNvSpPr>
            <p:nvPr/>
          </p:nvSpPr>
          <p:spPr bwMode="auto">
            <a:xfrm>
              <a:off x="1149" y="2103"/>
              <a:ext cx="4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$2,000</a:t>
              </a:r>
              <a:endParaRPr lang="en-US" altLang="en-US" sz="2400">
                <a:latin typeface="Tahoma" panose="020B0604030504040204" pitchFamily="34" charset="0"/>
                <a:ea typeface="ＭＳ Ｐゴシック" panose="020B0600070205080204" pitchFamily="34" charset="-128"/>
              </a:endParaRPr>
            </a:p>
          </p:txBody>
        </p:sp>
        <p:sp>
          <p:nvSpPr>
            <p:cNvPr id="31803" name="Rectangle 24"/>
            <p:cNvSpPr>
              <a:spLocks noChangeArrowheads="1"/>
            </p:cNvSpPr>
            <p:nvPr/>
          </p:nvSpPr>
          <p:spPr bwMode="auto">
            <a:xfrm>
              <a:off x="388" y="2205"/>
              <a:ext cx="4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$7,000</a:t>
              </a:r>
              <a:endParaRPr lang="en-US" altLang="en-US" sz="2400">
                <a:latin typeface="Tahoma" panose="020B0604030504040204" pitchFamily="34" charset="0"/>
                <a:ea typeface="ＭＳ Ｐゴシック" panose="020B0600070205080204" pitchFamily="34" charset="-128"/>
              </a:endParaRPr>
            </a:p>
          </p:txBody>
        </p:sp>
        <p:sp>
          <p:nvSpPr>
            <p:cNvPr id="31804" name="Rectangle 25"/>
            <p:cNvSpPr>
              <a:spLocks noChangeArrowheads="1"/>
            </p:cNvSpPr>
            <p:nvPr/>
          </p:nvSpPr>
          <p:spPr bwMode="auto">
            <a:xfrm>
              <a:off x="3905" y="2342"/>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1805" name="Rectangle 26"/>
            <p:cNvSpPr>
              <a:spLocks noChangeArrowheads="1"/>
            </p:cNvSpPr>
            <p:nvPr/>
          </p:nvSpPr>
          <p:spPr bwMode="auto">
            <a:xfrm>
              <a:off x="3589" y="2204"/>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1806" name="Rectangle 27"/>
            <p:cNvSpPr>
              <a:spLocks noChangeArrowheads="1"/>
            </p:cNvSpPr>
            <p:nvPr/>
          </p:nvSpPr>
          <p:spPr bwMode="auto">
            <a:xfrm>
              <a:off x="3008" y="2342"/>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1807" name="Rectangle 28"/>
            <p:cNvSpPr>
              <a:spLocks noChangeArrowheads="1"/>
            </p:cNvSpPr>
            <p:nvPr/>
          </p:nvSpPr>
          <p:spPr bwMode="auto">
            <a:xfrm>
              <a:off x="2693" y="2204"/>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1808" name="Rectangle 29"/>
            <p:cNvSpPr>
              <a:spLocks noChangeArrowheads="1"/>
            </p:cNvSpPr>
            <p:nvPr/>
          </p:nvSpPr>
          <p:spPr bwMode="auto">
            <a:xfrm>
              <a:off x="2109" y="2342"/>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1809" name="Rectangle 30"/>
            <p:cNvSpPr>
              <a:spLocks noChangeArrowheads="1"/>
            </p:cNvSpPr>
            <p:nvPr/>
          </p:nvSpPr>
          <p:spPr bwMode="auto">
            <a:xfrm>
              <a:off x="1794" y="2204"/>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1810" name="Rectangle 31"/>
            <p:cNvSpPr>
              <a:spLocks noChangeArrowheads="1"/>
            </p:cNvSpPr>
            <p:nvPr/>
          </p:nvSpPr>
          <p:spPr bwMode="auto">
            <a:xfrm>
              <a:off x="1222" y="2342"/>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1811" name="Rectangle 32"/>
            <p:cNvSpPr>
              <a:spLocks noChangeArrowheads="1"/>
            </p:cNvSpPr>
            <p:nvPr/>
          </p:nvSpPr>
          <p:spPr bwMode="auto">
            <a:xfrm>
              <a:off x="909" y="2204"/>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1812" name="Rectangle 33"/>
            <p:cNvSpPr>
              <a:spLocks noChangeArrowheads="1"/>
            </p:cNvSpPr>
            <p:nvPr/>
          </p:nvSpPr>
          <p:spPr bwMode="auto">
            <a:xfrm>
              <a:off x="272" y="2204"/>
              <a:ext cx="0"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400">
                <a:latin typeface="Tahoma" panose="020B0604030504040204" pitchFamily="34" charset="0"/>
                <a:ea typeface="ＭＳ Ｐゴシック" panose="020B0600070205080204" pitchFamily="34" charset="-128"/>
              </a:endParaRPr>
            </a:p>
          </p:txBody>
        </p:sp>
      </p:grpSp>
      <p:grpSp>
        <p:nvGrpSpPr>
          <p:cNvPr id="3" name="Group 34"/>
          <p:cNvGrpSpPr>
            <a:grpSpLocks noChangeAspect="1"/>
          </p:cNvGrpSpPr>
          <p:nvPr/>
        </p:nvGrpSpPr>
        <p:grpSpPr bwMode="auto">
          <a:xfrm>
            <a:off x="917575" y="2129364"/>
            <a:ext cx="7572375" cy="684213"/>
            <a:chOff x="578" y="1384"/>
            <a:chExt cx="4770" cy="431"/>
          </a:xfrm>
        </p:grpSpPr>
        <p:sp>
          <p:nvSpPr>
            <p:cNvPr id="31749" name="Line 35"/>
            <p:cNvSpPr>
              <a:spLocks noChangeShapeType="1"/>
            </p:cNvSpPr>
            <p:nvPr/>
          </p:nvSpPr>
          <p:spPr bwMode="auto">
            <a:xfrm>
              <a:off x="1683" y="1607"/>
              <a:ext cx="71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750" name="Line 36"/>
            <p:cNvSpPr>
              <a:spLocks noChangeShapeType="1"/>
            </p:cNvSpPr>
            <p:nvPr/>
          </p:nvSpPr>
          <p:spPr bwMode="auto">
            <a:xfrm>
              <a:off x="2570" y="1607"/>
              <a:ext cx="729"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751" name="Line 37"/>
            <p:cNvSpPr>
              <a:spLocks noChangeShapeType="1"/>
            </p:cNvSpPr>
            <p:nvPr/>
          </p:nvSpPr>
          <p:spPr bwMode="auto">
            <a:xfrm>
              <a:off x="3469" y="1607"/>
              <a:ext cx="72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752" name="Line 38"/>
            <p:cNvSpPr>
              <a:spLocks noChangeShapeType="1"/>
            </p:cNvSpPr>
            <p:nvPr/>
          </p:nvSpPr>
          <p:spPr bwMode="auto">
            <a:xfrm>
              <a:off x="4366" y="1607"/>
              <a:ext cx="73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753" name="Rectangle 39"/>
            <p:cNvSpPr>
              <a:spLocks noChangeArrowheads="1"/>
            </p:cNvSpPr>
            <p:nvPr/>
          </p:nvSpPr>
          <p:spPr bwMode="auto">
            <a:xfrm>
              <a:off x="5010" y="1610"/>
              <a:ext cx="57"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300">
                  <a:solidFill>
                    <a:srgbClr val="000000"/>
                  </a:solidFill>
                  <a:latin typeface="Tahoma" panose="020B0604030504040204" pitchFamily="34" charset="0"/>
                  <a:ea typeface="ＭＳ Ｐゴシック" panose="020B0600070205080204" pitchFamily="34" charset="-128"/>
                </a:rPr>
                <a:t>4</a:t>
              </a:r>
              <a:endParaRPr lang="en-US" altLang="en-US" sz="2400">
                <a:latin typeface="Tahoma" panose="020B0604030504040204" pitchFamily="34" charset="0"/>
                <a:ea typeface="ＭＳ Ｐゴシック" panose="020B0600070205080204" pitchFamily="34" charset="-128"/>
              </a:endParaRPr>
            </a:p>
          </p:txBody>
        </p:sp>
        <p:sp>
          <p:nvSpPr>
            <p:cNvPr id="31754" name="Rectangle 40"/>
            <p:cNvSpPr>
              <a:spLocks noChangeArrowheads="1"/>
            </p:cNvSpPr>
            <p:nvPr/>
          </p:nvSpPr>
          <p:spPr bwMode="auto">
            <a:xfrm>
              <a:off x="4110" y="1610"/>
              <a:ext cx="57"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300">
                  <a:solidFill>
                    <a:srgbClr val="000000"/>
                  </a:solidFill>
                  <a:latin typeface="Tahoma" panose="020B0604030504040204" pitchFamily="34" charset="0"/>
                  <a:ea typeface="ＭＳ Ｐゴシック" panose="020B0600070205080204" pitchFamily="34" charset="-128"/>
                </a:rPr>
                <a:t>3</a:t>
              </a:r>
              <a:endParaRPr lang="en-US" altLang="en-US" sz="2400">
                <a:latin typeface="Tahoma" panose="020B0604030504040204" pitchFamily="34" charset="0"/>
                <a:ea typeface="ＭＳ Ｐゴシック" panose="020B0600070205080204" pitchFamily="34" charset="-128"/>
              </a:endParaRPr>
            </a:p>
          </p:txBody>
        </p:sp>
        <p:sp>
          <p:nvSpPr>
            <p:cNvPr id="31755" name="Rectangle 41"/>
            <p:cNvSpPr>
              <a:spLocks noChangeArrowheads="1"/>
            </p:cNvSpPr>
            <p:nvPr/>
          </p:nvSpPr>
          <p:spPr bwMode="auto">
            <a:xfrm>
              <a:off x="3211" y="1610"/>
              <a:ext cx="57"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300">
                  <a:solidFill>
                    <a:srgbClr val="000000"/>
                  </a:solidFill>
                  <a:latin typeface="Tahoma" panose="020B0604030504040204" pitchFamily="34" charset="0"/>
                  <a:ea typeface="ＭＳ Ｐゴシック" panose="020B0600070205080204" pitchFamily="34" charset="-128"/>
                </a:rPr>
                <a:t>2</a:t>
              </a:r>
              <a:endParaRPr lang="en-US" altLang="en-US" sz="2400">
                <a:latin typeface="Tahoma" panose="020B0604030504040204" pitchFamily="34" charset="0"/>
                <a:ea typeface="ＭＳ Ｐゴシック" panose="020B0600070205080204" pitchFamily="34" charset="-128"/>
              </a:endParaRPr>
            </a:p>
          </p:txBody>
        </p:sp>
        <p:sp>
          <p:nvSpPr>
            <p:cNvPr id="31756" name="Rectangle 42"/>
            <p:cNvSpPr>
              <a:spLocks noChangeArrowheads="1"/>
            </p:cNvSpPr>
            <p:nvPr/>
          </p:nvSpPr>
          <p:spPr bwMode="auto">
            <a:xfrm>
              <a:off x="2316" y="1610"/>
              <a:ext cx="57"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3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31757" name="Rectangle 43"/>
            <p:cNvSpPr>
              <a:spLocks noChangeArrowheads="1"/>
            </p:cNvSpPr>
            <p:nvPr/>
          </p:nvSpPr>
          <p:spPr bwMode="auto">
            <a:xfrm>
              <a:off x="5261" y="1486"/>
              <a:ext cx="8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0</a:t>
              </a:r>
              <a:endParaRPr lang="en-US" altLang="en-US" sz="2400">
                <a:latin typeface="Tahoma" panose="020B0604030504040204" pitchFamily="34" charset="0"/>
                <a:ea typeface="ＭＳ Ｐゴシック" panose="020B0600070205080204" pitchFamily="34" charset="-128"/>
              </a:endParaRPr>
            </a:p>
          </p:txBody>
        </p:sp>
        <p:sp>
          <p:nvSpPr>
            <p:cNvPr id="31758" name="Rectangle 44"/>
            <p:cNvSpPr>
              <a:spLocks noChangeArrowheads="1"/>
            </p:cNvSpPr>
            <p:nvPr/>
          </p:nvSpPr>
          <p:spPr bwMode="auto">
            <a:xfrm>
              <a:off x="4674" y="1623"/>
              <a:ext cx="31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IRR)</a:t>
              </a:r>
              <a:endParaRPr lang="en-US" altLang="en-US" sz="2400">
                <a:latin typeface="Tahoma" panose="020B0604030504040204" pitchFamily="34" charset="0"/>
                <a:ea typeface="ＭＳ Ｐゴシック" panose="020B0600070205080204" pitchFamily="34" charset="-128"/>
              </a:endParaRPr>
            </a:p>
          </p:txBody>
        </p:sp>
        <p:sp>
          <p:nvSpPr>
            <p:cNvPr id="31759" name="Rectangle 45"/>
            <p:cNvSpPr>
              <a:spLocks noChangeArrowheads="1"/>
            </p:cNvSpPr>
            <p:nvPr/>
          </p:nvSpPr>
          <p:spPr bwMode="auto">
            <a:xfrm>
              <a:off x="4373" y="1623"/>
              <a:ext cx="14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31760" name="Rectangle 46"/>
            <p:cNvSpPr>
              <a:spLocks noChangeArrowheads="1"/>
            </p:cNvSpPr>
            <p:nvPr/>
          </p:nvSpPr>
          <p:spPr bwMode="auto">
            <a:xfrm>
              <a:off x="4534" y="1384"/>
              <a:ext cx="39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3,000</a:t>
              </a:r>
              <a:endParaRPr lang="en-US" altLang="en-US" sz="2400">
                <a:latin typeface="Tahoma" panose="020B0604030504040204" pitchFamily="34" charset="0"/>
                <a:ea typeface="ＭＳ Ｐゴシック" panose="020B0600070205080204" pitchFamily="34" charset="-128"/>
              </a:endParaRPr>
            </a:p>
          </p:txBody>
        </p:sp>
        <p:sp>
          <p:nvSpPr>
            <p:cNvPr id="31761" name="Rectangle 47"/>
            <p:cNvSpPr>
              <a:spLocks noChangeArrowheads="1"/>
            </p:cNvSpPr>
            <p:nvPr/>
          </p:nvSpPr>
          <p:spPr bwMode="auto">
            <a:xfrm>
              <a:off x="3777" y="1623"/>
              <a:ext cx="31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IRR)</a:t>
              </a:r>
              <a:endParaRPr lang="en-US" altLang="en-US" sz="2400">
                <a:latin typeface="Tahoma" panose="020B0604030504040204" pitchFamily="34" charset="0"/>
                <a:ea typeface="ＭＳ Ｐゴシック" panose="020B0600070205080204" pitchFamily="34" charset="-128"/>
              </a:endParaRPr>
            </a:p>
          </p:txBody>
        </p:sp>
        <p:sp>
          <p:nvSpPr>
            <p:cNvPr id="31762" name="Rectangle 48"/>
            <p:cNvSpPr>
              <a:spLocks noChangeArrowheads="1"/>
            </p:cNvSpPr>
            <p:nvPr/>
          </p:nvSpPr>
          <p:spPr bwMode="auto">
            <a:xfrm>
              <a:off x="3476" y="1623"/>
              <a:ext cx="14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31763" name="Rectangle 49"/>
            <p:cNvSpPr>
              <a:spLocks noChangeArrowheads="1"/>
            </p:cNvSpPr>
            <p:nvPr/>
          </p:nvSpPr>
          <p:spPr bwMode="auto">
            <a:xfrm>
              <a:off x="3631" y="1384"/>
              <a:ext cx="39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5,000</a:t>
              </a:r>
              <a:endParaRPr lang="en-US" altLang="en-US" sz="2400">
                <a:latin typeface="Tahoma" panose="020B0604030504040204" pitchFamily="34" charset="0"/>
                <a:ea typeface="ＭＳ Ｐゴシック" panose="020B0600070205080204" pitchFamily="34" charset="-128"/>
              </a:endParaRPr>
            </a:p>
          </p:txBody>
        </p:sp>
        <p:sp>
          <p:nvSpPr>
            <p:cNvPr id="31764" name="Rectangle 50"/>
            <p:cNvSpPr>
              <a:spLocks noChangeArrowheads="1"/>
            </p:cNvSpPr>
            <p:nvPr/>
          </p:nvSpPr>
          <p:spPr bwMode="auto">
            <a:xfrm>
              <a:off x="2878" y="1623"/>
              <a:ext cx="31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IRR)</a:t>
              </a:r>
              <a:endParaRPr lang="en-US" altLang="en-US" sz="2400">
                <a:latin typeface="Tahoma" panose="020B0604030504040204" pitchFamily="34" charset="0"/>
                <a:ea typeface="ＭＳ Ｐゴシック" panose="020B0600070205080204" pitchFamily="34" charset="-128"/>
              </a:endParaRPr>
            </a:p>
          </p:txBody>
        </p:sp>
        <p:sp>
          <p:nvSpPr>
            <p:cNvPr id="31765" name="Rectangle 51"/>
            <p:cNvSpPr>
              <a:spLocks noChangeArrowheads="1"/>
            </p:cNvSpPr>
            <p:nvPr/>
          </p:nvSpPr>
          <p:spPr bwMode="auto">
            <a:xfrm>
              <a:off x="2578" y="1623"/>
              <a:ext cx="14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31766" name="Rectangle 52"/>
            <p:cNvSpPr>
              <a:spLocks noChangeArrowheads="1"/>
            </p:cNvSpPr>
            <p:nvPr/>
          </p:nvSpPr>
          <p:spPr bwMode="auto">
            <a:xfrm>
              <a:off x="2729" y="1384"/>
              <a:ext cx="39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1,000</a:t>
              </a:r>
              <a:endParaRPr lang="en-US" altLang="en-US" sz="2400">
                <a:latin typeface="Tahoma" panose="020B0604030504040204" pitchFamily="34" charset="0"/>
                <a:ea typeface="ＭＳ Ｐゴシック" panose="020B0600070205080204" pitchFamily="34" charset="-128"/>
              </a:endParaRPr>
            </a:p>
          </p:txBody>
        </p:sp>
        <p:sp>
          <p:nvSpPr>
            <p:cNvPr id="31767" name="Rectangle 53"/>
            <p:cNvSpPr>
              <a:spLocks noChangeArrowheads="1"/>
            </p:cNvSpPr>
            <p:nvPr/>
          </p:nvSpPr>
          <p:spPr bwMode="auto">
            <a:xfrm>
              <a:off x="1991" y="1623"/>
              <a:ext cx="31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IRR)</a:t>
              </a:r>
              <a:endParaRPr lang="en-US" altLang="en-US" sz="2400">
                <a:latin typeface="Tahoma" panose="020B0604030504040204" pitchFamily="34" charset="0"/>
                <a:ea typeface="ＭＳ Ｐゴシック" panose="020B0600070205080204" pitchFamily="34" charset="-128"/>
              </a:endParaRPr>
            </a:p>
          </p:txBody>
        </p:sp>
        <p:sp>
          <p:nvSpPr>
            <p:cNvPr id="31768" name="Rectangle 54"/>
            <p:cNvSpPr>
              <a:spLocks noChangeArrowheads="1"/>
            </p:cNvSpPr>
            <p:nvPr/>
          </p:nvSpPr>
          <p:spPr bwMode="auto">
            <a:xfrm>
              <a:off x="1690" y="1623"/>
              <a:ext cx="14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31769" name="Rectangle 55"/>
            <p:cNvSpPr>
              <a:spLocks noChangeArrowheads="1"/>
            </p:cNvSpPr>
            <p:nvPr/>
          </p:nvSpPr>
          <p:spPr bwMode="auto">
            <a:xfrm>
              <a:off x="1842" y="1384"/>
              <a:ext cx="39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2,000</a:t>
              </a:r>
              <a:endParaRPr lang="en-US" altLang="en-US" sz="2400">
                <a:latin typeface="Tahoma" panose="020B0604030504040204" pitchFamily="34" charset="0"/>
                <a:ea typeface="ＭＳ Ｐゴシック" panose="020B0600070205080204" pitchFamily="34" charset="-128"/>
              </a:endParaRPr>
            </a:p>
          </p:txBody>
        </p:sp>
        <p:sp>
          <p:nvSpPr>
            <p:cNvPr id="31770" name="Rectangle 56"/>
            <p:cNvSpPr>
              <a:spLocks noChangeArrowheads="1"/>
            </p:cNvSpPr>
            <p:nvPr/>
          </p:nvSpPr>
          <p:spPr bwMode="auto">
            <a:xfrm>
              <a:off x="1121" y="1486"/>
              <a:ext cx="39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7,000</a:t>
              </a:r>
              <a:endParaRPr lang="en-US" altLang="en-US" sz="2400">
                <a:latin typeface="Tahoma" panose="020B0604030504040204" pitchFamily="34" charset="0"/>
                <a:ea typeface="ＭＳ Ｐゴシック" panose="020B0600070205080204" pitchFamily="34" charset="-128"/>
              </a:endParaRPr>
            </a:p>
          </p:txBody>
        </p:sp>
        <p:sp>
          <p:nvSpPr>
            <p:cNvPr id="31771" name="Rectangle 57"/>
            <p:cNvSpPr>
              <a:spLocks noChangeArrowheads="1"/>
            </p:cNvSpPr>
            <p:nvPr/>
          </p:nvSpPr>
          <p:spPr bwMode="auto">
            <a:xfrm>
              <a:off x="578" y="1486"/>
              <a:ext cx="29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NPV</a:t>
              </a:r>
              <a:endParaRPr lang="en-US" altLang="en-US" sz="2400">
                <a:latin typeface="Tahoma" panose="020B0604030504040204" pitchFamily="34" charset="0"/>
                <a:ea typeface="ＭＳ Ｐゴシック" panose="020B0600070205080204" pitchFamily="34" charset="-128"/>
              </a:endParaRPr>
            </a:p>
          </p:txBody>
        </p:sp>
        <p:sp>
          <p:nvSpPr>
            <p:cNvPr id="31772" name="Rectangle 58"/>
            <p:cNvSpPr>
              <a:spLocks noChangeArrowheads="1"/>
            </p:cNvSpPr>
            <p:nvPr/>
          </p:nvSpPr>
          <p:spPr bwMode="auto">
            <a:xfrm>
              <a:off x="5142" y="1485"/>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1773" name="Rectangle 59"/>
            <p:cNvSpPr>
              <a:spLocks noChangeArrowheads="1"/>
            </p:cNvSpPr>
            <p:nvPr/>
          </p:nvSpPr>
          <p:spPr bwMode="auto">
            <a:xfrm>
              <a:off x="4552" y="1622"/>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1774" name="Rectangle 60"/>
            <p:cNvSpPr>
              <a:spLocks noChangeArrowheads="1"/>
            </p:cNvSpPr>
            <p:nvPr/>
          </p:nvSpPr>
          <p:spPr bwMode="auto">
            <a:xfrm>
              <a:off x="4237" y="1485"/>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1775" name="Rectangle 61"/>
            <p:cNvSpPr>
              <a:spLocks noChangeArrowheads="1"/>
            </p:cNvSpPr>
            <p:nvPr/>
          </p:nvSpPr>
          <p:spPr bwMode="auto">
            <a:xfrm>
              <a:off x="3655" y="1622"/>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1776" name="Rectangle 62"/>
            <p:cNvSpPr>
              <a:spLocks noChangeArrowheads="1"/>
            </p:cNvSpPr>
            <p:nvPr/>
          </p:nvSpPr>
          <p:spPr bwMode="auto">
            <a:xfrm>
              <a:off x="3340" y="1485"/>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1777" name="Rectangle 63"/>
            <p:cNvSpPr>
              <a:spLocks noChangeArrowheads="1"/>
            </p:cNvSpPr>
            <p:nvPr/>
          </p:nvSpPr>
          <p:spPr bwMode="auto">
            <a:xfrm>
              <a:off x="2757" y="1622"/>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1778" name="Rectangle 64"/>
            <p:cNvSpPr>
              <a:spLocks noChangeArrowheads="1"/>
            </p:cNvSpPr>
            <p:nvPr/>
          </p:nvSpPr>
          <p:spPr bwMode="auto">
            <a:xfrm>
              <a:off x="2442" y="1485"/>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1779" name="Rectangle 65"/>
            <p:cNvSpPr>
              <a:spLocks noChangeArrowheads="1"/>
            </p:cNvSpPr>
            <p:nvPr/>
          </p:nvSpPr>
          <p:spPr bwMode="auto">
            <a:xfrm>
              <a:off x="1869" y="1622"/>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1780" name="Rectangle 66"/>
            <p:cNvSpPr>
              <a:spLocks noChangeArrowheads="1"/>
            </p:cNvSpPr>
            <p:nvPr/>
          </p:nvSpPr>
          <p:spPr bwMode="auto">
            <a:xfrm>
              <a:off x="1554" y="1485"/>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1781" name="Rectangle 67"/>
            <p:cNvSpPr>
              <a:spLocks noChangeArrowheads="1"/>
            </p:cNvSpPr>
            <p:nvPr/>
          </p:nvSpPr>
          <p:spPr bwMode="auto">
            <a:xfrm>
              <a:off x="1033" y="1485"/>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1782" name="Rectangle 68"/>
            <p:cNvSpPr>
              <a:spLocks noChangeArrowheads="1"/>
            </p:cNvSpPr>
            <p:nvPr/>
          </p:nvSpPr>
          <p:spPr bwMode="auto">
            <a:xfrm>
              <a:off x="909" y="1485"/>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grpSp>
      <p:sp>
        <p:nvSpPr>
          <p:cNvPr id="70" name="Rectangle 2"/>
          <p:cNvSpPr txBox="1">
            <a:spLocks noChangeArrowheads="1"/>
          </p:cNvSpPr>
          <p:nvPr/>
        </p:nvSpPr>
        <p:spPr bwMode="auto">
          <a:xfrm>
            <a:off x="647700" y="222778"/>
            <a:ext cx="7886700" cy="632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lnSpc>
                <a:spcPct val="100000"/>
              </a:lnSpc>
              <a:defRPr/>
            </a:pPr>
            <a:r>
              <a:rPr lang="en-US" altLang="en-US" sz="3000" b="1" cap="small" dirty="0">
                <a:latin typeface="+mn-lt"/>
                <a:cs typeface="Times New Roman" panose="02020603050405020304" pitchFamily="18" charset="0"/>
              </a:rPr>
              <a:t>Capital Budgeting Techniques—IRR</a:t>
            </a:r>
          </a:p>
        </p:txBody>
      </p:sp>
    </p:spTree>
    <p:custDataLst>
      <p:tags r:id="rId1"/>
    </p:custDataLst>
  </p:cSld>
  <p:clrMapOvr>
    <a:masterClrMapping/>
  </p:clrMapOvr>
  <p:transition advTm="56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3"/>
          <p:cNvGrpSpPr>
            <a:grpSpLocks/>
          </p:cNvGrpSpPr>
          <p:nvPr/>
        </p:nvGrpSpPr>
        <p:grpSpPr bwMode="auto">
          <a:xfrm>
            <a:off x="1793875" y="1820330"/>
            <a:ext cx="6816725" cy="1219200"/>
            <a:chOff x="1130" y="1200"/>
            <a:chExt cx="4294" cy="768"/>
          </a:xfrm>
        </p:grpSpPr>
        <p:sp>
          <p:nvSpPr>
            <p:cNvPr id="33817" name="Text Box 4"/>
            <p:cNvSpPr txBox="1">
              <a:spLocks noChangeArrowheads="1"/>
            </p:cNvSpPr>
            <p:nvPr/>
          </p:nvSpPr>
          <p:spPr bwMode="auto">
            <a:xfrm>
              <a:off x="2275" y="1200"/>
              <a:ext cx="22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1</a:t>
              </a:r>
            </a:p>
          </p:txBody>
        </p:sp>
        <p:sp>
          <p:nvSpPr>
            <p:cNvPr id="33818" name="Line 5"/>
            <p:cNvSpPr>
              <a:spLocks noChangeShapeType="1"/>
            </p:cNvSpPr>
            <p:nvPr/>
          </p:nvSpPr>
          <p:spPr bwMode="auto">
            <a:xfrm>
              <a:off x="1488" y="1515"/>
              <a:ext cx="0" cy="19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819" name="Line 6"/>
            <p:cNvSpPr>
              <a:spLocks noChangeShapeType="1"/>
            </p:cNvSpPr>
            <p:nvPr/>
          </p:nvSpPr>
          <p:spPr bwMode="auto">
            <a:xfrm>
              <a:off x="2400" y="1515"/>
              <a:ext cx="0" cy="19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820" name="Line 7"/>
            <p:cNvSpPr>
              <a:spLocks noChangeShapeType="1"/>
            </p:cNvSpPr>
            <p:nvPr/>
          </p:nvSpPr>
          <p:spPr bwMode="auto">
            <a:xfrm>
              <a:off x="3312" y="1515"/>
              <a:ext cx="0" cy="19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821" name="Line 8"/>
            <p:cNvSpPr>
              <a:spLocks noChangeShapeType="1"/>
            </p:cNvSpPr>
            <p:nvPr/>
          </p:nvSpPr>
          <p:spPr bwMode="auto">
            <a:xfrm>
              <a:off x="4224" y="1515"/>
              <a:ext cx="0" cy="19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822" name="Line 9"/>
            <p:cNvSpPr>
              <a:spLocks noChangeShapeType="1"/>
            </p:cNvSpPr>
            <p:nvPr/>
          </p:nvSpPr>
          <p:spPr bwMode="auto">
            <a:xfrm>
              <a:off x="5136" y="1515"/>
              <a:ext cx="0" cy="19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823" name="Text Box 10"/>
            <p:cNvSpPr txBox="1">
              <a:spLocks noChangeArrowheads="1"/>
            </p:cNvSpPr>
            <p:nvPr/>
          </p:nvSpPr>
          <p:spPr bwMode="auto">
            <a:xfrm>
              <a:off x="1392" y="1200"/>
              <a:ext cx="22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0</a:t>
              </a:r>
            </a:p>
          </p:txBody>
        </p:sp>
        <p:sp>
          <p:nvSpPr>
            <p:cNvPr id="33824" name="Text Box 11"/>
            <p:cNvSpPr txBox="1">
              <a:spLocks noChangeArrowheads="1"/>
            </p:cNvSpPr>
            <p:nvPr/>
          </p:nvSpPr>
          <p:spPr bwMode="auto">
            <a:xfrm>
              <a:off x="3216" y="1200"/>
              <a:ext cx="22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2</a:t>
              </a:r>
            </a:p>
          </p:txBody>
        </p:sp>
        <p:sp>
          <p:nvSpPr>
            <p:cNvPr id="33825" name="Text Box 12"/>
            <p:cNvSpPr txBox="1">
              <a:spLocks noChangeArrowheads="1"/>
            </p:cNvSpPr>
            <p:nvPr/>
          </p:nvSpPr>
          <p:spPr bwMode="auto">
            <a:xfrm>
              <a:off x="4128" y="1200"/>
              <a:ext cx="22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3</a:t>
              </a:r>
            </a:p>
          </p:txBody>
        </p:sp>
        <p:sp>
          <p:nvSpPr>
            <p:cNvPr id="33826" name="Text Box 13"/>
            <p:cNvSpPr txBox="1">
              <a:spLocks noChangeArrowheads="1"/>
            </p:cNvSpPr>
            <p:nvPr/>
          </p:nvSpPr>
          <p:spPr bwMode="auto">
            <a:xfrm>
              <a:off x="5011" y="1200"/>
              <a:ext cx="22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4</a:t>
              </a:r>
            </a:p>
          </p:txBody>
        </p:sp>
        <p:sp>
          <p:nvSpPr>
            <p:cNvPr id="33827" name="Text Box 14"/>
            <p:cNvSpPr txBox="1">
              <a:spLocks noChangeArrowheads="1"/>
            </p:cNvSpPr>
            <p:nvPr/>
          </p:nvSpPr>
          <p:spPr bwMode="auto">
            <a:xfrm>
              <a:off x="2112" y="1680"/>
              <a:ext cx="59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2,000</a:t>
              </a:r>
            </a:p>
          </p:txBody>
        </p:sp>
        <p:sp>
          <p:nvSpPr>
            <p:cNvPr id="33828" name="Text Box 15"/>
            <p:cNvSpPr txBox="1">
              <a:spLocks noChangeArrowheads="1"/>
            </p:cNvSpPr>
            <p:nvPr/>
          </p:nvSpPr>
          <p:spPr bwMode="auto">
            <a:xfrm>
              <a:off x="3006" y="1680"/>
              <a:ext cx="59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1,000</a:t>
              </a:r>
            </a:p>
          </p:txBody>
        </p:sp>
        <p:sp>
          <p:nvSpPr>
            <p:cNvPr id="33829" name="Text Box 16"/>
            <p:cNvSpPr txBox="1">
              <a:spLocks noChangeArrowheads="1"/>
            </p:cNvSpPr>
            <p:nvPr/>
          </p:nvSpPr>
          <p:spPr bwMode="auto">
            <a:xfrm>
              <a:off x="3918" y="1680"/>
              <a:ext cx="59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5,000</a:t>
              </a:r>
            </a:p>
          </p:txBody>
        </p:sp>
        <p:sp>
          <p:nvSpPr>
            <p:cNvPr id="33830" name="Text Box 17"/>
            <p:cNvSpPr txBox="1">
              <a:spLocks noChangeArrowheads="1"/>
            </p:cNvSpPr>
            <p:nvPr/>
          </p:nvSpPr>
          <p:spPr bwMode="auto">
            <a:xfrm>
              <a:off x="4830" y="1680"/>
              <a:ext cx="59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3,000</a:t>
              </a:r>
            </a:p>
          </p:txBody>
        </p:sp>
        <p:sp>
          <p:nvSpPr>
            <p:cNvPr id="33831" name="Line 18"/>
            <p:cNvSpPr>
              <a:spLocks noChangeShapeType="1"/>
            </p:cNvSpPr>
            <p:nvPr/>
          </p:nvSpPr>
          <p:spPr bwMode="auto">
            <a:xfrm>
              <a:off x="1488" y="1632"/>
              <a:ext cx="3648"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832" name="Text Box 19"/>
            <p:cNvSpPr txBox="1">
              <a:spLocks noChangeArrowheads="1"/>
            </p:cNvSpPr>
            <p:nvPr/>
          </p:nvSpPr>
          <p:spPr bwMode="auto">
            <a:xfrm>
              <a:off x="1130" y="1680"/>
              <a:ext cx="74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(7,000)</a:t>
              </a:r>
            </a:p>
          </p:txBody>
        </p:sp>
      </p:grpSp>
      <p:sp>
        <p:nvSpPr>
          <p:cNvPr id="306196" name="Text Box 20"/>
          <p:cNvSpPr txBox="1">
            <a:spLocks noChangeArrowheads="1"/>
          </p:cNvSpPr>
          <p:nvPr/>
        </p:nvSpPr>
        <p:spPr bwMode="auto">
          <a:xfrm>
            <a:off x="2513013" y="2155293"/>
            <a:ext cx="1144587"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200" dirty="0">
                <a:solidFill>
                  <a:srgbClr val="F6110F"/>
                </a:solidFill>
                <a:latin typeface="Tahoma" panose="020B0604030504040204" pitchFamily="34" charset="0"/>
                <a:ea typeface="ＭＳ Ｐゴシック" panose="020B0600070205080204" pitchFamily="34" charset="-128"/>
              </a:rPr>
              <a:t>IRR = ?</a:t>
            </a:r>
          </a:p>
        </p:txBody>
      </p:sp>
      <p:grpSp>
        <p:nvGrpSpPr>
          <p:cNvPr id="3" name="Group 21"/>
          <p:cNvGrpSpPr>
            <a:grpSpLocks/>
          </p:cNvGrpSpPr>
          <p:nvPr/>
        </p:nvGrpSpPr>
        <p:grpSpPr bwMode="auto">
          <a:xfrm>
            <a:off x="3124200" y="3039530"/>
            <a:ext cx="5029200" cy="1752600"/>
            <a:chOff x="1968" y="1968"/>
            <a:chExt cx="3168" cy="1104"/>
          </a:xfrm>
        </p:grpSpPr>
        <p:grpSp>
          <p:nvGrpSpPr>
            <p:cNvPr id="33805" name="Group 22"/>
            <p:cNvGrpSpPr>
              <a:grpSpLocks/>
            </p:cNvGrpSpPr>
            <p:nvPr/>
          </p:nvGrpSpPr>
          <p:grpSpPr bwMode="auto">
            <a:xfrm>
              <a:off x="1968" y="1968"/>
              <a:ext cx="480" cy="192"/>
              <a:chOff x="1296" y="2160"/>
              <a:chExt cx="480" cy="192"/>
            </a:xfrm>
          </p:grpSpPr>
          <p:sp>
            <p:nvSpPr>
              <p:cNvPr id="33815" name="Line 23"/>
              <p:cNvSpPr>
                <a:spLocks noChangeShapeType="1"/>
              </p:cNvSpPr>
              <p:nvPr/>
            </p:nvSpPr>
            <p:spPr bwMode="auto">
              <a:xfrm>
                <a:off x="1776" y="2160"/>
                <a:ext cx="0" cy="19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816" name="Line 24"/>
              <p:cNvSpPr>
                <a:spLocks noChangeShapeType="1"/>
              </p:cNvSpPr>
              <p:nvPr/>
            </p:nvSpPr>
            <p:spPr bwMode="auto">
              <a:xfrm flipH="1">
                <a:off x="1296" y="2352"/>
                <a:ext cx="480" cy="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grpSp>
          <p:nvGrpSpPr>
            <p:cNvPr id="33806" name="Group 25"/>
            <p:cNvGrpSpPr>
              <a:grpSpLocks/>
            </p:cNvGrpSpPr>
            <p:nvPr/>
          </p:nvGrpSpPr>
          <p:grpSpPr bwMode="auto">
            <a:xfrm>
              <a:off x="1968" y="1968"/>
              <a:ext cx="1344" cy="528"/>
              <a:chOff x="1920" y="2784"/>
              <a:chExt cx="1344" cy="528"/>
            </a:xfrm>
          </p:grpSpPr>
          <p:sp>
            <p:nvSpPr>
              <p:cNvPr id="33813" name="Line 26"/>
              <p:cNvSpPr>
                <a:spLocks noChangeShapeType="1"/>
              </p:cNvSpPr>
              <p:nvPr/>
            </p:nvSpPr>
            <p:spPr bwMode="auto">
              <a:xfrm>
                <a:off x="3264" y="2784"/>
                <a:ext cx="0" cy="528"/>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814" name="Line 27"/>
              <p:cNvSpPr>
                <a:spLocks noChangeShapeType="1"/>
              </p:cNvSpPr>
              <p:nvPr/>
            </p:nvSpPr>
            <p:spPr bwMode="auto">
              <a:xfrm flipH="1">
                <a:off x="1920" y="3312"/>
                <a:ext cx="1344" cy="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grpSp>
          <p:nvGrpSpPr>
            <p:cNvPr id="33807" name="Group 28"/>
            <p:cNvGrpSpPr>
              <a:grpSpLocks/>
            </p:cNvGrpSpPr>
            <p:nvPr/>
          </p:nvGrpSpPr>
          <p:grpSpPr bwMode="auto">
            <a:xfrm>
              <a:off x="1968" y="1968"/>
              <a:ext cx="2304" cy="816"/>
              <a:chOff x="1776" y="2688"/>
              <a:chExt cx="2304" cy="816"/>
            </a:xfrm>
          </p:grpSpPr>
          <p:sp>
            <p:nvSpPr>
              <p:cNvPr id="33811" name="Line 29"/>
              <p:cNvSpPr>
                <a:spLocks noChangeShapeType="1"/>
              </p:cNvSpPr>
              <p:nvPr/>
            </p:nvSpPr>
            <p:spPr bwMode="auto">
              <a:xfrm>
                <a:off x="4080" y="2688"/>
                <a:ext cx="0" cy="816"/>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812" name="Line 30"/>
              <p:cNvSpPr>
                <a:spLocks noChangeShapeType="1"/>
              </p:cNvSpPr>
              <p:nvPr/>
            </p:nvSpPr>
            <p:spPr bwMode="auto">
              <a:xfrm flipH="1">
                <a:off x="1776" y="3504"/>
                <a:ext cx="2304" cy="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grpSp>
          <p:nvGrpSpPr>
            <p:cNvPr id="33808" name="Group 31"/>
            <p:cNvGrpSpPr>
              <a:grpSpLocks/>
            </p:cNvGrpSpPr>
            <p:nvPr/>
          </p:nvGrpSpPr>
          <p:grpSpPr bwMode="auto">
            <a:xfrm>
              <a:off x="1968" y="1968"/>
              <a:ext cx="3168" cy="1104"/>
              <a:chOff x="1296" y="2736"/>
              <a:chExt cx="3168" cy="1104"/>
            </a:xfrm>
          </p:grpSpPr>
          <p:sp>
            <p:nvSpPr>
              <p:cNvPr id="33809" name="Line 32"/>
              <p:cNvSpPr>
                <a:spLocks noChangeShapeType="1"/>
              </p:cNvSpPr>
              <p:nvPr/>
            </p:nvSpPr>
            <p:spPr bwMode="auto">
              <a:xfrm>
                <a:off x="4464" y="2736"/>
                <a:ext cx="0" cy="110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810" name="Line 33"/>
              <p:cNvSpPr>
                <a:spLocks noChangeShapeType="1"/>
              </p:cNvSpPr>
              <p:nvPr/>
            </p:nvSpPr>
            <p:spPr bwMode="auto">
              <a:xfrm flipH="1">
                <a:off x="1296" y="3840"/>
                <a:ext cx="3168" cy="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grpSp>
      <p:grpSp>
        <p:nvGrpSpPr>
          <p:cNvPr id="8" name="Group 34"/>
          <p:cNvGrpSpPr>
            <a:grpSpLocks/>
          </p:cNvGrpSpPr>
          <p:nvPr/>
        </p:nvGrpSpPr>
        <p:grpSpPr bwMode="auto">
          <a:xfrm>
            <a:off x="1635125" y="5020730"/>
            <a:ext cx="2174875" cy="457200"/>
            <a:chOff x="338" y="3887"/>
            <a:chExt cx="1370" cy="288"/>
          </a:xfrm>
        </p:grpSpPr>
        <p:sp>
          <p:nvSpPr>
            <p:cNvPr id="33803" name="Line 35"/>
            <p:cNvSpPr>
              <a:spLocks noChangeShapeType="1"/>
            </p:cNvSpPr>
            <p:nvPr/>
          </p:nvSpPr>
          <p:spPr bwMode="auto">
            <a:xfrm>
              <a:off x="384" y="3888"/>
              <a:ext cx="864"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804" name="Text Box 36"/>
            <p:cNvSpPr txBox="1">
              <a:spLocks noChangeArrowheads="1"/>
            </p:cNvSpPr>
            <p:nvPr/>
          </p:nvSpPr>
          <p:spPr bwMode="auto">
            <a:xfrm>
              <a:off x="338" y="3887"/>
              <a:ext cx="137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         0 = NPV</a:t>
              </a:r>
            </a:p>
          </p:txBody>
        </p:sp>
      </p:grpSp>
      <p:sp>
        <p:nvSpPr>
          <p:cNvPr id="306213" name="Text Box 37"/>
          <p:cNvSpPr txBox="1">
            <a:spLocks noChangeArrowheads="1"/>
          </p:cNvSpPr>
          <p:nvPr/>
        </p:nvSpPr>
        <p:spPr bwMode="auto">
          <a:xfrm>
            <a:off x="609600" y="6172200"/>
            <a:ext cx="469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   </a:t>
            </a:r>
          </a:p>
        </p:txBody>
      </p:sp>
      <p:grpSp>
        <p:nvGrpSpPr>
          <p:cNvPr id="9" name="Group 38"/>
          <p:cNvGrpSpPr>
            <a:grpSpLocks/>
          </p:cNvGrpSpPr>
          <p:nvPr/>
        </p:nvGrpSpPr>
        <p:grpSpPr bwMode="auto">
          <a:xfrm>
            <a:off x="381000" y="3268130"/>
            <a:ext cx="2667000" cy="1644650"/>
            <a:chOff x="240" y="2112"/>
            <a:chExt cx="1680" cy="1036"/>
          </a:xfrm>
        </p:grpSpPr>
        <p:sp>
          <p:nvSpPr>
            <p:cNvPr id="33801" name="AutoShape 39"/>
            <p:cNvSpPr>
              <a:spLocks/>
            </p:cNvSpPr>
            <p:nvPr/>
          </p:nvSpPr>
          <p:spPr bwMode="auto">
            <a:xfrm>
              <a:off x="1824" y="2112"/>
              <a:ext cx="96" cy="1036"/>
            </a:xfrm>
            <a:prstGeom prst="leftBrace">
              <a:avLst>
                <a:gd name="adj1" fmla="val 89931"/>
                <a:gd name="adj2" fmla="val 50000"/>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sp>
          <p:nvSpPr>
            <p:cNvPr id="33802" name="Text Box 40"/>
            <p:cNvSpPr txBox="1">
              <a:spLocks noChangeArrowheads="1"/>
            </p:cNvSpPr>
            <p:nvPr/>
          </p:nvSpPr>
          <p:spPr bwMode="auto">
            <a:xfrm>
              <a:off x="240" y="2496"/>
              <a:ext cx="156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Symbol" panose="05050102010706020507" pitchFamily="18" charset="2"/>
                  <a:ea typeface="ＭＳ Ｐゴシック" panose="020B0600070205080204" pitchFamily="34" charset="-128"/>
                </a:rPr>
                <a:t>S</a:t>
              </a:r>
              <a:r>
                <a:rPr lang="en-US" altLang="en-US" sz="2400">
                  <a:latin typeface="Tahoma" panose="020B0604030504040204" pitchFamily="34" charset="0"/>
                  <a:ea typeface="ＭＳ Ｐゴシック" panose="020B0600070205080204" pitchFamily="34" charset="-128"/>
                </a:rPr>
                <a:t> of PVs = 7,000</a:t>
              </a:r>
            </a:p>
          </p:txBody>
        </p:sp>
      </p:grpSp>
      <p:sp>
        <p:nvSpPr>
          <p:cNvPr id="42" name="Rectangle 2"/>
          <p:cNvSpPr txBox="1">
            <a:spLocks noChangeArrowheads="1"/>
          </p:cNvSpPr>
          <p:nvPr/>
        </p:nvSpPr>
        <p:spPr bwMode="auto">
          <a:xfrm>
            <a:off x="647700" y="222778"/>
            <a:ext cx="78867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lnSpc>
                <a:spcPct val="100000"/>
              </a:lnSpc>
              <a:defRPr/>
            </a:pPr>
            <a:r>
              <a:rPr lang="en-US" altLang="en-US" sz="3000" b="1" cap="small" dirty="0">
                <a:latin typeface="+mn-lt"/>
                <a:cs typeface="Times New Roman" panose="02020603050405020304" pitchFamily="18" charset="0"/>
              </a:rPr>
              <a:t>Capital Budgeting Techniques—IRR</a:t>
            </a:r>
          </a:p>
          <a:p>
            <a:pPr algn="ctr" eaLnBrk="1" hangingPunct="1">
              <a:lnSpc>
                <a:spcPct val="100000"/>
              </a:lnSpc>
              <a:defRPr/>
            </a:pPr>
            <a:r>
              <a:rPr lang="en-US" altLang="en-US" sz="3000" b="1" cap="small" dirty="0">
                <a:latin typeface="+mn-lt"/>
                <a:cs typeface="Times New Roman" panose="02020603050405020304" pitchFamily="18" charset="0"/>
              </a:rPr>
              <a:t>Cash Flow Timeline</a:t>
            </a:r>
          </a:p>
        </p:txBody>
      </p:sp>
    </p:spTree>
    <p:custDataLst>
      <p:tags r:id="rId1"/>
    </p:custDataLst>
  </p:cSld>
  <p:clrMapOvr>
    <a:masterClrMapping/>
  </p:clrMapOvr>
  <p:transition advTm="49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par>
                          <p:cTn id="11" fill="hold" nodeType="withGroup">
                            <p:stCondLst>
                              <p:cond delay="500"/>
                            </p:stCondLst>
                            <p:childTnLst>
                              <p:par>
                                <p:cTn id="12" presetID="1" presetClass="entr" presetSubtype="0" fill="hold" nodeType="afterEffect">
                                  <p:stCondLst>
                                    <p:cond delay="0"/>
                                  </p:stCondLst>
                                  <p:childTnLst>
                                    <p:set>
                                      <p:cBhvr>
                                        <p:cTn id="13" dur="1" fill="hold">
                                          <p:stCondLst>
                                            <p:cond delay="499"/>
                                          </p:stCondLst>
                                        </p:cTn>
                                        <p:tgtEl>
                                          <p:spTgt spid="9"/>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nodeType="clickEffect">
                                  <p:stCondLst>
                                    <p:cond delay="0"/>
                                  </p:stCondLst>
                                  <p:childTnLst>
                                    <p:set>
                                      <p:cBhvr>
                                        <p:cTn id="17" dur="1" fill="hold">
                                          <p:stCondLst>
                                            <p:cond delay="499"/>
                                          </p:stCondLst>
                                        </p:cTn>
                                        <p:tgtEl>
                                          <p:spTgt spid="8"/>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499"/>
                                          </p:stCondLst>
                                        </p:cTn>
                                        <p:tgtEl>
                                          <p:spTgt spid="306196"/>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3062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196" grpId="0" autoUpdateAnimBg="0"/>
      <p:bldP spid="30621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3"/>
          <p:cNvSpPr>
            <a:spLocks noChangeArrowheads="1"/>
          </p:cNvSpPr>
          <p:nvPr/>
        </p:nvSpPr>
        <p:spPr bwMode="auto">
          <a:xfrm>
            <a:off x="1930400" y="3703634"/>
            <a:ext cx="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400">
              <a:latin typeface="Tahoma" panose="020B0604030504040204" pitchFamily="34" charset="0"/>
              <a:ea typeface="ＭＳ Ｐゴシック" panose="020B0600070205080204" pitchFamily="34" charset="-128"/>
            </a:endParaRPr>
          </a:p>
        </p:txBody>
      </p:sp>
      <p:sp>
        <p:nvSpPr>
          <p:cNvPr id="308228" name="Text Box 4"/>
          <p:cNvSpPr txBox="1">
            <a:spLocks noChangeArrowheads="1"/>
          </p:cNvSpPr>
          <p:nvPr/>
        </p:nvSpPr>
        <p:spPr bwMode="auto">
          <a:xfrm>
            <a:off x="593725" y="1439859"/>
            <a:ext cx="801687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defRPr/>
            </a:pPr>
            <a:r>
              <a:rPr lang="en-US" altLang="en-US" sz="2800" dirty="0">
                <a:latin typeface="+mn-lt"/>
              </a:rPr>
              <a:t>Plug in  values for IRR until the left side and the right side of the following equation are equal.</a:t>
            </a:r>
          </a:p>
        </p:txBody>
      </p:sp>
      <p:grpSp>
        <p:nvGrpSpPr>
          <p:cNvPr id="2" name="Group 6"/>
          <p:cNvGrpSpPr>
            <a:grpSpLocks noChangeAspect="1"/>
          </p:cNvGrpSpPr>
          <p:nvPr/>
        </p:nvGrpSpPr>
        <p:grpSpPr bwMode="auto">
          <a:xfrm>
            <a:off x="768350" y="2519359"/>
            <a:ext cx="7552403" cy="811212"/>
            <a:chOff x="687" y="2496"/>
            <a:chExt cx="4017" cy="432"/>
          </a:xfrm>
        </p:grpSpPr>
        <p:sp>
          <p:nvSpPr>
            <p:cNvPr id="37896" name="Rectangle 7"/>
            <p:cNvSpPr>
              <a:spLocks noChangeArrowheads="1"/>
            </p:cNvSpPr>
            <p:nvPr/>
          </p:nvSpPr>
          <p:spPr bwMode="auto">
            <a:xfrm>
              <a:off x="4611" y="2723"/>
              <a:ext cx="57"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300" dirty="0">
                  <a:solidFill>
                    <a:srgbClr val="000000"/>
                  </a:solidFill>
                  <a:latin typeface="Tahoma" panose="020B0604030504040204" pitchFamily="34" charset="0"/>
                  <a:ea typeface="ＭＳ Ｐゴシック" panose="020B0600070205080204" pitchFamily="34" charset="-128"/>
                </a:rPr>
                <a:t>4</a:t>
              </a:r>
              <a:endParaRPr lang="en-US" altLang="en-US" sz="2400" dirty="0">
                <a:latin typeface="Tahoma" panose="020B0604030504040204" pitchFamily="34" charset="0"/>
                <a:ea typeface="ＭＳ Ｐゴシック" panose="020B0600070205080204" pitchFamily="34" charset="-128"/>
              </a:endParaRPr>
            </a:p>
          </p:txBody>
        </p:sp>
        <p:sp>
          <p:nvSpPr>
            <p:cNvPr id="37897" name="Rectangle 8"/>
            <p:cNvSpPr>
              <a:spLocks noChangeArrowheads="1"/>
            </p:cNvSpPr>
            <p:nvPr/>
          </p:nvSpPr>
          <p:spPr bwMode="auto">
            <a:xfrm>
              <a:off x="3711" y="2723"/>
              <a:ext cx="57"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300" dirty="0">
                  <a:solidFill>
                    <a:srgbClr val="000000"/>
                  </a:solidFill>
                  <a:latin typeface="Tahoma" panose="020B0604030504040204" pitchFamily="34" charset="0"/>
                  <a:ea typeface="ＭＳ Ｐゴシック" panose="020B0600070205080204" pitchFamily="34" charset="-128"/>
                </a:rPr>
                <a:t>3</a:t>
              </a:r>
              <a:endParaRPr lang="en-US" altLang="en-US" sz="2400" dirty="0">
                <a:latin typeface="Tahoma" panose="020B0604030504040204" pitchFamily="34" charset="0"/>
                <a:ea typeface="ＭＳ Ｐゴシック" panose="020B0600070205080204" pitchFamily="34" charset="-128"/>
              </a:endParaRPr>
            </a:p>
          </p:txBody>
        </p:sp>
        <p:sp>
          <p:nvSpPr>
            <p:cNvPr id="37898" name="Rectangle 9"/>
            <p:cNvSpPr>
              <a:spLocks noChangeArrowheads="1"/>
            </p:cNvSpPr>
            <p:nvPr/>
          </p:nvSpPr>
          <p:spPr bwMode="auto">
            <a:xfrm>
              <a:off x="2813" y="2723"/>
              <a:ext cx="57"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300" dirty="0">
                  <a:solidFill>
                    <a:srgbClr val="000000"/>
                  </a:solidFill>
                  <a:latin typeface="Tahoma" panose="020B0604030504040204" pitchFamily="34" charset="0"/>
                  <a:ea typeface="ＭＳ Ｐゴシック" panose="020B0600070205080204" pitchFamily="34" charset="-128"/>
                </a:rPr>
                <a:t>2</a:t>
              </a:r>
              <a:endParaRPr lang="en-US" altLang="en-US" sz="2400" dirty="0">
                <a:latin typeface="Tahoma" panose="020B0604030504040204" pitchFamily="34" charset="0"/>
                <a:ea typeface="ＭＳ Ｐゴシック" panose="020B0600070205080204" pitchFamily="34" charset="-128"/>
              </a:endParaRPr>
            </a:p>
          </p:txBody>
        </p:sp>
        <p:sp>
          <p:nvSpPr>
            <p:cNvPr id="37899" name="Rectangle 10"/>
            <p:cNvSpPr>
              <a:spLocks noChangeArrowheads="1"/>
            </p:cNvSpPr>
            <p:nvPr/>
          </p:nvSpPr>
          <p:spPr bwMode="auto">
            <a:xfrm>
              <a:off x="1917" y="2723"/>
              <a:ext cx="57"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300" dirty="0">
                  <a:solidFill>
                    <a:srgbClr val="000000"/>
                  </a:solidFill>
                  <a:latin typeface="Tahoma" panose="020B0604030504040204" pitchFamily="34" charset="0"/>
                  <a:ea typeface="ＭＳ Ｐゴシック" panose="020B0600070205080204" pitchFamily="34" charset="-128"/>
                </a:rPr>
                <a:t>1</a:t>
              </a:r>
              <a:endParaRPr lang="en-US" altLang="en-US" sz="2400" dirty="0">
                <a:latin typeface="Tahoma" panose="020B0604030504040204" pitchFamily="34" charset="0"/>
                <a:ea typeface="ＭＳ Ｐゴシック" panose="020B0600070205080204" pitchFamily="34" charset="-128"/>
              </a:endParaRPr>
            </a:p>
          </p:txBody>
        </p:sp>
        <p:sp>
          <p:nvSpPr>
            <p:cNvPr id="37900" name="Rectangle 11"/>
            <p:cNvSpPr>
              <a:spLocks noChangeArrowheads="1"/>
            </p:cNvSpPr>
            <p:nvPr/>
          </p:nvSpPr>
          <p:spPr bwMode="auto">
            <a:xfrm>
              <a:off x="4325" y="2736"/>
              <a:ext cx="31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dirty="0">
                  <a:solidFill>
                    <a:srgbClr val="000000"/>
                  </a:solidFill>
                  <a:latin typeface="Tahoma" panose="020B0604030504040204" pitchFamily="34" charset="0"/>
                  <a:ea typeface="ＭＳ Ｐゴシック" panose="020B0600070205080204" pitchFamily="34" charset="-128"/>
                </a:rPr>
                <a:t>IRR)</a:t>
              </a:r>
              <a:endParaRPr lang="en-US" altLang="en-US" sz="2400" dirty="0">
                <a:latin typeface="Tahoma" panose="020B0604030504040204" pitchFamily="34" charset="0"/>
                <a:ea typeface="ＭＳ Ｐゴシック" panose="020B0600070205080204" pitchFamily="34" charset="-128"/>
              </a:endParaRPr>
            </a:p>
          </p:txBody>
        </p:sp>
        <p:sp>
          <p:nvSpPr>
            <p:cNvPr id="37901" name="Rectangle 12"/>
            <p:cNvSpPr>
              <a:spLocks noChangeArrowheads="1"/>
            </p:cNvSpPr>
            <p:nvPr/>
          </p:nvSpPr>
          <p:spPr bwMode="auto">
            <a:xfrm>
              <a:off x="4025" y="2736"/>
              <a:ext cx="14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37902" name="Rectangle 13"/>
            <p:cNvSpPr>
              <a:spLocks noChangeArrowheads="1"/>
            </p:cNvSpPr>
            <p:nvPr/>
          </p:nvSpPr>
          <p:spPr bwMode="auto">
            <a:xfrm>
              <a:off x="4140" y="2496"/>
              <a:ext cx="4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$3,000</a:t>
              </a:r>
              <a:endParaRPr lang="en-US" altLang="en-US" sz="2400">
                <a:latin typeface="Tahoma" panose="020B0604030504040204" pitchFamily="34" charset="0"/>
                <a:ea typeface="ＭＳ Ｐゴシック" panose="020B0600070205080204" pitchFamily="34" charset="-128"/>
              </a:endParaRPr>
            </a:p>
          </p:txBody>
        </p:sp>
        <p:sp>
          <p:nvSpPr>
            <p:cNvPr id="37903" name="Rectangle 14"/>
            <p:cNvSpPr>
              <a:spLocks noChangeArrowheads="1"/>
            </p:cNvSpPr>
            <p:nvPr/>
          </p:nvSpPr>
          <p:spPr bwMode="auto">
            <a:xfrm>
              <a:off x="3428" y="2736"/>
              <a:ext cx="31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IRR)</a:t>
              </a:r>
              <a:endParaRPr lang="en-US" altLang="en-US" sz="2400">
                <a:latin typeface="Tahoma" panose="020B0604030504040204" pitchFamily="34" charset="0"/>
                <a:ea typeface="ＭＳ Ｐゴシック" panose="020B0600070205080204" pitchFamily="34" charset="-128"/>
              </a:endParaRPr>
            </a:p>
          </p:txBody>
        </p:sp>
        <p:sp>
          <p:nvSpPr>
            <p:cNvPr id="37904" name="Rectangle 15"/>
            <p:cNvSpPr>
              <a:spLocks noChangeArrowheads="1"/>
            </p:cNvSpPr>
            <p:nvPr/>
          </p:nvSpPr>
          <p:spPr bwMode="auto">
            <a:xfrm>
              <a:off x="3128" y="2736"/>
              <a:ext cx="14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37905" name="Rectangle 16"/>
            <p:cNvSpPr>
              <a:spLocks noChangeArrowheads="1"/>
            </p:cNvSpPr>
            <p:nvPr/>
          </p:nvSpPr>
          <p:spPr bwMode="auto">
            <a:xfrm>
              <a:off x="3239" y="2496"/>
              <a:ext cx="4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$5,000</a:t>
              </a:r>
              <a:endParaRPr lang="en-US" altLang="en-US" sz="2400">
                <a:latin typeface="Tahoma" panose="020B0604030504040204" pitchFamily="34" charset="0"/>
                <a:ea typeface="ＭＳ Ｐゴシック" panose="020B0600070205080204" pitchFamily="34" charset="-128"/>
              </a:endParaRPr>
            </a:p>
          </p:txBody>
        </p:sp>
        <p:sp>
          <p:nvSpPr>
            <p:cNvPr id="37906" name="Rectangle 17"/>
            <p:cNvSpPr>
              <a:spLocks noChangeArrowheads="1"/>
            </p:cNvSpPr>
            <p:nvPr/>
          </p:nvSpPr>
          <p:spPr bwMode="auto">
            <a:xfrm>
              <a:off x="2530" y="2736"/>
              <a:ext cx="31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IRR)</a:t>
              </a:r>
              <a:endParaRPr lang="en-US" altLang="en-US" sz="2400">
                <a:latin typeface="Tahoma" panose="020B0604030504040204" pitchFamily="34" charset="0"/>
                <a:ea typeface="ＭＳ Ｐゴシック" panose="020B0600070205080204" pitchFamily="34" charset="-128"/>
              </a:endParaRPr>
            </a:p>
          </p:txBody>
        </p:sp>
        <p:sp>
          <p:nvSpPr>
            <p:cNvPr id="37907" name="Rectangle 18"/>
            <p:cNvSpPr>
              <a:spLocks noChangeArrowheads="1"/>
            </p:cNvSpPr>
            <p:nvPr/>
          </p:nvSpPr>
          <p:spPr bwMode="auto">
            <a:xfrm>
              <a:off x="2229" y="2736"/>
              <a:ext cx="14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37908" name="Rectangle 19"/>
            <p:cNvSpPr>
              <a:spLocks noChangeArrowheads="1"/>
            </p:cNvSpPr>
            <p:nvPr/>
          </p:nvSpPr>
          <p:spPr bwMode="auto">
            <a:xfrm>
              <a:off x="2341" y="2496"/>
              <a:ext cx="4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$1,000</a:t>
              </a:r>
              <a:endParaRPr lang="en-US" altLang="en-US" sz="2400">
                <a:latin typeface="Tahoma" panose="020B0604030504040204" pitchFamily="34" charset="0"/>
                <a:ea typeface="ＭＳ Ｐゴシック" panose="020B0600070205080204" pitchFamily="34" charset="-128"/>
              </a:endParaRPr>
            </a:p>
          </p:txBody>
        </p:sp>
        <p:sp>
          <p:nvSpPr>
            <p:cNvPr id="37909" name="Rectangle 20"/>
            <p:cNvSpPr>
              <a:spLocks noChangeArrowheads="1"/>
            </p:cNvSpPr>
            <p:nvPr/>
          </p:nvSpPr>
          <p:spPr bwMode="auto">
            <a:xfrm>
              <a:off x="1642" y="2736"/>
              <a:ext cx="274"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dirty="0">
                  <a:solidFill>
                    <a:srgbClr val="000000"/>
                  </a:solidFill>
                  <a:latin typeface="Tahoma" panose="020B0604030504040204" pitchFamily="34" charset="0"/>
                  <a:ea typeface="ＭＳ Ｐゴシック" panose="020B0600070205080204" pitchFamily="34" charset="-128"/>
                </a:rPr>
                <a:t>IRR)</a:t>
              </a:r>
              <a:endParaRPr lang="en-US" altLang="en-US" sz="2400" dirty="0">
                <a:latin typeface="Tahoma" panose="020B0604030504040204" pitchFamily="34" charset="0"/>
                <a:ea typeface="ＭＳ Ｐゴシック" panose="020B0600070205080204" pitchFamily="34" charset="-128"/>
              </a:endParaRPr>
            </a:p>
          </p:txBody>
        </p:sp>
        <p:sp>
          <p:nvSpPr>
            <p:cNvPr id="37910" name="Rectangle 21"/>
            <p:cNvSpPr>
              <a:spLocks noChangeArrowheads="1"/>
            </p:cNvSpPr>
            <p:nvPr/>
          </p:nvSpPr>
          <p:spPr bwMode="auto">
            <a:xfrm>
              <a:off x="1342" y="2736"/>
              <a:ext cx="14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(1</a:t>
              </a:r>
              <a:endParaRPr lang="en-US" altLang="en-US" sz="2400">
                <a:latin typeface="Tahoma" panose="020B0604030504040204" pitchFamily="34" charset="0"/>
                <a:ea typeface="ＭＳ Ｐゴシック" panose="020B0600070205080204" pitchFamily="34" charset="-128"/>
              </a:endParaRPr>
            </a:p>
          </p:txBody>
        </p:sp>
        <p:sp>
          <p:nvSpPr>
            <p:cNvPr id="37911" name="Rectangle 22"/>
            <p:cNvSpPr>
              <a:spLocks noChangeArrowheads="1"/>
            </p:cNvSpPr>
            <p:nvPr/>
          </p:nvSpPr>
          <p:spPr bwMode="auto">
            <a:xfrm>
              <a:off x="1448" y="2496"/>
              <a:ext cx="4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$2,000</a:t>
              </a:r>
              <a:endParaRPr lang="en-US" altLang="en-US" sz="2400">
                <a:latin typeface="Tahoma" panose="020B0604030504040204" pitchFamily="34" charset="0"/>
                <a:ea typeface="ＭＳ Ｐゴシック" panose="020B0600070205080204" pitchFamily="34" charset="-128"/>
              </a:endParaRPr>
            </a:p>
          </p:txBody>
        </p:sp>
        <p:sp>
          <p:nvSpPr>
            <p:cNvPr id="37912" name="Rectangle 23"/>
            <p:cNvSpPr>
              <a:spLocks noChangeArrowheads="1"/>
            </p:cNvSpPr>
            <p:nvPr/>
          </p:nvSpPr>
          <p:spPr bwMode="auto">
            <a:xfrm>
              <a:off x="687" y="2598"/>
              <a:ext cx="4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$7,000</a:t>
              </a:r>
              <a:endParaRPr lang="en-US" altLang="en-US" sz="2400">
                <a:latin typeface="Tahoma" panose="020B0604030504040204" pitchFamily="34" charset="0"/>
                <a:ea typeface="ＭＳ Ｐゴシック" panose="020B0600070205080204" pitchFamily="34" charset="-128"/>
              </a:endParaRPr>
            </a:p>
          </p:txBody>
        </p:sp>
        <p:sp>
          <p:nvSpPr>
            <p:cNvPr id="37913" name="Rectangle 24"/>
            <p:cNvSpPr>
              <a:spLocks noChangeArrowheads="1"/>
            </p:cNvSpPr>
            <p:nvPr/>
          </p:nvSpPr>
          <p:spPr bwMode="auto">
            <a:xfrm>
              <a:off x="4204" y="2735"/>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7914" name="Rectangle 25"/>
            <p:cNvSpPr>
              <a:spLocks noChangeArrowheads="1"/>
            </p:cNvSpPr>
            <p:nvPr/>
          </p:nvSpPr>
          <p:spPr bwMode="auto">
            <a:xfrm>
              <a:off x="3888" y="2597"/>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dirty="0">
                  <a:solidFill>
                    <a:srgbClr val="000000"/>
                  </a:solidFill>
                  <a:latin typeface="Symbol" panose="05050102010706020507" pitchFamily="18" charset="2"/>
                  <a:ea typeface="ＭＳ Ｐゴシック" panose="020B0600070205080204" pitchFamily="34" charset="-128"/>
                </a:rPr>
                <a:t>+</a:t>
              </a:r>
              <a:endParaRPr lang="en-US" altLang="en-US" sz="2400" dirty="0">
                <a:latin typeface="Tahoma" panose="020B0604030504040204" pitchFamily="34" charset="0"/>
                <a:ea typeface="ＭＳ Ｐゴシック" panose="020B0600070205080204" pitchFamily="34" charset="-128"/>
              </a:endParaRPr>
            </a:p>
          </p:txBody>
        </p:sp>
        <p:sp>
          <p:nvSpPr>
            <p:cNvPr id="37915" name="Rectangle 26"/>
            <p:cNvSpPr>
              <a:spLocks noChangeArrowheads="1"/>
            </p:cNvSpPr>
            <p:nvPr/>
          </p:nvSpPr>
          <p:spPr bwMode="auto">
            <a:xfrm>
              <a:off x="3307" y="2735"/>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7916" name="Rectangle 27"/>
            <p:cNvSpPr>
              <a:spLocks noChangeArrowheads="1"/>
            </p:cNvSpPr>
            <p:nvPr/>
          </p:nvSpPr>
          <p:spPr bwMode="auto">
            <a:xfrm>
              <a:off x="2992" y="2597"/>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7917" name="Rectangle 28"/>
            <p:cNvSpPr>
              <a:spLocks noChangeArrowheads="1"/>
            </p:cNvSpPr>
            <p:nvPr/>
          </p:nvSpPr>
          <p:spPr bwMode="auto">
            <a:xfrm>
              <a:off x="2408" y="2735"/>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7918" name="Rectangle 29"/>
            <p:cNvSpPr>
              <a:spLocks noChangeArrowheads="1"/>
            </p:cNvSpPr>
            <p:nvPr/>
          </p:nvSpPr>
          <p:spPr bwMode="auto">
            <a:xfrm>
              <a:off x="2093" y="2597"/>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7919" name="Rectangle 30"/>
            <p:cNvSpPr>
              <a:spLocks noChangeArrowheads="1"/>
            </p:cNvSpPr>
            <p:nvPr/>
          </p:nvSpPr>
          <p:spPr bwMode="auto">
            <a:xfrm>
              <a:off x="1521" y="2735"/>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7920" name="Rectangle 31"/>
            <p:cNvSpPr>
              <a:spLocks noChangeArrowheads="1"/>
            </p:cNvSpPr>
            <p:nvPr/>
          </p:nvSpPr>
          <p:spPr bwMode="auto">
            <a:xfrm>
              <a:off x="1208" y="2597"/>
              <a:ext cx="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37921" name="Line 32"/>
            <p:cNvSpPr>
              <a:spLocks noChangeShapeType="1"/>
            </p:cNvSpPr>
            <p:nvPr/>
          </p:nvSpPr>
          <p:spPr bwMode="auto">
            <a:xfrm>
              <a:off x="1344" y="2706"/>
              <a:ext cx="691"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7922" name="Line 33"/>
            <p:cNvSpPr>
              <a:spLocks noChangeShapeType="1"/>
            </p:cNvSpPr>
            <p:nvPr/>
          </p:nvSpPr>
          <p:spPr bwMode="auto">
            <a:xfrm>
              <a:off x="2237" y="2706"/>
              <a:ext cx="691"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7923" name="Line 34"/>
            <p:cNvSpPr>
              <a:spLocks noChangeShapeType="1"/>
            </p:cNvSpPr>
            <p:nvPr/>
          </p:nvSpPr>
          <p:spPr bwMode="auto">
            <a:xfrm>
              <a:off x="3120" y="2706"/>
              <a:ext cx="691"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7924" name="Line 35"/>
            <p:cNvSpPr>
              <a:spLocks noChangeShapeType="1"/>
            </p:cNvSpPr>
            <p:nvPr/>
          </p:nvSpPr>
          <p:spPr bwMode="auto">
            <a:xfrm>
              <a:off x="4013" y="2706"/>
              <a:ext cx="691"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grpSp>
      <p:sp>
        <p:nvSpPr>
          <p:cNvPr id="36" name="Rectangle 2"/>
          <p:cNvSpPr txBox="1">
            <a:spLocks noChangeArrowheads="1"/>
          </p:cNvSpPr>
          <p:nvPr/>
        </p:nvSpPr>
        <p:spPr bwMode="auto">
          <a:xfrm>
            <a:off x="647700" y="222778"/>
            <a:ext cx="78867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lnSpc>
                <a:spcPct val="100000"/>
              </a:lnSpc>
              <a:defRPr/>
            </a:pPr>
            <a:r>
              <a:rPr lang="en-US" altLang="en-US" sz="3000" b="1" cap="small" dirty="0">
                <a:latin typeface="+mn-lt"/>
                <a:cs typeface="Times New Roman" panose="02020603050405020304" pitchFamily="18" charset="0"/>
              </a:rPr>
              <a:t>Solving for IRR</a:t>
            </a:r>
          </a:p>
          <a:p>
            <a:pPr algn="ctr" eaLnBrk="1" hangingPunct="1">
              <a:lnSpc>
                <a:spcPct val="100000"/>
              </a:lnSpc>
              <a:defRPr/>
            </a:pPr>
            <a:r>
              <a:rPr lang="en-US" altLang="en-US" sz="3000" b="1" cap="small" dirty="0">
                <a:latin typeface="+mn-lt"/>
                <a:cs typeface="Times New Roman" panose="02020603050405020304" pitchFamily="18" charset="0"/>
              </a:rPr>
              <a:t>Using the Trial-and-Error Method</a:t>
            </a:r>
          </a:p>
          <a:p>
            <a:pPr algn="ctr" eaLnBrk="1" hangingPunct="1">
              <a:lnSpc>
                <a:spcPct val="100000"/>
              </a:lnSpc>
              <a:defRPr/>
            </a:pPr>
            <a:endParaRPr lang="en-US" altLang="en-US" sz="3000" b="1" cap="small" dirty="0">
              <a:latin typeface="+mn-lt"/>
              <a:cs typeface="Times New Roman" panose="02020603050405020304" pitchFamily="18" charset="0"/>
            </a:endParaRPr>
          </a:p>
        </p:txBody>
      </p:sp>
      <p:sp>
        <p:nvSpPr>
          <p:cNvPr id="37" name="Text Box 3"/>
          <p:cNvSpPr txBox="1">
            <a:spLocks noChangeArrowheads="1"/>
          </p:cNvSpPr>
          <p:nvPr/>
        </p:nvSpPr>
        <p:spPr bwMode="auto">
          <a:xfrm>
            <a:off x="1843088" y="3606796"/>
            <a:ext cx="5349875"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SzPct val="75000"/>
              <a:buBlip>
                <a:blip r:embed="rId4"/>
              </a:buBlip>
              <a:tabLst>
                <a:tab pos="1190625" algn="dec"/>
                <a:tab pos="3135313" algn="l"/>
                <a:tab pos="4167188" algn="dec"/>
                <a:tab pos="4862513" algn="l"/>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1190625" algn="dec"/>
                <a:tab pos="3135313" algn="l"/>
                <a:tab pos="4167188" algn="dec"/>
                <a:tab pos="4862513" algn="l"/>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1190625" algn="dec"/>
                <a:tab pos="3135313" algn="l"/>
                <a:tab pos="4167188" algn="dec"/>
                <a:tab pos="4862513" algn="l"/>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1190625" algn="dec"/>
                <a:tab pos="3135313" algn="l"/>
                <a:tab pos="4167188" algn="dec"/>
                <a:tab pos="4862513" algn="l"/>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1190625" algn="dec"/>
                <a:tab pos="3135313" algn="l"/>
                <a:tab pos="4167188" algn="dec"/>
                <a:tab pos="4862513" algn="l"/>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1190625" algn="dec"/>
                <a:tab pos="3135313" algn="l"/>
                <a:tab pos="4167188" algn="dec"/>
                <a:tab pos="4862513" algn="l"/>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1190625" algn="dec"/>
                <a:tab pos="3135313" algn="l"/>
                <a:tab pos="4167188" algn="dec"/>
                <a:tab pos="4862513" algn="l"/>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1190625" algn="dec"/>
                <a:tab pos="3135313" algn="l"/>
                <a:tab pos="4167188" algn="dec"/>
                <a:tab pos="4862513" algn="l"/>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1190625" algn="dec"/>
                <a:tab pos="3135313" algn="l"/>
                <a:tab pos="4167188" algn="dec"/>
                <a:tab pos="4862513" algn="l"/>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defRPr/>
            </a:pPr>
            <a:r>
              <a:rPr lang="en-US" altLang="en-US" sz="2800" u="sng" dirty="0">
                <a:latin typeface="+mn-lt"/>
              </a:rPr>
              <a:t>Rate of Return</a:t>
            </a:r>
            <a:r>
              <a:rPr lang="en-US" altLang="en-US" sz="2800" dirty="0">
                <a:solidFill>
                  <a:srgbClr val="7F7F7F"/>
                </a:solidFill>
                <a:latin typeface="+mn-lt"/>
              </a:rPr>
              <a:t>	</a:t>
            </a:r>
            <a:r>
              <a:rPr lang="en-US" altLang="en-US" sz="2800" u="sng" dirty="0">
                <a:latin typeface="+mn-lt"/>
              </a:rPr>
              <a:t>    NPV	</a:t>
            </a:r>
          </a:p>
          <a:p>
            <a:pPr eaLnBrk="1" hangingPunct="1">
              <a:lnSpc>
                <a:spcPct val="100000"/>
              </a:lnSpc>
              <a:spcBef>
                <a:spcPct val="0"/>
              </a:spcBef>
              <a:buSzTx/>
              <a:buFontTx/>
              <a:buNone/>
              <a:tabLst>
                <a:tab pos="1190625" algn="dec"/>
                <a:tab pos="3716338" algn="dec"/>
                <a:tab pos="4862513" algn="l"/>
              </a:tabLst>
              <a:defRPr/>
            </a:pPr>
            <a:r>
              <a:rPr lang="en-US" altLang="en-US" sz="2800" dirty="0">
                <a:solidFill>
                  <a:srgbClr val="7F7F7F"/>
                </a:solidFill>
                <a:latin typeface="+mn-lt"/>
              </a:rPr>
              <a:t>	</a:t>
            </a:r>
            <a:r>
              <a:rPr lang="en-US" altLang="en-US" sz="2800" dirty="0">
                <a:latin typeface="+mn-lt"/>
              </a:rPr>
              <a:t>15%</a:t>
            </a:r>
            <a:r>
              <a:rPr lang="en-US" altLang="en-US" sz="2800" dirty="0">
                <a:solidFill>
                  <a:srgbClr val="7F7F7F"/>
                </a:solidFill>
                <a:latin typeface="+mn-lt"/>
              </a:rPr>
              <a:t>	</a:t>
            </a:r>
            <a:r>
              <a:rPr lang="en-US" altLang="en-US" sz="2800" dirty="0">
                <a:latin typeface="+mn-lt"/>
              </a:rPr>
              <a:t>498.12</a:t>
            </a:r>
          </a:p>
          <a:p>
            <a:pPr eaLnBrk="1" hangingPunct="1">
              <a:lnSpc>
                <a:spcPct val="100000"/>
              </a:lnSpc>
              <a:spcBef>
                <a:spcPct val="0"/>
              </a:spcBef>
              <a:buSzTx/>
              <a:buFontTx/>
              <a:buNone/>
              <a:tabLst>
                <a:tab pos="1190625" algn="dec"/>
                <a:tab pos="3716338" algn="dec"/>
                <a:tab pos="4862513" algn="l"/>
              </a:tabLst>
              <a:defRPr/>
            </a:pPr>
            <a:r>
              <a:rPr lang="en-US" altLang="en-US" sz="2800" dirty="0">
                <a:solidFill>
                  <a:srgbClr val="7F7F7F"/>
                </a:solidFill>
                <a:latin typeface="+mn-lt"/>
              </a:rPr>
              <a:t>	</a:t>
            </a:r>
            <a:r>
              <a:rPr lang="en-US" altLang="en-US" sz="2800" dirty="0">
                <a:latin typeface="+mn-lt"/>
              </a:rPr>
              <a:t>16</a:t>
            </a:r>
            <a:r>
              <a:rPr lang="en-US" altLang="en-US" sz="2800" dirty="0">
                <a:solidFill>
                  <a:srgbClr val="7F7F7F"/>
                </a:solidFill>
                <a:latin typeface="+mn-lt"/>
              </a:rPr>
              <a:t>	</a:t>
            </a:r>
            <a:r>
              <a:rPr lang="en-US" altLang="en-US" sz="2800" dirty="0">
                <a:latin typeface="+mn-lt"/>
              </a:rPr>
              <a:t>327.46</a:t>
            </a:r>
          </a:p>
          <a:p>
            <a:pPr eaLnBrk="1" hangingPunct="1">
              <a:lnSpc>
                <a:spcPct val="100000"/>
              </a:lnSpc>
              <a:spcBef>
                <a:spcPct val="0"/>
              </a:spcBef>
              <a:buSzTx/>
              <a:buFontTx/>
              <a:buNone/>
              <a:tabLst>
                <a:tab pos="1190625" algn="dec"/>
                <a:tab pos="3716338" algn="dec"/>
                <a:tab pos="4862513" algn="l"/>
              </a:tabLst>
              <a:defRPr/>
            </a:pPr>
            <a:r>
              <a:rPr lang="en-US" altLang="en-US" sz="2800" dirty="0">
                <a:solidFill>
                  <a:srgbClr val="7F7F7F"/>
                </a:solidFill>
                <a:latin typeface="+mn-lt"/>
              </a:rPr>
              <a:t>	</a:t>
            </a:r>
            <a:r>
              <a:rPr lang="en-US" altLang="en-US" sz="2800" dirty="0">
                <a:latin typeface="+mn-lt"/>
              </a:rPr>
              <a:t>17</a:t>
            </a:r>
            <a:r>
              <a:rPr lang="en-US" altLang="en-US" sz="2800" dirty="0">
                <a:solidFill>
                  <a:srgbClr val="7F7F7F"/>
                </a:solidFill>
                <a:latin typeface="+mn-lt"/>
              </a:rPr>
              <a:t>	</a:t>
            </a:r>
            <a:r>
              <a:rPr lang="en-US" altLang="en-US" sz="2800" dirty="0">
                <a:latin typeface="+mn-lt"/>
              </a:rPr>
              <a:t>162.72</a:t>
            </a:r>
          </a:p>
          <a:p>
            <a:pPr eaLnBrk="1" hangingPunct="1">
              <a:lnSpc>
                <a:spcPct val="100000"/>
              </a:lnSpc>
              <a:spcBef>
                <a:spcPct val="0"/>
              </a:spcBef>
              <a:buSzTx/>
              <a:buFontTx/>
              <a:buNone/>
              <a:tabLst>
                <a:tab pos="1190625" algn="dec"/>
                <a:tab pos="3716338" algn="dec"/>
                <a:tab pos="4862513" algn="l"/>
              </a:tabLst>
              <a:defRPr/>
            </a:pPr>
            <a:r>
              <a:rPr lang="en-US" altLang="en-US" sz="2800" dirty="0">
                <a:solidFill>
                  <a:srgbClr val="7F7F7F"/>
                </a:solidFill>
                <a:latin typeface="+mn-lt"/>
              </a:rPr>
              <a:t>	</a:t>
            </a:r>
            <a:r>
              <a:rPr lang="en-US" altLang="en-US" sz="2800" dirty="0">
                <a:latin typeface="+mn-lt"/>
              </a:rPr>
              <a:t>18</a:t>
            </a:r>
            <a:r>
              <a:rPr lang="en-US" altLang="en-US" sz="2800" dirty="0">
                <a:solidFill>
                  <a:srgbClr val="7F7F7F"/>
                </a:solidFill>
                <a:latin typeface="+mn-lt"/>
              </a:rPr>
              <a:t>	</a:t>
            </a:r>
            <a:r>
              <a:rPr lang="en-US" altLang="en-US" sz="2800" dirty="0">
                <a:latin typeface="+mn-lt"/>
              </a:rPr>
              <a:t>3.62</a:t>
            </a:r>
          </a:p>
          <a:p>
            <a:pPr eaLnBrk="1" hangingPunct="1">
              <a:lnSpc>
                <a:spcPct val="100000"/>
              </a:lnSpc>
              <a:spcBef>
                <a:spcPct val="0"/>
              </a:spcBef>
              <a:buSzTx/>
              <a:buFontTx/>
              <a:buNone/>
              <a:tabLst>
                <a:tab pos="1190625" algn="dec"/>
                <a:tab pos="3716338" algn="dec"/>
                <a:tab pos="4862513" algn="l"/>
              </a:tabLst>
              <a:defRPr/>
            </a:pPr>
            <a:r>
              <a:rPr lang="en-US" altLang="en-US" sz="2800" dirty="0">
                <a:solidFill>
                  <a:srgbClr val="7F7F7F"/>
                </a:solidFill>
                <a:latin typeface="+mn-lt"/>
              </a:rPr>
              <a:t>	</a:t>
            </a:r>
            <a:r>
              <a:rPr lang="en-US" altLang="en-US" sz="2800" dirty="0">
                <a:latin typeface="+mn-lt"/>
              </a:rPr>
              <a:t>19</a:t>
            </a:r>
            <a:r>
              <a:rPr lang="en-US" altLang="en-US" sz="2800" dirty="0">
                <a:solidFill>
                  <a:srgbClr val="7F7F7F"/>
                </a:solidFill>
                <a:latin typeface="+mn-lt"/>
              </a:rPr>
              <a:t>	</a:t>
            </a:r>
            <a:r>
              <a:rPr lang="en-US" altLang="en-US" sz="2800" dirty="0">
                <a:solidFill>
                  <a:srgbClr val="F6110F"/>
                </a:solidFill>
                <a:latin typeface="+mn-lt"/>
              </a:rPr>
              <a:t>(150.08)</a:t>
            </a:r>
          </a:p>
        </p:txBody>
      </p:sp>
      <p:sp>
        <p:nvSpPr>
          <p:cNvPr id="38" name="Text Box 4"/>
          <p:cNvSpPr txBox="1">
            <a:spLocks noChangeArrowheads="1"/>
          </p:cNvSpPr>
          <p:nvPr/>
        </p:nvSpPr>
        <p:spPr bwMode="auto">
          <a:xfrm>
            <a:off x="6206406" y="5438771"/>
            <a:ext cx="278954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defRPr/>
            </a:pPr>
            <a:r>
              <a:rPr lang="en-US" altLang="en-US" sz="2800" dirty="0">
                <a:solidFill>
                  <a:srgbClr val="2B0DFD"/>
                </a:solidFill>
                <a:latin typeface="+mn-lt"/>
              </a:rPr>
              <a:t>}</a:t>
            </a:r>
            <a:r>
              <a:rPr lang="en-US" altLang="en-US" sz="2800" dirty="0">
                <a:solidFill>
                  <a:schemeClr val="hlink"/>
                </a:solidFill>
                <a:latin typeface="+mn-lt"/>
              </a:rPr>
              <a:t> </a:t>
            </a:r>
            <a:r>
              <a:rPr lang="en-US" altLang="en-US" sz="2800" dirty="0">
                <a:latin typeface="+mn-lt"/>
              </a:rPr>
              <a:t>18% &lt; IRR &lt; 19%</a:t>
            </a:r>
          </a:p>
        </p:txBody>
      </p:sp>
    </p:spTree>
    <p:custDataLst>
      <p:tags r:id="rId1"/>
    </p:custDataLst>
  </p:cSld>
  <p:clrMapOvr>
    <a:masterClrMapping/>
  </p:clrMapOvr>
  <p:transition advTm="89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082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7">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7">
                                            <p:txEl>
                                              <p:pRg st="1" end="1"/>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7">
                                            <p:txEl>
                                              <p:pRg st="2" end="2"/>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7">
                                            <p:txEl>
                                              <p:pRg st="3" end="3"/>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7">
                                            <p:txEl>
                                              <p:pRg st="4" end="4"/>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7">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228" grpId="0" autoUpdateAnimBg="0"/>
      <p:bldP spid="37" grpId="0" build="p" autoUpdateAnimBg="0"/>
      <p:bldP spid="38"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0275" name="Rectangle 3"/>
          <p:cNvSpPr>
            <a:spLocks noGrp="1" noChangeArrowheads="1"/>
          </p:cNvSpPr>
          <p:nvPr>
            <p:ph type="body" idx="4294967295"/>
          </p:nvPr>
        </p:nvSpPr>
        <p:spPr>
          <a:xfrm>
            <a:off x="533400" y="1617131"/>
            <a:ext cx="8001000" cy="3770313"/>
          </a:xfrm>
        </p:spPr>
        <p:txBody>
          <a:bodyPr>
            <a:spAutoFit/>
          </a:bodyPr>
          <a:lstStyle/>
          <a:p>
            <a:pPr marL="457200" indent="-457200" eaLnBrk="1" hangingPunct="1">
              <a:buClr>
                <a:srgbClr val="006600"/>
              </a:buClr>
              <a:tabLst>
                <a:tab pos="854075" algn="l"/>
                <a:tab pos="2282825" algn="r"/>
                <a:tab pos="3651250" algn="dec"/>
              </a:tabLst>
            </a:pPr>
            <a:r>
              <a:rPr lang="en-US" altLang="en-US" sz="3000"/>
              <a:t>Input the following into the cash flow register:</a:t>
            </a:r>
          </a:p>
          <a:p>
            <a:pPr marL="457200" indent="-457200" eaLnBrk="1" hangingPunct="1">
              <a:buClr>
                <a:srgbClr val="006600"/>
              </a:buClr>
              <a:buFontTx/>
              <a:buNone/>
              <a:tabLst>
                <a:tab pos="854075" algn="l"/>
                <a:tab pos="2282825" algn="r"/>
                <a:tab pos="3651250" algn="dec"/>
              </a:tabLst>
            </a:pPr>
            <a:r>
              <a:rPr lang="en-US" altLang="en-US" sz="3000">
                <a:solidFill>
                  <a:srgbClr val="7F7F7F"/>
                </a:solidFill>
              </a:rPr>
              <a:t>		</a:t>
            </a:r>
            <a:r>
              <a:rPr lang="en-US" altLang="en-US" sz="3000"/>
              <a:t>CF</a:t>
            </a:r>
            <a:r>
              <a:rPr lang="en-US" altLang="en-US" sz="3000" baseline="-25000"/>
              <a:t>0</a:t>
            </a:r>
            <a:r>
              <a:rPr lang="en-US" altLang="en-US" sz="3000" baseline="-25000">
                <a:solidFill>
                  <a:srgbClr val="7F7F7F"/>
                </a:solidFill>
              </a:rPr>
              <a:t>	</a:t>
            </a:r>
            <a:r>
              <a:rPr lang="en-US" altLang="en-US" sz="3000"/>
              <a:t>=</a:t>
            </a:r>
            <a:r>
              <a:rPr lang="en-US" altLang="en-US" sz="3000">
                <a:solidFill>
                  <a:srgbClr val="7F7F7F"/>
                </a:solidFill>
              </a:rPr>
              <a:t>	</a:t>
            </a:r>
            <a:r>
              <a:rPr lang="en-US" altLang="en-US" sz="3000"/>
              <a:t>-7,000</a:t>
            </a:r>
          </a:p>
          <a:p>
            <a:pPr marL="457200" indent="-457200" eaLnBrk="1" hangingPunct="1">
              <a:buClr>
                <a:srgbClr val="006600"/>
              </a:buClr>
              <a:buFontTx/>
              <a:buNone/>
              <a:tabLst>
                <a:tab pos="854075" algn="l"/>
                <a:tab pos="2282825" algn="r"/>
                <a:tab pos="3651250" algn="dec"/>
              </a:tabLst>
            </a:pPr>
            <a:r>
              <a:rPr lang="en-US" altLang="en-US" sz="3000">
                <a:solidFill>
                  <a:srgbClr val="7F7F7F"/>
                </a:solidFill>
              </a:rPr>
              <a:t>		</a:t>
            </a:r>
            <a:r>
              <a:rPr lang="en-US" altLang="en-US" sz="3000"/>
              <a:t>CF</a:t>
            </a:r>
            <a:r>
              <a:rPr lang="en-US" altLang="en-US" sz="3000" baseline="-25000"/>
              <a:t>1</a:t>
            </a:r>
            <a:r>
              <a:rPr lang="en-US" altLang="en-US" sz="3000" baseline="-25000">
                <a:solidFill>
                  <a:srgbClr val="7F7F7F"/>
                </a:solidFill>
              </a:rPr>
              <a:t>	</a:t>
            </a:r>
            <a:r>
              <a:rPr lang="en-US" altLang="en-US" sz="3000"/>
              <a:t>=</a:t>
            </a:r>
            <a:r>
              <a:rPr lang="en-US" altLang="en-US" sz="3000">
                <a:solidFill>
                  <a:srgbClr val="7F7F7F"/>
                </a:solidFill>
              </a:rPr>
              <a:t>	</a:t>
            </a:r>
            <a:r>
              <a:rPr lang="en-US" altLang="en-US" sz="3000"/>
              <a:t>2,000</a:t>
            </a:r>
          </a:p>
          <a:p>
            <a:pPr marL="457200" indent="-457200" eaLnBrk="1" hangingPunct="1">
              <a:buClr>
                <a:srgbClr val="006600"/>
              </a:buClr>
              <a:buFontTx/>
              <a:buNone/>
              <a:tabLst>
                <a:tab pos="854075" algn="l"/>
                <a:tab pos="2282825" algn="r"/>
                <a:tab pos="3651250" algn="dec"/>
              </a:tabLst>
            </a:pPr>
            <a:r>
              <a:rPr lang="en-US" altLang="en-US" sz="3000">
                <a:solidFill>
                  <a:srgbClr val="7F7F7F"/>
                </a:solidFill>
              </a:rPr>
              <a:t>		</a:t>
            </a:r>
            <a:r>
              <a:rPr lang="en-US" altLang="en-US" sz="3000"/>
              <a:t>CF</a:t>
            </a:r>
            <a:r>
              <a:rPr lang="en-US" altLang="en-US" sz="3000" baseline="-25000"/>
              <a:t>2</a:t>
            </a:r>
            <a:r>
              <a:rPr lang="en-US" altLang="en-US" sz="3000" baseline="-25000">
                <a:solidFill>
                  <a:srgbClr val="7F7F7F"/>
                </a:solidFill>
              </a:rPr>
              <a:t>	</a:t>
            </a:r>
            <a:r>
              <a:rPr lang="en-US" altLang="en-US" sz="3000"/>
              <a:t>=</a:t>
            </a:r>
            <a:r>
              <a:rPr lang="en-US" altLang="en-US" sz="3000">
                <a:solidFill>
                  <a:srgbClr val="7F7F7F"/>
                </a:solidFill>
              </a:rPr>
              <a:t>	</a:t>
            </a:r>
            <a:r>
              <a:rPr lang="en-US" altLang="en-US" sz="3000"/>
              <a:t>1,000</a:t>
            </a:r>
          </a:p>
          <a:p>
            <a:pPr marL="457200" indent="-457200" eaLnBrk="1" hangingPunct="1">
              <a:buClr>
                <a:srgbClr val="006600"/>
              </a:buClr>
              <a:buFontTx/>
              <a:buNone/>
              <a:tabLst>
                <a:tab pos="854075" algn="l"/>
                <a:tab pos="2282825" algn="r"/>
                <a:tab pos="3651250" algn="dec"/>
              </a:tabLst>
            </a:pPr>
            <a:r>
              <a:rPr lang="en-US" altLang="en-US" sz="3000">
                <a:solidFill>
                  <a:srgbClr val="7F7F7F"/>
                </a:solidFill>
              </a:rPr>
              <a:t>		</a:t>
            </a:r>
            <a:r>
              <a:rPr lang="en-US" altLang="en-US" sz="3000"/>
              <a:t>CF</a:t>
            </a:r>
            <a:r>
              <a:rPr lang="en-US" altLang="en-US" sz="3000" baseline="-25000"/>
              <a:t>3</a:t>
            </a:r>
            <a:r>
              <a:rPr lang="en-US" altLang="en-US" sz="3000" baseline="-25000">
                <a:solidFill>
                  <a:srgbClr val="7F7F7F"/>
                </a:solidFill>
              </a:rPr>
              <a:t>	</a:t>
            </a:r>
            <a:r>
              <a:rPr lang="en-US" altLang="en-US" sz="3000"/>
              <a:t>=</a:t>
            </a:r>
            <a:r>
              <a:rPr lang="en-US" altLang="en-US" sz="3000">
                <a:solidFill>
                  <a:srgbClr val="7F7F7F"/>
                </a:solidFill>
              </a:rPr>
              <a:t>	</a:t>
            </a:r>
            <a:r>
              <a:rPr lang="en-US" altLang="en-US" sz="3000"/>
              <a:t>5,000</a:t>
            </a:r>
          </a:p>
          <a:p>
            <a:pPr marL="457200" indent="-457200" eaLnBrk="1" hangingPunct="1">
              <a:buClr>
                <a:srgbClr val="006600"/>
              </a:buClr>
              <a:buFontTx/>
              <a:buNone/>
              <a:tabLst>
                <a:tab pos="854075" algn="l"/>
                <a:tab pos="2282825" algn="r"/>
                <a:tab pos="3651250" algn="dec"/>
              </a:tabLst>
            </a:pPr>
            <a:r>
              <a:rPr lang="en-US" altLang="en-US" sz="3000">
                <a:solidFill>
                  <a:srgbClr val="7F7F7F"/>
                </a:solidFill>
              </a:rPr>
              <a:t>		</a:t>
            </a:r>
            <a:r>
              <a:rPr lang="en-US" altLang="en-US" sz="3000"/>
              <a:t>CF</a:t>
            </a:r>
            <a:r>
              <a:rPr lang="en-US" altLang="en-US" sz="3000" baseline="-25000"/>
              <a:t>4</a:t>
            </a:r>
            <a:r>
              <a:rPr lang="en-US" altLang="en-US" sz="3000" baseline="-25000">
                <a:solidFill>
                  <a:srgbClr val="7F7F7F"/>
                </a:solidFill>
              </a:rPr>
              <a:t>	</a:t>
            </a:r>
            <a:r>
              <a:rPr lang="en-US" altLang="en-US" sz="3000"/>
              <a:t>=</a:t>
            </a:r>
            <a:r>
              <a:rPr lang="en-US" altLang="en-US" sz="3000">
                <a:solidFill>
                  <a:srgbClr val="7F7F7F"/>
                </a:solidFill>
              </a:rPr>
              <a:t>	</a:t>
            </a:r>
            <a:r>
              <a:rPr lang="en-US" altLang="en-US" sz="3000"/>
              <a:t>3,000</a:t>
            </a:r>
          </a:p>
          <a:p>
            <a:pPr marL="457200" indent="-457200" eaLnBrk="1" hangingPunct="1">
              <a:buClr>
                <a:srgbClr val="006600"/>
              </a:buClr>
              <a:tabLst>
                <a:tab pos="854075" algn="l"/>
                <a:tab pos="2282825" algn="r"/>
                <a:tab pos="3651250" algn="dec"/>
              </a:tabLst>
            </a:pPr>
            <a:r>
              <a:rPr lang="en-US" altLang="en-US" sz="3000"/>
              <a:t>Compute IRR = </a:t>
            </a:r>
            <a:r>
              <a:rPr lang="en-US" altLang="en-US" sz="3000">
                <a:solidFill>
                  <a:srgbClr val="F6110F"/>
                </a:solidFill>
              </a:rPr>
              <a:t>18.02%</a:t>
            </a:r>
          </a:p>
        </p:txBody>
      </p:sp>
      <p:sp>
        <p:nvSpPr>
          <p:cNvPr id="5" name="Rectangle 2"/>
          <p:cNvSpPr txBox="1">
            <a:spLocks noChangeArrowheads="1"/>
          </p:cNvSpPr>
          <p:nvPr/>
        </p:nvSpPr>
        <p:spPr bwMode="auto">
          <a:xfrm>
            <a:off x="647700" y="222778"/>
            <a:ext cx="78867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lnSpc>
                <a:spcPct val="100000"/>
              </a:lnSpc>
              <a:defRPr/>
            </a:pPr>
            <a:r>
              <a:rPr lang="en-US" altLang="en-US" sz="3000" b="1" cap="small" dirty="0">
                <a:latin typeface="+mn-lt"/>
                <a:cs typeface="Times New Roman" panose="02020603050405020304" pitchFamily="18" charset="0"/>
              </a:rPr>
              <a:t>Solving for IRR</a:t>
            </a:r>
          </a:p>
          <a:p>
            <a:pPr algn="ctr" eaLnBrk="1" hangingPunct="1">
              <a:lnSpc>
                <a:spcPct val="100000"/>
              </a:lnSpc>
              <a:defRPr/>
            </a:pPr>
            <a:r>
              <a:rPr lang="en-US" altLang="en-US" sz="3000" b="1" cap="small" dirty="0">
                <a:latin typeface="+mn-lt"/>
                <a:cs typeface="Times New Roman" panose="02020603050405020304" pitchFamily="18" charset="0"/>
              </a:rPr>
              <a:t>Using a Financial Calculator</a:t>
            </a:r>
          </a:p>
          <a:p>
            <a:pPr algn="ctr" eaLnBrk="1" hangingPunct="1">
              <a:lnSpc>
                <a:spcPct val="100000"/>
              </a:lnSpc>
              <a:defRPr/>
            </a:pPr>
            <a:endParaRPr lang="en-US" altLang="en-US" sz="3000" b="1" cap="small" dirty="0">
              <a:latin typeface="+mn-lt"/>
              <a:cs typeface="Times New Roman" panose="02020603050405020304" pitchFamily="18" charset="0"/>
            </a:endParaRPr>
          </a:p>
        </p:txBody>
      </p:sp>
    </p:spTree>
    <p:custDataLst>
      <p:tags r:id="rId1"/>
    </p:custDataLst>
  </p:cSld>
  <p:clrMapOvr>
    <a:masterClrMapping/>
  </p:clrMapOvr>
  <p:transition advTm="80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102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102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102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1027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1027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1027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1027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275"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03" name="Rectangle 3"/>
          <p:cNvSpPr>
            <a:spLocks noGrp="1" noChangeArrowheads="1"/>
          </p:cNvSpPr>
          <p:nvPr>
            <p:ph type="body" idx="4294967295"/>
          </p:nvPr>
        </p:nvSpPr>
        <p:spPr>
          <a:xfrm>
            <a:off x="434975" y="998538"/>
            <a:ext cx="8193088" cy="5170487"/>
          </a:xfrm>
        </p:spPr>
        <p:txBody>
          <a:bodyPr>
            <a:spAutoFit/>
          </a:bodyPr>
          <a:lstStyle/>
          <a:p>
            <a:pPr marL="457200" indent="-457200" eaLnBrk="1" hangingPunct="1">
              <a:lnSpc>
                <a:spcPct val="100000"/>
              </a:lnSpc>
              <a:buClr>
                <a:srgbClr val="006600"/>
              </a:buClr>
              <a:buFontTx/>
              <a:buNone/>
            </a:pPr>
            <a:r>
              <a:rPr lang="en-US" altLang="en-US" dirty="0"/>
              <a:t>Advantages:</a:t>
            </a:r>
          </a:p>
          <a:p>
            <a:pPr marL="457200" indent="-457200" eaLnBrk="1" hangingPunct="1">
              <a:lnSpc>
                <a:spcPct val="100000"/>
              </a:lnSpc>
              <a:buClr>
                <a:srgbClr val="006600"/>
              </a:buClr>
            </a:pPr>
            <a:r>
              <a:rPr lang="en-US" altLang="en-US" dirty="0"/>
              <a:t>Cash flows rather than profits are analyzed</a:t>
            </a:r>
          </a:p>
          <a:p>
            <a:pPr marL="457200" indent="-457200" eaLnBrk="1" hangingPunct="1">
              <a:lnSpc>
                <a:spcPct val="100000"/>
              </a:lnSpc>
              <a:buClr>
                <a:srgbClr val="006600"/>
              </a:buClr>
            </a:pPr>
            <a:r>
              <a:rPr lang="en-US" altLang="en-US" dirty="0"/>
              <a:t>Recognizes the time value of money</a:t>
            </a:r>
          </a:p>
          <a:p>
            <a:pPr marL="457200" indent="-457200" eaLnBrk="1" hangingPunct="1">
              <a:lnSpc>
                <a:spcPct val="100000"/>
              </a:lnSpc>
              <a:buClr>
                <a:srgbClr val="006600"/>
              </a:buClr>
            </a:pPr>
            <a:r>
              <a:rPr lang="en-US" altLang="en-US" dirty="0"/>
              <a:t>Acceptance criterion is </a:t>
            </a:r>
            <a:r>
              <a:rPr lang="en-US" altLang="en-US" dirty="0">
                <a:solidFill>
                  <a:srgbClr val="FF0000"/>
                </a:solidFill>
              </a:rPr>
              <a:t>consistent with the goal of maximizing value</a:t>
            </a:r>
          </a:p>
          <a:p>
            <a:pPr marL="457200" indent="-457200" eaLnBrk="1" hangingPunct="1">
              <a:lnSpc>
                <a:spcPct val="100000"/>
              </a:lnSpc>
              <a:buClr>
                <a:srgbClr val="006600"/>
              </a:buClr>
              <a:buFontTx/>
              <a:buNone/>
            </a:pPr>
            <a:r>
              <a:rPr lang="en-US" altLang="en-US" dirty="0"/>
              <a:t>Disadvantages:</a:t>
            </a:r>
          </a:p>
          <a:p>
            <a:pPr marL="457200" indent="-457200" eaLnBrk="1" hangingPunct="1">
              <a:lnSpc>
                <a:spcPct val="100000"/>
              </a:lnSpc>
              <a:buClr>
                <a:srgbClr val="006600"/>
              </a:buClr>
            </a:pPr>
            <a:r>
              <a:rPr lang="en-US" altLang="en-US" dirty="0"/>
              <a:t>Detailed, accurate long-term forecasts are required to evaluate a project’s acceptance</a:t>
            </a:r>
          </a:p>
          <a:p>
            <a:pPr marL="457200" indent="-457200" eaLnBrk="1" hangingPunct="1">
              <a:lnSpc>
                <a:spcPct val="100000"/>
              </a:lnSpc>
              <a:buClr>
                <a:srgbClr val="006600"/>
              </a:buClr>
            </a:pPr>
            <a:r>
              <a:rPr lang="en-US" altLang="en-US" dirty="0"/>
              <a:t>Difficult to solve for IRR without a financial calculator or spreadsheet  </a:t>
            </a:r>
          </a:p>
        </p:txBody>
      </p:sp>
      <p:sp>
        <p:nvSpPr>
          <p:cNvPr id="5" name="Rectangle 2"/>
          <p:cNvSpPr txBox="1">
            <a:spLocks noChangeArrowheads="1"/>
          </p:cNvSpPr>
          <p:nvPr/>
        </p:nvSpPr>
        <p:spPr bwMode="auto">
          <a:xfrm>
            <a:off x="647700" y="265113"/>
            <a:ext cx="7886700" cy="657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lnSpc>
                <a:spcPct val="100000"/>
              </a:lnSpc>
              <a:defRPr/>
            </a:pPr>
            <a:r>
              <a:rPr lang="en-US" altLang="en-US" sz="3000" b="1" cap="small" dirty="0">
                <a:latin typeface="+mn-lt"/>
                <a:cs typeface="Times New Roman" panose="02020603050405020304" pitchFamily="18" charset="0"/>
              </a:rPr>
              <a:t>Capital Budgeting Techniques—IRR</a:t>
            </a:r>
          </a:p>
        </p:txBody>
      </p:sp>
    </p:spTree>
    <p:custDataLst>
      <p:tags r:id="rId1"/>
    </p:custDataLst>
  </p:cSld>
  <p:clrMapOvr>
    <a:masterClrMapping/>
  </p:clrMapOvr>
  <p:transition advTm="88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072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072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0720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0720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0720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0720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072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03"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8531" name="Rectangle 3"/>
          <p:cNvSpPr>
            <a:spLocks noGrp="1" noChangeArrowheads="1"/>
          </p:cNvSpPr>
          <p:nvPr>
            <p:ph type="body" idx="4294967295"/>
          </p:nvPr>
        </p:nvSpPr>
        <p:spPr>
          <a:xfrm>
            <a:off x="508000" y="1379538"/>
            <a:ext cx="8077200" cy="923925"/>
          </a:xfrm>
        </p:spPr>
        <p:txBody>
          <a:bodyPr>
            <a:spAutoFit/>
          </a:bodyPr>
          <a:lstStyle/>
          <a:p>
            <a:pPr marL="0" indent="0" eaLnBrk="1" hangingPunct="1">
              <a:buFontTx/>
              <a:buNone/>
            </a:pPr>
            <a:r>
              <a:rPr lang="en-US" altLang="en-US" sz="3000">
                <a:cs typeface="Times New Roman" panose="02020603050405020304" pitchFamily="18" charset="0"/>
              </a:rPr>
              <a:t>Number of years it takes to recapture the initial investment. </a:t>
            </a:r>
            <a:endParaRPr lang="en-US" altLang="en-US" sz="3000"/>
          </a:p>
        </p:txBody>
      </p:sp>
      <p:sp>
        <p:nvSpPr>
          <p:cNvPr id="278532" name="Rectangle 4"/>
          <p:cNvSpPr>
            <a:spLocks noChangeArrowheads="1"/>
          </p:cNvSpPr>
          <p:nvPr/>
        </p:nvSpPr>
        <p:spPr bwMode="auto">
          <a:xfrm>
            <a:off x="143402" y="2630488"/>
            <a:ext cx="7467600" cy="311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SzPct val="75000"/>
              <a:buBlip>
                <a:blip r:embed="rId4"/>
              </a:buBlip>
              <a:tabLst>
                <a:tab pos="684213" algn="ctr"/>
                <a:tab pos="1652588" algn="l"/>
                <a:tab pos="3081338" algn="dec"/>
                <a:tab pos="3886200" algn="l"/>
                <a:tab pos="58340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684213" algn="ctr"/>
                <a:tab pos="1652588" algn="l"/>
                <a:tab pos="3081338" algn="dec"/>
                <a:tab pos="3886200" algn="l"/>
                <a:tab pos="58340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684213" algn="ctr"/>
                <a:tab pos="1652588" algn="l"/>
                <a:tab pos="3081338" algn="dec"/>
                <a:tab pos="3886200" algn="l"/>
                <a:tab pos="58340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684213" algn="ctr"/>
                <a:tab pos="1652588" algn="l"/>
                <a:tab pos="3081338" algn="dec"/>
                <a:tab pos="3886200" algn="l"/>
                <a:tab pos="58340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684213" algn="ctr"/>
                <a:tab pos="1652588" algn="l"/>
                <a:tab pos="3081338" algn="dec"/>
                <a:tab pos="3886200" algn="l"/>
                <a:tab pos="58340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684213" algn="ctr"/>
                <a:tab pos="1652588" algn="l"/>
                <a:tab pos="3081338" algn="dec"/>
                <a:tab pos="3886200" algn="l"/>
                <a:tab pos="58340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684213" algn="ctr"/>
                <a:tab pos="1652588" algn="l"/>
                <a:tab pos="3081338" algn="dec"/>
                <a:tab pos="3886200" algn="l"/>
                <a:tab pos="58340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684213" algn="ctr"/>
                <a:tab pos="1652588" algn="l"/>
                <a:tab pos="3081338" algn="dec"/>
                <a:tab pos="3886200" algn="l"/>
                <a:tab pos="58340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684213" algn="ctr"/>
                <a:tab pos="1652588" algn="l"/>
                <a:tab pos="3081338" algn="dec"/>
                <a:tab pos="3886200" algn="l"/>
                <a:tab pos="5834063" algn="dec"/>
              </a:tabLst>
              <a:defRPr sz="2000">
                <a:solidFill>
                  <a:schemeClr val="tx1"/>
                </a:solidFill>
                <a:latin typeface="Tahoma" panose="020B0604030504040204" pitchFamily="34" charset="0"/>
                <a:ea typeface="ＭＳ Ｐゴシック" panose="020B0600070205080204" pitchFamily="34" charset="-128"/>
              </a:defRPr>
            </a:lvl9pPr>
          </a:lstStyle>
          <a:p>
            <a:pPr>
              <a:lnSpc>
                <a:spcPct val="100000"/>
              </a:lnSpc>
              <a:spcBef>
                <a:spcPct val="0"/>
              </a:spcBef>
              <a:buSzTx/>
              <a:buFontTx/>
              <a:buNone/>
              <a:defRPr/>
            </a:pPr>
            <a:r>
              <a:rPr lang="en-US" altLang="en-US" sz="3000" dirty="0">
                <a:solidFill>
                  <a:srgbClr val="7F7F7F"/>
                </a:solidFill>
                <a:latin typeface="+mn-lt"/>
                <a:cs typeface="Times New Roman" panose="02020603050405020304" pitchFamily="18" charset="0"/>
              </a:rPr>
              <a:t>	</a:t>
            </a:r>
            <a:r>
              <a:rPr lang="en-US" altLang="en-US" sz="3000" u="sng" dirty="0">
                <a:latin typeface="+mn-lt"/>
                <a:cs typeface="Times New Roman" panose="02020603050405020304" pitchFamily="18" charset="0"/>
              </a:rPr>
              <a:t>Year</a:t>
            </a:r>
            <a:r>
              <a:rPr lang="en-US" altLang="en-US" sz="3000" dirty="0">
                <a:solidFill>
                  <a:srgbClr val="7F7F7F"/>
                </a:solidFill>
                <a:latin typeface="+mn-lt"/>
                <a:cs typeface="Times New Roman" panose="02020603050405020304" pitchFamily="18" charset="0"/>
              </a:rPr>
              <a:t>	</a:t>
            </a:r>
            <a:r>
              <a:rPr lang="en-US" altLang="en-US" sz="3000" u="sng" dirty="0">
                <a:latin typeface="+mn-lt"/>
                <a:cs typeface="Times New Roman" panose="02020603050405020304" pitchFamily="18" charset="0"/>
              </a:rPr>
              <a:t>Cash Flow</a:t>
            </a:r>
            <a:r>
              <a:rPr lang="en-US" altLang="en-US" sz="3000" dirty="0">
                <a:solidFill>
                  <a:srgbClr val="7F7F7F"/>
                </a:solidFill>
                <a:latin typeface="+mn-lt"/>
                <a:cs typeface="Times New Roman" panose="02020603050405020304" pitchFamily="18" charset="0"/>
              </a:rPr>
              <a:t>	</a:t>
            </a:r>
            <a:r>
              <a:rPr lang="en-US" altLang="en-US" sz="3000" u="sng" dirty="0">
                <a:latin typeface="+mn-lt"/>
                <a:cs typeface="Times New Roman" panose="02020603050405020304" pitchFamily="18" charset="0"/>
              </a:rPr>
              <a:t>Cumulative CF = </a:t>
            </a:r>
            <a:r>
              <a:rPr lang="en-US" altLang="en-US" sz="3000" u="sng" dirty="0">
                <a:cs typeface="Times New Roman" panose="02020603050405020304" pitchFamily="18" charset="0"/>
                <a:sym typeface="Symbol" panose="05050102010706020507" pitchFamily="18" charset="2"/>
              </a:rPr>
              <a:t></a:t>
            </a:r>
            <a:r>
              <a:rPr lang="en-US" altLang="en-US" sz="3000" u="sng" dirty="0">
                <a:latin typeface="+mn-lt"/>
                <a:cs typeface="Times New Roman" panose="02020603050405020304" pitchFamily="18" charset="0"/>
                <a:sym typeface="Symbol" panose="05050102010706020507" pitchFamily="18" charset="2"/>
              </a:rPr>
              <a:t>CF</a:t>
            </a:r>
            <a:endParaRPr lang="en-US" altLang="en-US" sz="3000" dirty="0">
              <a:latin typeface="+mn-lt"/>
              <a:cs typeface="Times New Roman" panose="02020603050405020304" pitchFamily="18" charset="0"/>
            </a:endParaRPr>
          </a:p>
          <a:p>
            <a:pPr>
              <a:lnSpc>
                <a:spcPct val="100000"/>
              </a:lnSpc>
              <a:spcBef>
                <a:spcPct val="0"/>
              </a:spcBef>
              <a:buSzTx/>
              <a:buFontTx/>
              <a:buNone/>
              <a:defRPr/>
            </a:pPr>
            <a:r>
              <a:rPr lang="en-US" altLang="en-US" sz="3000" dirty="0">
                <a:solidFill>
                  <a:srgbClr val="7F7F7F"/>
                </a:solidFill>
                <a:latin typeface="+mn-lt"/>
                <a:cs typeface="Times New Roman" panose="02020603050405020304" pitchFamily="18" charset="0"/>
              </a:rPr>
              <a:t>	</a:t>
            </a:r>
            <a:r>
              <a:rPr lang="en-US" altLang="en-US" sz="3000" dirty="0">
                <a:latin typeface="+mn-lt"/>
                <a:cs typeface="Times New Roman" panose="02020603050405020304" pitchFamily="18" charset="0"/>
              </a:rPr>
              <a:t>0</a:t>
            </a:r>
            <a:r>
              <a:rPr lang="en-US" altLang="en-US" sz="3000" dirty="0">
                <a:solidFill>
                  <a:srgbClr val="7F7F7F"/>
                </a:solidFill>
                <a:latin typeface="+mn-lt"/>
                <a:cs typeface="Times New Roman" panose="02020603050405020304" pitchFamily="18" charset="0"/>
              </a:rPr>
              <a:t>		</a:t>
            </a:r>
            <a:r>
              <a:rPr lang="en-US" altLang="en-US" sz="3000" dirty="0">
                <a:latin typeface="+mn-lt"/>
                <a:cs typeface="Times New Roman" panose="02020603050405020304" pitchFamily="18" charset="0"/>
              </a:rPr>
              <a:t>$(7,000)</a:t>
            </a:r>
            <a:r>
              <a:rPr lang="en-US" altLang="en-US" sz="3000" dirty="0">
                <a:solidFill>
                  <a:srgbClr val="7F7F7F"/>
                </a:solidFill>
                <a:latin typeface="+mn-lt"/>
                <a:cs typeface="Times New Roman" panose="02020603050405020304" pitchFamily="18" charset="0"/>
              </a:rPr>
              <a:t>		</a:t>
            </a:r>
            <a:r>
              <a:rPr lang="en-US" altLang="en-US" sz="3000" dirty="0">
                <a:latin typeface="+mn-lt"/>
                <a:cs typeface="Times New Roman" panose="02020603050405020304" pitchFamily="18" charset="0"/>
              </a:rPr>
              <a:t>$(7,000)</a:t>
            </a:r>
          </a:p>
          <a:p>
            <a:pPr>
              <a:lnSpc>
                <a:spcPct val="100000"/>
              </a:lnSpc>
              <a:spcBef>
                <a:spcPts val="500"/>
              </a:spcBef>
              <a:buSzTx/>
              <a:buFontTx/>
              <a:buNone/>
              <a:defRPr/>
            </a:pPr>
            <a:r>
              <a:rPr lang="en-US" altLang="en-US" sz="3000" dirty="0">
                <a:solidFill>
                  <a:srgbClr val="7F7F7F"/>
                </a:solidFill>
                <a:latin typeface="+mn-lt"/>
                <a:cs typeface="Times New Roman" panose="02020603050405020304" pitchFamily="18" charset="0"/>
              </a:rPr>
              <a:t>	</a:t>
            </a:r>
            <a:r>
              <a:rPr lang="en-US" altLang="en-US" sz="3000" dirty="0">
                <a:latin typeface="+mn-lt"/>
                <a:cs typeface="Times New Roman" panose="02020603050405020304" pitchFamily="18" charset="0"/>
              </a:rPr>
              <a:t>1</a:t>
            </a:r>
            <a:r>
              <a:rPr lang="en-US" altLang="en-US" sz="3000" dirty="0">
                <a:solidFill>
                  <a:srgbClr val="7F7F7F"/>
                </a:solidFill>
                <a:latin typeface="+mn-lt"/>
                <a:cs typeface="Times New Roman" panose="02020603050405020304" pitchFamily="18" charset="0"/>
              </a:rPr>
              <a:t>		</a:t>
            </a:r>
            <a:r>
              <a:rPr lang="en-US" altLang="en-US" sz="3000" dirty="0">
                <a:latin typeface="+mn-lt"/>
                <a:cs typeface="Times New Roman" panose="02020603050405020304" pitchFamily="18" charset="0"/>
              </a:rPr>
              <a:t>2,000 </a:t>
            </a:r>
            <a:r>
              <a:rPr lang="en-US" altLang="en-US" sz="3000" dirty="0">
                <a:solidFill>
                  <a:srgbClr val="7F7F7F"/>
                </a:solidFill>
                <a:latin typeface="+mn-lt"/>
                <a:cs typeface="Times New Roman" panose="02020603050405020304" pitchFamily="18" charset="0"/>
              </a:rPr>
              <a:t>		</a:t>
            </a:r>
            <a:r>
              <a:rPr lang="en-US" altLang="en-US" sz="3000" dirty="0">
                <a:latin typeface="+mn-lt"/>
                <a:cs typeface="Times New Roman" panose="02020603050405020304" pitchFamily="18" charset="0"/>
              </a:rPr>
              <a:t>(5,000)</a:t>
            </a:r>
          </a:p>
          <a:p>
            <a:pPr>
              <a:lnSpc>
                <a:spcPct val="100000"/>
              </a:lnSpc>
              <a:spcBef>
                <a:spcPts val="500"/>
              </a:spcBef>
              <a:buSzTx/>
              <a:buFontTx/>
              <a:buNone/>
              <a:defRPr/>
            </a:pPr>
            <a:r>
              <a:rPr lang="en-US" altLang="en-US" sz="3000" dirty="0">
                <a:solidFill>
                  <a:srgbClr val="7F7F7F"/>
                </a:solidFill>
                <a:latin typeface="+mn-lt"/>
                <a:cs typeface="Times New Roman" panose="02020603050405020304" pitchFamily="18" charset="0"/>
              </a:rPr>
              <a:t>	</a:t>
            </a:r>
            <a:r>
              <a:rPr lang="en-US" altLang="en-US" sz="3000" dirty="0">
                <a:latin typeface="+mn-lt"/>
                <a:cs typeface="Times New Roman" panose="02020603050405020304" pitchFamily="18" charset="0"/>
              </a:rPr>
              <a:t>2</a:t>
            </a:r>
            <a:r>
              <a:rPr lang="en-US" altLang="en-US" sz="3000" dirty="0">
                <a:solidFill>
                  <a:srgbClr val="7F7F7F"/>
                </a:solidFill>
                <a:latin typeface="+mn-lt"/>
                <a:cs typeface="Times New Roman" panose="02020603050405020304" pitchFamily="18" charset="0"/>
              </a:rPr>
              <a:t>		</a:t>
            </a:r>
            <a:r>
              <a:rPr lang="en-US" altLang="en-US" sz="3000" dirty="0">
                <a:latin typeface="+mn-lt"/>
                <a:cs typeface="Times New Roman" panose="02020603050405020304" pitchFamily="18" charset="0"/>
              </a:rPr>
              <a:t>1,000 </a:t>
            </a:r>
            <a:r>
              <a:rPr lang="en-US" altLang="en-US" sz="3000" dirty="0">
                <a:solidFill>
                  <a:srgbClr val="7F7F7F"/>
                </a:solidFill>
                <a:latin typeface="+mn-lt"/>
                <a:cs typeface="Times New Roman" panose="02020603050405020304" pitchFamily="18" charset="0"/>
              </a:rPr>
              <a:t>		</a:t>
            </a:r>
            <a:r>
              <a:rPr lang="en-US" altLang="en-US" sz="3000" dirty="0">
                <a:latin typeface="+mn-lt"/>
                <a:cs typeface="Times New Roman" panose="02020603050405020304" pitchFamily="18" charset="0"/>
              </a:rPr>
              <a:t>(4,000)</a:t>
            </a:r>
          </a:p>
          <a:p>
            <a:pPr>
              <a:lnSpc>
                <a:spcPct val="100000"/>
              </a:lnSpc>
              <a:spcBef>
                <a:spcPts val="500"/>
              </a:spcBef>
              <a:buSzTx/>
              <a:buFontTx/>
              <a:buNone/>
              <a:defRPr/>
            </a:pPr>
            <a:r>
              <a:rPr lang="en-US" altLang="en-US" sz="3000" dirty="0">
                <a:solidFill>
                  <a:srgbClr val="7F7F7F"/>
                </a:solidFill>
                <a:latin typeface="+mn-lt"/>
                <a:cs typeface="Times New Roman" panose="02020603050405020304" pitchFamily="18" charset="0"/>
              </a:rPr>
              <a:t>	</a:t>
            </a:r>
            <a:r>
              <a:rPr lang="en-US" altLang="en-US" sz="3000" dirty="0">
                <a:latin typeface="+mn-lt"/>
                <a:cs typeface="Times New Roman" panose="02020603050405020304" pitchFamily="18" charset="0"/>
              </a:rPr>
              <a:t>3</a:t>
            </a:r>
            <a:r>
              <a:rPr lang="en-US" altLang="en-US" sz="3000" dirty="0">
                <a:solidFill>
                  <a:srgbClr val="7F7F7F"/>
                </a:solidFill>
                <a:latin typeface="+mn-lt"/>
                <a:cs typeface="Times New Roman" panose="02020603050405020304" pitchFamily="18" charset="0"/>
              </a:rPr>
              <a:t>		</a:t>
            </a:r>
            <a:r>
              <a:rPr lang="en-US" altLang="en-US" sz="3000" dirty="0">
                <a:latin typeface="+mn-lt"/>
                <a:cs typeface="Times New Roman" panose="02020603050405020304" pitchFamily="18" charset="0"/>
              </a:rPr>
              <a:t>5,000 </a:t>
            </a:r>
            <a:r>
              <a:rPr lang="en-US" altLang="en-US" sz="3000" dirty="0">
                <a:solidFill>
                  <a:srgbClr val="7F7F7F"/>
                </a:solidFill>
                <a:latin typeface="+mn-lt"/>
                <a:cs typeface="Times New Roman" panose="02020603050405020304" pitchFamily="18" charset="0"/>
              </a:rPr>
              <a:t>		</a:t>
            </a:r>
            <a:r>
              <a:rPr lang="en-US" altLang="en-US" sz="3000" dirty="0">
                <a:latin typeface="+mn-lt"/>
                <a:cs typeface="Times New Roman" panose="02020603050405020304" pitchFamily="18" charset="0"/>
              </a:rPr>
              <a:t>1,000</a:t>
            </a:r>
          </a:p>
          <a:p>
            <a:pPr>
              <a:lnSpc>
                <a:spcPct val="100000"/>
              </a:lnSpc>
              <a:spcBef>
                <a:spcPts val="500"/>
              </a:spcBef>
              <a:buSzTx/>
              <a:buFontTx/>
              <a:buNone/>
              <a:defRPr/>
            </a:pPr>
            <a:r>
              <a:rPr lang="en-US" altLang="en-US" sz="3000" dirty="0">
                <a:solidFill>
                  <a:srgbClr val="7F7F7F"/>
                </a:solidFill>
                <a:latin typeface="+mn-lt"/>
                <a:cs typeface="Times New Roman" panose="02020603050405020304" pitchFamily="18" charset="0"/>
              </a:rPr>
              <a:t>	</a:t>
            </a:r>
            <a:r>
              <a:rPr lang="en-US" altLang="en-US" sz="3000" dirty="0">
                <a:latin typeface="+mn-lt"/>
                <a:cs typeface="Times New Roman" panose="02020603050405020304" pitchFamily="18" charset="0"/>
              </a:rPr>
              <a:t>4</a:t>
            </a:r>
            <a:r>
              <a:rPr lang="en-US" altLang="en-US" sz="3000" dirty="0">
                <a:solidFill>
                  <a:srgbClr val="7F7F7F"/>
                </a:solidFill>
                <a:latin typeface="+mn-lt"/>
                <a:cs typeface="Times New Roman" panose="02020603050405020304" pitchFamily="18" charset="0"/>
              </a:rPr>
              <a:t>		</a:t>
            </a:r>
            <a:r>
              <a:rPr lang="en-US" altLang="en-US" sz="3000" dirty="0">
                <a:latin typeface="+mn-lt"/>
                <a:cs typeface="Times New Roman" panose="02020603050405020304" pitchFamily="18" charset="0"/>
              </a:rPr>
              <a:t>3,000 </a:t>
            </a:r>
            <a:r>
              <a:rPr lang="en-US" altLang="en-US" sz="3000" dirty="0">
                <a:solidFill>
                  <a:srgbClr val="7F7F7F"/>
                </a:solidFill>
                <a:latin typeface="+mn-lt"/>
                <a:cs typeface="Times New Roman" panose="02020603050405020304" pitchFamily="18" charset="0"/>
              </a:rPr>
              <a:t>		</a:t>
            </a:r>
            <a:r>
              <a:rPr lang="en-US" altLang="en-US" sz="3000" dirty="0">
                <a:latin typeface="+mn-lt"/>
                <a:cs typeface="Times New Roman" panose="02020603050405020304" pitchFamily="18" charset="0"/>
              </a:rPr>
              <a:t>4,000 </a:t>
            </a:r>
          </a:p>
        </p:txBody>
      </p:sp>
      <p:sp>
        <p:nvSpPr>
          <p:cNvPr id="278533" name="Text Box 5"/>
          <p:cNvSpPr txBox="1">
            <a:spLocks noChangeArrowheads="1"/>
          </p:cNvSpPr>
          <p:nvPr/>
        </p:nvSpPr>
        <p:spPr bwMode="auto">
          <a:xfrm>
            <a:off x="6112883" y="4382037"/>
            <a:ext cx="29300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defRPr/>
            </a:pPr>
            <a:r>
              <a:rPr lang="en-US" altLang="en-US" sz="2800" dirty="0">
                <a:solidFill>
                  <a:srgbClr val="F6110F"/>
                </a:solidFill>
              </a:rPr>
              <a:t>}</a:t>
            </a:r>
            <a:r>
              <a:rPr lang="en-US" altLang="en-US" sz="2800" dirty="0">
                <a:solidFill>
                  <a:schemeClr val="hlink"/>
                </a:solidFill>
              </a:rPr>
              <a:t> </a:t>
            </a:r>
            <a:r>
              <a:rPr lang="en-US" altLang="en-US" sz="2800" dirty="0">
                <a:latin typeface="+mn-lt"/>
              </a:rPr>
              <a:t>2 </a:t>
            </a:r>
            <a:r>
              <a:rPr lang="en-US" altLang="en-US" sz="2800" dirty="0" err="1">
                <a:latin typeface="+mn-lt"/>
              </a:rPr>
              <a:t>yrs</a:t>
            </a:r>
            <a:r>
              <a:rPr lang="en-US" altLang="en-US" sz="2800" dirty="0">
                <a:latin typeface="+mn-lt"/>
              </a:rPr>
              <a:t> &lt; PB &lt; 3 </a:t>
            </a:r>
            <a:r>
              <a:rPr lang="en-US" altLang="en-US" sz="2800" dirty="0" err="1">
                <a:latin typeface="+mn-lt"/>
              </a:rPr>
              <a:t>yrs</a:t>
            </a:r>
            <a:endParaRPr lang="en-US" altLang="en-US" sz="2800" dirty="0">
              <a:solidFill>
                <a:schemeClr val="hlink"/>
              </a:solidFill>
              <a:latin typeface="+mn-lt"/>
            </a:endParaRPr>
          </a:p>
        </p:txBody>
      </p:sp>
      <p:sp>
        <p:nvSpPr>
          <p:cNvPr id="278534" name="Text Box 6"/>
          <p:cNvSpPr txBox="1">
            <a:spLocks noChangeArrowheads="1"/>
          </p:cNvSpPr>
          <p:nvPr/>
        </p:nvSpPr>
        <p:spPr bwMode="auto">
          <a:xfrm>
            <a:off x="2422525" y="6053138"/>
            <a:ext cx="469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   </a:t>
            </a:r>
          </a:p>
        </p:txBody>
      </p:sp>
      <p:sp>
        <p:nvSpPr>
          <p:cNvPr id="8" name="Rectangle 2"/>
          <p:cNvSpPr txBox="1">
            <a:spLocks noChangeArrowheads="1"/>
          </p:cNvSpPr>
          <p:nvPr/>
        </p:nvSpPr>
        <p:spPr bwMode="auto">
          <a:xfrm>
            <a:off x="647700" y="222778"/>
            <a:ext cx="78867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lnSpc>
                <a:spcPct val="100000"/>
              </a:lnSpc>
              <a:defRPr/>
            </a:pPr>
            <a:r>
              <a:rPr lang="en-US" altLang="en-US" sz="3000" b="1" cap="small" dirty="0">
                <a:latin typeface="+mn-lt"/>
                <a:cs typeface="Times New Roman" panose="02020603050405020304" pitchFamily="18" charset="0"/>
              </a:rPr>
              <a:t>Capital Budgeting Techniques</a:t>
            </a:r>
          </a:p>
          <a:p>
            <a:pPr algn="ctr" eaLnBrk="1" hangingPunct="1">
              <a:lnSpc>
                <a:spcPct val="100000"/>
              </a:lnSpc>
              <a:defRPr/>
            </a:pPr>
            <a:r>
              <a:rPr lang="en-US" altLang="en-US" sz="3000" b="1" i="1" cap="small" dirty="0">
                <a:solidFill>
                  <a:srgbClr val="0033CC"/>
                </a:solidFill>
                <a:latin typeface="+mn-lt"/>
                <a:cs typeface="Times New Roman" panose="02020603050405020304" pitchFamily="18" charset="0"/>
              </a:rPr>
              <a:t>Traditional</a:t>
            </a:r>
            <a:r>
              <a:rPr lang="en-US" altLang="en-US" sz="3000" b="1" cap="small" dirty="0">
                <a:latin typeface="+mn-lt"/>
                <a:cs typeface="Times New Roman" panose="02020603050405020304" pitchFamily="18" charset="0"/>
              </a:rPr>
              <a:t> Payback Period</a:t>
            </a:r>
          </a:p>
        </p:txBody>
      </p:sp>
      <p:sp>
        <p:nvSpPr>
          <p:cNvPr id="7" name="Rectangle 6">
            <a:extLst>
              <a:ext uri="{FF2B5EF4-FFF2-40B4-BE49-F238E27FC236}">
                <a16:creationId xmlns:a16="http://schemas.microsoft.com/office/drawing/2014/main" id="{E268F0E1-800D-43D0-A7AA-9867457E8A43}"/>
              </a:ext>
            </a:extLst>
          </p:cNvPr>
          <p:cNvSpPr/>
          <p:nvPr/>
        </p:nvSpPr>
        <p:spPr>
          <a:xfrm>
            <a:off x="5050970" y="4188824"/>
            <a:ext cx="1140823" cy="923925"/>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advTm="107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85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8532">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78532">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8532">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78532">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78532">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78532">
                                            <p:txEl>
                                              <p:pRg st="5" end="5"/>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7853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2785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1" grpId="0" build="p" autoUpdateAnimBg="0"/>
      <p:bldP spid="278532" grpId="0" build="p" autoUpdateAnimBg="0"/>
      <p:bldP spid="278533" grpId="0" autoUpdateAnimBg="0"/>
      <p:bldP spid="278534" grpId="0" autoUpdateAnimBg="0"/>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3"/>
          <p:cNvGrpSpPr>
            <a:grpSpLocks/>
          </p:cNvGrpSpPr>
          <p:nvPr/>
        </p:nvGrpSpPr>
        <p:grpSpPr bwMode="auto">
          <a:xfrm>
            <a:off x="762000" y="1303338"/>
            <a:ext cx="7467600" cy="2678112"/>
            <a:chOff x="480" y="1094"/>
            <a:chExt cx="4704" cy="1687"/>
          </a:xfrm>
        </p:grpSpPr>
        <p:sp>
          <p:nvSpPr>
            <p:cNvPr id="34887" name="Rectangle 4"/>
            <p:cNvSpPr>
              <a:spLocks noChangeArrowheads="1"/>
            </p:cNvSpPr>
            <p:nvPr/>
          </p:nvSpPr>
          <p:spPr bwMode="auto">
            <a:xfrm>
              <a:off x="480" y="1094"/>
              <a:ext cx="4704" cy="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SzPct val="75000"/>
                <a:buBlip>
                  <a:blip r:embed="rId4"/>
                </a:buBlip>
                <a:tabLst>
                  <a:tab pos="684213" algn="ctr"/>
                  <a:tab pos="1652588" algn="l"/>
                  <a:tab pos="2687638" algn="dec"/>
                  <a:tab pos="3363913" algn="l"/>
                  <a:tab pos="4745038"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684213" algn="ctr"/>
                  <a:tab pos="1652588" algn="l"/>
                  <a:tab pos="2687638" algn="dec"/>
                  <a:tab pos="3363913" algn="l"/>
                  <a:tab pos="4745038"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684213" algn="ctr"/>
                  <a:tab pos="1652588" algn="l"/>
                  <a:tab pos="2687638" algn="dec"/>
                  <a:tab pos="3363913" algn="l"/>
                  <a:tab pos="4745038"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684213" algn="ctr"/>
                  <a:tab pos="1652588" algn="l"/>
                  <a:tab pos="2687638" algn="dec"/>
                  <a:tab pos="3363913" algn="l"/>
                  <a:tab pos="4745038"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684213" algn="ctr"/>
                  <a:tab pos="1652588" algn="l"/>
                  <a:tab pos="2687638" algn="dec"/>
                  <a:tab pos="3363913" algn="l"/>
                  <a:tab pos="4745038"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684213" algn="ctr"/>
                  <a:tab pos="1652588" algn="l"/>
                  <a:tab pos="2687638" algn="dec"/>
                  <a:tab pos="3363913" algn="l"/>
                  <a:tab pos="4745038"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684213" algn="ctr"/>
                  <a:tab pos="1652588" algn="l"/>
                  <a:tab pos="2687638" algn="dec"/>
                  <a:tab pos="3363913" algn="l"/>
                  <a:tab pos="4745038"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684213" algn="ctr"/>
                  <a:tab pos="1652588" algn="l"/>
                  <a:tab pos="2687638" algn="dec"/>
                  <a:tab pos="3363913" algn="l"/>
                  <a:tab pos="4745038"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684213" algn="ctr"/>
                  <a:tab pos="1652588" algn="l"/>
                  <a:tab pos="2687638" algn="dec"/>
                  <a:tab pos="3363913" algn="l"/>
                  <a:tab pos="4745038" algn="dec"/>
                </a:tabLst>
                <a:defRPr sz="2000">
                  <a:solidFill>
                    <a:schemeClr val="tx1"/>
                  </a:solidFill>
                  <a:latin typeface="Tahoma" panose="020B0604030504040204" pitchFamily="34" charset="0"/>
                  <a:ea typeface="ＭＳ Ｐゴシック" panose="020B0600070205080204" pitchFamily="34" charset="-128"/>
                </a:defRPr>
              </a:lvl9pPr>
            </a:lstStyle>
            <a:p>
              <a:pPr>
                <a:lnSpc>
                  <a:spcPct val="100000"/>
                </a:lnSpc>
                <a:spcBef>
                  <a:spcPct val="0"/>
                </a:spcBef>
                <a:buSzTx/>
                <a:buFontTx/>
                <a:buNone/>
                <a:defRPr/>
              </a:pPr>
              <a:r>
                <a:rPr lang="en-US" altLang="en-US" sz="2800" dirty="0">
                  <a:latin typeface="+mn-lt"/>
                  <a:cs typeface="Times New Roman" panose="02020603050405020304" pitchFamily="18" charset="0"/>
                </a:rPr>
                <a:t>	</a:t>
              </a:r>
              <a:r>
                <a:rPr lang="en-US" altLang="en-US" sz="2800" u="sng" dirty="0">
                  <a:latin typeface="+mn-lt"/>
                  <a:cs typeface="Times New Roman" panose="02020603050405020304" pitchFamily="18" charset="0"/>
                </a:rPr>
                <a:t>Year</a:t>
              </a:r>
              <a:r>
                <a:rPr lang="en-US" altLang="en-US" sz="2800" dirty="0">
                  <a:latin typeface="+mn-lt"/>
                  <a:cs typeface="Times New Roman" panose="02020603050405020304" pitchFamily="18" charset="0"/>
                </a:rPr>
                <a:t>	</a:t>
              </a:r>
              <a:r>
                <a:rPr lang="en-US" altLang="en-US" sz="2800" u="sng" dirty="0">
                  <a:latin typeface="+mn-lt"/>
                  <a:cs typeface="Times New Roman" panose="02020603050405020304" pitchFamily="18" charset="0"/>
                </a:rPr>
                <a:t>Cash Flow</a:t>
              </a:r>
              <a:r>
                <a:rPr lang="en-US" altLang="en-US" sz="2800" dirty="0">
                  <a:latin typeface="+mn-lt"/>
                  <a:cs typeface="Times New Roman" panose="02020603050405020304" pitchFamily="18" charset="0"/>
                </a:rPr>
                <a:t>	</a:t>
              </a:r>
              <a:r>
                <a:rPr lang="en-US" altLang="en-US" sz="2800" u="sng" dirty="0">
                  <a:latin typeface="+mn-lt"/>
                  <a:cs typeface="Times New Roman" panose="02020603050405020304" pitchFamily="18" charset="0"/>
                </a:rPr>
                <a:t>Cumulative CF</a:t>
              </a:r>
              <a:endParaRPr lang="en-US" altLang="en-US" sz="2800" dirty="0">
                <a:latin typeface="+mn-lt"/>
                <a:cs typeface="Times New Roman" panose="02020603050405020304" pitchFamily="18" charset="0"/>
              </a:endParaRPr>
            </a:p>
            <a:p>
              <a:pPr>
                <a:lnSpc>
                  <a:spcPct val="100000"/>
                </a:lnSpc>
                <a:spcBef>
                  <a:spcPct val="0"/>
                </a:spcBef>
                <a:buSzTx/>
                <a:buFontTx/>
                <a:buNone/>
                <a:defRPr/>
              </a:pPr>
              <a:r>
                <a:rPr lang="en-US" altLang="en-US" sz="2800" dirty="0">
                  <a:latin typeface="+mn-lt"/>
                  <a:cs typeface="Times New Roman" panose="02020603050405020304" pitchFamily="18" charset="0"/>
                </a:rPr>
                <a:t>	0		$(7,000)		$(7,000)</a:t>
              </a:r>
            </a:p>
            <a:p>
              <a:pPr>
                <a:lnSpc>
                  <a:spcPct val="100000"/>
                </a:lnSpc>
                <a:spcBef>
                  <a:spcPct val="0"/>
                </a:spcBef>
                <a:buSzTx/>
                <a:buFontTx/>
                <a:buNone/>
                <a:defRPr/>
              </a:pPr>
              <a:r>
                <a:rPr lang="en-US" altLang="en-US" sz="2800" dirty="0">
                  <a:latin typeface="+mn-lt"/>
                  <a:cs typeface="Times New Roman" panose="02020603050405020304" pitchFamily="18" charset="0"/>
                </a:rPr>
                <a:t>	1		2,000 		(5,000)</a:t>
              </a:r>
            </a:p>
            <a:p>
              <a:pPr>
                <a:lnSpc>
                  <a:spcPct val="100000"/>
                </a:lnSpc>
                <a:spcBef>
                  <a:spcPct val="0"/>
                </a:spcBef>
                <a:buSzTx/>
                <a:buFontTx/>
                <a:buNone/>
                <a:defRPr/>
              </a:pPr>
              <a:r>
                <a:rPr lang="en-US" altLang="en-US" sz="2800" dirty="0">
                  <a:latin typeface="+mn-lt"/>
                  <a:cs typeface="Times New Roman" panose="02020603050405020304" pitchFamily="18" charset="0"/>
                </a:rPr>
                <a:t>	2		1,000 		(4,000)</a:t>
              </a:r>
            </a:p>
            <a:p>
              <a:pPr>
                <a:lnSpc>
                  <a:spcPct val="100000"/>
                </a:lnSpc>
                <a:spcBef>
                  <a:spcPct val="0"/>
                </a:spcBef>
                <a:buSzTx/>
                <a:buFontTx/>
                <a:buNone/>
                <a:defRPr/>
              </a:pPr>
              <a:r>
                <a:rPr lang="en-US" altLang="en-US" sz="2800" dirty="0">
                  <a:latin typeface="+mn-lt"/>
                  <a:cs typeface="Times New Roman" panose="02020603050405020304" pitchFamily="18" charset="0"/>
                </a:rPr>
                <a:t>	3		5,000 		1,000</a:t>
              </a:r>
            </a:p>
            <a:p>
              <a:pPr>
                <a:lnSpc>
                  <a:spcPct val="100000"/>
                </a:lnSpc>
                <a:spcBef>
                  <a:spcPct val="0"/>
                </a:spcBef>
                <a:buSzTx/>
                <a:buFontTx/>
                <a:buNone/>
                <a:defRPr/>
              </a:pPr>
              <a:r>
                <a:rPr lang="en-US" altLang="en-US" sz="2800" dirty="0">
                  <a:latin typeface="+mn-lt"/>
                  <a:cs typeface="Times New Roman" panose="02020603050405020304" pitchFamily="18" charset="0"/>
                </a:rPr>
                <a:t>	4		3,000 		4,000</a:t>
              </a:r>
            </a:p>
          </p:txBody>
        </p:sp>
        <p:sp>
          <p:nvSpPr>
            <p:cNvPr id="44103" name="Text Box 5"/>
            <p:cNvSpPr txBox="1">
              <a:spLocks noChangeArrowheads="1"/>
            </p:cNvSpPr>
            <p:nvPr/>
          </p:nvSpPr>
          <p:spPr bwMode="auto">
            <a:xfrm>
              <a:off x="3617" y="1990"/>
              <a:ext cx="1536"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3000">
                  <a:solidFill>
                    <a:srgbClr val="F6110F"/>
                  </a:solidFill>
                  <a:latin typeface="Tahoma" panose="020B0604030504040204" pitchFamily="34" charset="0"/>
                  <a:ea typeface="ＭＳ Ｐゴシック" panose="020B0600070205080204" pitchFamily="34" charset="-128"/>
                </a:rPr>
                <a:t>}</a:t>
              </a:r>
              <a:r>
                <a:rPr lang="en-US" altLang="en-US" sz="3000">
                  <a:solidFill>
                    <a:schemeClr val="hlink"/>
                  </a:solidFill>
                  <a:latin typeface="Tahoma" panose="020B0604030504040204" pitchFamily="34" charset="0"/>
                  <a:ea typeface="ＭＳ Ｐゴシック" panose="020B0600070205080204" pitchFamily="34" charset="-128"/>
                </a:rPr>
                <a:t> </a:t>
              </a:r>
              <a:r>
                <a:rPr lang="en-US" altLang="en-US" sz="2400">
                  <a:latin typeface="Tahoma" panose="020B0604030504040204" pitchFamily="34" charset="0"/>
                  <a:ea typeface="ＭＳ Ｐゴシック" panose="020B0600070205080204" pitchFamily="34" charset="-128"/>
                </a:rPr>
                <a:t>2&lt;Payback&lt;3</a:t>
              </a:r>
              <a:endParaRPr lang="en-US" altLang="en-US" sz="2400">
                <a:solidFill>
                  <a:schemeClr val="hlink"/>
                </a:solidFill>
                <a:latin typeface="Tahoma" panose="020B0604030504040204" pitchFamily="34" charset="0"/>
                <a:ea typeface="ＭＳ Ｐゴシック" panose="020B0600070205080204" pitchFamily="34" charset="-128"/>
              </a:endParaRPr>
            </a:p>
          </p:txBody>
        </p:sp>
      </p:grpSp>
      <p:grpSp>
        <p:nvGrpSpPr>
          <p:cNvPr id="3" name="Group 6"/>
          <p:cNvGrpSpPr>
            <a:grpSpLocks/>
          </p:cNvGrpSpPr>
          <p:nvPr/>
        </p:nvGrpSpPr>
        <p:grpSpPr bwMode="auto">
          <a:xfrm>
            <a:off x="2317750" y="5952076"/>
            <a:ext cx="1905000" cy="458788"/>
            <a:chOff x="1460" y="3870"/>
            <a:chExt cx="1200" cy="289"/>
          </a:xfrm>
        </p:grpSpPr>
        <p:sp>
          <p:nvSpPr>
            <p:cNvPr id="34883" name="Rectangle 7"/>
            <p:cNvSpPr>
              <a:spLocks noChangeArrowheads="1"/>
            </p:cNvSpPr>
            <p:nvPr/>
          </p:nvSpPr>
          <p:spPr bwMode="auto">
            <a:xfrm>
              <a:off x="2110" y="3871"/>
              <a:ext cx="550"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defRPr/>
              </a:pPr>
              <a:r>
                <a:rPr lang="en-US" altLang="en-US" sz="2800" b="1" dirty="0">
                  <a:solidFill>
                    <a:srgbClr val="000000"/>
                  </a:solidFill>
                  <a:latin typeface="+mn-lt"/>
                </a:rPr>
                <a:t> </a:t>
              </a:r>
              <a:r>
                <a:rPr lang="en-US" altLang="en-US" sz="2800" dirty="0">
                  <a:solidFill>
                    <a:srgbClr val="000000"/>
                  </a:solidFill>
                  <a:latin typeface="+mn-lt"/>
                </a:rPr>
                <a:t>years</a:t>
              </a:r>
              <a:endParaRPr lang="en-US" altLang="en-US" sz="2800" dirty="0">
                <a:latin typeface="+mn-lt"/>
              </a:endParaRPr>
            </a:p>
          </p:txBody>
        </p:sp>
        <p:sp>
          <p:nvSpPr>
            <p:cNvPr id="34884" name="Rectangle 8"/>
            <p:cNvSpPr>
              <a:spLocks noChangeArrowheads="1"/>
            </p:cNvSpPr>
            <p:nvPr/>
          </p:nvSpPr>
          <p:spPr bwMode="auto">
            <a:xfrm>
              <a:off x="1655" y="3871"/>
              <a:ext cx="406"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defRPr/>
              </a:pPr>
              <a:r>
                <a:rPr lang="en-US" altLang="en-US" sz="2800" dirty="0">
                  <a:solidFill>
                    <a:srgbClr val="000000"/>
                  </a:solidFill>
                  <a:latin typeface="+mn-lt"/>
                </a:rPr>
                <a:t>2.80</a:t>
              </a:r>
              <a:endParaRPr lang="en-US" altLang="en-US" sz="2800" dirty="0">
                <a:latin typeface="+mn-lt"/>
              </a:endParaRPr>
            </a:p>
          </p:txBody>
        </p:sp>
        <p:sp>
          <p:nvSpPr>
            <p:cNvPr id="34885" name="Rectangle 9"/>
            <p:cNvSpPr>
              <a:spLocks noChangeArrowheads="1"/>
            </p:cNvSpPr>
            <p:nvPr/>
          </p:nvSpPr>
          <p:spPr bwMode="auto">
            <a:xfrm>
              <a:off x="1543" y="3888"/>
              <a:ext cx="154"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defRPr/>
              </a:pPr>
              <a:r>
                <a:rPr lang="en-US" altLang="en-US" sz="2800" b="1">
                  <a:solidFill>
                    <a:srgbClr val="000000"/>
                  </a:solidFill>
                  <a:latin typeface="+mn-lt"/>
                </a:rPr>
                <a:t>   </a:t>
              </a:r>
              <a:endParaRPr lang="en-US" altLang="en-US" sz="2800" b="1">
                <a:latin typeface="+mn-lt"/>
              </a:endParaRPr>
            </a:p>
          </p:txBody>
        </p:sp>
        <p:sp>
          <p:nvSpPr>
            <p:cNvPr id="34886" name="Rectangle 10"/>
            <p:cNvSpPr>
              <a:spLocks noChangeArrowheads="1"/>
            </p:cNvSpPr>
            <p:nvPr/>
          </p:nvSpPr>
          <p:spPr bwMode="auto">
            <a:xfrm>
              <a:off x="1460" y="3870"/>
              <a:ext cx="113"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defRPr/>
              </a:pPr>
              <a:r>
                <a:rPr lang="en-US" altLang="en-US" sz="2800" dirty="0">
                  <a:solidFill>
                    <a:srgbClr val="000000"/>
                  </a:solidFill>
                  <a:latin typeface="+mn-lt"/>
                </a:rPr>
                <a:t>=</a:t>
              </a:r>
              <a:endParaRPr lang="en-US" altLang="en-US" sz="2800" dirty="0">
                <a:latin typeface="+mn-lt"/>
              </a:endParaRPr>
            </a:p>
          </p:txBody>
        </p:sp>
      </p:grpSp>
      <p:grpSp>
        <p:nvGrpSpPr>
          <p:cNvPr id="4" name="Group 88"/>
          <p:cNvGrpSpPr>
            <a:grpSpLocks/>
          </p:cNvGrpSpPr>
          <p:nvPr/>
        </p:nvGrpSpPr>
        <p:grpSpPr bwMode="auto">
          <a:xfrm>
            <a:off x="2317750" y="5401214"/>
            <a:ext cx="4837113" cy="800100"/>
            <a:chOff x="1460" y="3445"/>
            <a:chExt cx="3047" cy="504"/>
          </a:xfrm>
        </p:grpSpPr>
        <p:sp>
          <p:nvSpPr>
            <p:cNvPr id="34877" name="Rectangle 89"/>
            <p:cNvSpPr>
              <a:spLocks noChangeArrowheads="1"/>
            </p:cNvSpPr>
            <p:nvPr/>
          </p:nvSpPr>
          <p:spPr bwMode="auto">
            <a:xfrm>
              <a:off x="3840" y="3678"/>
              <a:ext cx="634"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defRPr/>
              </a:pPr>
              <a:r>
                <a:rPr lang="en-US" altLang="en-US" sz="2800" dirty="0">
                  <a:solidFill>
                    <a:srgbClr val="000000"/>
                  </a:solidFill>
                  <a:latin typeface="+mn-lt"/>
                </a:rPr>
                <a:t>$5,000</a:t>
              </a:r>
              <a:endParaRPr lang="en-US" altLang="en-US" sz="2800" dirty="0">
                <a:latin typeface="+mn-lt"/>
              </a:endParaRPr>
            </a:p>
          </p:txBody>
        </p:sp>
        <p:sp>
          <p:nvSpPr>
            <p:cNvPr id="34878" name="Rectangle 90"/>
            <p:cNvSpPr>
              <a:spLocks noChangeArrowheads="1"/>
            </p:cNvSpPr>
            <p:nvPr/>
          </p:nvSpPr>
          <p:spPr bwMode="auto">
            <a:xfrm>
              <a:off x="3840" y="3445"/>
              <a:ext cx="634"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defRPr/>
              </a:pPr>
              <a:r>
                <a:rPr lang="en-US" altLang="en-US" sz="2800" dirty="0">
                  <a:solidFill>
                    <a:srgbClr val="000000"/>
                  </a:solidFill>
                  <a:latin typeface="+mn-lt"/>
                </a:rPr>
                <a:t>$4,000</a:t>
              </a:r>
              <a:endParaRPr lang="en-US" altLang="en-US" sz="2800" dirty="0">
                <a:latin typeface="+mn-lt"/>
              </a:endParaRPr>
            </a:p>
          </p:txBody>
        </p:sp>
        <p:sp>
          <p:nvSpPr>
            <p:cNvPr id="34879" name="Rectangle 91"/>
            <p:cNvSpPr>
              <a:spLocks noChangeArrowheads="1"/>
            </p:cNvSpPr>
            <p:nvPr/>
          </p:nvSpPr>
          <p:spPr bwMode="auto">
            <a:xfrm>
              <a:off x="2286" y="3511"/>
              <a:ext cx="115"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defRPr/>
              </a:pPr>
              <a:r>
                <a:rPr lang="en-US" altLang="en-US" sz="2800" dirty="0">
                  <a:latin typeface="+mn-lt"/>
                </a:rPr>
                <a:t>2</a:t>
              </a:r>
            </a:p>
          </p:txBody>
        </p:sp>
        <p:sp>
          <p:nvSpPr>
            <p:cNvPr id="34880" name="Rectangle 92"/>
            <p:cNvSpPr>
              <a:spLocks noChangeArrowheads="1"/>
            </p:cNvSpPr>
            <p:nvPr/>
          </p:nvSpPr>
          <p:spPr bwMode="auto">
            <a:xfrm>
              <a:off x="3061" y="3510"/>
              <a:ext cx="113"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defRPr/>
              </a:pPr>
              <a:r>
                <a:rPr lang="en-US" altLang="en-US" sz="2800" b="1" dirty="0">
                  <a:solidFill>
                    <a:srgbClr val="000000"/>
                  </a:solidFill>
                  <a:latin typeface="+mn-lt"/>
                </a:rPr>
                <a:t>+</a:t>
              </a:r>
              <a:endParaRPr lang="en-US" altLang="en-US" sz="2800" b="1" dirty="0">
                <a:latin typeface="+mn-lt"/>
              </a:endParaRPr>
            </a:p>
          </p:txBody>
        </p:sp>
        <p:sp>
          <p:nvSpPr>
            <p:cNvPr id="34881" name="Rectangle 93"/>
            <p:cNvSpPr>
              <a:spLocks noChangeArrowheads="1"/>
            </p:cNvSpPr>
            <p:nvPr/>
          </p:nvSpPr>
          <p:spPr bwMode="auto">
            <a:xfrm>
              <a:off x="1460" y="3510"/>
              <a:ext cx="113"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defRPr/>
              </a:pPr>
              <a:r>
                <a:rPr lang="en-US" altLang="en-US" sz="2800" dirty="0">
                  <a:solidFill>
                    <a:srgbClr val="000000"/>
                  </a:solidFill>
                  <a:latin typeface="+mn-lt"/>
                </a:rPr>
                <a:t>=</a:t>
              </a:r>
              <a:endParaRPr lang="en-US" altLang="en-US" sz="2800" dirty="0">
                <a:latin typeface="+mn-lt"/>
              </a:endParaRPr>
            </a:p>
          </p:txBody>
        </p:sp>
        <p:sp>
          <p:nvSpPr>
            <p:cNvPr id="34882" name="Line 94"/>
            <p:cNvSpPr>
              <a:spLocks noChangeShapeType="1"/>
            </p:cNvSpPr>
            <p:nvPr/>
          </p:nvSpPr>
          <p:spPr bwMode="auto">
            <a:xfrm>
              <a:off x="3816" y="3683"/>
              <a:ext cx="691"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pPr>
                <a:defRPr/>
              </a:pPr>
              <a:endParaRPr lang="en-US" sz="2800">
                <a:latin typeface="+mn-lt"/>
              </a:endParaRPr>
            </a:p>
          </p:txBody>
        </p:sp>
      </p:grpSp>
      <p:grpSp>
        <p:nvGrpSpPr>
          <p:cNvPr id="5" name="Group 67"/>
          <p:cNvGrpSpPr>
            <a:grpSpLocks/>
          </p:cNvGrpSpPr>
          <p:nvPr/>
        </p:nvGrpSpPr>
        <p:grpSpPr bwMode="auto">
          <a:xfrm>
            <a:off x="1219200" y="4123276"/>
            <a:ext cx="6626225" cy="1171575"/>
            <a:chOff x="1219200" y="3886200"/>
            <a:chExt cx="6626225" cy="1171575"/>
          </a:xfrm>
        </p:grpSpPr>
        <p:grpSp>
          <p:nvGrpSpPr>
            <p:cNvPr id="44043" name="Group 102"/>
            <p:cNvGrpSpPr>
              <a:grpSpLocks/>
            </p:cNvGrpSpPr>
            <p:nvPr/>
          </p:nvGrpSpPr>
          <p:grpSpPr bwMode="auto">
            <a:xfrm>
              <a:off x="1377950" y="3886200"/>
              <a:ext cx="6467475" cy="1171575"/>
              <a:chOff x="1377950" y="3886200"/>
              <a:chExt cx="6467602" cy="1171575"/>
            </a:xfrm>
          </p:grpSpPr>
          <p:sp>
            <p:nvSpPr>
              <p:cNvPr id="44045" name="Rectangle 12"/>
              <p:cNvSpPr>
                <a:spLocks noChangeArrowheads="1"/>
              </p:cNvSpPr>
              <p:nvPr/>
            </p:nvSpPr>
            <p:spPr bwMode="auto">
              <a:xfrm>
                <a:off x="6519863" y="3890963"/>
                <a:ext cx="11112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remaining</a:t>
                </a:r>
                <a:endParaRPr lang="en-US" altLang="en-US" sz="2400">
                  <a:latin typeface="Tahoma" panose="020B0604030504040204" pitchFamily="34" charset="0"/>
                  <a:ea typeface="ＭＳ Ｐゴシック" panose="020B0600070205080204" pitchFamily="34" charset="-128"/>
                </a:endParaRPr>
              </a:p>
            </p:txBody>
          </p:sp>
          <p:sp>
            <p:nvSpPr>
              <p:cNvPr id="44046" name="Rectangle 13"/>
              <p:cNvSpPr>
                <a:spLocks noChangeArrowheads="1"/>
              </p:cNvSpPr>
              <p:nvPr/>
            </p:nvSpPr>
            <p:spPr bwMode="auto">
              <a:xfrm>
                <a:off x="6456363" y="3890963"/>
                <a:ext cx="79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 </a:t>
                </a:r>
                <a:endParaRPr lang="en-US" altLang="en-US" sz="2400">
                  <a:latin typeface="Tahoma" panose="020B0604030504040204" pitchFamily="34" charset="0"/>
                  <a:ea typeface="ＭＳ Ｐゴシック" panose="020B0600070205080204" pitchFamily="34" charset="-128"/>
                </a:endParaRPr>
              </a:p>
            </p:txBody>
          </p:sp>
          <p:sp>
            <p:nvSpPr>
              <p:cNvPr id="44047" name="Rectangle 14"/>
              <p:cNvSpPr>
                <a:spLocks noChangeArrowheads="1"/>
              </p:cNvSpPr>
              <p:nvPr/>
            </p:nvSpPr>
            <p:spPr bwMode="auto">
              <a:xfrm>
                <a:off x="5216525" y="3890963"/>
                <a:ext cx="12319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investment</a:t>
                </a:r>
                <a:endParaRPr lang="en-US" altLang="en-US" sz="2400">
                  <a:latin typeface="Tahoma" panose="020B0604030504040204" pitchFamily="34" charset="0"/>
                  <a:ea typeface="ＭＳ Ｐゴシック" panose="020B0600070205080204" pitchFamily="34" charset="-128"/>
                </a:endParaRPr>
              </a:p>
            </p:txBody>
          </p:sp>
          <p:sp>
            <p:nvSpPr>
              <p:cNvPr id="44048" name="Rectangle 15"/>
              <p:cNvSpPr>
                <a:spLocks noChangeArrowheads="1"/>
              </p:cNvSpPr>
              <p:nvPr/>
            </p:nvSpPr>
            <p:spPr bwMode="auto">
              <a:xfrm>
                <a:off x="5153025" y="3890963"/>
                <a:ext cx="79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 </a:t>
                </a:r>
                <a:endParaRPr lang="en-US" altLang="en-US" sz="2400">
                  <a:latin typeface="Tahoma" panose="020B0604030504040204" pitchFamily="34" charset="0"/>
                  <a:ea typeface="ＭＳ Ｐゴシック" panose="020B0600070205080204" pitchFamily="34" charset="-128"/>
                </a:endParaRPr>
              </a:p>
            </p:txBody>
          </p:sp>
          <p:sp>
            <p:nvSpPr>
              <p:cNvPr id="44049" name="Rectangle 16"/>
              <p:cNvSpPr>
                <a:spLocks noChangeArrowheads="1"/>
              </p:cNvSpPr>
              <p:nvPr/>
            </p:nvSpPr>
            <p:spPr bwMode="auto">
              <a:xfrm>
                <a:off x="5026025" y="3890963"/>
                <a:ext cx="1381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44050" name="Line 18"/>
              <p:cNvSpPr>
                <a:spLocks noChangeShapeType="1"/>
              </p:cNvSpPr>
              <p:nvPr/>
            </p:nvSpPr>
            <p:spPr bwMode="auto">
              <a:xfrm>
                <a:off x="5029200" y="4506913"/>
                <a:ext cx="2686050" cy="1588"/>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051" name="Rectangle 19"/>
              <p:cNvSpPr>
                <a:spLocks noChangeArrowheads="1"/>
              </p:cNvSpPr>
              <p:nvPr/>
            </p:nvSpPr>
            <p:spPr bwMode="auto">
              <a:xfrm>
                <a:off x="7223125" y="4578350"/>
                <a:ext cx="79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 </a:t>
                </a:r>
                <a:endParaRPr lang="en-US" altLang="en-US" sz="2400">
                  <a:latin typeface="Tahoma" panose="020B0604030504040204" pitchFamily="34" charset="0"/>
                  <a:ea typeface="ＭＳ Ｐゴシック" panose="020B0600070205080204" pitchFamily="34" charset="-128"/>
                </a:endParaRPr>
              </a:p>
            </p:txBody>
          </p:sp>
          <p:sp>
            <p:nvSpPr>
              <p:cNvPr id="44052" name="Rectangle 20"/>
              <p:cNvSpPr>
                <a:spLocks noChangeArrowheads="1"/>
              </p:cNvSpPr>
              <p:nvPr/>
            </p:nvSpPr>
            <p:spPr bwMode="auto">
              <a:xfrm>
                <a:off x="6297613" y="4752975"/>
                <a:ext cx="917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payback</a:t>
                </a:r>
                <a:endParaRPr lang="en-US" altLang="en-US" sz="2400">
                  <a:latin typeface="Tahoma" panose="020B0604030504040204" pitchFamily="34" charset="0"/>
                  <a:ea typeface="ＭＳ Ｐゴシック" panose="020B0600070205080204" pitchFamily="34" charset="-128"/>
                </a:endParaRPr>
              </a:p>
            </p:txBody>
          </p:sp>
          <p:sp>
            <p:nvSpPr>
              <p:cNvPr id="44053" name="Rectangle 21"/>
              <p:cNvSpPr>
                <a:spLocks noChangeArrowheads="1"/>
              </p:cNvSpPr>
              <p:nvPr/>
            </p:nvSpPr>
            <p:spPr bwMode="auto">
              <a:xfrm>
                <a:off x="6234113" y="4752975"/>
                <a:ext cx="79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 </a:t>
                </a:r>
                <a:endParaRPr lang="en-US" altLang="en-US" sz="2400">
                  <a:latin typeface="Tahoma" panose="020B0604030504040204" pitchFamily="34" charset="0"/>
                  <a:ea typeface="ＭＳ Ｐゴシック" panose="020B0600070205080204" pitchFamily="34" charset="-128"/>
                </a:endParaRPr>
              </a:p>
            </p:txBody>
          </p:sp>
          <p:sp>
            <p:nvSpPr>
              <p:cNvPr id="44054" name="Rectangle 22"/>
              <p:cNvSpPr>
                <a:spLocks noChangeArrowheads="1"/>
              </p:cNvSpPr>
              <p:nvPr/>
            </p:nvSpPr>
            <p:spPr bwMode="auto">
              <a:xfrm>
                <a:off x="6003925" y="4752975"/>
                <a:ext cx="2190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of</a:t>
                </a:r>
                <a:endParaRPr lang="en-US" altLang="en-US" sz="2400">
                  <a:latin typeface="Tahoma" panose="020B0604030504040204" pitchFamily="34" charset="0"/>
                  <a:ea typeface="ＭＳ Ｐゴシック" panose="020B0600070205080204" pitchFamily="34" charset="-128"/>
                </a:endParaRPr>
              </a:p>
            </p:txBody>
          </p:sp>
          <p:sp>
            <p:nvSpPr>
              <p:cNvPr id="44055" name="Rectangle 23"/>
              <p:cNvSpPr>
                <a:spLocks noChangeArrowheads="1"/>
              </p:cNvSpPr>
              <p:nvPr/>
            </p:nvSpPr>
            <p:spPr bwMode="auto">
              <a:xfrm>
                <a:off x="5443538" y="4752975"/>
                <a:ext cx="565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year </a:t>
                </a:r>
                <a:endParaRPr lang="en-US" altLang="en-US" sz="2400">
                  <a:latin typeface="Tahoma" panose="020B0604030504040204" pitchFamily="34" charset="0"/>
                  <a:ea typeface="ＭＳ Ｐゴシック" panose="020B0600070205080204" pitchFamily="34" charset="-128"/>
                </a:endParaRPr>
              </a:p>
            </p:txBody>
          </p:sp>
          <p:sp>
            <p:nvSpPr>
              <p:cNvPr id="44056" name="Rectangle 24"/>
              <p:cNvSpPr>
                <a:spLocks noChangeArrowheads="1"/>
              </p:cNvSpPr>
              <p:nvPr/>
            </p:nvSpPr>
            <p:spPr bwMode="auto">
              <a:xfrm>
                <a:off x="6881813" y="4475163"/>
                <a:ext cx="2000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in</a:t>
                </a:r>
                <a:endParaRPr lang="en-US" altLang="en-US" sz="2400">
                  <a:latin typeface="Tahoma" panose="020B0604030504040204" pitchFamily="34" charset="0"/>
                  <a:ea typeface="ＭＳ Ｐゴシック" panose="020B0600070205080204" pitchFamily="34" charset="-128"/>
                </a:endParaRPr>
              </a:p>
            </p:txBody>
          </p:sp>
          <p:sp>
            <p:nvSpPr>
              <p:cNvPr id="44057" name="Rectangle 25"/>
              <p:cNvSpPr>
                <a:spLocks noChangeArrowheads="1"/>
              </p:cNvSpPr>
              <p:nvPr/>
            </p:nvSpPr>
            <p:spPr bwMode="auto">
              <a:xfrm>
                <a:off x="6818313" y="4475163"/>
                <a:ext cx="79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 </a:t>
                </a:r>
                <a:endParaRPr lang="en-US" altLang="en-US" sz="2400">
                  <a:latin typeface="Tahoma" panose="020B0604030504040204" pitchFamily="34" charset="0"/>
                  <a:ea typeface="ＭＳ Ｐゴシック" panose="020B0600070205080204" pitchFamily="34" charset="-128"/>
                </a:endParaRPr>
              </a:p>
            </p:txBody>
          </p:sp>
          <p:sp>
            <p:nvSpPr>
              <p:cNvPr id="44058" name="Rectangle 26"/>
              <p:cNvSpPr>
                <a:spLocks noChangeArrowheads="1"/>
              </p:cNvSpPr>
              <p:nvPr/>
            </p:nvSpPr>
            <p:spPr bwMode="auto">
              <a:xfrm>
                <a:off x="6353175" y="4475163"/>
                <a:ext cx="4667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flow</a:t>
                </a:r>
                <a:endParaRPr lang="en-US" altLang="en-US" sz="2400">
                  <a:latin typeface="Tahoma" panose="020B0604030504040204" pitchFamily="34" charset="0"/>
                  <a:ea typeface="ＭＳ Ｐゴシック" panose="020B0600070205080204" pitchFamily="34" charset="-128"/>
                </a:endParaRPr>
              </a:p>
            </p:txBody>
          </p:sp>
          <p:sp>
            <p:nvSpPr>
              <p:cNvPr id="44059" name="Rectangle 27"/>
              <p:cNvSpPr>
                <a:spLocks noChangeArrowheads="1"/>
              </p:cNvSpPr>
              <p:nvPr/>
            </p:nvSpPr>
            <p:spPr bwMode="auto">
              <a:xfrm>
                <a:off x="6276975" y="4475163"/>
                <a:ext cx="79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 </a:t>
                </a:r>
                <a:endParaRPr lang="en-US" altLang="en-US" sz="2400">
                  <a:latin typeface="Tahoma" panose="020B0604030504040204" pitchFamily="34" charset="0"/>
                  <a:ea typeface="ＭＳ Ｐゴシック" panose="020B0600070205080204" pitchFamily="34" charset="-128"/>
                </a:endParaRPr>
              </a:p>
            </p:txBody>
          </p:sp>
          <p:sp>
            <p:nvSpPr>
              <p:cNvPr id="44060" name="Rectangle 28"/>
              <p:cNvSpPr>
                <a:spLocks noChangeArrowheads="1"/>
              </p:cNvSpPr>
              <p:nvPr/>
            </p:nvSpPr>
            <p:spPr bwMode="auto">
              <a:xfrm>
                <a:off x="5781675" y="4475163"/>
                <a:ext cx="5048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cash</a:t>
                </a:r>
                <a:endParaRPr lang="en-US" altLang="en-US" sz="2400">
                  <a:latin typeface="Tahoma" panose="020B0604030504040204" pitchFamily="34" charset="0"/>
                  <a:ea typeface="ＭＳ Ｐゴシック" panose="020B0600070205080204" pitchFamily="34" charset="-128"/>
                </a:endParaRPr>
              </a:p>
            </p:txBody>
          </p:sp>
          <p:sp>
            <p:nvSpPr>
              <p:cNvPr id="44061" name="Rectangle 29"/>
              <p:cNvSpPr>
                <a:spLocks noChangeArrowheads="1"/>
              </p:cNvSpPr>
              <p:nvPr/>
            </p:nvSpPr>
            <p:spPr bwMode="auto">
              <a:xfrm>
                <a:off x="5710238" y="4475163"/>
                <a:ext cx="79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 </a:t>
                </a:r>
                <a:endParaRPr lang="en-US" altLang="en-US" sz="2400">
                  <a:latin typeface="Tahoma" panose="020B0604030504040204" pitchFamily="34" charset="0"/>
                  <a:ea typeface="ＭＳ Ｐゴシック" panose="020B0600070205080204" pitchFamily="34" charset="-128"/>
                </a:endParaRPr>
              </a:p>
            </p:txBody>
          </p:sp>
          <p:sp>
            <p:nvSpPr>
              <p:cNvPr id="44062" name="Rectangle 30"/>
              <p:cNvSpPr>
                <a:spLocks noChangeArrowheads="1"/>
              </p:cNvSpPr>
              <p:nvPr/>
            </p:nvSpPr>
            <p:spPr bwMode="auto">
              <a:xfrm>
                <a:off x="5581650" y="4475163"/>
                <a:ext cx="1381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44063" name="Rectangle 31"/>
              <p:cNvSpPr>
                <a:spLocks noChangeArrowheads="1"/>
              </p:cNvSpPr>
              <p:nvPr/>
            </p:nvSpPr>
            <p:spPr bwMode="auto">
              <a:xfrm>
                <a:off x="7623175" y="3997325"/>
                <a:ext cx="79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 </a:t>
                </a:r>
                <a:endParaRPr lang="en-US" altLang="en-US" sz="2400">
                  <a:latin typeface="Tahoma" panose="020B0604030504040204" pitchFamily="34" charset="0"/>
                  <a:ea typeface="ＭＳ Ｐゴシック" panose="020B0600070205080204" pitchFamily="34" charset="-128"/>
                </a:endParaRPr>
              </a:p>
            </p:txBody>
          </p:sp>
          <p:sp>
            <p:nvSpPr>
              <p:cNvPr id="44064" name="Rectangle 32"/>
              <p:cNvSpPr>
                <a:spLocks noChangeArrowheads="1"/>
              </p:cNvSpPr>
              <p:nvPr/>
            </p:nvSpPr>
            <p:spPr bwMode="auto">
              <a:xfrm>
                <a:off x="6037263" y="4176713"/>
                <a:ext cx="12080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recaptured</a:t>
                </a:r>
                <a:endParaRPr lang="en-US" altLang="en-US" sz="2400">
                  <a:latin typeface="Tahoma" panose="020B0604030504040204" pitchFamily="34" charset="0"/>
                  <a:ea typeface="ＭＳ Ｐゴシック" panose="020B0600070205080204" pitchFamily="34" charset="-128"/>
                </a:endParaRPr>
              </a:p>
            </p:txBody>
          </p:sp>
          <p:sp>
            <p:nvSpPr>
              <p:cNvPr id="44065" name="Rectangle 33"/>
              <p:cNvSpPr>
                <a:spLocks noChangeArrowheads="1"/>
              </p:cNvSpPr>
              <p:nvPr/>
            </p:nvSpPr>
            <p:spPr bwMode="auto">
              <a:xfrm>
                <a:off x="5973763" y="4176713"/>
                <a:ext cx="79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 </a:t>
                </a:r>
                <a:endParaRPr lang="en-US" altLang="en-US" sz="2400">
                  <a:latin typeface="Tahoma" panose="020B0604030504040204" pitchFamily="34" charset="0"/>
                  <a:ea typeface="ＭＳ Ｐゴシック" panose="020B0600070205080204" pitchFamily="34" charset="-128"/>
                </a:endParaRPr>
              </a:p>
            </p:txBody>
          </p:sp>
          <p:sp>
            <p:nvSpPr>
              <p:cNvPr id="44066" name="Rectangle 34"/>
              <p:cNvSpPr>
                <a:spLocks noChangeArrowheads="1"/>
              </p:cNvSpPr>
              <p:nvPr/>
            </p:nvSpPr>
            <p:spPr bwMode="auto">
              <a:xfrm>
                <a:off x="5707063" y="4176713"/>
                <a:ext cx="273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be</a:t>
                </a:r>
                <a:endParaRPr lang="en-US" altLang="en-US" sz="2400">
                  <a:latin typeface="Tahoma" panose="020B0604030504040204" pitchFamily="34" charset="0"/>
                  <a:ea typeface="ＭＳ Ｐゴシック" panose="020B0600070205080204" pitchFamily="34" charset="-128"/>
                </a:endParaRPr>
              </a:p>
            </p:txBody>
          </p:sp>
          <p:sp>
            <p:nvSpPr>
              <p:cNvPr id="44067" name="Rectangle 35"/>
              <p:cNvSpPr>
                <a:spLocks noChangeArrowheads="1"/>
              </p:cNvSpPr>
              <p:nvPr/>
            </p:nvSpPr>
            <p:spPr bwMode="auto">
              <a:xfrm>
                <a:off x="5643563" y="4176713"/>
                <a:ext cx="79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 </a:t>
                </a:r>
                <a:endParaRPr lang="en-US" altLang="en-US" sz="2400">
                  <a:latin typeface="Tahoma" panose="020B0604030504040204" pitchFamily="34" charset="0"/>
                  <a:ea typeface="ＭＳ Ｐゴシック" panose="020B0600070205080204" pitchFamily="34" charset="-128"/>
                </a:endParaRPr>
              </a:p>
            </p:txBody>
          </p:sp>
          <p:sp>
            <p:nvSpPr>
              <p:cNvPr id="44068" name="Rectangle 36"/>
              <p:cNvSpPr>
                <a:spLocks noChangeArrowheads="1"/>
              </p:cNvSpPr>
              <p:nvPr/>
            </p:nvSpPr>
            <p:spPr bwMode="auto">
              <a:xfrm>
                <a:off x="5429250" y="4176713"/>
                <a:ext cx="2238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to</a:t>
                </a:r>
                <a:endParaRPr lang="en-US" altLang="en-US" sz="2400">
                  <a:latin typeface="Tahoma" panose="020B0604030504040204" pitchFamily="34" charset="0"/>
                  <a:ea typeface="ＭＳ Ｐゴシック" panose="020B0600070205080204" pitchFamily="34" charset="-128"/>
                </a:endParaRPr>
              </a:p>
            </p:txBody>
          </p:sp>
          <p:sp>
            <p:nvSpPr>
              <p:cNvPr id="44069" name="Rectangle 37"/>
              <p:cNvSpPr>
                <a:spLocks noChangeArrowheads="1"/>
              </p:cNvSpPr>
              <p:nvPr/>
            </p:nvSpPr>
            <p:spPr bwMode="auto">
              <a:xfrm>
                <a:off x="3479800" y="4576763"/>
                <a:ext cx="12319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investment</a:t>
                </a:r>
                <a:endParaRPr lang="en-US" altLang="en-US" sz="2400">
                  <a:latin typeface="Tahoma" panose="020B0604030504040204" pitchFamily="34" charset="0"/>
                  <a:ea typeface="ＭＳ Ｐゴシック" panose="020B0600070205080204" pitchFamily="34" charset="-128"/>
                </a:endParaRPr>
              </a:p>
            </p:txBody>
          </p:sp>
          <p:sp>
            <p:nvSpPr>
              <p:cNvPr id="44070" name="Rectangle 38"/>
              <p:cNvSpPr>
                <a:spLocks noChangeArrowheads="1"/>
              </p:cNvSpPr>
              <p:nvPr/>
            </p:nvSpPr>
            <p:spPr bwMode="auto">
              <a:xfrm>
                <a:off x="3416300" y="4576763"/>
                <a:ext cx="79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 </a:t>
                </a:r>
                <a:endParaRPr lang="en-US" altLang="en-US" sz="2400">
                  <a:latin typeface="Tahoma" panose="020B0604030504040204" pitchFamily="34" charset="0"/>
                  <a:ea typeface="ＭＳ Ｐゴシック" panose="020B0600070205080204" pitchFamily="34" charset="-128"/>
                </a:endParaRPr>
              </a:p>
            </p:txBody>
          </p:sp>
          <p:sp>
            <p:nvSpPr>
              <p:cNvPr id="44071" name="Rectangle 39"/>
              <p:cNvSpPr>
                <a:spLocks noChangeArrowheads="1"/>
              </p:cNvSpPr>
              <p:nvPr/>
            </p:nvSpPr>
            <p:spPr bwMode="auto">
              <a:xfrm>
                <a:off x="2611438" y="4576763"/>
                <a:ext cx="8207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original</a:t>
                </a:r>
                <a:endParaRPr lang="en-US" altLang="en-US" sz="2400">
                  <a:latin typeface="Tahoma" panose="020B0604030504040204" pitchFamily="34" charset="0"/>
                  <a:ea typeface="ＭＳ Ｐゴシック" panose="020B0600070205080204" pitchFamily="34" charset="-128"/>
                </a:endParaRPr>
              </a:p>
            </p:txBody>
          </p:sp>
          <p:sp>
            <p:nvSpPr>
              <p:cNvPr id="44072" name="Rectangle 40"/>
              <p:cNvSpPr>
                <a:spLocks noChangeArrowheads="1"/>
              </p:cNvSpPr>
              <p:nvPr/>
            </p:nvSpPr>
            <p:spPr bwMode="auto">
              <a:xfrm>
                <a:off x="2540000" y="4576763"/>
                <a:ext cx="79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 </a:t>
                </a:r>
                <a:endParaRPr lang="en-US" altLang="en-US" sz="2400">
                  <a:latin typeface="Tahoma" panose="020B0604030504040204" pitchFamily="34" charset="0"/>
                  <a:ea typeface="ＭＳ Ｐゴシック" panose="020B0600070205080204" pitchFamily="34" charset="-128"/>
                </a:endParaRPr>
              </a:p>
            </p:txBody>
          </p:sp>
          <p:sp>
            <p:nvSpPr>
              <p:cNvPr id="44073" name="Rectangle 41"/>
              <p:cNvSpPr>
                <a:spLocks noChangeArrowheads="1"/>
              </p:cNvSpPr>
              <p:nvPr/>
            </p:nvSpPr>
            <p:spPr bwMode="auto">
              <a:xfrm>
                <a:off x="4413250" y="4291013"/>
                <a:ext cx="79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 </a:t>
                </a:r>
                <a:endParaRPr lang="en-US" altLang="en-US" sz="2400">
                  <a:latin typeface="Tahoma" panose="020B0604030504040204" pitchFamily="34" charset="0"/>
                  <a:ea typeface="ＭＳ Ｐゴシック" panose="020B0600070205080204" pitchFamily="34" charset="-128"/>
                </a:endParaRPr>
              </a:p>
            </p:txBody>
          </p:sp>
          <p:sp>
            <p:nvSpPr>
              <p:cNvPr id="44074" name="Rectangle 42"/>
              <p:cNvSpPr>
                <a:spLocks noChangeArrowheads="1"/>
              </p:cNvSpPr>
              <p:nvPr/>
            </p:nvSpPr>
            <p:spPr bwMode="auto">
              <a:xfrm>
                <a:off x="4183063" y="4291013"/>
                <a:ext cx="2190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of</a:t>
                </a:r>
                <a:endParaRPr lang="en-US" altLang="en-US" sz="2400">
                  <a:latin typeface="Tahoma" panose="020B0604030504040204" pitchFamily="34" charset="0"/>
                  <a:ea typeface="ＭＳ Ｐゴシック" panose="020B0600070205080204" pitchFamily="34" charset="-128"/>
                </a:endParaRPr>
              </a:p>
            </p:txBody>
          </p:sp>
          <p:sp>
            <p:nvSpPr>
              <p:cNvPr id="44075" name="Rectangle 43"/>
              <p:cNvSpPr>
                <a:spLocks noChangeArrowheads="1"/>
              </p:cNvSpPr>
              <p:nvPr/>
            </p:nvSpPr>
            <p:spPr bwMode="auto">
              <a:xfrm>
                <a:off x="3146425" y="4291013"/>
                <a:ext cx="10398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recovery </a:t>
                </a:r>
                <a:endParaRPr lang="en-US" altLang="en-US" sz="2400">
                  <a:latin typeface="Tahoma" panose="020B0604030504040204" pitchFamily="34" charset="0"/>
                  <a:ea typeface="ＭＳ Ｐゴシック" panose="020B0600070205080204" pitchFamily="34" charset="-128"/>
                </a:endParaRPr>
              </a:p>
            </p:txBody>
          </p:sp>
          <p:sp>
            <p:nvSpPr>
              <p:cNvPr id="44076" name="Rectangle 44"/>
              <p:cNvSpPr>
                <a:spLocks noChangeArrowheads="1"/>
              </p:cNvSpPr>
              <p:nvPr/>
            </p:nvSpPr>
            <p:spPr bwMode="auto">
              <a:xfrm>
                <a:off x="3082925" y="4291013"/>
                <a:ext cx="79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 </a:t>
                </a:r>
                <a:endParaRPr lang="en-US" altLang="en-US" sz="2400">
                  <a:latin typeface="Tahoma" panose="020B0604030504040204" pitchFamily="34" charset="0"/>
                  <a:ea typeface="ＭＳ Ｐゴシック" panose="020B0600070205080204" pitchFamily="34" charset="-128"/>
                </a:endParaRPr>
              </a:p>
            </p:txBody>
          </p:sp>
          <p:sp>
            <p:nvSpPr>
              <p:cNvPr id="44077" name="Rectangle 45"/>
              <p:cNvSpPr>
                <a:spLocks noChangeArrowheads="1"/>
              </p:cNvSpPr>
              <p:nvPr/>
            </p:nvSpPr>
            <p:spPr bwMode="auto">
              <a:xfrm>
                <a:off x="2762250" y="4291013"/>
                <a:ext cx="3397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full</a:t>
                </a:r>
                <a:endParaRPr lang="en-US" altLang="en-US" sz="2400">
                  <a:latin typeface="Tahoma" panose="020B0604030504040204" pitchFamily="34" charset="0"/>
                  <a:ea typeface="ＭＳ Ｐゴシック" panose="020B0600070205080204" pitchFamily="34" charset="-128"/>
                </a:endParaRPr>
              </a:p>
            </p:txBody>
          </p:sp>
          <p:sp>
            <p:nvSpPr>
              <p:cNvPr id="44078" name="Rectangle 46"/>
              <p:cNvSpPr>
                <a:spLocks noChangeArrowheads="1"/>
              </p:cNvSpPr>
              <p:nvPr/>
            </p:nvSpPr>
            <p:spPr bwMode="auto">
              <a:xfrm>
                <a:off x="3873500" y="4003675"/>
                <a:ext cx="717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before</a:t>
                </a:r>
                <a:endParaRPr lang="en-US" altLang="en-US" sz="2400">
                  <a:latin typeface="Tahoma" panose="020B0604030504040204" pitchFamily="34" charset="0"/>
                  <a:ea typeface="ＭＳ Ｐゴシック" panose="020B0600070205080204" pitchFamily="34" charset="-128"/>
                </a:endParaRPr>
              </a:p>
            </p:txBody>
          </p:sp>
          <p:sp>
            <p:nvSpPr>
              <p:cNvPr id="44079" name="Rectangle 47"/>
              <p:cNvSpPr>
                <a:spLocks noChangeArrowheads="1"/>
              </p:cNvSpPr>
              <p:nvPr/>
            </p:nvSpPr>
            <p:spPr bwMode="auto">
              <a:xfrm>
                <a:off x="3810000" y="4003675"/>
                <a:ext cx="79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 </a:t>
                </a:r>
                <a:endParaRPr lang="en-US" altLang="en-US" sz="2400">
                  <a:latin typeface="Tahoma" panose="020B0604030504040204" pitchFamily="34" charset="0"/>
                  <a:ea typeface="ＭＳ Ｐゴシック" panose="020B0600070205080204" pitchFamily="34" charset="-128"/>
                </a:endParaRPr>
              </a:p>
            </p:txBody>
          </p:sp>
          <p:sp>
            <p:nvSpPr>
              <p:cNvPr id="44080" name="Rectangle 48"/>
              <p:cNvSpPr>
                <a:spLocks noChangeArrowheads="1"/>
              </p:cNvSpPr>
              <p:nvPr/>
            </p:nvSpPr>
            <p:spPr bwMode="auto">
              <a:xfrm>
                <a:off x="3130550" y="4003675"/>
                <a:ext cx="6778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 years</a:t>
                </a:r>
                <a:endParaRPr lang="en-US" altLang="en-US" sz="2400">
                  <a:latin typeface="Tahoma" panose="020B0604030504040204" pitchFamily="34" charset="0"/>
                  <a:ea typeface="ＭＳ Ｐゴシック" panose="020B0600070205080204" pitchFamily="34" charset="-128"/>
                </a:endParaRPr>
              </a:p>
            </p:txBody>
          </p:sp>
          <p:sp>
            <p:nvSpPr>
              <p:cNvPr id="44081" name="Rectangle 49"/>
              <p:cNvSpPr>
                <a:spLocks noChangeArrowheads="1"/>
              </p:cNvSpPr>
              <p:nvPr/>
            </p:nvSpPr>
            <p:spPr bwMode="auto">
              <a:xfrm>
                <a:off x="2900363" y="4003675"/>
                <a:ext cx="2190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of</a:t>
                </a:r>
                <a:endParaRPr lang="en-US" altLang="en-US" sz="2400">
                  <a:latin typeface="Tahoma" panose="020B0604030504040204" pitchFamily="34" charset="0"/>
                  <a:ea typeface="ＭＳ Ｐゴシック" panose="020B0600070205080204" pitchFamily="34" charset="-128"/>
                </a:endParaRPr>
              </a:p>
            </p:txBody>
          </p:sp>
          <p:sp>
            <p:nvSpPr>
              <p:cNvPr id="44082" name="Rectangle 50"/>
              <p:cNvSpPr>
                <a:spLocks noChangeArrowheads="1"/>
              </p:cNvSpPr>
              <p:nvPr/>
            </p:nvSpPr>
            <p:spPr bwMode="auto">
              <a:xfrm>
                <a:off x="2828925" y="4003675"/>
                <a:ext cx="79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 </a:t>
                </a:r>
                <a:endParaRPr lang="en-US" altLang="en-US" sz="2400">
                  <a:latin typeface="Tahoma" panose="020B0604030504040204" pitchFamily="34" charset="0"/>
                  <a:ea typeface="ＭＳ Ｐゴシック" panose="020B0600070205080204" pitchFamily="34" charset="-128"/>
                </a:endParaRPr>
              </a:p>
            </p:txBody>
          </p:sp>
          <p:sp>
            <p:nvSpPr>
              <p:cNvPr id="44083" name="Rectangle 51"/>
              <p:cNvSpPr>
                <a:spLocks noChangeArrowheads="1"/>
              </p:cNvSpPr>
              <p:nvPr/>
            </p:nvSpPr>
            <p:spPr bwMode="auto">
              <a:xfrm>
                <a:off x="2659063" y="4003675"/>
                <a:ext cx="184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44084" name="Rectangle 52"/>
              <p:cNvSpPr>
                <a:spLocks noChangeArrowheads="1"/>
              </p:cNvSpPr>
              <p:nvPr/>
            </p:nvSpPr>
            <p:spPr bwMode="auto">
              <a:xfrm>
                <a:off x="1498600" y="4572000"/>
                <a:ext cx="7016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period</a:t>
                </a:r>
                <a:endParaRPr lang="en-US" altLang="en-US" sz="2400">
                  <a:latin typeface="Tahoma" panose="020B0604030504040204" pitchFamily="34" charset="0"/>
                  <a:ea typeface="ＭＳ Ｐゴシック" panose="020B0600070205080204" pitchFamily="34" charset="-128"/>
                </a:endParaRPr>
              </a:p>
            </p:txBody>
          </p:sp>
          <p:sp>
            <p:nvSpPr>
              <p:cNvPr id="44085" name="Rectangle 53"/>
              <p:cNvSpPr>
                <a:spLocks noChangeArrowheads="1"/>
              </p:cNvSpPr>
              <p:nvPr/>
            </p:nvSpPr>
            <p:spPr bwMode="auto">
              <a:xfrm>
                <a:off x="1377950" y="4267200"/>
                <a:ext cx="917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Tahoma" panose="020B0604030504040204" pitchFamily="34" charset="0"/>
                    <a:ea typeface="ＭＳ Ｐゴシック" panose="020B0600070205080204" pitchFamily="34" charset="-128"/>
                  </a:rPr>
                  <a:t>Payback</a:t>
                </a:r>
                <a:endParaRPr lang="en-US" altLang="en-US" sz="2400">
                  <a:latin typeface="Tahoma" panose="020B0604030504040204" pitchFamily="34" charset="0"/>
                  <a:ea typeface="ＭＳ Ｐゴシック" panose="020B0600070205080204" pitchFamily="34" charset="-128"/>
                </a:endParaRPr>
              </a:p>
            </p:txBody>
          </p:sp>
          <p:sp>
            <p:nvSpPr>
              <p:cNvPr id="44086" name="Rectangle 54"/>
              <p:cNvSpPr>
                <a:spLocks noChangeArrowheads="1"/>
              </p:cNvSpPr>
              <p:nvPr/>
            </p:nvSpPr>
            <p:spPr bwMode="auto">
              <a:xfrm>
                <a:off x="4803775" y="4289425"/>
                <a:ext cx="1397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44087" name="Rectangle 55"/>
              <p:cNvSpPr>
                <a:spLocks noChangeArrowheads="1"/>
              </p:cNvSpPr>
              <p:nvPr/>
            </p:nvSpPr>
            <p:spPr bwMode="auto">
              <a:xfrm>
                <a:off x="2317750" y="4289425"/>
                <a:ext cx="1397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solidFill>
                      <a:srgbClr val="000000"/>
                    </a:solidFill>
                    <a:latin typeface="Symbol" panose="05050102010706020507" pitchFamily="18" charset="2"/>
                    <a:ea typeface="ＭＳ Ｐゴシック" panose="020B0600070205080204" pitchFamily="34" charset="-128"/>
                  </a:rPr>
                  <a:t>=</a:t>
                </a:r>
                <a:endParaRPr lang="en-US" altLang="en-US" sz="2400">
                  <a:latin typeface="Tahoma" panose="020B0604030504040204" pitchFamily="34" charset="0"/>
                  <a:ea typeface="ＭＳ Ｐゴシック" panose="020B0600070205080204" pitchFamily="34" charset="-128"/>
                </a:endParaRPr>
              </a:p>
            </p:txBody>
          </p:sp>
          <p:sp>
            <p:nvSpPr>
              <p:cNvPr id="44088" name="Right Bracket 97"/>
              <p:cNvSpPr>
                <a:spLocks/>
              </p:cNvSpPr>
              <p:nvPr/>
            </p:nvSpPr>
            <p:spPr bwMode="auto">
              <a:xfrm>
                <a:off x="7772400" y="3886200"/>
                <a:ext cx="73152" cy="1143000"/>
              </a:xfrm>
              <a:prstGeom prst="rightBracket">
                <a:avLst>
                  <a:gd name="adj" fmla="val 8319"/>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sp>
            <p:nvSpPr>
              <p:cNvPr id="44089" name="Right Bracket 99"/>
              <p:cNvSpPr>
                <a:spLocks/>
              </p:cNvSpPr>
              <p:nvPr/>
            </p:nvSpPr>
            <p:spPr bwMode="auto">
              <a:xfrm>
                <a:off x="4681728" y="3886200"/>
                <a:ext cx="73152" cy="1143000"/>
              </a:xfrm>
              <a:prstGeom prst="rightBracket">
                <a:avLst>
                  <a:gd name="adj" fmla="val 8319"/>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sp>
            <p:nvSpPr>
              <p:cNvPr id="44090" name="Left Bracket 100"/>
              <p:cNvSpPr>
                <a:spLocks/>
              </p:cNvSpPr>
              <p:nvPr/>
            </p:nvSpPr>
            <p:spPr bwMode="auto">
              <a:xfrm>
                <a:off x="4953000" y="3886200"/>
                <a:ext cx="76200" cy="1143000"/>
              </a:xfrm>
              <a:prstGeom prst="leftBracket">
                <a:avLst>
                  <a:gd name="adj" fmla="val 8333"/>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sp>
            <p:nvSpPr>
              <p:cNvPr id="44091" name="Left Bracket 101"/>
              <p:cNvSpPr>
                <a:spLocks/>
              </p:cNvSpPr>
              <p:nvPr/>
            </p:nvSpPr>
            <p:spPr bwMode="auto">
              <a:xfrm>
                <a:off x="2590800" y="3886200"/>
                <a:ext cx="76200" cy="1143000"/>
              </a:xfrm>
              <a:prstGeom prst="leftBracket">
                <a:avLst>
                  <a:gd name="adj" fmla="val 8333"/>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grpSp>
        <p:sp>
          <p:nvSpPr>
            <p:cNvPr id="44044" name="Rectangle 53"/>
            <p:cNvSpPr>
              <a:spLocks noChangeArrowheads="1"/>
            </p:cNvSpPr>
            <p:nvPr/>
          </p:nvSpPr>
          <p:spPr bwMode="auto">
            <a:xfrm>
              <a:off x="1219200" y="3962400"/>
              <a:ext cx="11714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dirty="0">
                  <a:latin typeface="Tahoma" panose="020B0604030504040204" pitchFamily="34" charset="0"/>
                  <a:ea typeface="ＭＳ Ｐゴシック" panose="020B0600070205080204" pitchFamily="34" charset="-128"/>
                </a:rPr>
                <a:t>Traditional</a:t>
              </a:r>
            </a:p>
          </p:txBody>
        </p:sp>
      </p:grpSp>
      <p:sp>
        <p:nvSpPr>
          <p:cNvPr id="6" name="Oval 5"/>
          <p:cNvSpPr>
            <a:spLocks noChangeArrowheads="1"/>
          </p:cNvSpPr>
          <p:nvPr/>
        </p:nvSpPr>
        <p:spPr bwMode="auto">
          <a:xfrm>
            <a:off x="4591050" y="2617788"/>
            <a:ext cx="1198563" cy="506412"/>
          </a:xfrm>
          <a:prstGeom prst="ellipse">
            <a:avLst/>
          </a:prstGeom>
          <a:noFill/>
          <a:ln w="31750" algn="ctr">
            <a:solidFill>
              <a:srgbClr val="006600"/>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sp>
        <p:nvSpPr>
          <p:cNvPr id="70" name="Oval 69"/>
          <p:cNvSpPr>
            <a:spLocks noChangeArrowheads="1"/>
          </p:cNvSpPr>
          <p:nvPr/>
        </p:nvSpPr>
        <p:spPr bwMode="auto">
          <a:xfrm>
            <a:off x="2565400" y="3043238"/>
            <a:ext cx="1114425" cy="454025"/>
          </a:xfrm>
          <a:prstGeom prst="ellipse">
            <a:avLst/>
          </a:prstGeom>
          <a:noFill/>
          <a:ln w="31750" algn="ctr">
            <a:solidFill>
              <a:srgbClr val="2B0DFD"/>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sp>
        <p:nvSpPr>
          <p:cNvPr id="71" name="Oval 70"/>
          <p:cNvSpPr>
            <a:spLocks noChangeArrowheads="1"/>
          </p:cNvSpPr>
          <p:nvPr/>
        </p:nvSpPr>
        <p:spPr bwMode="auto">
          <a:xfrm>
            <a:off x="5986463" y="5415501"/>
            <a:ext cx="1244600" cy="384175"/>
          </a:xfrm>
          <a:prstGeom prst="ellipse">
            <a:avLst/>
          </a:prstGeom>
          <a:noFill/>
          <a:ln w="31750" algn="ctr">
            <a:solidFill>
              <a:srgbClr val="006600"/>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sp>
        <p:nvSpPr>
          <p:cNvPr id="72" name="Oval 71"/>
          <p:cNvSpPr>
            <a:spLocks noChangeArrowheads="1"/>
          </p:cNvSpPr>
          <p:nvPr/>
        </p:nvSpPr>
        <p:spPr bwMode="auto">
          <a:xfrm>
            <a:off x="5980113" y="5782214"/>
            <a:ext cx="1233487" cy="404812"/>
          </a:xfrm>
          <a:prstGeom prst="ellipse">
            <a:avLst/>
          </a:prstGeom>
          <a:noFill/>
          <a:ln w="31750" algn="ctr">
            <a:solidFill>
              <a:srgbClr val="2B0DFD"/>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sp>
        <p:nvSpPr>
          <p:cNvPr id="73" name="Rectangle 2"/>
          <p:cNvSpPr txBox="1">
            <a:spLocks noChangeArrowheads="1"/>
          </p:cNvSpPr>
          <p:nvPr/>
        </p:nvSpPr>
        <p:spPr bwMode="auto">
          <a:xfrm>
            <a:off x="647700" y="222778"/>
            <a:ext cx="78867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lnSpc>
                <a:spcPct val="100000"/>
              </a:lnSpc>
              <a:defRPr/>
            </a:pPr>
            <a:r>
              <a:rPr lang="en-US" altLang="en-US" sz="3000" b="1" cap="small" dirty="0">
                <a:latin typeface="+mn-lt"/>
                <a:cs typeface="Times New Roman" panose="02020603050405020304" pitchFamily="18" charset="0"/>
              </a:rPr>
              <a:t>Capital Budgeting Techniques</a:t>
            </a:r>
          </a:p>
          <a:p>
            <a:pPr algn="ctr" eaLnBrk="1" hangingPunct="1">
              <a:lnSpc>
                <a:spcPct val="100000"/>
              </a:lnSpc>
              <a:defRPr/>
            </a:pPr>
            <a:r>
              <a:rPr lang="en-US" altLang="en-US" sz="3000" b="1" i="1" cap="small" dirty="0">
                <a:solidFill>
                  <a:srgbClr val="0033CC"/>
                </a:solidFill>
                <a:latin typeface="+mn-lt"/>
                <a:cs typeface="Times New Roman" panose="02020603050405020304" pitchFamily="18" charset="0"/>
              </a:rPr>
              <a:t>Traditional</a:t>
            </a:r>
            <a:r>
              <a:rPr lang="en-US" altLang="en-US" sz="3000" b="1" cap="small" dirty="0">
                <a:latin typeface="+mn-lt"/>
                <a:cs typeface="Times New Roman" panose="02020603050405020304" pitchFamily="18" charset="0"/>
              </a:rPr>
              <a:t> Payback Period—PB </a:t>
            </a:r>
          </a:p>
        </p:txBody>
      </p:sp>
      <p:sp>
        <p:nvSpPr>
          <p:cNvPr id="7" name="Oval 6"/>
          <p:cNvSpPr/>
          <p:nvPr/>
        </p:nvSpPr>
        <p:spPr>
          <a:xfrm>
            <a:off x="1295400" y="2660123"/>
            <a:ext cx="482600" cy="425450"/>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p:cNvSpPr/>
          <p:nvPr/>
        </p:nvSpPr>
        <p:spPr>
          <a:xfrm>
            <a:off x="3487208" y="5509165"/>
            <a:ext cx="482600" cy="425450"/>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D0E32C11-2A3D-4DB1-8101-E590BCC06DF9}"/>
              </a:ext>
            </a:extLst>
          </p:cNvPr>
          <p:cNvSpPr/>
          <p:nvPr/>
        </p:nvSpPr>
        <p:spPr>
          <a:xfrm>
            <a:off x="5660571" y="3048000"/>
            <a:ext cx="2760823" cy="2534568"/>
          </a:xfrm>
          <a:custGeom>
            <a:avLst/>
            <a:gdLst>
              <a:gd name="connsiteX0" fmla="*/ 0 w 2760823"/>
              <a:gd name="connsiteY0" fmla="*/ 0 h 2534568"/>
              <a:gd name="connsiteX1" fmla="*/ 313509 w 2760823"/>
              <a:gd name="connsiteY1" fmla="*/ 566057 h 2534568"/>
              <a:gd name="connsiteX2" fmla="*/ 1541418 w 2760823"/>
              <a:gd name="connsiteY2" fmla="*/ 653143 h 2534568"/>
              <a:gd name="connsiteX3" fmla="*/ 2586446 w 2760823"/>
              <a:gd name="connsiteY3" fmla="*/ 644434 h 2534568"/>
              <a:gd name="connsiteX4" fmla="*/ 2734492 w 2760823"/>
              <a:gd name="connsiteY4" fmla="*/ 1950720 h 2534568"/>
              <a:gd name="connsiteX5" fmla="*/ 2717075 w 2760823"/>
              <a:gd name="connsiteY5" fmla="*/ 2473234 h 2534568"/>
              <a:gd name="connsiteX6" fmla="*/ 2307772 w 2760823"/>
              <a:gd name="connsiteY6" fmla="*/ 2525486 h 2534568"/>
              <a:gd name="connsiteX7" fmla="*/ 1584960 w 2760823"/>
              <a:gd name="connsiteY7" fmla="*/ 2534194 h 253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60823" h="2534568">
                <a:moveTo>
                  <a:pt x="0" y="0"/>
                </a:moveTo>
                <a:cubicBezTo>
                  <a:pt x="28303" y="228600"/>
                  <a:pt x="56606" y="457200"/>
                  <a:pt x="313509" y="566057"/>
                </a:cubicBezTo>
                <a:cubicBezTo>
                  <a:pt x="570412" y="674914"/>
                  <a:pt x="1162595" y="640080"/>
                  <a:pt x="1541418" y="653143"/>
                </a:cubicBezTo>
                <a:cubicBezTo>
                  <a:pt x="1920241" y="666206"/>
                  <a:pt x="2387600" y="428171"/>
                  <a:pt x="2586446" y="644434"/>
                </a:cubicBezTo>
                <a:cubicBezTo>
                  <a:pt x="2785292" y="860697"/>
                  <a:pt x="2712721" y="1645920"/>
                  <a:pt x="2734492" y="1950720"/>
                </a:cubicBezTo>
                <a:cubicBezTo>
                  <a:pt x="2756263" y="2255520"/>
                  <a:pt x="2788195" y="2377440"/>
                  <a:pt x="2717075" y="2473234"/>
                </a:cubicBezTo>
                <a:cubicBezTo>
                  <a:pt x="2645955" y="2569028"/>
                  <a:pt x="2496458" y="2515326"/>
                  <a:pt x="2307772" y="2525486"/>
                </a:cubicBezTo>
                <a:cubicBezTo>
                  <a:pt x="2119086" y="2535646"/>
                  <a:pt x="1852023" y="2534920"/>
                  <a:pt x="1584960" y="2534194"/>
                </a:cubicBezTo>
              </a:path>
            </a:pathLst>
          </a:custGeom>
          <a:noFill/>
          <a:ln w="38100">
            <a:solidFill>
              <a:srgbClr val="0066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1FCEB3FE-9359-4A0E-A0E6-36BBACCBEC09}"/>
              </a:ext>
            </a:extLst>
          </p:cNvPr>
          <p:cNvSpPr/>
          <p:nvPr/>
        </p:nvSpPr>
        <p:spPr>
          <a:xfrm>
            <a:off x="3587931" y="3396343"/>
            <a:ext cx="2429692" cy="2828409"/>
          </a:xfrm>
          <a:custGeom>
            <a:avLst/>
            <a:gdLst>
              <a:gd name="connsiteX0" fmla="*/ 0 w 2429692"/>
              <a:gd name="connsiteY0" fmla="*/ 0 h 2828409"/>
              <a:gd name="connsiteX1" fmla="*/ 914400 w 2429692"/>
              <a:gd name="connsiteY1" fmla="*/ 2534194 h 2828409"/>
              <a:gd name="connsiteX2" fmla="*/ 2429692 w 2429692"/>
              <a:gd name="connsiteY2" fmla="*/ 2673531 h 2828409"/>
            </a:gdLst>
            <a:ahLst/>
            <a:cxnLst>
              <a:cxn ang="0">
                <a:pos x="connsiteX0" y="connsiteY0"/>
              </a:cxn>
              <a:cxn ang="0">
                <a:pos x="connsiteX1" y="connsiteY1"/>
              </a:cxn>
              <a:cxn ang="0">
                <a:pos x="connsiteX2" y="connsiteY2"/>
              </a:cxn>
            </a:cxnLst>
            <a:rect l="l" t="t" r="r" b="b"/>
            <a:pathLst>
              <a:path w="2429692" h="2828409">
                <a:moveTo>
                  <a:pt x="0" y="0"/>
                </a:moveTo>
                <a:cubicBezTo>
                  <a:pt x="254725" y="1044303"/>
                  <a:pt x="509451" y="2088606"/>
                  <a:pt x="914400" y="2534194"/>
                </a:cubicBezTo>
                <a:cubicBezTo>
                  <a:pt x="1319349" y="2979782"/>
                  <a:pt x="1874520" y="2826656"/>
                  <a:pt x="2429692" y="2673531"/>
                </a:cubicBezTo>
              </a:path>
            </a:pathLst>
          </a:custGeom>
          <a:noFill/>
          <a:ln w="38100">
            <a:solidFill>
              <a:srgbClr val="0033CC"/>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advTm="72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7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childTnLst>
                                </p:cTn>
                              </p:par>
                            </p:childTnLst>
                          </p:cTn>
                        </p:par>
                        <p:par>
                          <p:cTn id="30" fill="hold">
                            <p:stCondLst>
                              <p:cond delay="0"/>
                            </p:stCondLst>
                            <p:childTnLst>
                              <p:par>
                                <p:cTn id="31" presetID="22" presetClass="entr" presetSubtype="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500"/>
                                        <p:tgtEl>
                                          <p:spTgt spid="9"/>
                                        </p:tgtEl>
                                      </p:cBhvr>
                                    </p:animEffect>
                                  </p:childTnLst>
                                </p:cTn>
                              </p:par>
                            </p:childTnLst>
                          </p:cTn>
                        </p:par>
                        <p:par>
                          <p:cTn id="34" fill="hold">
                            <p:stCondLst>
                              <p:cond delay="500"/>
                            </p:stCondLst>
                            <p:childTnLst>
                              <p:par>
                                <p:cTn id="35" presetID="1" presetClass="entr" presetSubtype="0" fill="hold" grpId="0" nodeType="afterEffect">
                                  <p:stCondLst>
                                    <p:cond delay="0"/>
                                  </p:stCondLst>
                                  <p:childTnLst>
                                    <p:set>
                                      <p:cBhvr>
                                        <p:cTn id="36" dur="1" fill="hold">
                                          <p:stCondLst>
                                            <p:cond delay="0"/>
                                          </p:stCondLst>
                                        </p:cTn>
                                        <p:tgtEl>
                                          <p:spTgt spid="7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0"/>
                                        </p:tgtEl>
                                        <p:attrNameLst>
                                          <p:attrName>style.visibility</p:attrName>
                                        </p:attrNameLst>
                                      </p:cBhvr>
                                      <p:to>
                                        <p:strVal val="visible"/>
                                      </p:to>
                                    </p:set>
                                  </p:childTnLst>
                                </p:cTn>
                              </p:par>
                            </p:childTnLst>
                          </p:cTn>
                        </p:par>
                        <p:par>
                          <p:cTn id="41" fill="hold">
                            <p:stCondLst>
                              <p:cond delay="0"/>
                            </p:stCondLst>
                            <p:childTnLst>
                              <p:par>
                                <p:cTn id="42" presetID="22" presetClass="entr" presetSubtype="1"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up)">
                                      <p:cBhvr>
                                        <p:cTn id="44" dur="500"/>
                                        <p:tgtEl>
                                          <p:spTgt spid="10"/>
                                        </p:tgtEl>
                                      </p:cBhvr>
                                    </p:animEffect>
                                  </p:childTnLst>
                                </p:cTn>
                              </p:par>
                            </p:childTnLst>
                          </p:cTn>
                        </p:par>
                        <p:par>
                          <p:cTn id="45" fill="hold">
                            <p:stCondLst>
                              <p:cond delay="500"/>
                            </p:stCondLst>
                            <p:childTnLst>
                              <p:par>
                                <p:cTn id="46" presetID="1" presetClass="entr" presetSubtype="0" fill="hold" grpId="0" nodeType="afterEffect">
                                  <p:stCondLst>
                                    <p:cond delay="0"/>
                                  </p:stCondLst>
                                  <p:childTnLst>
                                    <p:set>
                                      <p:cBhvr>
                                        <p:cTn id="47"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0" grpId="0" animBg="1"/>
      <p:bldP spid="71" grpId="0" animBg="1"/>
      <p:bldP spid="72" grpId="0" animBg="1"/>
      <p:bldP spid="7" grpId="0" animBg="1"/>
      <p:bldP spid="75" grpId="0" animBg="1"/>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0579" name="Rectangle 3"/>
          <p:cNvSpPr>
            <a:spLocks noGrp="1" noChangeArrowheads="1"/>
          </p:cNvSpPr>
          <p:nvPr>
            <p:ph type="body" idx="4294967295"/>
          </p:nvPr>
        </p:nvSpPr>
        <p:spPr>
          <a:xfrm>
            <a:off x="668338" y="1820863"/>
            <a:ext cx="7866062" cy="4093428"/>
          </a:xfrm>
        </p:spPr>
        <p:txBody>
          <a:bodyPr wrap="square">
            <a:spAutoFit/>
          </a:bodyPr>
          <a:lstStyle/>
          <a:p>
            <a:pPr marL="0" indent="0" eaLnBrk="1" hangingPunct="1">
              <a:lnSpc>
                <a:spcPct val="100000"/>
              </a:lnSpc>
              <a:buFontTx/>
              <a:buNone/>
            </a:pPr>
            <a:r>
              <a:rPr lang="en-US" altLang="en-US" sz="3000" dirty="0">
                <a:solidFill>
                  <a:srgbClr val="F6110F"/>
                </a:solidFill>
                <a:cs typeface="Times New Roman" panose="02020603050405020304" pitchFamily="18" charset="0"/>
              </a:rPr>
              <a:t>Accept</a:t>
            </a:r>
            <a:r>
              <a:rPr lang="en-US" altLang="en-US" sz="3000" dirty="0">
                <a:cs typeface="Times New Roman" panose="02020603050405020304" pitchFamily="18" charset="0"/>
              </a:rPr>
              <a:t> the project if </a:t>
            </a:r>
            <a:r>
              <a:rPr lang="en-US" altLang="en-US" sz="3000" dirty="0">
                <a:solidFill>
                  <a:srgbClr val="FF0000"/>
                </a:solidFill>
                <a:cs typeface="Times New Roman" panose="02020603050405020304" pitchFamily="18" charset="0"/>
              </a:rPr>
              <a:t>PB &lt; some number of years</a:t>
            </a:r>
            <a:r>
              <a:rPr lang="en-US" altLang="en-US" sz="3000" dirty="0">
                <a:cs typeface="Times New Roman" panose="02020603050405020304" pitchFamily="18" charset="0"/>
              </a:rPr>
              <a:t> established by the firm</a:t>
            </a:r>
            <a:r>
              <a:rPr lang="en-US" altLang="en-US" sz="3000" dirty="0"/>
              <a:t> </a:t>
            </a:r>
          </a:p>
          <a:p>
            <a:pPr marL="0" indent="0" eaLnBrk="1" hangingPunct="1">
              <a:lnSpc>
                <a:spcPct val="100000"/>
              </a:lnSpc>
              <a:spcBef>
                <a:spcPts val="2500"/>
              </a:spcBef>
              <a:buFontTx/>
              <a:buNone/>
            </a:pPr>
            <a:r>
              <a:rPr lang="en-US" altLang="en-US" sz="3000" dirty="0"/>
              <a:t>PB = 2.8 years is acceptable if the firm has established a maximum payback of 4.0 years</a:t>
            </a:r>
          </a:p>
          <a:p>
            <a:pPr marL="0" indent="0" eaLnBrk="1" hangingPunct="1">
              <a:lnSpc>
                <a:spcPct val="100000"/>
              </a:lnSpc>
              <a:spcBef>
                <a:spcPts val="2500"/>
              </a:spcBef>
              <a:buNone/>
            </a:pPr>
            <a:r>
              <a:rPr lang="en-US" altLang="en-US" sz="3000" dirty="0"/>
              <a:t>PB = 2.8 years is not acceptable if the firm has established a maximum payback of 2.0 years</a:t>
            </a:r>
          </a:p>
          <a:p>
            <a:pPr marL="0" indent="0" eaLnBrk="1" hangingPunct="1">
              <a:lnSpc>
                <a:spcPct val="100000"/>
              </a:lnSpc>
              <a:buFontTx/>
              <a:buNone/>
            </a:pPr>
            <a:r>
              <a:rPr lang="en-US" altLang="en-US" sz="3000" dirty="0"/>
              <a:t>  </a:t>
            </a:r>
          </a:p>
        </p:txBody>
      </p:sp>
      <p:sp>
        <p:nvSpPr>
          <p:cNvPr id="5" name="Rectangle 2"/>
          <p:cNvSpPr txBox="1">
            <a:spLocks noChangeArrowheads="1"/>
          </p:cNvSpPr>
          <p:nvPr/>
        </p:nvSpPr>
        <p:spPr bwMode="auto">
          <a:xfrm>
            <a:off x="647700" y="222778"/>
            <a:ext cx="78867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lnSpc>
                <a:spcPct val="100000"/>
              </a:lnSpc>
              <a:defRPr/>
            </a:pPr>
            <a:r>
              <a:rPr lang="en-US" altLang="en-US" sz="3000" b="1" cap="small" dirty="0">
                <a:latin typeface="+mn-lt"/>
                <a:cs typeface="Times New Roman" panose="02020603050405020304" pitchFamily="18" charset="0"/>
              </a:rPr>
              <a:t>Capital Budgeting Techniques</a:t>
            </a:r>
          </a:p>
          <a:p>
            <a:pPr algn="ctr" eaLnBrk="1" hangingPunct="1">
              <a:lnSpc>
                <a:spcPct val="100000"/>
              </a:lnSpc>
              <a:defRPr/>
            </a:pPr>
            <a:r>
              <a:rPr lang="en-US" altLang="en-US" sz="3000" b="1" i="1" cap="small" dirty="0">
                <a:solidFill>
                  <a:srgbClr val="0033CC"/>
                </a:solidFill>
                <a:latin typeface="+mn-lt"/>
                <a:cs typeface="Times New Roman" panose="02020603050405020304" pitchFamily="18" charset="0"/>
              </a:rPr>
              <a:t>Traditional</a:t>
            </a:r>
            <a:r>
              <a:rPr lang="en-US" altLang="en-US" sz="3000" b="1" cap="small" dirty="0">
                <a:latin typeface="+mn-lt"/>
                <a:cs typeface="Times New Roman" panose="02020603050405020304" pitchFamily="18" charset="0"/>
              </a:rPr>
              <a:t> Payback Period—PB </a:t>
            </a:r>
          </a:p>
        </p:txBody>
      </p:sp>
    </p:spTree>
    <p:custDataLst>
      <p:tags r:id="rId1"/>
    </p:custDataLst>
  </p:cSld>
  <p:clrMapOvr>
    <a:masterClrMapping/>
  </p:clrMapOvr>
  <p:transition advTm="52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80579">
                                            <p:txEl>
                                              <p:pRg st="0" end="0"/>
                                            </p:txEl>
                                          </p:spTgt>
                                        </p:tgtEl>
                                        <p:attrNameLst>
                                          <p:attrName>style.visibility</p:attrName>
                                        </p:attrNameLst>
                                      </p:cBhvr>
                                      <p:to>
                                        <p:strVal val="visible"/>
                                      </p:to>
                                    </p:set>
                                    <p:animEffect transition="in" filter="wipe(up)">
                                      <p:cBhvr>
                                        <p:cTn id="7" dur="500"/>
                                        <p:tgtEl>
                                          <p:spTgt spid="2805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80579">
                                            <p:txEl>
                                              <p:pRg st="1" end="1"/>
                                            </p:txEl>
                                          </p:spTgt>
                                        </p:tgtEl>
                                        <p:attrNameLst>
                                          <p:attrName>style.visibility</p:attrName>
                                        </p:attrNameLst>
                                      </p:cBhvr>
                                      <p:to>
                                        <p:strVal val="visible"/>
                                      </p:to>
                                    </p:set>
                                    <p:animEffect transition="in" filter="wipe(up)">
                                      <p:cBhvr>
                                        <p:cTn id="12" dur="500"/>
                                        <p:tgtEl>
                                          <p:spTgt spid="2805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80579">
                                            <p:txEl>
                                              <p:pRg st="2" end="2"/>
                                            </p:txEl>
                                          </p:spTgt>
                                        </p:tgtEl>
                                        <p:attrNameLst>
                                          <p:attrName>style.visibility</p:attrName>
                                        </p:attrNameLst>
                                      </p:cBhvr>
                                      <p:to>
                                        <p:strVal val="visible"/>
                                      </p:to>
                                    </p:set>
                                    <p:animEffect transition="in" filter="wipe(up)">
                                      <p:cBhvr>
                                        <p:cTn id="17" dur="500"/>
                                        <p:tgtEl>
                                          <p:spTgt spid="28057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80579">
                                            <p:txEl>
                                              <p:pRg st="3" end="3"/>
                                            </p:txEl>
                                          </p:spTgt>
                                        </p:tgtEl>
                                        <p:attrNameLst>
                                          <p:attrName>style.visibility</p:attrName>
                                        </p:attrNameLst>
                                      </p:cBhvr>
                                      <p:to>
                                        <p:strVal val="visible"/>
                                      </p:to>
                                    </p:set>
                                    <p:animEffect transition="in" filter="wipe(up)">
                                      <p:cBhvr>
                                        <p:cTn id="22" dur="500"/>
                                        <p:tgtEl>
                                          <p:spTgt spid="2805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579"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1603" name="Rectangle 3"/>
          <p:cNvSpPr>
            <a:spLocks noGrp="1" noChangeArrowheads="1"/>
          </p:cNvSpPr>
          <p:nvPr>
            <p:ph type="body" idx="4294967295"/>
          </p:nvPr>
        </p:nvSpPr>
        <p:spPr>
          <a:xfrm>
            <a:off x="617538" y="1379538"/>
            <a:ext cx="8001000" cy="4740275"/>
          </a:xfrm>
        </p:spPr>
        <p:txBody>
          <a:bodyPr>
            <a:spAutoFit/>
          </a:bodyPr>
          <a:lstStyle/>
          <a:p>
            <a:pPr marL="282575" indent="-282575" eaLnBrk="1" hangingPunct="1">
              <a:lnSpc>
                <a:spcPct val="100000"/>
              </a:lnSpc>
              <a:buClr>
                <a:srgbClr val="006600"/>
              </a:buClr>
              <a:buFontTx/>
              <a:buNone/>
            </a:pPr>
            <a:r>
              <a:rPr lang="en-US" altLang="en-US"/>
              <a:t>Advantages:</a:t>
            </a:r>
          </a:p>
          <a:p>
            <a:pPr marL="282575" indent="-282575" eaLnBrk="1" hangingPunct="1">
              <a:lnSpc>
                <a:spcPct val="100000"/>
              </a:lnSpc>
              <a:buClr>
                <a:srgbClr val="006600"/>
              </a:buClr>
            </a:pPr>
            <a:r>
              <a:rPr lang="en-US" altLang="en-US">
                <a:cs typeface="Times New Roman" panose="02020603050405020304" pitchFamily="18" charset="0"/>
              </a:rPr>
              <a:t>Simple</a:t>
            </a:r>
          </a:p>
          <a:p>
            <a:pPr marL="282575" indent="-282575" eaLnBrk="1" hangingPunct="1">
              <a:lnSpc>
                <a:spcPct val="100000"/>
              </a:lnSpc>
              <a:buClr>
                <a:srgbClr val="006600"/>
              </a:buClr>
            </a:pPr>
            <a:r>
              <a:rPr lang="en-US" altLang="en-US">
                <a:cs typeface="Times New Roman" panose="02020603050405020304" pitchFamily="18" charset="0"/>
              </a:rPr>
              <a:t>Cash flows are used</a:t>
            </a:r>
          </a:p>
          <a:p>
            <a:pPr marL="282575" indent="-282575" eaLnBrk="1" hangingPunct="1">
              <a:lnSpc>
                <a:spcPct val="100000"/>
              </a:lnSpc>
              <a:buClr>
                <a:srgbClr val="006600"/>
              </a:buClr>
            </a:pPr>
            <a:r>
              <a:rPr lang="en-US" altLang="en-US">
                <a:cs typeface="Times New Roman" panose="02020603050405020304" pitchFamily="18" charset="0"/>
              </a:rPr>
              <a:t>Provides an indication of the liquidity of a project</a:t>
            </a:r>
          </a:p>
          <a:p>
            <a:pPr marL="282575" indent="-282575" eaLnBrk="1" hangingPunct="1">
              <a:lnSpc>
                <a:spcPct val="100000"/>
              </a:lnSpc>
              <a:buClr>
                <a:srgbClr val="006600"/>
              </a:buClr>
              <a:buFontTx/>
              <a:buNone/>
            </a:pPr>
            <a:r>
              <a:rPr lang="en-US" altLang="en-US">
                <a:cs typeface="Times New Roman" panose="02020603050405020304" pitchFamily="18" charset="0"/>
              </a:rPr>
              <a:t>Disadvantages:</a:t>
            </a:r>
          </a:p>
          <a:p>
            <a:pPr marL="282575" indent="-282575" eaLnBrk="1" hangingPunct="1">
              <a:lnSpc>
                <a:spcPct val="100000"/>
              </a:lnSpc>
              <a:buClr>
                <a:srgbClr val="006600"/>
              </a:buClr>
            </a:pPr>
            <a:r>
              <a:rPr lang="en-US" altLang="en-US">
                <a:solidFill>
                  <a:srgbClr val="FF0000"/>
                </a:solidFill>
                <a:cs typeface="Times New Roman" panose="02020603050405020304" pitchFamily="18" charset="0"/>
              </a:rPr>
              <a:t>Does not consider time value of money concepts, thus PB is not consistent with goal of maximizing value</a:t>
            </a:r>
          </a:p>
          <a:p>
            <a:pPr marL="282575" indent="-282575" eaLnBrk="1" hangingPunct="1">
              <a:lnSpc>
                <a:spcPct val="100000"/>
              </a:lnSpc>
              <a:buClr>
                <a:srgbClr val="006600"/>
              </a:buClr>
            </a:pPr>
            <a:r>
              <a:rPr lang="en-US" altLang="en-US">
                <a:cs typeface="Times New Roman" panose="02020603050405020304" pitchFamily="18" charset="0"/>
              </a:rPr>
              <a:t>Cash flows beyond the payback period are ignored</a:t>
            </a:r>
          </a:p>
        </p:txBody>
      </p:sp>
      <p:sp>
        <p:nvSpPr>
          <p:cNvPr id="5" name="Rectangle 2"/>
          <p:cNvSpPr txBox="1">
            <a:spLocks noChangeArrowheads="1"/>
          </p:cNvSpPr>
          <p:nvPr/>
        </p:nvSpPr>
        <p:spPr bwMode="auto">
          <a:xfrm>
            <a:off x="647700" y="222778"/>
            <a:ext cx="78867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lnSpc>
                <a:spcPct val="100000"/>
              </a:lnSpc>
              <a:defRPr/>
            </a:pPr>
            <a:r>
              <a:rPr lang="en-US" altLang="en-US" sz="3000" b="1" cap="small" dirty="0">
                <a:latin typeface="+mn-lt"/>
                <a:cs typeface="Times New Roman" panose="02020603050405020304" pitchFamily="18" charset="0"/>
              </a:rPr>
              <a:t>Capital Budgeting Techniques</a:t>
            </a:r>
          </a:p>
          <a:p>
            <a:pPr algn="ctr" eaLnBrk="1" hangingPunct="1">
              <a:lnSpc>
                <a:spcPct val="100000"/>
              </a:lnSpc>
              <a:defRPr/>
            </a:pPr>
            <a:r>
              <a:rPr lang="en-US" altLang="en-US" sz="3000" b="1" i="1" cap="small" dirty="0">
                <a:solidFill>
                  <a:srgbClr val="0033CC"/>
                </a:solidFill>
                <a:latin typeface="+mn-lt"/>
                <a:cs typeface="Times New Roman" panose="02020603050405020304" pitchFamily="18" charset="0"/>
              </a:rPr>
              <a:t>Traditional</a:t>
            </a:r>
            <a:r>
              <a:rPr lang="en-US" altLang="en-US" sz="3000" b="1" cap="small" dirty="0">
                <a:latin typeface="+mn-lt"/>
                <a:cs typeface="Times New Roman" panose="02020603050405020304" pitchFamily="18" charset="0"/>
              </a:rPr>
              <a:t> Payback Period—PB</a:t>
            </a:r>
          </a:p>
        </p:txBody>
      </p:sp>
    </p:spTree>
    <p:custDataLst>
      <p:tags r:id="rId1"/>
    </p:custDataLst>
  </p:cSld>
  <p:clrMapOvr>
    <a:masterClrMapping/>
  </p:clrMapOvr>
  <p:transition advTm="137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81603">
                                            <p:txEl>
                                              <p:pRg st="0" end="0"/>
                                            </p:txEl>
                                          </p:spTgt>
                                        </p:tgtEl>
                                        <p:attrNameLst>
                                          <p:attrName>style.visibility</p:attrName>
                                        </p:attrNameLst>
                                      </p:cBhvr>
                                      <p:to>
                                        <p:strVal val="visible"/>
                                      </p:to>
                                    </p:set>
                                    <p:animEffect transition="in" filter="wipe(up)">
                                      <p:cBhvr>
                                        <p:cTn id="7" dur="500"/>
                                        <p:tgtEl>
                                          <p:spTgt spid="2816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81603">
                                            <p:txEl>
                                              <p:pRg st="1" end="1"/>
                                            </p:txEl>
                                          </p:spTgt>
                                        </p:tgtEl>
                                        <p:attrNameLst>
                                          <p:attrName>style.visibility</p:attrName>
                                        </p:attrNameLst>
                                      </p:cBhvr>
                                      <p:to>
                                        <p:strVal val="visible"/>
                                      </p:to>
                                    </p:set>
                                    <p:animEffect transition="in" filter="wipe(up)">
                                      <p:cBhvr>
                                        <p:cTn id="12" dur="500"/>
                                        <p:tgtEl>
                                          <p:spTgt spid="2816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81603">
                                            <p:txEl>
                                              <p:pRg st="2" end="2"/>
                                            </p:txEl>
                                          </p:spTgt>
                                        </p:tgtEl>
                                        <p:attrNameLst>
                                          <p:attrName>style.visibility</p:attrName>
                                        </p:attrNameLst>
                                      </p:cBhvr>
                                      <p:to>
                                        <p:strVal val="visible"/>
                                      </p:to>
                                    </p:set>
                                    <p:animEffect transition="in" filter="wipe(up)">
                                      <p:cBhvr>
                                        <p:cTn id="17" dur="500"/>
                                        <p:tgtEl>
                                          <p:spTgt spid="28160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81603">
                                            <p:txEl>
                                              <p:pRg st="3" end="3"/>
                                            </p:txEl>
                                          </p:spTgt>
                                        </p:tgtEl>
                                        <p:attrNameLst>
                                          <p:attrName>style.visibility</p:attrName>
                                        </p:attrNameLst>
                                      </p:cBhvr>
                                      <p:to>
                                        <p:strVal val="visible"/>
                                      </p:to>
                                    </p:set>
                                    <p:animEffect transition="in" filter="wipe(up)">
                                      <p:cBhvr>
                                        <p:cTn id="22" dur="500"/>
                                        <p:tgtEl>
                                          <p:spTgt spid="28160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81603">
                                            <p:txEl>
                                              <p:pRg st="4" end="4"/>
                                            </p:txEl>
                                          </p:spTgt>
                                        </p:tgtEl>
                                        <p:attrNameLst>
                                          <p:attrName>style.visibility</p:attrName>
                                        </p:attrNameLst>
                                      </p:cBhvr>
                                      <p:to>
                                        <p:strVal val="visible"/>
                                      </p:to>
                                    </p:set>
                                    <p:animEffect transition="in" filter="wipe(up)">
                                      <p:cBhvr>
                                        <p:cTn id="27" dur="500"/>
                                        <p:tgtEl>
                                          <p:spTgt spid="28160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281603">
                                            <p:txEl>
                                              <p:pRg st="5" end="5"/>
                                            </p:txEl>
                                          </p:spTgt>
                                        </p:tgtEl>
                                        <p:attrNameLst>
                                          <p:attrName>style.visibility</p:attrName>
                                        </p:attrNameLst>
                                      </p:cBhvr>
                                      <p:to>
                                        <p:strVal val="visible"/>
                                      </p:to>
                                    </p:set>
                                    <p:animEffect transition="in" filter="wipe(up)">
                                      <p:cBhvr>
                                        <p:cTn id="32" dur="500"/>
                                        <p:tgtEl>
                                          <p:spTgt spid="28160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281603">
                                            <p:txEl>
                                              <p:pRg st="6" end="6"/>
                                            </p:txEl>
                                          </p:spTgt>
                                        </p:tgtEl>
                                        <p:attrNameLst>
                                          <p:attrName>style.visibility</p:attrName>
                                        </p:attrNameLst>
                                      </p:cBhvr>
                                      <p:to>
                                        <p:strVal val="visible"/>
                                      </p:to>
                                    </p:set>
                                    <p:animEffect transition="in" filter="wipe(up)">
                                      <p:cBhvr>
                                        <p:cTn id="37" dur="500"/>
                                        <p:tgtEl>
                                          <p:spTgt spid="28160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603"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2083" name="Rectangle 3"/>
          <p:cNvSpPr>
            <a:spLocks noGrp="1" noChangeArrowheads="1"/>
          </p:cNvSpPr>
          <p:nvPr>
            <p:ph type="body" idx="4294967295"/>
          </p:nvPr>
        </p:nvSpPr>
        <p:spPr>
          <a:xfrm>
            <a:off x="646113" y="1371600"/>
            <a:ext cx="7964487" cy="954088"/>
          </a:xfrm>
        </p:spPr>
        <p:txBody>
          <a:bodyPr>
            <a:spAutoFit/>
          </a:bodyPr>
          <a:lstStyle/>
          <a:p>
            <a:pPr marL="0" indent="0" eaLnBrk="1" hangingPunct="1">
              <a:lnSpc>
                <a:spcPct val="100000"/>
              </a:lnSpc>
              <a:buFontTx/>
              <a:buNone/>
            </a:pPr>
            <a:r>
              <a:rPr lang="en-US" altLang="en-US"/>
              <a:t>Payback period computed using the present values of the future cash flows.</a:t>
            </a:r>
          </a:p>
        </p:txBody>
      </p:sp>
      <p:sp>
        <p:nvSpPr>
          <p:cNvPr id="302084" name="Rectangle 4"/>
          <p:cNvSpPr>
            <a:spLocks noChangeArrowheads="1"/>
          </p:cNvSpPr>
          <p:nvPr/>
        </p:nvSpPr>
        <p:spPr bwMode="auto">
          <a:xfrm>
            <a:off x="152400" y="2946396"/>
            <a:ext cx="8305800" cy="2260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396875" algn="ctr"/>
                <a:tab pos="854075" algn="l"/>
                <a:tab pos="2163763" algn="dec"/>
                <a:tab pos="2679700" algn="l"/>
                <a:tab pos="4008438" algn="dec"/>
                <a:tab pos="4624388" algn="dec"/>
                <a:tab pos="6519863" algn="dec"/>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396875" algn="ctr"/>
                <a:tab pos="854075" algn="l"/>
                <a:tab pos="2163763" algn="dec"/>
                <a:tab pos="2679700" algn="l"/>
                <a:tab pos="4008438" algn="dec"/>
                <a:tab pos="4624388" algn="dec"/>
                <a:tab pos="6519863" algn="dec"/>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396875" algn="ctr"/>
                <a:tab pos="854075" algn="l"/>
                <a:tab pos="2163763" algn="dec"/>
                <a:tab pos="2679700" algn="l"/>
                <a:tab pos="4008438" algn="dec"/>
                <a:tab pos="4624388" algn="dec"/>
                <a:tab pos="6519863" algn="dec"/>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396875" algn="ctr"/>
                <a:tab pos="854075" algn="l"/>
                <a:tab pos="2163763" algn="dec"/>
                <a:tab pos="2679700" algn="l"/>
                <a:tab pos="4008438" algn="dec"/>
                <a:tab pos="4624388" algn="dec"/>
                <a:tab pos="6519863" algn="dec"/>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396875" algn="ctr"/>
                <a:tab pos="854075" algn="l"/>
                <a:tab pos="2163763" algn="dec"/>
                <a:tab pos="2679700" algn="l"/>
                <a:tab pos="4008438" algn="dec"/>
                <a:tab pos="4624388" algn="dec"/>
                <a:tab pos="6519863" algn="dec"/>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396875" algn="ctr"/>
                <a:tab pos="854075" algn="l"/>
                <a:tab pos="2163763" algn="dec"/>
                <a:tab pos="2679700" algn="l"/>
                <a:tab pos="4008438" algn="dec"/>
                <a:tab pos="4624388" algn="dec"/>
                <a:tab pos="6519863" algn="dec"/>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396875" algn="ctr"/>
                <a:tab pos="854075" algn="l"/>
                <a:tab pos="2163763" algn="dec"/>
                <a:tab pos="2679700" algn="l"/>
                <a:tab pos="4008438" algn="dec"/>
                <a:tab pos="4624388" algn="dec"/>
                <a:tab pos="6519863" algn="dec"/>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396875" algn="ctr"/>
                <a:tab pos="854075" algn="l"/>
                <a:tab pos="2163763" algn="dec"/>
                <a:tab pos="2679700" algn="l"/>
                <a:tab pos="4008438" algn="dec"/>
                <a:tab pos="4624388" algn="dec"/>
                <a:tab pos="6519863" algn="dec"/>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396875" algn="ctr"/>
                <a:tab pos="854075" algn="l"/>
                <a:tab pos="2163763" algn="dec"/>
                <a:tab pos="2679700" algn="l"/>
                <a:tab pos="4008438" algn="dec"/>
                <a:tab pos="4624388" algn="dec"/>
                <a:tab pos="6519863" algn="dec"/>
              </a:tabLst>
              <a:defRPr>
                <a:solidFill>
                  <a:schemeClr val="tx1"/>
                </a:solidFill>
                <a:latin typeface="Calibri" panose="020F0502020204030204" pitchFamily="34" charset="0"/>
              </a:defRPr>
            </a:lvl9pPr>
          </a:lstStyle>
          <a:p>
            <a:pPr>
              <a:lnSpc>
                <a:spcPct val="120000"/>
              </a:lnSpc>
              <a:spcBef>
                <a:spcPct val="0"/>
              </a:spcBef>
              <a:buFontTx/>
              <a:buNone/>
            </a:pP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0</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$(7,000)</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$(7,000.00)</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$(7,000.00)</a:t>
            </a:r>
          </a:p>
          <a:p>
            <a:pPr>
              <a:lnSpc>
                <a:spcPct val="120000"/>
              </a:lnSpc>
              <a:spcBef>
                <a:spcPct val="0"/>
              </a:spcBef>
              <a:buFontTx/>
              <a:buNone/>
            </a:pP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1</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2,000 </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1,739.13</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(5,260.87)</a:t>
            </a:r>
          </a:p>
          <a:p>
            <a:pPr>
              <a:lnSpc>
                <a:spcPct val="120000"/>
              </a:lnSpc>
              <a:spcBef>
                <a:spcPct val="0"/>
              </a:spcBef>
              <a:buFontTx/>
              <a:buNone/>
            </a:pP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2</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1,000 </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756.14</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(4,504.73)</a:t>
            </a:r>
          </a:p>
          <a:p>
            <a:pPr>
              <a:lnSpc>
                <a:spcPct val="120000"/>
              </a:lnSpc>
              <a:spcBef>
                <a:spcPct val="0"/>
              </a:spcBef>
              <a:buFontTx/>
              <a:buNone/>
            </a:pP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3</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5,000 </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3,287.58</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(1,217.14)</a:t>
            </a:r>
          </a:p>
          <a:p>
            <a:pPr>
              <a:lnSpc>
                <a:spcPct val="120000"/>
              </a:lnSpc>
              <a:spcBef>
                <a:spcPct val="0"/>
              </a:spcBef>
              <a:buFontTx/>
              <a:buNone/>
            </a:pP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4</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3,000 </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1,715.26 </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498.12</a:t>
            </a:r>
          </a:p>
        </p:txBody>
      </p:sp>
      <p:sp>
        <p:nvSpPr>
          <p:cNvPr id="302085" name="Text Box 5"/>
          <p:cNvSpPr txBox="1">
            <a:spLocks noChangeArrowheads="1"/>
          </p:cNvSpPr>
          <p:nvPr/>
        </p:nvSpPr>
        <p:spPr bwMode="auto">
          <a:xfrm>
            <a:off x="7239000" y="4447300"/>
            <a:ext cx="1831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3200" dirty="0">
                <a:solidFill>
                  <a:srgbClr val="F6110F"/>
                </a:solidFill>
                <a:latin typeface="Tahoma" panose="020B0604030504040204" pitchFamily="34" charset="0"/>
                <a:ea typeface="ＭＳ Ｐゴシック" panose="020B0600070205080204" pitchFamily="34" charset="-128"/>
              </a:rPr>
              <a:t>}</a:t>
            </a:r>
            <a:r>
              <a:rPr lang="en-US" altLang="en-US" sz="2600" dirty="0">
                <a:latin typeface="Tahoma" panose="020B0604030504040204" pitchFamily="34" charset="0"/>
                <a:ea typeface="ＭＳ Ｐゴシック" panose="020B0600070205080204" pitchFamily="34" charset="-128"/>
              </a:rPr>
              <a:t> </a:t>
            </a:r>
            <a:r>
              <a:rPr lang="en-US" altLang="en-US" sz="2200" dirty="0">
                <a:solidFill>
                  <a:srgbClr val="2B0DFD"/>
                </a:solidFill>
                <a:latin typeface="Tahoma" panose="020B0604030504040204" pitchFamily="34" charset="0"/>
                <a:ea typeface="ＭＳ Ｐゴシック" panose="020B0600070205080204" pitchFamily="34" charset="-128"/>
              </a:rPr>
              <a:t>DPB= 3.71</a:t>
            </a:r>
            <a:endParaRPr lang="en-US" altLang="en-US" sz="2200" baseline="-25000" dirty="0">
              <a:solidFill>
                <a:srgbClr val="2B0DFD"/>
              </a:solidFill>
              <a:latin typeface="Tahoma" panose="020B0604030504040204" pitchFamily="34" charset="0"/>
              <a:ea typeface="ＭＳ Ｐゴシック" panose="020B0600070205080204" pitchFamily="34" charset="-128"/>
            </a:endParaRPr>
          </a:p>
        </p:txBody>
      </p:sp>
      <p:sp>
        <p:nvSpPr>
          <p:cNvPr id="302086" name="Text Box 6"/>
          <p:cNvSpPr txBox="1">
            <a:spLocks noChangeArrowheads="1"/>
          </p:cNvSpPr>
          <p:nvPr/>
        </p:nvSpPr>
        <p:spPr bwMode="auto">
          <a:xfrm>
            <a:off x="265113" y="2238371"/>
            <a:ext cx="8193087"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69963">
              <a:lnSpc>
                <a:spcPct val="90000"/>
              </a:lnSpc>
              <a:spcBef>
                <a:spcPts val="1000"/>
              </a:spcBef>
              <a:buFont typeface="Arial" panose="020B0604020202020204" pitchFamily="34" charset="0"/>
              <a:buChar char="•"/>
              <a:tabLst>
                <a:tab pos="912813" algn="l"/>
                <a:tab pos="2679700" algn="l"/>
                <a:tab pos="4405313" algn="l"/>
                <a:tab pos="6172200" algn="ctr"/>
                <a:tab pos="7485063" algn="r"/>
              </a:tabLst>
              <a:defRPr sz="2800">
                <a:solidFill>
                  <a:schemeClr val="tx1"/>
                </a:solidFill>
                <a:latin typeface="Calibri" panose="020F0502020204030204" pitchFamily="34" charset="0"/>
              </a:defRPr>
            </a:lvl1pPr>
            <a:lvl2pPr marL="742950" indent="-285750" defTabSz="969963">
              <a:lnSpc>
                <a:spcPct val="90000"/>
              </a:lnSpc>
              <a:spcBef>
                <a:spcPts val="500"/>
              </a:spcBef>
              <a:buFont typeface="Arial" panose="020B0604020202020204" pitchFamily="34" charset="0"/>
              <a:buChar char="•"/>
              <a:tabLst>
                <a:tab pos="912813" algn="l"/>
                <a:tab pos="2679700" algn="l"/>
                <a:tab pos="4405313" algn="l"/>
                <a:tab pos="6172200" algn="ctr"/>
                <a:tab pos="7485063" algn="r"/>
              </a:tabLst>
              <a:defRPr sz="2400">
                <a:solidFill>
                  <a:schemeClr val="tx1"/>
                </a:solidFill>
                <a:latin typeface="Calibri" panose="020F0502020204030204" pitchFamily="34" charset="0"/>
              </a:defRPr>
            </a:lvl2pPr>
            <a:lvl3pPr marL="1143000" indent="-228600" defTabSz="969963">
              <a:lnSpc>
                <a:spcPct val="90000"/>
              </a:lnSpc>
              <a:spcBef>
                <a:spcPts val="500"/>
              </a:spcBef>
              <a:buFont typeface="Arial" panose="020B0604020202020204" pitchFamily="34" charset="0"/>
              <a:buChar char="•"/>
              <a:tabLst>
                <a:tab pos="912813" algn="l"/>
                <a:tab pos="2679700" algn="l"/>
                <a:tab pos="4405313" algn="l"/>
                <a:tab pos="6172200" algn="ctr"/>
                <a:tab pos="7485063" algn="r"/>
              </a:tabLst>
              <a:defRPr sz="2000">
                <a:solidFill>
                  <a:schemeClr val="tx1"/>
                </a:solidFill>
                <a:latin typeface="Calibri" panose="020F0502020204030204" pitchFamily="34" charset="0"/>
              </a:defRPr>
            </a:lvl3pPr>
            <a:lvl4pPr marL="1600200" indent="-228600" defTabSz="969963">
              <a:lnSpc>
                <a:spcPct val="90000"/>
              </a:lnSpc>
              <a:spcBef>
                <a:spcPts val="500"/>
              </a:spcBef>
              <a:buFont typeface="Arial" panose="020B0604020202020204" pitchFamily="34" charset="0"/>
              <a:buChar char="•"/>
              <a:tabLst>
                <a:tab pos="912813" algn="l"/>
                <a:tab pos="2679700" algn="l"/>
                <a:tab pos="4405313" algn="l"/>
                <a:tab pos="6172200" algn="ctr"/>
                <a:tab pos="7485063" algn="r"/>
              </a:tabLst>
              <a:defRPr>
                <a:solidFill>
                  <a:schemeClr val="tx1"/>
                </a:solidFill>
                <a:latin typeface="Calibri" panose="020F0502020204030204" pitchFamily="34" charset="0"/>
              </a:defRPr>
            </a:lvl4pPr>
            <a:lvl5pPr marL="2057400" indent="-228600" defTabSz="969963">
              <a:lnSpc>
                <a:spcPct val="90000"/>
              </a:lnSpc>
              <a:spcBef>
                <a:spcPts val="500"/>
              </a:spcBef>
              <a:buFont typeface="Arial" panose="020B0604020202020204" pitchFamily="34" charset="0"/>
              <a:buChar char="•"/>
              <a:tabLst>
                <a:tab pos="912813" algn="l"/>
                <a:tab pos="2679700" algn="l"/>
                <a:tab pos="4405313" algn="l"/>
                <a:tab pos="6172200" algn="ctr"/>
                <a:tab pos="7485063" algn="r"/>
              </a:tabLst>
              <a:defRPr>
                <a:solidFill>
                  <a:schemeClr val="tx1"/>
                </a:solidFill>
                <a:latin typeface="Calibri" panose="020F0502020204030204" pitchFamily="34" charset="0"/>
              </a:defRPr>
            </a:lvl5pPr>
            <a:lvl6pPr marL="2514600" indent="-228600" defTabSz="969963" eaLnBrk="0" fontAlgn="base" hangingPunct="0">
              <a:lnSpc>
                <a:spcPct val="90000"/>
              </a:lnSpc>
              <a:spcBef>
                <a:spcPts val="500"/>
              </a:spcBef>
              <a:spcAft>
                <a:spcPct val="0"/>
              </a:spcAft>
              <a:buFont typeface="Arial" panose="020B0604020202020204" pitchFamily="34" charset="0"/>
              <a:buChar char="•"/>
              <a:tabLst>
                <a:tab pos="912813" algn="l"/>
                <a:tab pos="2679700" algn="l"/>
                <a:tab pos="4405313" algn="l"/>
                <a:tab pos="6172200" algn="ctr"/>
                <a:tab pos="7485063" algn="r"/>
              </a:tabLst>
              <a:defRPr>
                <a:solidFill>
                  <a:schemeClr val="tx1"/>
                </a:solidFill>
                <a:latin typeface="Calibri" panose="020F0502020204030204" pitchFamily="34" charset="0"/>
              </a:defRPr>
            </a:lvl6pPr>
            <a:lvl7pPr marL="2971800" indent="-228600" defTabSz="969963" eaLnBrk="0" fontAlgn="base" hangingPunct="0">
              <a:lnSpc>
                <a:spcPct val="90000"/>
              </a:lnSpc>
              <a:spcBef>
                <a:spcPts val="500"/>
              </a:spcBef>
              <a:spcAft>
                <a:spcPct val="0"/>
              </a:spcAft>
              <a:buFont typeface="Arial" panose="020B0604020202020204" pitchFamily="34" charset="0"/>
              <a:buChar char="•"/>
              <a:tabLst>
                <a:tab pos="912813" algn="l"/>
                <a:tab pos="2679700" algn="l"/>
                <a:tab pos="4405313" algn="l"/>
                <a:tab pos="6172200" algn="ctr"/>
                <a:tab pos="7485063" algn="r"/>
              </a:tabLst>
              <a:defRPr>
                <a:solidFill>
                  <a:schemeClr val="tx1"/>
                </a:solidFill>
                <a:latin typeface="Calibri" panose="020F0502020204030204" pitchFamily="34" charset="0"/>
              </a:defRPr>
            </a:lvl7pPr>
            <a:lvl8pPr marL="3429000" indent="-228600" defTabSz="969963" eaLnBrk="0" fontAlgn="base" hangingPunct="0">
              <a:lnSpc>
                <a:spcPct val="90000"/>
              </a:lnSpc>
              <a:spcBef>
                <a:spcPts val="500"/>
              </a:spcBef>
              <a:spcAft>
                <a:spcPct val="0"/>
              </a:spcAft>
              <a:buFont typeface="Arial" panose="020B0604020202020204" pitchFamily="34" charset="0"/>
              <a:buChar char="•"/>
              <a:tabLst>
                <a:tab pos="912813" algn="l"/>
                <a:tab pos="2679700" algn="l"/>
                <a:tab pos="4405313" algn="l"/>
                <a:tab pos="6172200" algn="ctr"/>
                <a:tab pos="7485063" algn="r"/>
              </a:tabLst>
              <a:defRPr>
                <a:solidFill>
                  <a:schemeClr val="tx1"/>
                </a:solidFill>
                <a:latin typeface="Calibri" panose="020F0502020204030204" pitchFamily="34" charset="0"/>
              </a:defRPr>
            </a:lvl8pPr>
            <a:lvl9pPr marL="3886200" indent="-228600" defTabSz="969963" eaLnBrk="0" fontAlgn="base" hangingPunct="0">
              <a:lnSpc>
                <a:spcPct val="90000"/>
              </a:lnSpc>
              <a:spcBef>
                <a:spcPts val="500"/>
              </a:spcBef>
              <a:spcAft>
                <a:spcPct val="0"/>
              </a:spcAft>
              <a:buFont typeface="Arial" panose="020B0604020202020204" pitchFamily="34" charset="0"/>
              <a:buChar char="•"/>
              <a:tabLst>
                <a:tab pos="912813" algn="l"/>
                <a:tab pos="2679700" algn="l"/>
                <a:tab pos="4405313" algn="l"/>
                <a:tab pos="6172200" algn="ctr"/>
                <a:tab pos="7485063" algn="r"/>
              </a:tabLst>
              <a:defRPr>
                <a:solidFill>
                  <a:schemeClr val="tx1"/>
                </a:solidFill>
                <a:latin typeface="Calibri" panose="020F0502020204030204" pitchFamily="34" charset="0"/>
              </a:defRPr>
            </a:lvl9pPr>
          </a:lstStyle>
          <a:p>
            <a:pPr>
              <a:spcBef>
                <a:spcPct val="0"/>
              </a:spcBef>
              <a:buFontTx/>
              <a:buNone/>
            </a:pP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Cumulative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sym typeface="Symbol" panose="05050102010706020507" pitchFamily="18" charset="2"/>
              </a:rPr>
              <a:t>)</a:t>
            </a:r>
            <a:endPar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endParaRPr>
          </a:p>
          <a:p>
            <a:pPr>
              <a:spcBef>
                <a:spcPct val="0"/>
              </a:spcBef>
              <a:buFontTx/>
              <a:buNone/>
              <a:tabLst>
                <a:tab pos="912813" algn="l"/>
                <a:tab pos="2679700" algn="l"/>
                <a:tab pos="4405313" algn="l"/>
                <a:tab pos="5148263" algn="l"/>
                <a:tab pos="6172200" algn="ctr"/>
                <a:tab pos="7205663" algn="r"/>
              </a:tabLst>
            </a:pPr>
            <a:r>
              <a:rPr lang="en-US" altLang="en-US" sz="2400" u="sng" dirty="0">
                <a:latin typeface="Tahoma" panose="020B0604030504040204" pitchFamily="34" charset="0"/>
                <a:ea typeface="ＭＳ Ｐゴシック" panose="020B0600070205080204" pitchFamily="34" charset="-128"/>
                <a:cs typeface="Times New Roman" panose="02020603050405020304" pitchFamily="18" charset="0"/>
              </a:rPr>
              <a:t>Year</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u="sng" dirty="0">
                <a:latin typeface="Tahoma" panose="020B0604030504040204" pitchFamily="34" charset="0"/>
                <a:ea typeface="ＭＳ Ｐゴシック" panose="020B0600070205080204" pitchFamily="34" charset="-128"/>
                <a:cs typeface="Times New Roman" panose="02020603050405020304" pitchFamily="18" charset="0"/>
              </a:rPr>
              <a:t>Cash Flow</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u="sng" dirty="0">
                <a:latin typeface="Tahoma" panose="020B0604030504040204" pitchFamily="34" charset="0"/>
                <a:ea typeface="ＭＳ Ｐゴシック" panose="020B0600070205080204" pitchFamily="34" charset="-128"/>
                <a:cs typeface="Times New Roman" panose="02020603050405020304" pitchFamily="18" charset="0"/>
              </a:rPr>
              <a:t>PV of CF @15%</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u="sng" dirty="0">
                <a:latin typeface="Tahoma" panose="020B0604030504040204" pitchFamily="34" charset="0"/>
                <a:ea typeface="ＭＳ Ｐゴシック" panose="020B0600070205080204" pitchFamily="34" charset="-128"/>
                <a:cs typeface="Times New Roman" panose="02020603050405020304" pitchFamily="18" charset="0"/>
              </a:rPr>
              <a:t>  	PV of CF	</a:t>
            </a:r>
            <a:endPar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endParaRPr>
          </a:p>
          <a:p>
            <a:pPr eaLnBrk="1" hangingPunct="1">
              <a:spcBef>
                <a:spcPct val="0"/>
              </a:spcBef>
              <a:buFontTx/>
              <a:buNone/>
            </a:pPr>
            <a:endParaRPr lang="en-US" altLang="en-US" sz="2400" dirty="0">
              <a:latin typeface="Tahoma" panose="020B0604030504040204" pitchFamily="34" charset="0"/>
              <a:ea typeface="ＭＳ Ｐゴシック" panose="020B0600070205080204" pitchFamily="34" charset="-128"/>
              <a:cs typeface="Times New Roman" panose="02020603050405020304" pitchFamily="18" charset="0"/>
            </a:endParaRPr>
          </a:p>
        </p:txBody>
      </p:sp>
      <p:sp>
        <p:nvSpPr>
          <p:cNvPr id="302087" name="Text Box 7"/>
          <p:cNvSpPr txBox="1">
            <a:spLocks noChangeArrowheads="1"/>
          </p:cNvSpPr>
          <p:nvPr/>
        </p:nvSpPr>
        <p:spPr bwMode="auto">
          <a:xfrm>
            <a:off x="457200" y="5722051"/>
            <a:ext cx="7848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defRPr/>
            </a:pPr>
            <a:r>
              <a:rPr lang="en-US" altLang="en-US" sz="2800" dirty="0">
                <a:latin typeface="+mn-lt"/>
              </a:rPr>
              <a:t>A project is </a:t>
            </a:r>
            <a:r>
              <a:rPr lang="en-US" altLang="en-US" sz="2800" dirty="0">
                <a:solidFill>
                  <a:srgbClr val="FF0000"/>
                </a:solidFill>
                <a:latin typeface="+mn-lt"/>
              </a:rPr>
              <a:t>acceptable</a:t>
            </a:r>
            <a:r>
              <a:rPr lang="en-US" altLang="en-US" sz="2800" dirty="0">
                <a:latin typeface="+mn-lt"/>
              </a:rPr>
              <a:t> if </a:t>
            </a:r>
            <a:r>
              <a:rPr lang="en-US" altLang="en-US" sz="2800" dirty="0">
                <a:solidFill>
                  <a:srgbClr val="F6110F"/>
                </a:solidFill>
                <a:latin typeface="+mn-lt"/>
              </a:rPr>
              <a:t>DPB &lt; project’s life</a:t>
            </a:r>
            <a:r>
              <a:rPr lang="en-US" altLang="en-US" sz="2800" dirty="0">
                <a:latin typeface="+mn-lt"/>
              </a:rPr>
              <a:t>   </a:t>
            </a:r>
          </a:p>
        </p:txBody>
      </p:sp>
      <p:sp>
        <p:nvSpPr>
          <p:cNvPr id="2" name="Oval 1"/>
          <p:cNvSpPr>
            <a:spLocks noChangeArrowheads="1"/>
          </p:cNvSpPr>
          <p:nvPr/>
        </p:nvSpPr>
        <p:spPr bwMode="auto">
          <a:xfrm>
            <a:off x="6125682" y="4771964"/>
            <a:ext cx="1219200" cy="393700"/>
          </a:xfrm>
          <a:prstGeom prst="ellipse">
            <a:avLst/>
          </a:prstGeom>
          <a:noFill/>
          <a:ln w="317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sp>
        <p:nvSpPr>
          <p:cNvPr id="3" name="TextBox 2"/>
          <p:cNvSpPr txBox="1">
            <a:spLocks noChangeArrowheads="1"/>
          </p:cNvSpPr>
          <p:nvPr/>
        </p:nvSpPr>
        <p:spPr bwMode="auto">
          <a:xfrm>
            <a:off x="7793038" y="5123723"/>
            <a:ext cx="8175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400" dirty="0">
                <a:latin typeface="Arial" panose="020B0604020202020204" pitchFamily="34" charset="0"/>
                <a:ea typeface="ＭＳ Ｐゴシック" panose="020B0600070205080204" pitchFamily="34" charset="-128"/>
              </a:rPr>
              <a:t>NPV</a:t>
            </a:r>
          </a:p>
        </p:txBody>
      </p:sp>
      <p:cxnSp>
        <p:nvCxnSpPr>
          <p:cNvPr id="5" name="Straight Arrow Connector 4"/>
          <p:cNvCxnSpPr>
            <a:cxnSpLocks noChangeShapeType="1"/>
            <a:stCxn id="3" idx="1"/>
          </p:cNvCxnSpPr>
          <p:nvPr/>
        </p:nvCxnSpPr>
        <p:spPr bwMode="auto">
          <a:xfrm flipH="1" flipV="1">
            <a:off x="7304088" y="5133248"/>
            <a:ext cx="488950" cy="220662"/>
          </a:xfrm>
          <a:prstGeom prst="straightConnector1">
            <a:avLst/>
          </a:prstGeom>
          <a:noFill/>
          <a:ln w="2857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2" name="Rectangle 2"/>
          <p:cNvSpPr txBox="1">
            <a:spLocks noChangeArrowheads="1"/>
          </p:cNvSpPr>
          <p:nvPr/>
        </p:nvSpPr>
        <p:spPr bwMode="auto">
          <a:xfrm>
            <a:off x="647700" y="222778"/>
            <a:ext cx="78867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lnSpc>
                <a:spcPct val="100000"/>
              </a:lnSpc>
              <a:defRPr/>
            </a:pPr>
            <a:r>
              <a:rPr lang="en-US" altLang="en-US" sz="3000" b="1" cap="small" dirty="0">
                <a:latin typeface="+mn-lt"/>
                <a:cs typeface="Times New Roman" panose="02020603050405020304" pitchFamily="18" charset="0"/>
              </a:rPr>
              <a:t>Capital Budgeting Techniques</a:t>
            </a:r>
          </a:p>
          <a:p>
            <a:pPr algn="ctr" eaLnBrk="1" hangingPunct="1">
              <a:lnSpc>
                <a:spcPct val="100000"/>
              </a:lnSpc>
              <a:defRPr/>
            </a:pPr>
            <a:r>
              <a:rPr lang="en-US" altLang="en-US" sz="3000" b="1" i="1" cap="small" dirty="0">
                <a:solidFill>
                  <a:srgbClr val="FF0000"/>
                </a:solidFill>
                <a:latin typeface="+mn-lt"/>
                <a:cs typeface="Times New Roman" panose="02020603050405020304" pitchFamily="18" charset="0"/>
              </a:rPr>
              <a:t>Discounted</a:t>
            </a:r>
            <a:r>
              <a:rPr lang="en-US" altLang="en-US" sz="3000" b="1" cap="small" dirty="0">
                <a:latin typeface="+mn-lt"/>
                <a:cs typeface="Times New Roman" panose="02020603050405020304" pitchFamily="18" charset="0"/>
              </a:rPr>
              <a:t> Payback Period—DPB</a:t>
            </a:r>
          </a:p>
        </p:txBody>
      </p:sp>
      <p:cxnSp>
        <p:nvCxnSpPr>
          <p:cNvPr id="7" name="Straight Connector 6">
            <a:extLst>
              <a:ext uri="{FF2B5EF4-FFF2-40B4-BE49-F238E27FC236}">
                <a16:creationId xmlns:a16="http://schemas.microsoft.com/office/drawing/2014/main" id="{323B52B7-F338-4F75-990A-81136E9759AB}"/>
              </a:ext>
            </a:extLst>
          </p:cNvPr>
          <p:cNvCxnSpPr/>
          <p:nvPr/>
        </p:nvCxnSpPr>
        <p:spPr>
          <a:xfrm>
            <a:off x="3382299" y="5167099"/>
            <a:ext cx="129785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3493E12-D5FA-4BB6-985B-80FC3CD8FC9A}"/>
              </a:ext>
            </a:extLst>
          </p:cNvPr>
          <p:cNvSpPr txBox="1"/>
          <p:nvPr/>
        </p:nvSpPr>
        <p:spPr>
          <a:xfrm>
            <a:off x="2681716" y="5194400"/>
            <a:ext cx="2095445" cy="461665"/>
          </a:xfrm>
          <a:prstGeom prst="rect">
            <a:avLst/>
          </a:prstGeom>
          <a:noFill/>
        </p:spPr>
        <p:txBody>
          <a:bodyPr wrap="none" rtlCol="0">
            <a:spAutoFit/>
          </a:bodyPr>
          <a:lstStyle/>
          <a:p>
            <a:pPr algn="r"/>
            <a:r>
              <a:rPr lang="en-US" sz="2400" dirty="0">
                <a:latin typeface="Tahoma" panose="020B0604030504040204" pitchFamily="34" charset="0"/>
                <a:ea typeface="Tahoma" panose="020B0604030504040204" pitchFamily="34" charset="0"/>
                <a:cs typeface="Tahoma" panose="020B0604030504040204" pitchFamily="34" charset="0"/>
              </a:rPr>
              <a:t>NPV = 498.12</a:t>
            </a:r>
          </a:p>
        </p:txBody>
      </p:sp>
      <p:sp>
        <p:nvSpPr>
          <p:cNvPr id="4" name="Rectangle: Rounded Corners 3">
            <a:extLst>
              <a:ext uri="{FF2B5EF4-FFF2-40B4-BE49-F238E27FC236}">
                <a16:creationId xmlns:a16="http://schemas.microsoft.com/office/drawing/2014/main" id="{79383500-F45D-911B-3803-AC022E0D86A3}"/>
              </a:ext>
            </a:extLst>
          </p:cNvPr>
          <p:cNvSpPr/>
          <p:nvPr/>
        </p:nvSpPr>
        <p:spPr>
          <a:xfrm>
            <a:off x="3087756" y="2919892"/>
            <a:ext cx="1828622" cy="226068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advTm="305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020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0208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02084">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02084">
                                            <p:txEl>
                                              <p:pRg st="1" end="1"/>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02084">
                                            <p:txEl>
                                              <p:pRg st="2" end="2"/>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02084">
                                            <p:txEl>
                                              <p:pRg st="3" end="3"/>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02084">
                                            <p:txEl>
                                              <p:pRg st="4" end="4"/>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0208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02087">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childTnLst>
                                </p:cTn>
                              </p:par>
                            </p:childTnLst>
                          </p:cTn>
                        </p:par>
                        <p:par>
                          <p:cTn id="46" fill="hold">
                            <p:stCondLst>
                              <p:cond delay="0"/>
                            </p:stCondLst>
                            <p:childTnLst>
                              <p:par>
                                <p:cTn id="47" presetID="22" presetClass="entr" presetSubtype="4"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down)">
                                      <p:cBhvr>
                                        <p:cTn id="49" dur="500"/>
                                        <p:tgtEl>
                                          <p:spTgt spid="5"/>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wipe(up)">
                                      <p:cBhvr>
                                        <p:cTn id="54" dur="500"/>
                                        <p:tgtEl>
                                          <p:spTgt spid="4"/>
                                        </p:tgtEl>
                                      </p:cBhvr>
                                    </p:animEffect>
                                  </p:childTnLst>
                                </p:cTn>
                              </p:par>
                            </p:childTnLst>
                          </p:cTn>
                        </p:par>
                        <p:par>
                          <p:cTn id="55" fill="hold">
                            <p:stCondLst>
                              <p:cond delay="500"/>
                            </p:stCondLst>
                            <p:childTnLst>
                              <p:par>
                                <p:cTn id="56" presetID="1" presetClass="entr" presetSubtype="0" fill="hold" nodeType="afterEffect">
                                  <p:stCondLst>
                                    <p:cond delay="0"/>
                                  </p:stCondLst>
                                  <p:childTnLst>
                                    <p:set>
                                      <p:cBhvr>
                                        <p:cTn id="57" dur="1" fill="hold">
                                          <p:stCondLst>
                                            <p:cond delay="0"/>
                                          </p:stCondLst>
                                        </p:cTn>
                                        <p:tgtEl>
                                          <p:spTgt spid="7"/>
                                        </p:tgtEl>
                                        <p:attrNameLst>
                                          <p:attrName>style.visibility</p:attrName>
                                        </p:attrNameLst>
                                      </p:cBhvr>
                                      <p:to>
                                        <p:strVal val="visible"/>
                                      </p:to>
                                    </p:set>
                                  </p:childTnLst>
                                </p:cTn>
                              </p:par>
                            </p:childTnLst>
                          </p:cTn>
                        </p:par>
                        <p:par>
                          <p:cTn id="58" fill="hold">
                            <p:stCondLst>
                              <p:cond delay="500"/>
                            </p:stCondLst>
                            <p:childTnLst>
                              <p:par>
                                <p:cTn id="59" presetID="1" presetClass="entr" presetSubtype="0" fill="hold" grpId="0" nodeType="afterEffect">
                                  <p:stCondLst>
                                    <p:cond delay="0"/>
                                  </p:stCondLst>
                                  <p:childTnLst>
                                    <p:set>
                                      <p:cBhvr>
                                        <p:cTn id="6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083" grpId="0" build="p" autoUpdateAnimBg="0"/>
      <p:bldP spid="302084" grpId="0" build="p" autoUpdateAnimBg="0"/>
      <p:bldP spid="302085" grpId="0" autoUpdateAnimBg="0"/>
      <p:bldP spid="302086" grpId="0" autoUpdateAnimBg="0"/>
      <p:bldP spid="302087" grpId="0" build="p" autoUpdateAnimBg="0"/>
      <p:bldP spid="2" grpId="0" animBg="1"/>
      <p:bldP spid="3" grpId="0"/>
      <p:bldP spid="8" grpId="0"/>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2083" name="Rectangle 3"/>
          <p:cNvSpPr>
            <a:spLocks noGrp="1" noChangeArrowheads="1"/>
          </p:cNvSpPr>
          <p:nvPr>
            <p:ph type="body" idx="4294967295"/>
          </p:nvPr>
        </p:nvSpPr>
        <p:spPr>
          <a:xfrm>
            <a:off x="646113" y="1232256"/>
            <a:ext cx="7964487" cy="954088"/>
          </a:xfrm>
        </p:spPr>
        <p:txBody>
          <a:bodyPr>
            <a:spAutoFit/>
          </a:bodyPr>
          <a:lstStyle/>
          <a:p>
            <a:pPr marL="0" indent="0" eaLnBrk="1" hangingPunct="1">
              <a:lnSpc>
                <a:spcPct val="100000"/>
              </a:lnSpc>
              <a:buFontTx/>
              <a:buNone/>
            </a:pPr>
            <a:r>
              <a:rPr lang="en-US" altLang="en-US" dirty="0"/>
              <a:t>Payback period computed using the present values of the future cash flows.</a:t>
            </a:r>
          </a:p>
        </p:txBody>
      </p:sp>
      <p:sp>
        <p:nvSpPr>
          <p:cNvPr id="302084" name="Rectangle 4"/>
          <p:cNvSpPr>
            <a:spLocks noChangeArrowheads="1"/>
          </p:cNvSpPr>
          <p:nvPr/>
        </p:nvSpPr>
        <p:spPr bwMode="auto">
          <a:xfrm>
            <a:off x="1322440" y="2946396"/>
            <a:ext cx="6248399" cy="2260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tabLst>
                <a:tab pos="396875" algn="ctr"/>
                <a:tab pos="854075" algn="l"/>
                <a:tab pos="2163763" algn="dec"/>
                <a:tab pos="2679700" algn="l"/>
                <a:tab pos="4008438" algn="dec"/>
                <a:tab pos="4624388" algn="dec"/>
                <a:tab pos="6519863" algn="dec"/>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396875" algn="ctr"/>
                <a:tab pos="854075" algn="l"/>
                <a:tab pos="2163763" algn="dec"/>
                <a:tab pos="2679700" algn="l"/>
                <a:tab pos="4008438" algn="dec"/>
                <a:tab pos="4624388" algn="dec"/>
                <a:tab pos="6519863" algn="dec"/>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396875" algn="ctr"/>
                <a:tab pos="854075" algn="l"/>
                <a:tab pos="2163763" algn="dec"/>
                <a:tab pos="2679700" algn="l"/>
                <a:tab pos="4008438" algn="dec"/>
                <a:tab pos="4624388" algn="dec"/>
                <a:tab pos="6519863" algn="dec"/>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396875" algn="ctr"/>
                <a:tab pos="854075" algn="l"/>
                <a:tab pos="2163763" algn="dec"/>
                <a:tab pos="2679700" algn="l"/>
                <a:tab pos="4008438" algn="dec"/>
                <a:tab pos="4624388" algn="dec"/>
                <a:tab pos="6519863" algn="dec"/>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396875" algn="ctr"/>
                <a:tab pos="854075" algn="l"/>
                <a:tab pos="2163763" algn="dec"/>
                <a:tab pos="2679700" algn="l"/>
                <a:tab pos="4008438" algn="dec"/>
                <a:tab pos="4624388" algn="dec"/>
                <a:tab pos="6519863" algn="dec"/>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396875" algn="ctr"/>
                <a:tab pos="854075" algn="l"/>
                <a:tab pos="2163763" algn="dec"/>
                <a:tab pos="2679700" algn="l"/>
                <a:tab pos="4008438" algn="dec"/>
                <a:tab pos="4624388" algn="dec"/>
                <a:tab pos="6519863" algn="dec"/>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396875" algn="ctr"/>
                <a:tab pos="854075" algn="l"/>
                <a:tab pos="2163763" algn="dec"/>
                <a:tab pos="2679700" algn="l"/>
                <a:tab pos="4008438" algn="dec"/>
                <a:tab pos="4624388" algn="dec"/>
                <a:tab pos="6519863" algn="dec"/>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396875" algn="ctr"/>
                <a:tab pos="854075" algn="l"/>
                <a:tab pos="2163763" algn="dec"/>
                <a:tab pos="2679700" algn="l"/>
                <a:tab pos="4008438" algn="dec"/>
                <a:tab pos="4624388" algn="dec"/>
                <a:tab pos="6519863" algn="dec"/>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396875" algn="ctr"/>
                <a:tab pos="854075" algn="l"/>
                <a:tab pos="2163763" algn="dec"/>
                <a:tab pos="2679700" algn="l"/>
                <a:tab pos="4008438" algn="dec"/>
                <a:tab pos="4624388" algn="dec"/>
                <a:tab pos="6519863" algn="dec"/>
              </a:tabLst>
              <a:defRPr>
                <a:solidFill>
                  <a:schemeClr val="tx1"/>
                </a:solidFill>
                <a:latin typeface="Calibri" panose="020F0502020204030204" pitchFamily="34" charset="0"/>
              </a:defRPr>
            </a:lvl9pPr>
          </a:lstStyle>
          <a:p>
            <a:pPr>
              <a:lnSpc>
                <a:spcPct val="120000"/>
              </a:lnSpc>
              <a:spcBef>
                <a:spcPct val="0"/>
              </a:spcBef>
              <a:buFontTx/>
              <a:buNone/>
              <a:tabLst>
                <a:tab pos="396875" algn="ctr"/>
                <a:tab pos="2576513" algn="dec"/>
                <a:tab pos="4975225" algn="dec"/>
                <a:tab pos="6519863" algn="dec"/>
              </a:tabLst>
            </a:pP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0</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$(7,000)</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$(7,000.00)</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endParaRPr lang="en-US" altLang="en-US" sz="2400" dirty="0">
              <a:latin typeface="Tahoma" panose="020B0604030504040204" pitchFamily="34" charset="0"/>
              <a:ea typeface="ＭＳ Ｐゴシック" panose="020B0600070205080204" pitchFamily="34" charset="-128"/>
              <a:cs typeface="Times New Roman" panose="02020603050405020304" pitchFamily="18" charset="0"/>
            </a:endParaRPr>
          </a:p>
          <a:p>
            <a:pPr>
              <a:lnSpc>
                <a:spcPct val="120000"/>
              </a:lnSpc>
              <a:spcBef>
                <a:spcPct val="0"/>
              </a:spcBef>
              <a:buFontTx/>
              <a:buNone/>
              <a:tabLst>
                <a:tab pos="396875" algn="ctr"/>
                <a:tab pos="2576513" algn="dec"/>
                <a:tab pos="4975225" algn="dec"/>
                <a:tab pos="6519863" algn="dec"/>
              </a:tabLst>
            </a:pP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1</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2,000</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1,739.13</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endParaRPr lang="en-US" altLang="en-US" sz="2400" dirty="0">
              <a:latin typeface="Tahoma" panose="020B0604030504040204" pitchFamily="34" charset="0"/>
              <a:ea typeface="ＭＳ Ｐゴシック" panose="020B0600070205080204" pitchFamily="34" charset="-128"/>
              <a:cs typeface="Times New Roman" panose="02020603050405020304" pitchFamily="18" charset="0"/>
            </a:endParaRPr>
          </a:p>
          <a:p>
            <a:pPr>
              <a:lnSpc>
                <a:spcPct val="120000"/>
              </a:lnSpc>
              <a:spcBef>
                <a:spcPct val="0"/>
              </a:spcBef>
              <a:buFontTx/>
              <a:buNone/>
              <a:tabLst>
                <a:tab pos="396875" algn="ctr"/>
                <a:tab pos="2576513" algn="dec"/>
                <a:tab pos="4975225" algn="dec"/>
                <a:tab pos="6519863" algn="dec"/>
              </a:tabLst>
            </a:pP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2</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1,000</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756.14</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endParaRPr lang="en-US" altLang="en-US" sz="2400" dirty="0">
              <a:latin typeface="Tahoma" panose="020B0604030504040204" pitchFamily="34" charset="0"/>
              <a:ea typeface="ＭＳ Ｐゴシック" panose="020B0600070205080204" pitchFamily="34" charset="-128"/>
              <a:cs typeface="Times New Roman" panose="02020603050405020304" pitchFamily="18" charset="0"/>
            </a:endParaRPr>
          </a:p>
          <a:p>
            <a:pPr>
              <a:lnSpc>
                <a:spcPct val="120000"/>
              </a:lnSpc>
              <a:spcBef>
                <a:spcPct val="0"/>
              </a:spcBef>
              <a:buFontTx/>
              <a:buNone/>
              <a:tabLst>
                <a:tab pos="396875" algn="ctr"/>
                <a:tab pos="2576513" algn="dec"/>
                <a:tab pos="4975225" algn="dec"/>
                <a:tab pos="6519863" algn="dec"/>
              </a:tabLst>
            </a:pP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3</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5,000</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3,287.58</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4</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3,000</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1,715.26 </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endParaRPr lang="en-US" altLang="en-US" sz="2400" dirty="0">
              <a:latin typeface="Tahoma" panose="020B0604030504040204" pitchFamily="34" charset="0"/>
              <a:ea typeface="ＭＳ Ｐゴシック" panose="020B0600070205080204" pitchFamily="34" charset="-128"/>
              <a:cs typeface="Times New Roman" panose="02020603050405020304" pitchFamily="18" charset="0"/>
            </a:endParaRPr>
          </a:p>
        </p:txBody>
      </p:sp>
      <p:sp>
        <p:nvSpPr>
          <p:cNvPr id="302086" name="Text Box 6"/>
          <p:cNvSpPr txBox="1">
            <a:spLocks noChangeArrowheads="1"/>
          </p:cNvSpPr>
          <p:nvPr/>
        </p:nvSpPr>
        <p:spPr bwMode="auto">
          <a:xfrm>
            <a:off x="1395820" y="2238371"/>
            <a:ext cx="6646964"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69963">
              <a:lnSpc>
                <a:spcPct val="90000"/>
              </a:lnSpc>
              <a:spcBef>
                <a:spcPts val="1000"/>
              </a:spcBef>
              <a:buFont typeface="Arial" panose="020B0604020202020204" pitchFamily="34" charset="0"/>
              <a:buChar char="•"/>
              <a:tabLst>
                <a:tab pos="912813" algn="l"/>
                <a:tab pos="2679700" algn="l"/>
                <a:tab pos="4405313" algn="l"/>
                <a:tab pos="6172200" algn="ctr"/>
                <a:tab pos="7485063" algn="r"/>
              </a:tabLst>
              <a:defRPr sz="2800">
                <a:solidFill>
                  <a:schemeClr val="tx1"/>
                </a:solidFill>
                <a:latin typeface="Calibri" panose="020F0502020204030204" pitchFamily="34" charset="0"/>
              </a:defRPr>
            </a:lvl1pPr>
            <a:lvl2pPr marL="742950" indent="-285750" defTabSz="969963">
              <a:lnSpc>
                <a:spcPct val="90000"/>
              </a:lnSpc>
              <a:spcBef>
                <a:spcPts val="500"/>
              </a:spcBef>
              <a:buFont typeface="Arial" panose="020B0604020202020204" pitchFamily="34" charset="0"/>
              <a:buChar char="•"/>
              <a:tabLst>
                <a:tab pos="912813" algn="l"/>
                <a:tab pos="2679700" algn="l"/>
                <a:tab pos="4405313" algn="l"/>
                <a:tab pos="6172200" algn="ctr"/>
                <a:tab pos="7485063" algn="r"/>
              </a:tabLst>
              <a:defRPr sz="2400">
                <a:solidFill>
                  <a:schemeClr val="tx1"/>
                </a:solidFill>
                <a:latin typeface="Calibri" panose="020F0502020204030204" pitchFamily="34" charset="0"/>
              </a:defRPr>
            </a:lvl2pPr>
            <a:lvl3pPr marL="1143000" indent="-228600" defTabSz="969963">
              <a:lnSpc>
                <a:spcPct val="90000"/>
              </a:lnSpc>
              <a:spcBef>
                <a:spcPts val="500"/>
              </a:spcBef>
              <a:buFont typeface="Arial" panose="020B0604020202020204" pitchFamily="34" charset="0"/>
              <a:buChar char="•"/>
              <a:tabLst>
                <a:tab pos="912813" algn="l"/>
                <a:tab pos="2679700" algn="l"/>
                <a:tab pos="4405313" algn="l"/>
                <a:tab pos="6172200" algn="ctr"/>
                <a:tab pos="7485063" algn="r"/>
              </a:tabLst>
              <a:defRPr sz="2000">
                <a:solidFill>
                  <a:schemeClr val="tx1"/>
                </a:solidFill>
                <a:latin typeface="Calibri" panose="020F0502020204030204" pitchFamily="34" charset="0"/>
              </a:defRPr>
            </a:lvl3pPr>
            <a:lvl4pPr marL="1600200" indent="-228600" defTabSz="969963">
              <a:lnSpc>
                <a:spcPct val="90000"/>
              </a:lnSpc>
              <a:spcBef>
                <a:spcPts val="500"/>
              </a:spcBef>
              <a:buFont typeface="Arial" panose="020B0604020202020204" pitchFamily="34" charset="0"/>
              <a:buChar char="•"/>
              <a:tabLst>
                <a:tab pos="912813" algn="l"/>
                <a:tab pos="2679700" algn="l"/>
                <a:tab pos="4405313" algn="l"/>
                <a:tab pos="6172200" algn="ctr"/>
                <a:tab pos="7485063" algn="r"/>
              </a:tabLst>
              <a:defRPr>
                <a:solidFill>
                  <a:schemeClr val="tx1"/>
                </a:solidFill>
                <a:latin typeface="Calibri" panose="020F0502020204030204" pitchFamily="34" charset="0"/>
              </a:defRPr>
            </a:lvl4pPr>
            <a:lvl5pPr marL="2057400" indent="-228600" defTabSz="969963">
              <a:lnSpc>
                <a:spcPct val="90000"/>
              </a:lnSpc>
              <a:spcBef>
                <a:spcPts val="500"/>
              </a:spcBef>
              <a:buFont typeface="Arial" panose="020B0604020202020204" pitchFamily="34" charset="0"/>
              <a:buChar char="•"/>
              <a:tabLst>
                <a:tab pos="912813" algn="l"/>
                <a:tab pos="2679700" algn="l"/>
                <a:tab pos="4405313" algn="l"/>
                <a:tab pos="6172200" algn="ctr"/>
                <a:tab pos="7485063" algn="r"/>
              </a:tabLst>
              <a:defRPr>
                <a:solidFill>
                  <a:schemeClr val="tx1"/>
                </a:solidFill>
                <a:latin typeface="Calibri" panose="020F0502020204030204" pitchFamily="34" charset="0"/>
              </a:defRPr>
            </a:lvl5pPr>
            <a:lvl6pPr marL="2514600" indent="-228600" defTabSz="969963" eaLnBrk="0" fontAlgn="base" hangingPunct="0">
              <a:lnSpc>
                <a:spcPct val="90000"/>
              </a:lnSpc>
              <a:spcBef>
                <a:spcPts val="500"/>
              </a:spcBef>
              <a:spcAft>
                <a:spcPct val="0"/>
              </a:spcAft>
              <a:buFont typeface="Arial" panose="020B0604020202020204" pitchFamily="34" charset="0"/>
              <a:buChar char="•"/>
              <a:tabLst>
                <a:tab pos="912813" algn="l"/>
                <a:tab pos="2679700" algn="l"/>
                <a:tab pos="4405313" algn="l"/>
                <a:tab pos="6172200" algn="ctr"/>
                <a:tab pos="7485063" algn="r"/>
              </a:tabLst>
              <a:defRPr>
                <a:solidFill>
                  <a:schemeClr val="tx1"/>
                </a:solidFill>
                <a:latin typeface="Calibri" panose="020F0502020204030204" pitchFamily="34" charset="0"/>
              </a:defRPr>
            </a:lvl6pPr>
            <a:lvl7pPr marL="2971800" indent="-228600" defTabSz="969963" eaLnBrk="0" fontAlgn="base" hangingPunct="0">
              <a:lnSpc>
                <a:spcPct val="90000"/>
              </a:lnSpc>
              <a:spcBef>
                <a:spcPts val="500"/>
              </a:spcBef>
              <a:spcAft>
                <a:spcPct val="0"/>
              </a:spcAft>
              <a:buFont typeface="Arial" panose="020B0604020202020204" pitchFamily="34" charset="0"/>
              <a:buChar char="•"/>
              <a:tabLst>
                <a:tab pos="912813" algn="l"/>
                <a:tab pos="2679700" algn="l"/>
                <a:tab pos="4405313" algn="l"/>
                <a:tab pos="6172200" algn="ctr"/>
                <a:tab pos="7485063" algn="r"/>
              </a:tabLst>
              <a:defRPr>
                <a:solidFill>
                  <a:schemeClr val="tx1"/>
                </a:solidFill>
                <a:latin typeface="Calibri" panose="020F0502020204030204" pitchFamily="34" charset="0"/>
              </a:defRPr>
            </a:lvl7pPr>
            <a:lvl8pPr marL="3429000" indent="-228600" defTabSz="969963" eaLnBrk="0" fontAlgn="base" hangingPunct="0">
              <a:lnSpc>
                <a:spcPct val="90000"/>
              </a:lnSpc>
              <a:spcBef>
                <a:spcPts val="500"/>
              </a:spcBef>
              <a:spcAft>
                <a:spcPct val="0"/>
              </a:spcAft>
              <a:buFont typeface="Arial" panose="020B0604020202020204" pitchFamily="34" charset="0"/>
              <a:buChar char="•"/>
              <a:tabLst>
                <a:tab pos="912813" algn="l"/>
                <a:tab pos="2679700" algn="l"/>
                <a:tab pos="4405313" algn="l"/>
                <a:tab pos="6172200" algn="ctr"/>
                <a:tab pos="7485063" algn="r"/>
              </a:tabLst>
              <a:defRPr>
                <a:solidFill>
                  <a:schemeClr val="tx1"/>
                </a:solidFill>
                <a:latin typeface="Calibri" panose="020F0502020204030204" pitchFamily="34" charset="0"/>
              </a:defRPr>
            </a:lvl8pPr>
            <a:lvl9pPr marL="3886200" indent="-228600" defTabSz="969963" eaLnBrk="0" fontAlgn="base" hangingPunct="0">
              <a:lnSpc>
                <a:spcPct val="90000"/>
              </a:lnSpc>
              <a:spcBef>
                <a:spcPts val="500"/>
              </a:spcBef>
              <a:spcAft>
                <a:spcPct val="0"/>
              </a:spcAft>
              <a:buFont typeface="Arial" panose="020B0604020202020204" pitchFamily="34" charset="0"/>
              <a:buChar char="•"/>
              <a:tabLst>
                <a:tab pos="912813" algn="l"/>
                <a:tab pos="2679700" algn="l"/>
                <a:tab pos="4405313" algn="l"/>
                <a:tab pos="6172200" algn="ctr"/>
                <a:tab pos="7485063" algn="r"/>
              </a:tabLst>
              <a:defRPr>
                <a:solidFill>
                  <a:schemeClr val="tx1"/>
                </a:solidFill>
                <a:latin typeface="Calibri" panose="020F0502020204030204" pitchFamily="34" charset="0"/>
              </a:defRPr>
            </a:lvl9pPr>
          </a:lstStyle>
          <a:p>
            <a:pPr>
              <a:spcBef>
                <a:spcPct val="0"/>
              </a:spcBef>
              <a:buFontTx/>
              <a:buNone/>
              <a:tabLst>
                <a:tab pos="912813" algn="l"/>
                <a:tab pos="2055813" algn="ctr"/>
                <a:tab pos="2679700" algn="l"/>
                <a:tab pos="4405313" algn="l"/>
                <a:tab pos="6172200" algn="ctr"/>
                <a:tab pos="7485063" algn="r"/>
              </a:tabLst>
            </a:pPr>
            <a:r>
              <a:rPr lang="en-US" altLang="en-US" sz="2400" dirty="0">
                <a:latin typeface="Tahoma" panose="020B0604030504040204" pitchFamily="34" charset="0"/>
                <a:ea typeface="ＭＳ Ｐゴシック" panose="020B0600070205080204" pitchFamily="34" charset="-128"/>
                <a:cs typeface="Times New Roman" panose="02020603050405020304" pitchFamily="18" charset="0"/>
              </a:rPr>
              <a:t>		Unadjusted</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p>
          <a:p>
            <a:pPr>
              <a:spcBef>
                <a:spcPct val="0"/>
              </a:spcBef>
              <a:buFontTx/>
              <a:buNone/>
              <a:tabLst>
                <a:tab pos="1376363" algn="l"/>
                <a:tab pos="3657600" algn="l"/>
                <a:tab pos="5148263" algn="l"/>
                <a:tab pos="6172200" algn="ctr"/>
                <a:tab pos="7205663" algn="r"/>
              </a:tabLst>
            </a:pPr>
            <a:r>
              <a:rPr lang="en-US" altLang="en-US" sz="2400" u="sng" dirty="0">
                <a:latin typeface="Tahoma" panose="020B0604030504040204" pitchFamily="34" charset="0"/>
                <a:ea typeface="ＭＳ Ｐゴシック" panose="020B0600070205080204" pitchFamily="34" charset="-128"/>
                <a:cs typeface="Times New Roman" panose="02020603050405020304" pitchFamily="18" charset="0"/>
              </a:rPr>
              <a:t>Year</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u="sng" dirty="0">
                <a:latin typeface="Tahoma" panose="020B0604030504040204" pitchFamily="34" charset="0"/>
                <a:ea typeface="ＭＳ Ｐゴシック" panose="020B0600070205080204" pitchFamily="34" charset="-128"/>
                <a:cs typeface="Times New Roman" panose="02020603050405020304" pitchFamily="18" charset="0"/>
              </a:rPr>
              <a:t>Cash Flow</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r>
              <a:rPr lang="en-US" altLang="en-US" sz="2400" u="sng" dirty="0">
                <a:latin typeface="Tahoma" panose="020B0604030504040204" pitchFamily="34" charset="0"/>
                <a:ea typeface="ＭＳ Ｐゴシック" panose="020B0600070205080204" pitchFamily="34" charset="-128"/>
                <a:cs typeface="Times New Roman" panose="02020603050405020304" pitchFamily="18" charset="0"/>
              </a:rPr>
              <a:t>PV of CF @15%</a:t>
            </a:r>
            <a:r>
              <a:rPr lang="en-US" altLang="en-US" sz="2400" dirty="0">
                <a:solidFill>
                  <a:srgbClr val="7F7F7F"/>
                </a:solidFill>
                <a:latin typeface="Tahoma" panose="020B0604030504040204" pitchFamily="34" charset="0"/>
                <a:ea typeface="ＭＳ Ｐゴシック" panose="020B0600070205080204" pitchFamily="34" charset="-128"/>
                <a:cs typeface="Times New Roman" panose="02020603050405020304" pitchFamily="18" charset="0"/>
              </a:rPr>
              <a:t>	</a:t>
            </a:r>
            <a:endParaRPr lang="en-US" altLang="en-US" sz="2400" dirty="0">
              <a:latin typeface="Tahoma" panose="020B0604030504040204" pitchFamily="34" charset="0"/>
              <a:ea typeface="ＭＳ Ｐゴシック" panose="020B0600070205080204" pitchFamily="34" charset="-128"/>
              <a:cs typeface="Times New Roman" panose="02020603050405020304" pitchFamily="18" charset="0"/>
            </a:endParaRPr>
          </a:p>
        </p:txBody>
      </p:sp>
      <p:sp>
        <p:nvSpPr>
          <p:cNvPr id="12" name="Rectangle 2"/>
          <p:cNvSpPr txBox="1">
            <a:spLocks noChangeArrowheads="1"/>
          </p:cNvSpPr>
          <p:nvPr/>
        </p:nvSpPr>
        <p:spPr bwMode="auto">
          <a:xfrm>
            <a:off x="647700" y="222778"/>
            <a:ext cx="78867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lnSpc>
                <a:spcPct val="100000"/>
              </a:lnSpc>
              <a:defRPr/>
            </a:pPr>
            <a:r>
              <a:rPr lang="en-US" altLang="en-US" sz="3000" b="1" cap="small" dirty="0">
                <a:latin typeface="+mn-lt"/>
                <a:cs typeface="Times New Roman" panose="02020603050405020304" pitchFamily="18" charset="0"/>
              </a:rPr>
              <a:t>Capital Budgeting Techniques</a:t>
            </a:r>
          </a:p>
          <a:p>
            <a:pPr algn="ctr" eaLnBrk="1" hangingPunct="1">
              <a:lnSpc>
                <a:spcPct val="100000"/>
              </a:lnSpc>
              <a:defRPr/>
            </a:pPr>
            <a:r>
              <a:rPr lang="en-US" altLang="en-US" sz="3000" b="1" i="1" cap="small" dirty="0">
                <a:solidFill>
                  <a:srgbClr val="0033CC"/>
                </a:solidFill>
                <a:latin typeface="+mn-lt"/>
                <a:cs typeface="Times New Roman" panose="02020603050405020304" pitchFamily="18" charset="0"/>
              </a:rPr>
              <a:t>PB</a:t>
            </a:r>
            <a:r>
              <a:rPr lang="en-US" altLang="en-US" sz="3000" b="1" cap="small" dirty="0">
                <a:latin typeface="+mn-lt"/>
                <a:cs typeface="Times New Roman" panose="02020603050405020304" pitchFamily="18" charset="0"/>
              </a:rPr>
              <a:t> versus </a:t>
            </a:r>
            <a:r>
              <a:rPr lang="en-US" altLang="en-US" sz="3000" b="1" i="1" cap="small" dirty="0">
                <a:solidFill>
                  <a:srgbClr val="FF0000"/>
                </a:solidFill>
                <a:latin typeface="+mn-lt"/>
                <a:cs typeface="Times New Roman" panose="02020603050405020304" pitchFamily="18" charset="0"/>
              </a:rPr>
              <a:t>DPB</a:t>
            </a:r>
          </a:p>
        </p:txBody>
      </p:sp>
      <p:sp>
        <p:nvSpPr>
          <p:cNvPr id="4" name="Rounded Rectangle 3"/>
          <p:cNvSpPr/>
          <p:nvPr/>
        </p:nvSpPr>
        <p:spPr>
          <a:xfrm>
            <a:off x="5228293" y="3429000"/>
            <a:ext cx="1803400" cy="177807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Box 7"/>
          <p:cNvSpPr txBox="1">
            <a:spLocks noChangeArrowheads="1"/>
          </p:cNvSpPr>
          <p:nvPr/>
        </p:nvSpPr>
        <p:spPr bwMode="auto">
          <a:xfrm>
            <a:off x="1865070" y="5486400"/>
            <a:ext cx="624839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defRPr/>
            </a:pPr>
            <a:r>
              <a:rPr lang="en-US" altLang="en-US" sz="3000" dirty="0">
                <a:solidFill>
                  <a:srgbClr val="0033CC"/>
                </a:solidFill>
                <a:latin typeface="+mn-lt"/>
              </a:rPr>
              <a:t>(PB = 2.80 years) </a:t>
            </a:r>
            <a:r>
              <a:rPr lang="en-US" altLang="en-US" sz="3000" dirty="0">
                <a:latin typeface="+mn-lt"/>
              </a:rPr>
              <a:t>&lt;</a:t>
            </a:r>
            <a:r>
              <a:rPr lang="en-US" altLang="en-US" sz="3000" dirty="0">
                <a:solidFill>
                  <a:srgbClr val="FF0000"/>
                </a:solidFill>
                <a:latin typeface="+mn-lt"/>
              </a:rPr>
              <a:t> (DPB = 3.71 years)   </a:t>
            </a:r>
          </a:p>
        </p:txBody>
      </p:sp>
      <p:sp>
        <p:nvSpPr>
          <p:cNvPr id="14" name="Rounded Rectangle 13"/>
          <p:cNvSpPr/>
          <p:nvPr/>
        </p:nvSpPr>
        <p:spPr>
          <a:xfrm>
            <a:off x="2869913" y="3428995"/>
            <a:ext cx="1324511" cy="1778079"/>
          </a:xfrm>
          <a:prstGeom prst="roundRect">
            <a:avLst/>
          </a:prstGeom>
          <a:noFill/>
          <a:ln w="38100">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a:spLocks noChangeArrowheads="1"/>
          </p:cNvSpPr>
          <p:nvPr/>
        </p:nvSpPr>
        <p:spPr bwMode="auto">
          <a:xfrm>
            <a:off x="4471937" y="3928001"/>
            <a:ext cx="4539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3600" dirty="0">
                <a:solidFill>
                  <a:srgbClr val="006600"/>
                </a:solidFill>
                <a:latin typeface="Arial" panose="020B0604020202020204" pitchFamily="34" charset="0"/>
                <a:ea typeface="ＭＳ Ｐゴシック" panose="020B0600070205080204" pitchFamily="34" charset="-128"/>
              </a:rPr>
              <a:t>&gt;</a:t>
            </a:r>
          </a:p>
        </p:txBody>
      </p:sp>
      <p:sp>
        <p:nvSpPr>
          <p:cNvPr id="16" name="TextBox 15">
            <a:extLst>
              <a:ext uri="{FF2B5EF4-FFF2-40B4-BE49-F238E27FC236}">
                <a16:creationId xmlns:a16="http://schemas.microsoft.com/office/drawing/2014/main" id="{8841527F-89C2-4E6F-91C9-9F1808B7B6D2}"/>
              </a:ext>
            </a:extLst>
          </p:cNvPr>
          <p:cNvSpPr txBox="1">
            <a:spLocks noChangeArrowheads="1"/>
          </p:cNvSpPr>
          <p:nvPr/>
        </p:nvSpPr>
        <p:spPr bwMode="auto">
          <a:xfrm>
            <a:off x="4476853" y="2890698"/>
            <a:ext cx="4539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3600" dirty="0">
                <a:solidFill>
                  <a:srgbClr val="006600"/>
                </a:solidFill>
                <a:latin typeface="Arial" panose="020B0604020202020204" pitchFamily="34" charset="0"/>
                <a:ea typeface="ＭＳ Ｐゴシック" panose="020B0600070205080204" pitchFamily="34" charset="-128"/>
              </a:rPr>
              <a:t>=</a:t>
            </a:r>
          </a:p>
        </p:txBody>
      </p:sp>
    </p:spTree>
    <p:custDataLst>
      <p:tags r:id="rId1"/>
    </p:custDataLst>
    <p:extLst>
      <p:ext uri="{BB962C8B-B14F-4D97-AF65-F5344CB8AC3E}">
        <p14:creationId xmlns:p14="http://schemas.microsoft.com/office/powerpoint/2010/main" val="4225731207"/>
      </p:ext>
    </p:extLst>
  </p:cSld>
  <p:clrMapOvr>
    <a:masterClrMapping/>
  </p:clrMapOvr>
  <p:transition advTm="30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build="p" autoUpdateAnimBg="0"/>
      <p:bldP spid="14" grpId="0" animBg="1"/>
      <p:bldP spid="15" grpId="0"/>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1"/>
            <a:ext cx="8653463" cy="635000"/>
          </a:xfrm>
        </p:spPr>
        <p:txBody>
          <a:bodyPr>
            <a:noAutofit/>
          </a:bodyPr>
          <a:lstStyle/>
          <a:p>
            <a:pPr>
              <a:lnSpc>
                <a:spcPct val="100000"/>
              </a:lnSpc>
              <a:spcBef>
                <a:spcPts val="1200"/>
              </a:spcBef>
              <a:spcAft>
                <a:spcPts val="1000"/>
              </a:spcAft>
              <a:defRPr/>
            </a:pPr>
            <a:r>
              <a:rPr lang="en-US" sz="3000" b="1" cap="small" dirty="0"/>
              <a:t>Relationship of Capital Budgeting Techniques</a:t>
            </a:r>
            <a:endParaRPr lang="en-US" sz="3000" dirty="0"/>
          </a:p>
          <a:p>
            <a:pPr algn="l">
              <a:defRPr/>
            </a:pPr>
            <a:endParaRPr lang="en-US" sz="3000" dirty="0"/>
          </a:p>
        </p:txBody>
      </p:sp>
      <p:sp>
        <p:nvSpPr>
          <p:cNvPr id="3" name="Rectangle 3"/>
          <p:cNvSpPr txBox="1">
            <a:spLocks noChangeArrowheads="1"/>
          </p:cNvSpPr>
          <p:nvPr/>
        </p:nvSpPr>
        <p:spPr bwMode="auto">
          <a:xfrm>
            <a:off x="516731" y="1407583"/>
            <a:ext cx="8077200" cy="311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buClr>
                <a:srgbClr val="006600"/>
              </a:buClr>
            </a:pPr>
            <a:r>
              <a:rPr lang="en-US" altLang="en-US" sz="3000" dirty="0"/>
              <a:t>All capital budgeting techniques that use time value of money concepts provide the </a:t>
            </a:r>
            <a:r>
              <a:rPr lang="en-US" altLang="en-US" sz="3000" dirty="0">
                <a:solidFill>
                  <a:srgbClr val="FF0000"/>
                </a:solidFill>
              </a:rPr>
              <a:t>same</a:t>
            </a:r>
            <a:r>
              <a:rPr lang="en-US" altLang="en-US" sz="3000" dirty="0"/>
              <a:t> </a:t>
            </a:r>
            <a:r>
              <a:rPr lang="en-US" altLang="en-US" sz="3000" dirty="0">
                <a:solidFill>
                  <a:srgbClr val="0033CC"/>
                </a:solidFill>
              </a:rPr>
              <a:t>accept-reject decisions</a:t>
            </a:r>
            <a:r>
              <a:rPr lang="en-US" altLang="en-US" sz="3000" dirty="0"/>
              <a:t>.</a:t>
            </a:r>
          </a:p>
          <a:p>
            <a:pPr eaLnBrk="1" hangingPunct="1">
              <a:lnSpc>
                <a:spcPct val="100000"/>
              </a:lnSpc>
              <a:buClr>
                <a:srgbClr val="006600"/>
              </a:buClr>
            </a:pPr>
            <a:r>
              <a:rPr lang="en-US" altLang="en-US" sz="3000" dirty="0"/>
              <a:t>The traditional payback period, PB, is not based on time value of money concepts.</a:t>
            </a:r>
          </a:p>
          <a:p>
            <a:pPr marL="0" indent="0" eaLnBrk="1" hangingPunct="1">
              <a:lnSpc>
                <a:spcPct val="100000"/>
              </a:lnSpc>
              <a:buClr>
                <a:srgbClr val="006600"/>
              </a:buClr>
              <a:buNone/>
            </a:pPr>
            <a:r>
              <a:rPr lang="en-US" altLang="en-US" sz="3000" dirty="0"/>
              <a:t>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idx="4294967295"/>
          </p:nvPr>
        </p:nvSpPr>
        <p:spPr>
          <a:xfrm>
            <a:off x="381000" y="268288"/>
            <a:ext cx="7926388" cy="508000"/>
          </a:xfrm>
        </p:spPr>
        <p:txBody>
          <a:bodyPr>
            <a:spAutoFit/>
          </a:bodyPr>
          <a:lstStyle/>
          <a:p>
            <a:pPr algn="ctr" eaLnBrk="1" hangingPunct="1">
              <a:defRPr/>
            </a:pPr>
            <a:r>
              <a:rPr lang="en-US" altLang="en-US" sz="3000" b="1" cap="small" dirty="0">
                <a:latin typeface="+mn-lt"/>
              </a:rPr>
              <a:t>NPV versus IRR</a:t>
            </a:r>
          </a:p>
        </p:txBody>
      </p:sp>
      <p:sp>
        <p:nvSpPr>
          <p:cNvPr id="321539" name="Rectangle 3"/>
          <p:cNvSpPr>
            <a:spLocks noGrp="1" noChangeArrowheads="1"/>
          </p:cNvSpPr>
          <p:nvPr>
            <p:ph type="body" idx="4294967295"/>
          </p:nvPr>
        </p:nvSpPr>
        <p:spPr>
          <a:xfrm>
            <a:off x="469900" y="896938"/>
            <a:ext cx="8077200" cy="5648325"/>
          </a:xfrm>
        </p:spPr>
        <p:txBody>
          <a:bodyPr>
            <a:spAutoFit/>
          </a:bodyPr>
          <a:lstStyle/>
          <a:p>
            <a:pPr marL="457200" indent="-457200" eaLnBrk="1" hangingPunct="1">
              <a:lnSpc>
                <a:spcPct val="100000"/>
              </a:lnSpc>
              <a:buClr>
                <a:srgbClr val="006600"/>
              </a:buClr>
            </a:pPr>
            <a:r>
              <a:rPr lang="en-US" altLang="en-US" dirty="0"/>
              <a:t>When </a:t>
            </a:r>
            <a:r>
              <a:rPr lang="en-US" altLang="en-US" dirty="0">
                <a:solidFill>
                  <a:srgbClr val="FF0000"/>
                </a:solidFill>
              </a:rPr>
              <a:t>NPV &gt; 0</a:t>
            </a:r>
            <a:r>
              <a:rPr lang="en-US" altLang="en-US" dirty="0"/>
              <a:t>, a project is acceptable because the firm will </a:t>
            </a:r>
            <a:r>
              <a:rPr lang="en-US" altLang="en-US" dirty="0">
                <a:solidFill>
                  <a:srgbClr val="2B0DFD"/>
                </a:solidFill>
              </a:rPr>
              <a:t>increase its value</a:t>
            </a:r>
            <a:r>
              <a:rPr lang="en-US" altLang="en-US" dirty="0"/>
              <a:t>, which means the firm earns a return greater than its required rate of return (r) if it invests in the project.</a:t>
            </a:r>
          </a:p>
          <a:p>
            <a:pPr marL="457200" indent="-457200" eaLnBrk="1" hangingPunct="1">
              <a:lnSpc>
                <a:spcPct val="100000"/>
              </a:lnSpc>
              <a:buClr>
                <a:srgbClr val="006600"/>
              </a:buClr>
            </a:pPr>
            <a:r>
              <a:rPr lang="en-US" altLang="en-US" dirty="0"/>
              <a:t>When </a:t>
            </a:r>
            <a:r>
              <a:rPr lang="en-US" altLang="en-US" dirty="0">
                <a:solidFill>
                  <a:srgbClr val="FF0000"/>
                </a:solidFill>
              </a:rPr>
              <a:t>IRR &gt; r</a:t>
            </a:r>
            <a:r>
              <a:rPr lang="en-US" altLang="en-US" dirty="0"/>
              <a:t>, a project is acceptable because the firm will earn a </a:t>
            </a:r>
            <a:r>
              <a:rPr lang="en-US" altLang="en-US" dirty="0">
                <a:solidFill>
                  <a:srgbClr val="FF0000"/>
                </a:solidFill>
              </a:rPr>
              <a:t>return greater than its required </a:t>
            </a:r>
            <a:r>
              <a:rPr lang="en-US" altLang="en-US" dirty="0"/>
              <a:t>rate of return (r) if it invests in the project, which will </a:t>
            </a:r>
            <a:r>
              <a:rPr lang="en-US" altLang="en-US" dirty="0">
                <a:solidFill>
                  <a:srgbClr val="2B0DFD"/>
                </a:solidFill>
              </a:rPr>
              <a:t>increase the value</a:t>
            </a:r>
            <a:r>
              <a:rPr lang="en-US" altLang="en-US" dirty="0"/>
              <a:t> of the firm. </a:t>
            </a:r>
          </a:p>
          <a:p>
            <a:pPr marL="457200" indent="-457200" eaLnBrk="1" hangingPunct="1">
              <a:lnSpc>
                <a:spcPct val="100000"/>
              </a:lnSpc>
              <a:buClr>
                <a:srgbClr val="006600"/>
              </a:buClr>
            </a:pPr>
            <a:r>
              <a:rPr lang="en-US" altLang="en-US" dirty="0"/>
              <a:t>When NPV &gt; 0, IRR &gt; r for a project—that is, </a:t>
            </a:r>
            <a:r>
              <a:rPr lang="en-US" altLang="en-US" dirty="0">
                <a:solidFill>
                  <a:srgbClr val="F6110F"/>
                </a:solidFill>
              </a:rPr>
              <a:t>if a project is acceptable using NPV, it is </a:t>
            </a:r>
            <a:r>
              <a:rPr lang="en-US" altLang="en-US" b="1" dirty="0">
                <a:solidFill>
                  <a:srgbClr val="006600"/>
                </a:solidFill>
              </a:rPr>
              <a:t>also</a:t>
            </a:r>
            <a:r>
              <a:rPr lang="en-US" altLang="en-US" dirty="0">
                <a:solidFill>
                  <a:srgbClr val="F6110F"/>
                </a:solidFill>
              </a:rPr>
              <a:t> acceptable using IRR</a:t>
            </a:r>
            <a:r>
              <a:rPr lang="en-US" altLang="en-US" dirty="0"/>
              <a:t>. The firm’s</a:t>
            </a:r>
            <a:r>
              <a:rPr lang="en-US" altLang="en-US" dirty="0">
                <a:solidFill>
                  <a:srgbClr val="2B0DFD"/>
                </a:solidFill>
              </a:rPr>
              <a:t> value increases.</a:t>
            </a:r>
          </a:p>
          <a:p>
            <a:pPr marL="457200" indent="-457200" eaLnBrk="1" hangingPunct="1">
              <a:lnSpc>
                <a:spcPct val="100000"/>
              </a:lnSpc>
              <a:buClr>
                <a:srgbClr val="006600"/>
              </a:buClr>
              <a:buFontTx/>
              <a:buNone/>
            </a:pPr>
            <a:r>
              <a:rPr lang="en-US" altLang="en-US" dirty="0"/>
              <a:t>   </a:t>
            </a:r>
          </a:p>
        </p:txBody>
      </p:sp>
    </p:spTree>
    <p:custDataLst>
      <p:tags r:id="rId1"/>
    </p:custDataLst>
  </p:cSld>
  <p:clrMapOvr>
    <a:masterClrMapping/>
  </p:clrMapOvr>
  <p:transition advTm="75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215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215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215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2153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539"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2562" name="Rectangle 2"/>
          <p:cNvSpPr>
            <a:spLocks noGrp="1" noChangeArrowheads="1"/>
          </p:cNvSpPr>
          <p:nvPr>
            <p:ph type="title" idx="4294967295"/>
          </p:nvPr>
        </p:nvSpPr>
        <p:spPr>
          <a:xfrm>
            <a:off x="268288" y="214840"/>
            <a:ext cx="8763000" cy="923925"/>
          </a:xfrm>
        </p:spPr>
        <p:txBody>
          <a:bodyPr anchor="t">
            <a:spAutoFit/>
          </a:bodyPr>
          <a:lstStyle/>
          <a:p>
            <a:pPr algn="ctr" eaLnBrk="1" hangingPunct="1">
              <a:defRPr/>
            </a:pPr>
            <a:r>
              <a:rPr lang="en-US" altLang="en-US" sz="3000" b="1" cap="small" dirty="0">
                <a:latin typeface="+mn-lt"/>
              </a:rPr>
              <a:t>Accept/Reject Decisions Using </a:t>
            </a:r>
            <a:br>
              <a:rPr lang="en-US" altLang="en-US" sz="3000" b="1" cap="small" dirty="0">
                <a:latin typeface="+mn-lt"/>
              </a:rPr>
            </a:br>
            <a:r>
              <a:rPr lang="en-US" altLang="en-US" sz="3000" b="1" cap="small" dirty="0">
                <a:latin typeface="+mn-lt"/>
              </a:rPr>
              <a:t>NPV, Discounted Payback, and IRR</a:t>
            </a:r>
          </a:p>
        </p:txBody>
      </p:sp>
      <p:sp>
        <p:nvSpPr>
          <p:cNvPr id="322564" name="Rectangle 4"/>
          <p:cNvSpPr>
            <a:spLocks noChangeArrowheads="1"/>
          </p:cNvSpPr>
          <p:nvPr/>
        </p:nvSpPr>
        <p:spPr bwMode="auto">
          <a:xfrm>
            <a:off x="609600" y="1460500"/>
            <a:ext cx="8153400" cy="246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7575">
              <a:lnSpc>
                <a:spcPct val="90000"/>
              </a:lnSpc>
              <a:spcBef>
                <a:spcPts val="1000"/>
              </a:spcBef>
              <a:buFont typeface="Arial" panose="020B0604020202020204" pitchFamily="34" charset="0"/>
              <a:buChar char="•"/>
              <a:tabLst>
                <a:tab pos="2517775" algn="l"/>
                <a:tab pos="3429000" algn="l"/>
                <a:tab pos="4054475" algn="l"/>
                <a:tab pos="6000750" algn="l"/>
              </a:tabLst>
              <a:defRPr sz="2800">
                <a:solidFill>
                  <a:schemeClr val="tx1"/>
                </a:solidFill>
                <a:latin typeface="Calibri" panose="020F0502020204030204" pitchFamily="34" charset="0"/>
              </a:defRPr>
            </a:lvl1pPr>
            <a:lvl2pPr marL="742950" indent="-285750" defTabSz="917575">
              <a:lnSpc>
                <a:spcPct val="90000"/>
              </a:lnSpc>
              <a:spcBef>
                <a:spcPts val="500"/>
              </a:spcBef>
              <a:buFont typeface="Arial" panose="020B0604020202020204" pitchFamily="34" charset="0"/>
              <a:buChar char="•"/>
              <a:tabLst>
                <a:tab pos="2517775" algn="l"/>
                <a:tab pos="3429000" algn="l"/>
                <a:tab pos="4054475" algn="l"/>
                <a:tab pos="6000750" algn="l"/>
              </a:tabLst>
              <a:defRPr sz="2400">
                <a:solidFill>
                  <a:schemeClr val="tx1"/>
                </a:solidFill>
                <a:latin typeface="Calibri" panose="020F0502020204030204" pitchFamily="34" charset="0"/>
              </a:defRPr>
            </a:lvl2pPr>
            <a:lvl3pPr marL="1143000" indent="-228600" defTabSz="917575">
              <a:lnSpc>
                <a:spcPct val="90000"/>
              </a:lnSpc>
              <a:spcBef>
                <a:spcPts val="500"/>
              </a:spcBef>
              <a:buFont typeface="Arial" panose="020B0604020202020204" pitchFamily="34" charset="0"/>
              <a:buChar char="•"/>
              <a:tabLst>
                <a:tab pos="2517775" algn="l"/>
                <a:tab pos="3429000" algn="l"/>
                <a:tab pos="4054475" algn="l"/>
                <a:tab pos="6000750" algn="l"/>
              </a:tabLst>
              <a:defRPr sz="2000">
                <a:solidFill>
                  <a:schemeClr val="tx1"/>
                </a:solidFill>
                <a:latin typeface="Calibri" panose="020F0502020204030204" pitchFamily="34" charset="0"/>
              </a:defRPr>
            </a:lvl3pPr>
            <a:lvl4pPr marL="1600200" indent="-228600" defTabSz="917575">
              <a:lnSpc>
                <a:spcPct val="90000"/>
              </a:lnSpc>
              <a:spcBef>
                <a:spcPts val="500"/>
              </a:spcBef>
              <a:buFont typeface="Arial" panose="020B0604020202020204" pitchFamily="34" charset="0"/>
              <a:buChar char="•"/>
              <a:tabLst>
                <a:tab pos="2517775" algn="l"/>
                <a:tab pos="3429000" algn="l"/>
                <a:tab pos="4054475" algn="l"/>
                <a:tab pos="6000750" algn="l"/>
              </a:tabLst>
              <a:defRPr>
                <a:solidFill>
                  <a:schemeClr val="tx1"/>
                </a:solidFill>
                <a:latin typeface="Calibri" panose="020F0502020204030204" pitchFamily="34" charset="0"/>
              </a:defRPr>
            </a:lvl4pPr>
            <a:lvl5pPr marL="2057400" indent="-228600" defTabSz="917575">
              <a:lnSpc>
                <a:spcPct val="90000"/>
              </a:lnSpc>
              <a:spcBef>
                <a:spcPts val="500"/>
              </a:spcBef>
              <a:buFont typeface="Arial" panose="020B0604020202020204" pitchFamily="34" charset="0"/>
              <a:buChar char="•"/>
              <a:tabLst>
                <a:tab pos="2517775" algn="l"/>
                <a:tab pos="3429000" algn="l"/>
                <a:tab pos="4054475" algn="l"/>
                <a:tab pos="6000750" algn="l"/>
              </a:tabLst>
              <a:defRPr>
                <a:solidFill>
                  <a:schemeClr val="tx1"/>
                </a:solidFill>
                <a:latin typeface="Calibri" panose="020F0502020204030204" pitchFamily="34" charset="0"/>
              </a:defRPr>
            </a:lvl5pPr>
            <a:lvl6pPr marL="2514600" indent="-228600" defTabSz="917575" eaLnBrk="0" fontAlgn="base" hangingPunct="0">
              <a:lnSpc>
                <a:spcPct val="90000"/>
              </a:lnSpc>
              <a:spcBef>
                <a:spcPts val="500"/>
              </a:spcBef>
              <a:spcAft>
                <a:spcPct val="0"/>
              </a:spcAft>
              <a:buFont typeface="Arial" panose="020B0604020202020204" pitchFamily="34" charset="0"/>
              <a:buChar char="•"/>
              <a:tabLst>
                <a:tab pos="2517775" algn="l"/>
                <a:tab pos="3429000" algn="l"/>
                <a:tab pos="4054475" algn="l"/>
                <a:tab pos="6000750" algn="l"/>
              </a:tabLst>
              <a:defRPr>
                <a:solidFill>
                  <a:schemeClr val="tx1"/>
                </a:solidFill>
                <a:latin typeface="Calibri" panose="020F0502020204030204" pitchFamily="34" charset="0"/>
              </a:defRPr>
            </a:lvl6pPr>
            <a:lvl7pPr marL="2971800" indent="-228600" defTabSz="917575" eaLnBrk="0" fontAlgn="base" hangingPunct="0">
              <a:lnSpc>
                <a:spcPct val="90000"/>
              </a:lnSpc>
              <a:spcBef>
                <a:spcPts val="500"/>
              </a:spcBef>
              <a:spcAft>
                <a:spcPct val="0"/>
              </a:spcAft>
              <a:buFont typeface="Arial" panose="020B0604020202020204" pitchFamily="34" charset="0"/>
              <a:buChar char="•"/>
              <a:tabLst>
                <a:tab pos="2517775" algn="l"/>
                <a:tab pos="3429000" algn="l"/>
                <a:tab pos="4054475" algn="l"/>
                <a:tab pos="6000750" algn="l"/>
              </a:tabLst>
              <a:defRPr>
                <a:solidFill>
                  <a:schemeClr val="tx1"/>
                </a:solidFill>
                <a:latin typeface="Calibri" panose="020F0502020204030204" pitchFamily="34" charset="0"/>
              </a:defRPr>
            </a:lvl7pPr>
            <a:lvl8pPr marL="3429000" indent="-228600" defTabSz="917575" eaLnBrk="0" fontAlgn="base" hangingPunct="0">
              <a:lnSpc>
                <a:spcPct val="90000"/>
              </a:lnSpc>
              <a:spcBef>
                <a:spcPts val="500"/>
              </a:spcBef>
              <a:spcAft>
                <a:spcPct val="0"/>
              </a:spcAft>
              <a:buFont typeface="Arial" panose="020B0604020202020204" pitchFamily="34" charset="0"/>
              <a:buChar char="•"/>
              <a:tabLst>
                <a:tab pos="2517775" algn="l"/>
                <a:tab pos="3429000" algn="l"/>
                <a:tab pos="4054475" algn="l"/>
                <a:tab pos="6000750" algn="l"/>
              </a:tabLst>
              <a:defRPr>
                <a:solidFill>
                  <a:schemeClr val="tx1"/>
                </a:solidFill>
                <a:latin typeface="Calibri" panose="020F0502020204030204" pitchFamily="34" charset="0"/>
              </a:defRPr>
            </a:lvl8pPr>
            <a:lvl9pPr marL="3886200" indent="-228600" defTabSz="917575" eaLnBrk="0" fontAlgn="base" hangingPunct="0">
              <a:lnSpc>
                <a:spcPct val="90000"/>
              </a:lnSpc>
              <a:spcBef>
                <a:spcPts val="500"/>
              </a:spcBef>
              <a:spcAft>
                <a:spcPct val="0"/>
              </a:spcAft>
              <a:buFont typeface="Arial" panose="020B0604020202020204" pitchFamily="34" charset="0"/>
              <a:buChar char="•"/>
              <a:tabLst>
                <a:tab pos="2517775" algn="l"/>
                <a:tab pos="3429000" algn="l"/>
                <a:tab pos="4054475" algn="l"/>
                <a:tab pos="6000750" algn="l"/>
              </a:tabLst>
              <a:defRPr>
                <a:solidFill>
                  <a:schemeClr val="tx1"/>
                </a:solidFill>
                <a:latin typeface="Calibri" panose="020F0502020204030204" pitchFamily="34" charset="0"/>
              </a:defRPr>
            </a:lvl9pPr>
          </a:lstStyle>
          <a:p>
            <a:pPr eaLnBrk="1" hangingPunct="1">
              <a:lnSpc>
                <a:spcPct val="100000"/>
              </a:lnSpc>
              <a:spcBef>
                <a:spcPct val="20000"/>
              </a:spcBef>
              <a:buClr>
                <a:schemeClr val="folHlink"/>
              </a:buClr>
              <a:buSzPct val="60000"/>
              <a:buFont typeface="Wingdings" panose="05000000000000000000" pitchFamily="2" charset="2"/>
              <a:buNone/>
            </a:pPr>
            <a:r>
              <a:rPr lang="en-US" altLang="en-US" sz="2600" u="sng">
                <a:latin typeface="Tahoma" panose="020B0604030504040204" pitchFamily="34" charset="0"/>
                <a:ea typeface="ＭＳ Ｐゴシック" panose="020B0600070205080204" pitchFamily="34" charset="-128"/>
              </a:rPr>
              <a:t>Technique</a:t>
            </a:r>
            <a:r>
              <a:rPr lang="en-US" altLang="en-US" sz="2600">
                <a:solidFill>
                  <a:srgbClr val="7F7F7F"/>
                </a:solidFill>
                <a:latin typeface="Tahoma" panose="020B0604030504040204" pitchFamily="34" charset="0"/>
                <a:ea typeface="ＭＳ Ｐゴシック" panose="020B0600070205080204" pitchFamily="34" charset="-128"/>
              </a:rPr>
              <a:t>	</a:t>
            </a:r>
            <a:r>
              <a:rPr lang="en-US" altLang="en-US" sz="2600" u="sng">
                <a:latin typeface="Tahoma" panose="020B0604030504040204" pitchFamily="34" charset="0"/>
                <a:ea typeface="ＭＳ Ｐゴシック" panose="020B0600070205080204" pitchFamily="34" charset="-128"/>
              </a:rPr>
              <a:t>   Evaluation Result   </a:t>
            </a:r>
            <a:r>
              <a:rPr lang="en-US" altLang="en-US" sz="2600">
                <a:solidFill>
                  <a:srgbClr val="7F7F7F"/>
                </a:solidFill>
                <a:latin typeface="Tahoma" panose="020B0604030504040204" pitchFamily="34" charset="0"/>
                <a:ea typeface="ＭＳ Ｐゴシック" panose="020B0600070205080204" pitchFamily="34" charset="-128"/>
              </a:rPr>
              <a:t>	</a:t>
            </a:r>
            <a:r>
              <a:rPr lang="en-US" altLang="en-US" sz="2600" u="sng">
                <a:latin typeface="Tahoma" panose="020B0604030504040204" pitchFamily="34" charset="0"/>
                <a:ea typeface="ＭＳ Ｐゴシック" panose="020B0600070205080204" pitchFamily="34" charset="-128"/>
              </a:rPr>
              <a:t>Acceptable?</a:t>
            </a:r>
          </a:p>
          <a:p>
            <a:pPr eaLnBrk="1" hangingPunct="1">
              <a:lnSpc>
                <a:spcPct val="100000"/>
              </a:lnSpc>
              <a:spcBef>
                <a:spcPct val="20000"/>
              </a:spcBef>
              <a:buClr>
                <a:schemeClr val="folHlink"/>
              </a:buClr>
              <a:buSzPct val="60000"/>
              <a:buFont typeface="Wingdings" panose="05000000000000000000" pitchFamily="2" charset="2"/>
              <a:buNone/>
            </a:pPr>
            <a:r>
              <a:rPr lang="en-US" altLang="en-US" sz="2600">
                <a:latin typeface="Tahoma" panose="020B0604030504040204" pitchFamily="34" charset="0"/>
                <a:ea typeface="ＭＳ Ｐゴシック" panose="020B0600070205080204" pitchFamily="34" charset="-128"/>
              </a:rPr>
              <a:t>NPV</a:t>
            </a:r>
            <a:r>
              <a:rPr lang="en-US" altLang="en-US" sz="2600">
                <a:solidFill>
                  <a:srgbClr val="7F7F7F"/>
                </a:solidFill>
                <a:latin typeface="Tahoma" panose="020B0604030504040204" pitchFamily="34" charset="0"/>
                <a:ea typeface="ＭＳ Ｐゴシック" panose="020B0600070205080204" pitchFamily="34" charset="-128"/>
              </a:rPr>
              <a:t>	</a:t>
            </a:r>
            <a:r>
              <a:rPr lang="en-US" altLang="en-US" sz="2600">
                <a:latin typeface="Tahoma" panose="020B0604030504040204" pitchFamily="34" charset="0"/>
                <a:ea typeface="ＭＳ Ｐゴシック" panose="020B0600070205080204" pitchFamily="34" charset="-128"/>
              </a:rPr>
              <a:t>NPV</a:t>
            </a:r>
            <a:r>
              <a:rPr lang="en-US" altLang="en-US" sz="2600">
                <a:solidFill>
                  <a:srgbClr val="7F7F7F"/>
                </a:solidFill>
                <a:latin typeface="Tahoma" panose="020B0604030504040204" pitchFamily="34" charset="0"/>
                <a:ea typeface="ＭＳ Ｐゴシック" panose="020B0600070205080204" pitchFamily="34" charset="-128"/>
              </a:rPr>
              <a:t>	</a:t>
            </a:r>
            <a:r>
              <a:rPr lang="en-US" altLang="en-US" sz="2600">
                <a:latin typeface="Tahoma" panose="020B0604030504040204" pitchFamily="34" charset="0"/>
                <a:ea typeface="ＭＳ Ｐゴシック" panose="020B0600070205080204" pitchFamily="34" charset="-128"/>
              </a:rPr>
              <a:t>&gt; </a:t>
            </a:r>
            <a:r>
              <a:rPr lang="en-US" altLang="en-US" sz="2600">
                <a:solidFill>
                  <a:srgbClr val="7F7F7F"/>
                </a:solidFill>
                <a:latin typeface="Tahoma" panose="020B0604030504040204" pitchFamily="34" charset="0"/>
                <a:ea typeface="ＭＳ Ｐゴシック" panose="020B0600070205080204" pitchFamily="34" charset="-128"/>
              </a:rPr>
              <a:t>	</a:t>
            </a:r>
            <a:r>
              <a:rPr lang="en-US" altLang="en-US" sz="2600">
                <a:latin typeface="Tahoma" panose="020B0604030504040204" pitchFamily="34" charset="0"/>
                <a:ea typeface="ＭＳ Ｐゴシック" panose="020B0600070205080204" pitchFamily="34" charset="-128"/>
              </a:rPr>
              <a:t>0</a:t>
            </a:r>
          </a:p>
          <a:p>
            <a:pPr eaLnBrk="1" hangingPunct="1">
              <a:lnSpc>
                <a:spcPct val="100000"/>
              </a:lnSpc>
              <a:spcBef>
                <a:spcPct val="20000"/>
              </a:spcBef>
              <a:buClr>
                <a:schemeClr val="folHlink"/>
              </a:buClr>
              <a:buSzPct val="60000"/>
              <a:buFont typeface="Wingdings" panose="05000000000000000000" pitchFamily="2" charset="2"/>
              <a:buNone/>
            </a:pPr>
            <a:r>
              <a:rPr lang="en-US" altLang="en-US" sz="2600">
                <a:latin typeface="Tahoma" panose="020B0604030504040204" pitchFamily="34" charset="0"/>
                <a:ea typeface="ＭＳ Ｐゴシック" panose="020B0600070205080204" pitchFamily="34" charset="-128"/>
              </a:rPr>
              <a:t>IRR</a:t>
            </a:r>
            <a:r>
              <a:rPr lang="en-US" altLang="en-US" sz="2600">
                <a:solidFill>
                  <a:srgbClr val="7F7F7F"/>
                </a:solidFill>
                <a:latin typeface="Tahoma" panose="020B0604030504040204" pitchFamily="34" charset="0"/>
                <a:ea typeface="ＭＳ Ｐゴシック" panose="020B0600070205080204" pitchFamily="34" charset="-128"/>
              </a:rPr>
              <a:t>	</a:t>
            </a:r>
            <a:r>
              <a:rPr lang="en-US" altLang="en-US" sz="2600">
                <a:latin typeface="Tahoma" panose="020B0604030504040204" pitchFamily="34" charset="0"/>
                <a:ea typeface="ＭＳ Ｐゴシック" panose="020B0600070205080204" pitchFamily="34" charset="-128"/>
              </a:rPr>
              <a:t>IRR</a:t>
            </a:r>
            <a:r>
              <a:rPr lang="en-US" altLang="en-US" sz="2600">
                <a:solidFill>
                  <a:srgbClr val="7F7F7F"/>
                </a:solidFill>
                <a:latin typeface="Tahoma" panose="020B0604030504040204" pitchFamily="34" charset="0"/>
                <a:ea typeface="ＭＳ Ｐゴシック" panose="020B0600070205080204" pitchFamily="34" charset="-128"/>
              </a:rPr>
              <a:t>	</a:t>
            </a:r>
            <a:r>
              <a:rPr lang="en-US" altLang="en-US" sz="2600">
                <a:latin typeface="Tahoma" panose="020B0604030504040204" pitchFamily="34" charset="0"/>
                <a:ea typeface="ＭＳ Ｐゴシック" panose="020B0600070205080204" pitchFamily="34" charset="-128"/>
              </a:rPr>
              <a:t>&gt;</a:t>
            </a:r>
            <a:r>
              <a:rPr lang="en-US" altLang="en-US" sz="2600">
                <a:solidFill>
                  <a:srgbClr val="7F7F7F"/>
                </a:solidFill>
                <a:latin typeface="Tahoma" panose="020B0604030504040204" pitchFamily="34" charset="0"/>
                <a:ea typeface="ＭＳ Ｐゴシック" panose="020B0600070205080204" pitchFamily="34" charset="-128"/>
              </a:rPr>
              <a:t>	</a:t>
            </a:r>
            <a:r>
              <a:rPr lang="en-US" altLang="en-US" sz="2600">
                <a:latin typeface="Tahoma" panose="020B0604030504040204" pitchFamily="34" charset="0"/>
                <a:ea typeface="ＭＳ Ｐゴシック" panose="020B0600070205080204" pitchFamily="34" charset="-128"/>
              </a:rPr>
              <a:t>r</a:t>
            </a:r>
          </a:p>
          <a:p>
            <a:pPr eaLnBrk="1" hangingPunct="1">
              <a:lnSpc>
                <a:spcPct val="100000"/>
              </a:lnSpc>
              <a:spcBef>
                <a:spcPct val="20000"/>
              </a:spcBef>
              <a:buClr>
                <a:schemeClr val="folHlink"/>
              </a:buClr>
              <a:buSzPct val="60000"/>
              <a:buFont typeface="Wingdings" panose="05000000000000000000" pitchFamily="2" charset="2"/>
              <a:buNone/>
            </a:pPr>
            <a:r>
              <a:rPr lang="en-US" altLang="en-US" sz="2600">
                <a:latin typeface="Tahoma" panose="020B0604030504040204" pitchFamily="34" charset="0"/>
                <a:ea typeface="ＭＳ Ｐゴシック" panose="020B0600070205080204" pitchFamily="34" charset="-128"/>
              </a:rPr>
              <a:t>Discounted PB</a:t>
            </a:r>
            <a:r>
              <a:rPr lang="en-US" altLang="en-US" sz="2600">
                <a:solidFill>
                  <a:srgbClr val="7F7F7F"/>
                </a:solidFill>
                <a:latin typeface="Tahoma" panose="020B0604030504040204" pitchFamily="34" charset="0"/>
                <a:ea typeface="ＭＳ Ｐゴシック" panose="020B0600070205080204" pitchFamily="34" charset="-128"/>
              </a:rPr>
              <a:t>	</a:t>
            </a:r>
            <a:r>
              <a:rPr lang="en-US" altLang="en-US" sz="2600">
                <a:latin typeface="Tahoma" panose="020B0604030504040204" pitchFamily="34" charset="0"/>
                <a:ea typeface="ＭＳ Ｐゴシック" panose="020B0600070205080204" pitchFamily="34" charset="-128"/>
              </a:rPr>
              <a:t>DPB</a:t>
            </a:r>
            <a:r>
              <a:rPr lang="en-US" altLang="en-US" sz="2600">
                <a:solidFill>
                  <a:srgbClr val="7F7F7F"/>
                </a:solidFill>
                <a:latin typeface="Tahoma" panose="020B0604030504040204" pitchFamily="34" charset="0"/>
                <a:ea typeface="ＭＳ Ｐゴシック" panose="020B0600070205080204" pitchFamily="34" charset="-128"/>
              </a:rPr>
              <a:t>	</a:t>
            </a:r>
            <a:r>
              <a:rPr lang="en-US" altLang="en-US" sz="2600">
                <a:latin typeface="Tahoma" panose="020B0604030504040204" pitchFamily="34" charset="0"/>
                <a:ea typeface="ＭＳ Ｐゴシック" panose="020B0600070205080204" pitchFamily="34" charset="-128"/>
              </a:rPr>
              <a:t>&lt; </a:t>
            </a:r>
            <a:r>
              <a:rPr lang="en-US" altLang="en-US" sz="2600">
                <a:solidFill>
                  <a:srgbClr val="7F7F7F"/>
                </a:solidFill>
                <a:latin typeface="Tahoma" panose="020B0604030504040204" pitchFamily="34" charset="0"/>
                <a:ea typeface="ＭＳ Ｐゴシック" panose="020B0600070205080204" pitchFamily="34" charset="-128"/>
              </a:rPr>
              <a:t>	</a:t>
            </a:r>
            <a:r>
              <a:rPr lang="en-US" altLang="en-US" sz="2600">
                <a:latin typeface="Tahoma" panose="020B0604030504040204" pitchFamily="34" charset="0"/>
                <a:ea typeface="ＭＳ Ｐゴシック" panose="020B0600070205080204" pitchFamily="34" charset="-128"/>
              </a:rPr>
              <a:t>project’s life </a:t>
            </a:r>
          </a:p>
          <a:p>
            <a:pPr eaLnBrk="1" hangingPunct="1">
              <a:lnSpc>
                <a:spcPct val="100000"/>
              </a:lnSpc>
              <a:spcBef>
                <a:spcPct val="20000"/>
              </a:spcBef>
              <a:buClr>
                <a:schemeClr val="folHlink"/>
              </a:buClr>
              <a:buSzPct val="60000"/>
              <a:buFont typeface="Wingdings" panose="05000000000000000000" pitchFamily="2" charset="2"/>
              <a:buNone/>
            </a:pPr>
            <a:r>
              <a:rPr lang="en-US" altLang="en-US" sz="3000">
                <a:latin typeface="Tahoma" panose="020B0604030504040204" pitchFamily="34" charset="0"/>
                <a:ea typeface="ＭＳ Ｐゴシック" panose="020B0600070205080204" pitchFamily="34" charset="-128"/>
              </a:rPr>
              <a:t>    </a:t>
            </a:r>
          </a:p>
        </p:txBody>
      </p:sp>
      <p:sp>
        <p:nvSpPr>
          <p:cNvPr id="322568" name="Rectangle 8"/>
          <p:cNvSpPr>
            <a:spLocks noChangeArrowheads="1"/>
          </p:cNvSpPr>
          <p:nvPr/>
        </p:nvSpPr>
        <p:spPr bwMode="auto">
          <a:xfrm>
            <a:off x="609600" y="1917700"/>
            <a:ext cx="8153400"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7575">
              <a:lnSpc>
                <a:spcPct val="90000"/>
              </a:lnSpc>
              <a:spcBef>
                <a:spcPts val="1000"/>
              </a:spcBef>
              <a:buFont typeface="Arial" panose="020B0604020202020204" pitchFamily="34" charset="0"/>
              <a:buChar char="•"/>
              <a:tabLst>
                <a:tab pos="2517775" algn="l"/>
                <a:tab pos="3429000" algn="l"/>
                <a:tab pos="4054475" algn="l"/>
                <a:tab pos="6858000" algn="ctr"/>
              </a:tabLst>
              <a:defRPr sz="2800">
                <a:solidFill>
                  <a:schemeClr val="tx1"/>
                </a:solidFill>
                <a:latin typeface="Calibri" panose="020F0502020204030204" pitchFamily="34" charset="0"/>
              </a:defRPr>
            </a:lvl1pPr>
            <a:lvl2pPr marL="742950" indent="-285750" defTabSz="917575">
              <a:lnSpc>
                <a:spcPct val="90000"/>
              </a:lnSpc>
              <a:spcBef>
                <a:spcPts val="500"/>
              </a:spcBef>
              <a:buFont typeface="Arial" panose="020B0604020202020204" pitchFamily="34" charset="0"/>
              <a:buChar char="•"/>
              <a:tabLst>
                <a:tab pos="2517775" algn="l"/>
                <a:tab pos="3429000" algn="l"/>
                <a:tab pos="4054475" algn="l"/>
                <a:tab pos="6858000" algn="ctr"/>
              </a:tabLst>
              <a:defRPr sz="2400">
                <a:solidFill>
                  <a:schemeClr val="tx1"/>
                </a:solidFill>
                <a:latin typeface="Calibri" panose="020F0502020204030204" pitchFamily="34" charset="0"/>
              </a:defRPr>
            </a:lvl2pPr>
            <a:lvl3pPr marL="1143000" indent="-228600" defTabSz="917575">
              <a:lnSpc>
                <a:spcPct val="90000"/>
              </a:lnSpc>
              <a:spcBef>
                <a:spcPts val="500"/>
              </a:spcBef>
              <a:buFont typeface="Arial" panose="020B0604020202020204" pitchFamily="34" charset="0"/>
              <a:buChar char="•"/>
              <a:tabLst>
                <a:tab pos="2517775" algn="l"/>
                <a:tab pos="3429000" algn="l"/>
                <a:tab pos="4054475" algn="l"/>
                <a:tab pos="6858000" algn="ctr"/>
              </a:tabLst>
              <a:defRPr sz="2000">
                <a:solidFill>
                  <a:schemeClr val="tx1"/>
                </a:solidFill>
                <a:latin typeface="Calibri" panose="020F0502020204030204" pitchFamily="34" charset="0"/>
              </a:defRPr>
            </a:lvl3pPr>
            <a:lvl4pPr marL="1600200" indent="-228600" defTabSz="917575">
              <a:lnSpc>
                <a:spcPct val="90000"/>
              </a:lnSpc>
              <a:spcBef>
                <a:spcPts val="500"/>
              </a:spcBef>
              <a:buFont typeface="Arial" panose="020B0604020202020204" pitchFamily="34" charset="0"/>
              <a:buChar char="•"/>
              <a:tabLst>
                <a:tab pos="2517775" algn="l"/>
                <a:tab pos="3429000" algn="l"/>
                <a:tab pos="4054475" algn="l"/>
                <a:tab pos="6858000" algn="ctr"/>
              </a:tabLst>
              <a:defRPr>
                <a:solidFill>
                  <a:schemeClr val="tx1"/>
                </a:solidFill>
                <a:latin typeface="Calibri" panose="020F0502020204030204" pitchFamily="34" charset="0"/>
              </a:defRPr>
            </a:lvl4pPr>
            <a:lvl5pPr marL="2057400" indent="-228600" defTabSz="917575">
              <a:lnSpc>
                <a:spcPct val="90000"/>
              </a:lnSpc>
              <a:spcBef>
                <a:spcPts val="500"/>
              </a:spcBef>
              <a:buFont typeface="Arial" panose="020B0604020202020204" pitchFamily="34" charset="0"/>
              <a:buChar char="•"/>
              <a:tabLst>
                <a:tab pos="2517775" algn="l"/>
                <a:tab pos="3429000" algn="l"/>
                <a:tab pos="4054475" algn="l"/>
                <a:tab pos="6858000" algn="ctr"/>
              </a:tabLst>
              <a:defRPr>
                <a:solidFill>
                  <a:schemeClr val="tx1"/>
                </a:solidFill>
                <a:latin typeface="Calibri" panose="020F0502020204030204" pitchFamily="34" charset="0"/>
              </a:defRPr>
            </a:lvl5pPr>
            <a:lvl6pPr marL="2514600" indent="-228600" defTabSz="917575" eaLnBrk="0" fontAlgn="base" hangingPunct="0">
              <a:lnSpc>
                <a:spcPct val="90000"/>
              </a:lnSpc>
              <a:spcBef>
                <a:spcPts val="500"/>
              </a:spcBef>
              <a:spcAft>
                <a:spcPct val="0"/>
              </a:spcAft>
              <a:buFont typeface="Arial" panose="020B0604020202020204" pitchFamily="34" charset="0"/>
              <a:buChar char="•"/>
              <a:tabLst>
                <a:tab pos="2517775" algn="l"/>
                <a:tab pos="3429000" algn="l"/>
                <a:tab pos="4054475" algn="l"/>
                <a:tab pos="6858000" algn="ctr"/>
              </a:tabLst>
              <a:defRPr>
                <a:solidFill>
                  <a:schemeClr val="tx1"/>
                </a:solidFill>
                <a:latin typeface="Calibri" panose="020F0502020204030204" pitchFamily="34" charset="0"/>
              </a:defRPr>
            </a:lvl6pPr>
            <a:lvl7pPr marL="2971800" indent="-228600" defTabSz="917575" eaLnBrk="0" fontAlgn="base" hangingPunct="0">
              <a:lnSpc>
                <a:spcPct val="90000"/>
              </a:lnSpc>
              <a:spcBef>
                <a:spcPts val="500"/>
              </a:spcBef>
              <a:spcAft>
                <a:spcPct val="0"/>
              </a:spcAft>
              <a:buFont typeface="Arial" panose="020B0604020202020204" pitchFamily="34" charset="0"/>
              <a:buChar char="•"/>
              <a:tabLst>
                <a:tab pos="2517775" algn="l"/>
                <a:tab pos="3429000" algn="l"/>
                <a:tab pos="4054475" algn="l"/>
                <a:tab pos="6858000" algn="ctr"/>
              </a:tabLst>
              <a:defRPr>
                <a:solidFill>
                  <a:schemeClr val="tx1"/>
                </a:solidFill>
                <a:latin typeface="Calibri" panose="020F0502020204030204" pitchFamily="34" charset="0"/>
              </a:defRPr>
            </a:lvl7pPr>
            <a:lvl8pPr marL="3429000" indent="-228600" defTabSz="917575" eaLnBrk="0" fontAlgn="base" hangingPunct="0">
              <a:lnSpc>
                <a:spcPct val="90000"/>
              </a:lnSpc>
              <a:spcBef>
                <a:spcPts val="500"/>
              </a:spcBef>
              <a:spcAft>
                <a:spcPct val="0"/>
              </a:spcAft>
              <a:buFont typeface="Arial" panose="020B0604020202020204" pitchFamily="34" charset="0"/>
              <a:buChar char="•"/>
              <a:tabLst>
                <a:tab pos="2517775" algn="l"/>
                <a:tab pos="3429000" algn="l"/>
                <a:tab pos="4054475" algn="l"/>
                <a:tab pos="6858000" algn="ctr"/>
              </a:tabLst>
              <a:defRPr>
                <a:solidFill>
                  <a:schemeClr val="tx1"/>
                </a:solidFill>
                <a:latin typeface="Calibri" panose="020F0502020204030204" pitchFamily="34" charset="0"/>
              </a:defRPr>
            </a:lvl8pPr>
            <a:lvl9pPr marL="3886200" indent="-228600" defTabSz="917575" eaLnBrk="0" fontAlgn="base" hangingPunct="0">
              <a:lnSpc>
                <a:spcPct val="90000"/>
              </a:lnSpc>
              <a:spcBef>
                <a:spcPts val="500"/>
              </a:spcBef>
              <a:spcAft>
                <a:spcPct val="0"/>
              </a:spcAft>
              <a:buFont typeface="Arial" panose="020B0604020202020204" pitchFamily="34" charset="0"/>
              <a:buChar char="•"/>
              <a:tabLst>
                <a:tab pos="2517775" algn="l"/>
                <a:tab pos="3429000" algn="l"/>
                <a:tab pos="4054475" algn="l"/>
                <a:tab pos="6858000" algn="ctr"/>
              </a:tabLst>
              <a:defRPr>
                <a:solidFill>
                  <a:schemeClr val="tx1"/>
                </a:solidFill>
                <a:latin typeface="Calibri" panose="020F0502020204030204" pitchFamily="34" charset="0"/>
              </a:defRPr>
            </a:lvl9pPr>
          </a:lstStyle>
          <a:p>
            <a:pPr eaLnBrk="1" hangingPunct="1">
              <a:lnSpc>
                <a:spcPct val="100000"/>
              </a:lnSpc>
              <a:spcBef>
                <a:spcPct val="20000"/>
              </a:spcBef>
              <a:buClr>
                <a:schemeClr val="folHlink"/>
              </a:buClr>
              <a:buSzPct val="60000"/>
              <a:buFont typeface="Wingdings" panose="05000000000000000000" pitchFamily="2" charset="2"/>
              <a:buNone/>
            </a:pPr>
            <a:r>
              <a:rPr lang="en-US" altLang="en-US" sz="2600">
                <a:solidFill>
                  <a:srgbClr val="F6110F"/>
                </a:solidFill>
                <a:latin typeface="Tahoma" panose="020B0604030504040204" pitchFamily="34" charset="0"/>
                <a:ea typeface="ＭＳ Ｐゴシック" panose="020B0600070205080204" pitchFamily="34" charset="-128"/>
              </a:rPr>
              <a:t>				YES</a:t>
            </a:r>
          </a:p>
          <a:p>
            <a:pPr eaLnBrk="1" hangingPunct="1">
              <a:lnSpc>
                <a:spcPct val="100000"/>
              </a:lnSpc>
              <a:spcBef>
                <a:spcPct val="20000"/>
              </a:spcBef>
              <a:buClr>
                <a:schemeClr val="folHlink"/>
              </a:buClr>
              <a:buSzPct val="60000"/>
              <a:buFont typeface="Wingdings" panose="05000000000000000000" pitchFamily="2" charset="2"/>
              <a:buNone/>
            </a:pPr>
            <a:r>
              <a:rPr lang="en-US" altLang="en-US" sz="2600">
                <a:solidFill>
                  <a:srgbClr val="F6110F"/>
                </a:solidFill>
                <a:latin typeface="Tahoma" panose="020B0604030504040204" pitchFamily="34" charset="0"/>
                <a:ea typeface="ＭＳ Ｐゴシック" panose="020B0600070205080204" pitchFamily="34" charset="-128"/>
              </a:rPr>
              <a:t>			</a:t>
            </a:r>
            <a:r>
              <a:rPr lang="en-US" altLang="en-US" sz="2600">
                <a:latin typeface="Tahoma" panose="020B0604030504040204" pitchFamily="34" charset="0"/>
                <a:ea typeface="ＭＳ Ｐゴシック" panose="020B0600070205080204" pitchFamily="34" charset="-128"/>
              </a:rPr>
              <a:t>	</a:t>
            </a:r>
            <a:r>
              <a:rPr lang="en-US" altLang="en-US" sz="2600">
                <a:solidFill>
                  <a:srgbClr val="F6110F"/>
                </a:solidFill>
                <a:latin typeface="Tahoma" panose="020B0604030504040204" pitchFamily="34" charset="0"/>
                <a:ea typeface="ＭＳ Ｐゴシック" panose="020B0600070205080204" pitchFamily="34" charset="-128"/>
              </a:rPr>
              <a:t>YES</a:t>
            </a:r>
            <a:endParaRPr lang="en-US" altLang="en-US" sz="2600">
              <a:latin typeface="Tahoma" panose="020B0604030504040204" pitchFamily="34" charset="0"/>
              <a:ea typeface="ＭＳ Ｐゴシック" panose="020B0600070205080204" pitchFamily="34" charset="-128"/>
            </a:endParaRPr>
          </a:p>
          <a:p>
            <a:pPr eaLnBrk="1" hangingPunct="1">
              <a:lnSpc>
                <a:spcPct val="100000"/>
              </a:lnSpc>
              <a:spcBef>
                <a:spcPct val="20000"/>
              </a:spcBef>
              <a:buClr>
                <a:schemeClr val="folHlink"/>
              </a:buClr>
              <a:buSzPct val="60000"/>
              <a:buFont typeface="Wingdings" panose="05000000000000000000" pitchFamily="2" charset="2"/>
              <a:buNone/>
            </a:pPr>
            <a:r>
              <a:rPr lang="en-US" altLang="en-US" sz="2600">
                <a:solidFill>
                  <a:srgbClr val="F6110F"/>
                </a:solidFill>
                <a:latin typeface="Tahoma" panose="020B0604030504040204" pitchFamily="34" charset="0"/>
                <a:ea typeface="ＭＳ Ｐゴシック" panose="020B0600070205080204" pitchFamily="34" charset="-128"/>
              </a:rPr>
              <a:t>				YES</a:t>
            </a:r>
          </a:p>
          <a:p>
            <a:pPr eaLnBrk="1" hangingPunct="1">
              <a:lnSpc>
                <a:spcPct val="100000"/>
              </a:lnSpc>
              <a:spcBef>
                <a:spcPct val="20000"/>
              </a:spcBef>
              <a:buClr>
                <a:schemeClr val="folHlink"/>
              </a:buClr>
              <a:buSzPct val="60000"/>
              <a:buFont typeface="Wingdings" panose="05000000000000000000" pitchFamily="2" charset="2"/>
              <a:buNone/>
            </a:pPr>
            <a:r>
              <a:rPr lang="en-US" altLang="en-US" sz="3000">
                <a:latin typeface="Tahoma" panose="020B0604030504040204" pitchFamily="34" charset="0"/>
                <a:ea typeface="ＭＳ Ｐゴシック" panose="020B0600070205080204" pitchFamily="34" charset="-128"/>
              </a:rPr>
              <a:t>    </a:t>
            </a:r>
          </a:p>
        </p:txBody>
      </p:sp>
      <p:sp>
        <p:nvSpPr>
          <p:cNvPr id="322569" name="Text Box 9"/>
          <p:cNvSpPr txBox="1">
            <a:spLocks noChangeArrowheads="1"/>
          </p:cNvSpPr>
          <p:nvPr/>
        </p:nvSpPr>
        <p:spPr bwMode="auto">
          <a:xfrm>
            <a:off x="2193925" y="5227638"/>
            <a:ext cx="469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   </a:t>
            </a:r>
          </a:p>
        </p:txBody>
      </p:sp>
      <p:sp>
        <p:nvSpPr>
          <p:cNvPr id="7" name="TextBox 6"/>
          <p:cNvSpPr txBox="1">
            <a:spLocks noChangeArrowheads="1"/>
          </p:cNvSpPr>
          <p:nvPr/>
        </p:nvSpPr>
        <p:spPr bwMode="auto">
          <a:xfrm>
            <a:off x="381000" y="3746500"/>
            <a:ext cx="838200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nSpc>
                <a:spcPct val="100000"/>
              </a:lnSpc>
              <a:spcBef>
                <a:spcPct val="0"/>
              </a:spcBef>
              <a:buSzTx/>
              <a:buFontTx/>
              <a:buNone/>
              <a:defRPr/>
            </a:pPr>
            <a:r>
              <a:rPr lang="en-US" altLang="en-US" sz="2800" dirty="0">
                <a:solidFill>
                  <a:srgbClr val="FF0000"/>
                </a:solidFill>
                <a:latin typeface="+mn-lt"/>
              </a:rPr>
              <a:t>All techniques that consider the time value of money </a:t>
            </a:r>
            <a:r>
              <a:rPr lang="en-US" altLang="en-US" sz="2800" b="1" dirty="0">
                <a:solidFill>
                  <a:srgbClr val="0033CC"/>
                </a:solidFill>
                <a:latin typeface="+mn-lt"/>
              </a:rPr>
              <a:t>MUST</a:t>
            </a:r>
            <a:r>
              <a:rPr lang="en-US" altLang="en-US" sz="2800" dirty="0">
                <a:solidFill>
                  <a:srgbClr val="FF0000"/>
                </a:solidFill>
                <a:latin typeface="+mn-lt"/>
              </a:rPr>
              <a:t> give the same </a:t>
            </a:r>
            <a:r>
              <a:rPr lang="en-US" altLang="en-US" sz="2800" b="1" dirty="0">
                <a:solidFill>
                  <a:srgbClr val="2B0DFD"/>
                </a:solidFill>
                <a:latin typeface="+mn-lt"/>
              </a:rPr>
              <a:t>accept-reject</a:t>
            </a:r>
            <a:r>
              <a:rPr lang="en-US" altLang="en-US" sz="2800" dirty="0">
                <a:solidFill>
                  <a:srgbClr val="FF0000"/>
                </a:solidFill>
                <a:latin typeface="+mn-lt"/>
              </a:rPr>
              <a:t> (good-bad) decision</a:t>
            </a:r>
            <a:r>
              <a:rPr lang="en-US" altLang="en-US" sz="2800" dirty="0">
                <a:latin typeface="+mn-lt"/>
              </a:rPr>
              <a:t>—that</a:t>
            </a:r>
            <a:r>
              <a:rPr lang="en-US" altLang="en-US" sz="2800" dirty="0">
                <a:solidFill>
                  <a:srgbClr val="FF0000"/>
                </a:solidFill>
                <a:latin typeface="+mn-lt"/>
              </a:rPr>
              <a:t> </a:t>
            </a:r>
            <a:r>
              <a:rPr lang="en-US" altLang="en-US" sz="2800" dirty="0">
                <a:latin typeface="+mn-lt"/>
              </a:rPr>
              <a:t>is, if a project is determined to be acceptable using NPV, then it must also be acceptable when IRR and DPB are used.</a:t>
            </a:r>
          </a:p>
        </p:txBody>
      </p:sp>
      <p:sp>
        <p:nvSpPr>
          <p:cNvPr id="9" name="TextBox 8"/>
          <p:cNvSpPr txBox="1">
            <a:spLocks noChangeArrowheads="1"/>
          </p:cNvSpPr>
          <p:nvPr/>
        </p:nvSpPr>
        <p:spPr bwMode="auto">
          <a:xfrm>
            <a:off x="2895600" y="1917700"/>
            <a:ext cx="3810000" cy="1452563"/>
          </a:xfrm>
          <a:prstGeom prst="rect">
            <a:avLst/>
          </a:prstGeom>
          <a:solidFill>
            <a:srgbClr val="006600"/>
          </a:solidFill>
          <a:ln w="50800">
            <a:solidFill>
              <a:srgbClr val="FF0000"/>
            </a:solidFill>
            <a:miter lim="800000"/>
            <a:headEnd/>
            <a:tailEnd/>
          </a:ln>
        </p:spPr>
        <p:txBody>
          <a:bodyPr>
            <a:spAutoFit/>
          </a:bodyPr>
          <a:lstStyle>
            <a:lvl1pPr defTabSz="917575">
              <a:lnSpc>
                <a:spcPct val="90000"/>
              </a:lnSpc>
              <a:spcBef>
                <a:spcPts val="1000"/>
              </a:spcBef>
              <a:buFont typeface="Arial" panose="020B0604020202020204" pitchFamily="34" charset="0"/>
              <a:buChar char="•"/>
              <a:tabLst>
                <a:tab pos="236538" algn="l"/>
                <a:tab pos="1150938" algn="l"/>
                <a:tab pos="1765300" algn="l"/>
                <a:tab pos="4054475" algn="l"/>
                <a:tab pos="6000750" algn="l"/>
              </a:tabLst>
              <a:defRPr sz="2800">
                <a:solidFill>
                  <a:schemeClr val="tx1"/>
                </a:solidFill>
                <a:latin typeface="Calibri" panose="020F0502020204030204" pitchFamily="34" charset="0"/>
              </a:defRPr>
            </a:lvl1pPr>
            <a:lvl2pPr marL="742950" indent="-285750" defTabSz="917575">
              <a:lnSpc>
                <a:spcPct val="90000"/>
              </a:lnSpc>
              <a:spcBef>
                <a:spcPts val="500"/>
              </a:spcBef>
              <a:buFont typeface="Arial" panose="020B0604020202020204" pitchFamily="34" charset="0"/>
              <a:buChar char="•"/>
              <a:tabLst>
                <a:tab pos="236538" algn="l"/>
                <a:tab pos="1150938" algn="l"/>
                <a:tab pos="1765300" algn="l"/>
                <a:tab pos="4054475" algn="l"/>
                <a:tab pos="6000750" algn="l"/>
              </a:tabLst>
              <a:defRPr sz="2400">
                <a:solidFill>
                  <a:schemeClr val="tx1"/>
                </a:solidFill>
                <a:latin typeface="Calibri" panose="020F0502020204030204" pitchFamily="34" charset="0"/>
              </a:defRPr>
            </a:lvl2pPr>
            <a:lvl3pPr marL="1143000" indent="-228600" defTabSz="917575">
              <a:lnSpc>
                <a:spcPct val="90000"/>
              </a:lnSpc>
              <a:spcBef>
                <a:spcPts val="500"/>
              </a:spcBef>
              <a:buFont typeface="Arial" panose="020B0604020202020204" pitchFamily="34" charset="0"/>
              <a:buChar char="•"/>
              <a:tabLst>
                <a:tab pos="236538" algn="l"/>
                <a:tab pos="1150938" algn="l"/>
                <a:tab pos="1765300" algn="l"/>
                <a:tab pos="4054475" algn="l"/>
                <a:tab pos="6000750" algn="l"/>
              </a:tabLst>
              <a:defRPr sz="2000">
                <a:solidFill>
                  <a:schemeClr val="tx1"/>
                </a:solidFill>
                <a:latin typeface="Calibri" panose="020F0502020204030204" pitchFamily="34" charset="0"/>
              </a:defRPr>
            </a:lvl3pPr>
            <a:lvl4pPr marL="1600200" indent="-228600" defTabSz="917575">
              <a:lnSpc>
                <a:spcPct val="90000"/>
              </a:lnSpc>
              <a:spcBef>
                <a:spcPts val="500"/>
              </a:spcBef>
              <a:buFont typeface="Arial" panose="020B0604020202020204" pitchFamily="34" charset="0"/>
              <a:buChar char="•"/>
              <a:tabLst>
                <a:tab pos="236538" algn="l"/>
                <a:tab pos="1150938" algn="l"/>
                <a:tab pos="1765300" algn="l"/>
                <a:tab pos="4054475" algn="l"/>
                <a:tab pos="6000750" algn="l"/>
              </a:tabLst>
              <a:defRPr>
                <a:solidFill>
                  <a:schemeClr val="tx1"/>
                </a:solidFill>
                <a:latin typeface="Calibri" panose="020F0502020204030204" pitchFamily="34" charset="0"/>
              </a:defRPr>
            </a:lvl4pPr>
            <a:lvl5pPr marL="2057400" indent="-228600" defTabSz="917575">
              <a:lnSpc>
                <a:spcPct val="90000"/>
              </a:lnSpc>
              <a:spcBef>
                <a:spcPts val="500"/>
              </a:spcBef>
              <a:buFont typeface="Arial" panose="020B0604020202020204" pitchFamily="34" charset="0"/>
              <a:buChar char="•"/>
              <a:tabLst>
                <a:tab pos="236538" algn="l"/>
                <a:tab pos="1150938" algn="l"/>
                <a:tab pos="1765300" algn="l"/>
                <a:tab pos="4054475" algn="l"/>
                <a:tab pos="6000750" algn="l"/>
              </a:tabLst>
              <a:defRPr>
                <a:solidFill>
                  <a:schemeClr val="tx1"/>
                </a:solidFill>
                <a:latin typeface="Calibri" panose="020F0502020204030204" pitchFamily="34" charset="0"/>
              </a:defRPr>
            </a:lvl5pPr>
            <a:lvl6pPr marL="2514600" indent="-228600" defTabSz="917575" eaLnBrk="0" fontAlgn="base" hangingPunct="0">
              <a:lnSpc>
                <a:spcPct val="90000"/>
              </a:lnSpc>
              <a:spcBef>
                <a:spcPts val="500"/>
              </a:spcBef>
              <a:spcAft>
                <a:spcPct val="0"/>
              </a:spcAft>
              <a:buFont typeface="Arial" panose="020B0604020202020204" pitchFamily="34" charset="0"/>
              <a:buChar char="•"/>
              <a:tabLst>
                <a:tab pos="236538" algn="l"/>
                <a:tab pos="1150938" algn="l"/>
                <a:tab pos="1765300" algn="l"/>
                <a:tab pos="4054475" algn="l"/>
                <a:tab pos="6000750" algn="l"/>
              </a:tabLst>
              <a:defRPr>
                <a:solidFill>
                  <a:schemeClr val="tx1"/>
                </a:solidFill>
                <a:latin typeface="Calibri" panose="020F0502020204030204" pitchFamily="34" charset="0"/>
              </a:defRPr>
            </a:lvl6pPr>
            <a:lvl7pPr marL="2971800" indent="-228600" defTabSz="917575" eaLnBrk="0" fontAlgn="base" hangingPunct="0">
              <a:lnSpc>
                <a:spcPct val="90000"/>
              </a:lnSpc>
              <a:spcBef>
                <a:spcPts val="500"/>
              </a:spcBef>
              <a:spcAft>
                <a:spcPct val="0"/>
              </a:spcAft>
              <a:buFont typeface="Arial" panose="020B0604020202020204" pitchFamily="34" charset="0"/>
              <a:buChar char="•"/>
              <a:tabLst>
                <a:tab pos="236538" algn="l"/>
                <a:tab pos="1150938" algn="l"/>
                <a:tab pos="1765300" algn="l"/>
                <a:tab pos="4054475" algn="l"/>
                <a:tab pos="6000750" algn="l"/>
              </a:tabLst>
              <a:defRPr>
                <a:solidFill>
                  <a:schemeClr val="tx1"/>
                </a:solidFill>
                <a:latin typeface="Calibri" panose="020F0502020204030204" pitchFamily="34" charset="0"/>
              </a:defRPr>
            </a:lvl7pPr>
            <a:lvl8pPr marL="3429000" indent="-228600" defTabSz="917575" eaLnBrk="0" fontAlgn="base" hangingPunct="0">
              <a:lnSpc>
                <a:spcPct val="90000"/>
              </a:lnSpc>
              <a:spcBef>
                <a:spcPts val="500"/>
              </a:spcBef>
              <a:spcAft>
                <a:spcPct val="0"/>
              </a:spcAft>
              <a:buFont typeface="Arial" panose="020B0604020202020204" pitchFamily="34" charset="0"/>
              <a:buChar char="•"/>
              <a:tabLst>
                <a:tab pos="236538" algn="l"/>
                <a:tab pos="1150938" algn="l"/>
                <a:tab pos="1765300" algn="l"/>
                <a:tab pos="4054475" algn="l"/>
                <a:tab pos="6000750" algn="l"/>
              </a:tabLst>
              <a:defRPr>
                <a:solidFill>
                  <a:schemeClr val="tx1"/>
                </a:solidFill>
                <a:latin typeface="Calibri" panose="020F0502020204030204" pitchFamily="34" charset="0"/>
              </a:defRPr>
            </a:lvl8pPr>
            <a:lvl9pPr marL="3886200" indent="-228600" defTabSz="917575" eaLnBrk="0" fontAlgn="base" hangingPunct="0">
              <a:lnSpc>
                <a:spcPct val="90000"/>
              </a:lnSpc>
              <a:spcBef>
                <a:spcPts val="500"/>
              </a:spcBef>
              <a:spcAft>
                <a:spcPct val="0"/>
              </a:spcAft>
              <a:buFont typeface="Arial" panose="020B0604020202020204" pitchFamily="34" charset="0"/>
              <a:buChar char="•"/>
              <a:tabLst>
                <a:tab pos="236538" algn="l"/>
                <a:tab pos="1150938" algn="l"/>
                <a:tab pos="1765300" algn="l"/>
                <a:tab pos="4054475" algn="l"/>
                <a:tab pos="6000750" algn="l"/>
              </a:tabLst>
              <a:defRPr>
                <a:solidFill>
                  <a:schemeClr val="tx1"/>
                </a:solidFill>
                <a:latin typeface="Calibri" panose="020F0502020204030204" pitchFamily="34" charset="0"/>
              </a:defRPr>
            </a:lvl9pPr>
          </a:lstStyle>
          <a:p>
            <a:pPr eaLnBrk="1" hangingPunct="1">
              <a:lnSpc>
                <a:spcPct val="100000"/>
              </a:lnSpc>
              <a:spcBef>
                <a:spcPct val="20000"/>
              </a:spcBef>
              <a:buClr>
                <a:schemeClr val="folHlink"/>
              </a:buClr>
              <a:buSzPct val="60000"/>
              <a:buFont typeface="Wingdings" panose="05000000000000000000" pitchFamily="2" charset="2"/>
              <a:buNone/>
            </a:pPr>
            <a:r>
              <a:rPr lang="en-US" altLang="en-US" sz="2600">
                <a:solidFill>
                  <a:schemeClr val="bg1"/>
                </a:solidFill>
                <a:latin typeface="Tahoma" panose="020B0604030504040204" pitchFamily="34" charset="0"/>
                <a:ea typeface="ＭＳ Ｐゴシック" panose="020B0600070205080204" pitchFamily="34" charset="-128"/>
              </a:rPr>
              <a:t>	NPV	&gt; 	0</a:t>
            </a:r>
          </a:p>
          <a:p>
            <a:pPr eaLnBrk="1" hangingPunct="1">
              <a:lnSpc>
                <a:spcPct val="100000"/>
              </a:lnSpc>
              <a:spcBef>
                <a:spcPct val="20000"/>
              </a:spcBef>
              <a:buClr>
                <a:schemeClr val="folHlink"/>
              </a:buClr>
              <a:buSzPct val="60000"/>
              <a:buFont typeface="Wingdings" panose="05000000000000000000" pitchFamily="2" charset="2"/>
              <a:buNone/>
            </a:pPr>
            <a:r>
              <a:rPr lang="en-US" altLang="en-US" sz="2600">
                <a:solidFill>
                  <a:schemeClr val="bg1"/>
                </a:solidFill>
                <a:latin typeface="Tahoma" panose="020B0604030504040204" pitchFamily="34" charset="0"/>
                <a:ea typeface="ＭＳ Ｐゴシック" panose="020B0600070205080204" pitchFamily="34" charset="-128"/>
              </a:rPr>
              <a:t>	IRR	&gt;	r</a:t>
            </a:r>
          </a:p>
          <a:p>
            <a:pPr eaLnBrk="1" hangingPunct="1">
              <a:lnSpc>
                <a:spcPct val="100000"/>
              </a:lnSpc>
              <a:spcBef>
                <a:spcPct val="20000"/>
              </a:spcBef>
              <a:buClr>
                <a:schemeClr val="folHlink"/>
              </a:buClr>
              <a:buSzPct val="60000"/>
              <a:buFont typeface="Wingdings" panose="05000000000000000000" pitchFamily="2" charset="2"/>
              <a:buNone/>
            </a:pPr>
            <a:r>
              <a:rPr lang="en-US" altLang="en-US" sz="2600">
                <a:solidFill>
                  <a:schemeClr val="bg1"/>
                </a:solidFill>
                <a:latin typeface="Tahoma" panose="020B0604030504040204" pitchFamily="34" charset="0"/>
                <a:ea typeface="ＭＳ Ｐゴシック" panose="020B0600070205080204" pitchFamily="34" charset="-128"/>
              </a:rPr>
              <a:t>	DPB	&lt; 	project’s life </a:t>
            </a:r>
          </a:p>
        </p:txBody>
      </p:sp>
    </p:spTree>
    <p:custDataLst>
      <p:tags r:id="rId1"/>
    </p:custDataLst>
  </p:cSld>
  <p:clrMapOvr>
    <a:masterClrMapping/>
  </p:clrMapOvr>
  <p:transition advTm="247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225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2256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2256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2256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22564">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22568">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22568">
                                            <p:txEl>
                                              <p:pRg st="1" end="1"/>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22568">
                                            <p:txEl>
                                              <p:pRg st="2" end="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22568">
                                            <p:txEl>
                                              <p:pRg st="3" end="3"/>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3225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2564" grpId="0" build="p" autoUpdateAnimBg="0"/>
      <p:bldP spid="322568" grpId="0" build="p" autoUpdateAnimBg="0"/>
      <p:bldP spid="322569" grpId="0" autoUpdateAnimBg="0"/>
      <p:bldP spid="7" grpId="0"/>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3586" name="Rectangle 2"/>
          <p:cNvSpPr>
            <a:spLocks noGrp="1" noChangeArrowheads="1"/>
          </p:cNvSpPr>
          <p:nvPr>
            <p:ph type="title" idx="4294967295"/>
          </p:nvPr>
        </p:nvSpPr>
        <p:spPr>
          <a:xfrm>
            <a:off x="381000" y="220663"/>
            <a:ext cx="8424863" cy="508000"/>
          </a:xfrm>
        </p:spPr>
        <p:txBody>
          <a:bodyPr anchor="t">
            <a:spAutoFit/>
          </a:bodyPr>
          <a:lstStyle/>
          <a:p>
            <a:pPr algn="ctr" eaLnBrk="1" hangingPunct="1">
              <a:defRPr/>
            </a:pPr>
            <a:r>
              <a:rPr lang="en-US" altLang="en-US" sz="3000" b="1" cap="small" dirty="0">
                <a:latin typeface="+mn-lt"/>
              </a:rPr>
              <a:t>NPV Profile</a:t>
            </a:r>
          </a:p>
        </p:txBody>
      </p:sp>
      <p:sp>
        <p:nvSpPr>
          <p:cNvPr id="323587" name="Rectangle 3"/>
          <p:cNvSpPr>
            <a:spLocks noGrp="1" noChangeArrowheads="1"/>
          </p:cNvSpPr>
          <p:nvPr>
            <p:ph type="body" idx="4294967295"/>
          </p:nvPr>
        </p:nvSpPr>
        <p:spPr>
          <a:xfrm>
            <a:off x="1066800" y="1143000"/>
            <a:ext cx="8077200" cy="1066800"/>
          </a:xfrm>
        </p:spPr>
        <p:txBody>
          <a:bodyPr>
            <a:spAutoFit/>
          </a:bodyPr>
          <a:lstStyle/>
          <a:p>
            <a:pPr marL="0" indent="0" eaLnBrk="1" hangingPunct="1">
              <a:lnSpc>
                <a:spcPct val="100000"/>
              </a:lnSpc>
              <a:spcBef>
                <a:spcPct val="10000"/>
              </a:spcBef>
              <a:buFontTx/>
              <a:buNone/>
            </a:pPr>
            <a:r>
              <a:rPr lang="en-US" altLang="en-US"/>
              <a:t>A graph that shows the NPVs of a project at various required rates of return.</a:t>
            </a:r>
          </a:p>
        </p:txBody>
      </p:sp>
      <p:sp>
        <p:nvSpPr>
          <p:cNvPr id="323588" name="Text Box 4"/>
          <p:cNvSpPr txBox="1">
            <a:spLocks noChangeArrowheads="1"/>
          </p:cNvSpPr>
          <p:nvPr/>
        </p:nvSpPr>
        <p:spPr bwMode="auto">
          <a:xfrm>
            <a:off x="1355725" y="2312988"/>
            <a:ext cx="5349875" cy="393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SzPct val="75000"/>
              <a:buBlip>
                <a:blip r:embed="rId4"/>
              </a:buBlip>
              <a:tabLst>
                <a:tab pos="1190625" algn="dec"/>
                <a:tab pos="3135313" algn="l"/>
                <a:tab pos="4167188" algn="dec"/>
                <a:tab pos="4862513" algn="l"/>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1190625" algn="dec"/>
                <a:tab pos="3135313" algn="l"/>
                <a:tab pos="4167188" algn="dec"/>
                <a:tab pos="4862513" algn="l"/>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1190625" algn="dec"/>
                <a:tab pos="3135313" algn="l"/>
                <a:tab pos="4167188" algn="dec"/>
                <a:tab pos="4862513" algn="l"/>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1190625" algn="dec"/>
                <a:tab pos="3135313" algn="l"/>
                <a:tab pos="4167188" algn="dec"/>
                <a:tab pos="4862513" algn="l"/>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1190625" algn="dec"/>
                <a:tab pos="3135313" algn="l"/>
                <a:tab pos="4167188" algn="dec"/>
                <a:tab pos="4862513" algn="l"/>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1190625" algn="dec"/>
                <a:tab pos="3135313" algn="l"/>
                <a:tab pos="4167188" algn="dec"/>
                <a:tab pos="4862513" algn="l"/>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1190625" algn="dec"/>
                <a:tab pos="3135313" algn="l"/>
                <a:tab pos="4167188" algn="dec"/>
                <a:tab pos="4862513" algn="l"/>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1190625" algn="dec"/>
                <a:tab pos="3135313" algn="l"/>
                <a:tab pos="4167188" algn="dec"/>
                <a:tab pos="4862513" algn="l"/>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1190625" algn="dec"/>
                <a:tab pos="3135313" algn="l"/>
                <a:tab pos="4167188" algn="dec"/>
                <a:tab pos="4862513" algn="l"/>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tabLst>
                <a:tab pos="1190625" algn="dec"/>
                <a:tab pos="3135313" algn="l"/>
                <a:tab pos="4402138" algn="l"/>
              </a:tabLst>
              <a:defRPr/>
            </a:pPr>
            <a:r>
              <a:rPr lang="en-US" altLang="en-US" sz="2800" u="sng" dirty="0">
                <a:latin typeface="+mn-lt"/>
              </a:rPr>
              <a:t>Rate of Return</a:t>
            </a:r>
            <a:r>
              <a:rPr lang="en-US" altLang="en-US" sz="2800" dirty="0">
                <a:solidFill>
                  <a:srgbClr val="7F7F7F"/>
                </a:solidFill>
                <a:latin typeface="+mn-lt"/>
              </a:rPr>
              <a:t>	</a:t>
            </a:r>
            <a:r>
              <a:rPr lang="en-US" altLang="en-US" sz="2800" u="sng" dirty="0">
                <a:latin typeface="+mn-lt"/>
              </a:rPr>
              <a:t>    NPV	</a:t>
            </a:r>
          </a:p>
          <a:p>
            <a:pPr eaLnBrk="1" hangingPunct="1">
              <a:lnSpc>
                <a:spcPct val="100000"/>
              </a:lnSpc>
              <a:spcBef>
                <a:spcPct val="0"/>
              </a:spcBef>
              <a:buSzTx/>
              <a:buFontTx/>
              <a:buNone/>
              <a:tabLst>
                <a:tab pos="1190625" algn="dec"/>
                <a:tab pos="3135313" algn="l"/>
                <a:tab pos="3827463" algn="dec"/>
                <a:tab pos="4862513" algn="l"/>
              </a:tabLst>
              <a:defRPr/>
            </a:pPr>
            <a:r>
              <a:rPr lang="en-US" altLang="en-US" sz="2800" dirty="0">
                <a:solidFill>
                  <a:srgbClr val="7F7F7F"/>
                </a:solidFill>
                <a:latin typeface="+mn-lt"/>
              </a:rPr>
              <a:t>	</a:t>
            </a:r>
            <a:r>
              <a:rPr lang="en-US" altLang="en-US" sz="2800" dirty="0">
                <a:latin typeface="+mn-lt"/>
              </a:rPr>
              <a:t>15%</a:t>
            </a:r>
            <a:r>
              <a:rPr lang="en-US" altLang="en-US" sz="2800" dirty="0">
                <a:solidFill>
                  <a:srgbClr val="7F7F7F"/>
                </a:solidFill>
                <a:latin typeface="+mn-lt"/>
              </a:rPr>
              <a:t>		</a:t>
            </a:r>
            <a:r>
              <a:rPr lang="en-US" altLang="en-US" sz="2800" dirty="0">
                <a:latin typeface="+mn-lt"/>
              </a:rPr>
              <a:t>498.12</a:t>
            </a:r>
          </a:p>
          <a:p>
            <a:pPr eaLnBrk="1" hangingPunct="1">
              <a:lnSpc>
                <a:spcPct val="100000"/>
              </a:lnSpc>
              <a:spcBef>
                <a:spcPct val="0"/>
              </a:spcBef>
              <a:buSzTx/>
              <a:buFontTx/>
              <a:buNone/>
              <a:tabLst>
                <a:tab pos="1190625" algn="dec"/>
                <a:tab pos="3135313" algn="l"/>
                <a:tab pos="3827463" algn="dec"/>
                <a:tab pos="4862513" algn="l"/>
              </a:tabLst>
              <a:defRPr/>
            </a:pPr>
            <a:r>
              <a:rPr lang="en-US" altLang="en-US" sz="2800" dirty="0">
                <a:solidFill>
                  <a:srgbClr val="7F7F7F"/>
                </a:solidFill>
                <a:latin typeface="+mn-lt"/>
              </a:rPr>
              <a:t>	</a:t>
            </a:r>
            <a:r>
              <a:rPr lang="en-US" altLang="en-US" sz="2800" dirty="0">
                <a:latin typeface="+mn-lt"/>
              </a:rPr>
              <a:t>16</a:t>
            </a:r>
            <a:r>
              <a:rPr lang="en-US" altLang="en-US" sz="2800" dirty="0">
                <a:solidFill>
                  <a:srgbClr val="7F7F7F"/>
                </a:solidFill>
                <a:latin typeface="+mn-lt"/>
              </a:rPr>
              <a:t>		</a:t>
            </a:r>
            <a:r>
              <a:rPr lang="en-US" altLang="en-US" sz="2800" dirty="0">
                <a:latin typeface="+mn-lt"/>
              </a:rPr>
              <a:t>327.46</a:t>
            </a:r>
          </a:p>
          <a:p>
            <a:pPr eaLnBrk="1" hangingPunct="1">
              <a:lnSpc>
                <a:spcPct val="100000"/>
              </a:lnSpc>
              <a:spcBef>
                <a:spcPct val="0"/>
              </a:spcBef>
              <a:buSzTx/>
              <a:buFontTx/>
              <a:buNone/>
              <a:tabLst>
                <a:tab pos="1190625" algn="dec"/>
                <a:tab pos="3135313" algn="l"/>
                <a:tab pos="3827463" algn="dec"/>
                <a:tab pos="4862513" algn="l"/>
              </a:tabLst>
              <a:defRPr/>
            </a:pPr>
            <a:r>
              <a:rPr lang="en-US" altLang="en-US" sz="2800" dirty="0">
                <a:solidFill>
                  <a:srgbClr val="7F7F7F"/>
                </a:solidFill>
                <a:latin typeface="+mn-lt"/>
              </a:rPr>
              <a:t>	</a:t>
            </a:r>
            <a:r>
              <a:rPr lang="en-US" altLang="en-US" sz="2800" dirty="0">
                <a:latin typeface="+mn-lt"/>
              </a:rPr>
              <a:t>17</a:t>
            </a:r>
            <a:r>
              <a:rPr lang="en-US" altLang="en-US" sz="2800" dirty="0">
                <a:solidFill>
                  <a:srgbClr val="7F7F7F"/>
                </a:solidFill>
                <a:latin typeface="+mn-lt"/>
              </a:rPr>
              <a:t>		</a:t>
            </a:r>
            <a:r>
              <a:rPr lang="en-US" altLang="en-US" sz="2800" dirty="0">
                <a:latin typeface="+mn-lt"/>
              </a:rPr>
              <a:t>162.72</a:t>
            </a:r>
          </a:p>
          <a:p>
            <a:pPr eaLnBrk="1" hangingPunct="1">
              <a:lnSpc>
                <a:spcPct val="100000"/>
              </a:lnSpc>
              <a:spcBef>
                <a:spcPct val="0"/>
              </a:spcBef>
              <a:buSzTx/>
              <a:buFontTx/>
              <a:buNone/>
              <a:tabLst>
                <a:tab pos="1190625" algn="dec"/>
                <a:tab pos="3135313" algn="l"/>
                <a:tab pos="3827463" algn="dec"/>
                <a:tab pos="4862513" algn="l"/>
              </a:tabLst>
              <a:defRPr/>
            </a:pPr>
            <a:r>
              <a:rPr lang="en-US" altLang="en-US" sz="2800" dirty="0">
                <a:solidFill>
                  <a:srgbClr val="7F7F7F"/>
                </a:solidFill>
                <a:latin typeface="+mn-lt"/>
              </a:rPr>
              <a:t>	</a:t>
            </a:r>
            <a:r>
              <a:rPr lang="en-US" altLang="en-US" sz="2800" dirty="0">
                <a:latin typeface="+mn-lt"/>
              </a:rPr>
              <a:t>18</a:t>
            </a:r>
            <a:r>
              <a:rPr lang="en-US" altLang="en-US" sz="2800" dirty="0">
                <a:solidFill>
                  <a:srgbClr val="7F7F7F"/>
                </a:solidFill>
                <a:latin typeface="+mn-lt"/>
              </a:rPr>
              <a:t>		</a:t>
            </a:r>
            <a:r>
              <a:rPr lang="en-US" altLang="en-US" sz="2800" dirty="0">
                <a:latin typeface="+mn-lt"/>
              </a:rPr>
              <a:t>3.62</a:t>
            </a:r>
          </a:p>
          <a:p>
            <a:pPr eaLnBrk="1" hangingPunct="1">
              <a:lnSpc>
                <a:spcPct val="100000"/>
              </a:lnSpc>
              <a:spcBef>
                <a:spcPct val="0"/>
              </a:spcBef>
              <a:buSzTx/>
              <a:buFontTx/>
              <a:buNone/>
              <a:tabLst>
                <a:tab pos="1190625" algn="dec"/>
                <a:tab pos="3135313" algn="l"/>
                <a:tab pos="3827463" algn="dec"/>
                <a:tab pos="4862513" algn="l"/>
              </a:tabLst>
              <a:defRPr/>
            </a:pPr>
            <a:r>
              <a:rPr lang="en-US" altLang="en-US" sz="2800" dirty="0">
                <a:solidFill>
                  <a:srgbClr val="7F7F7F"/>
                </a:solidFill>
                <a:latin typeface="+mn-lt"/>
              </a:rPr>
              <a:t>	</a:t>
            </a:r>
            <a:r>
              <a:rPr lang="en-US" altLang="en-US" sz="2800" dirty="0">
                <a:latin typeface="+mn-lt"/>
              </a:rPr>
              <a:t>19</a:t>
            </a:r>
            <a:r>
              <a:rPr lang="en-US" altLang="en-US" sz="2800" dirty="0">
                <a:solidFill>
                  <a:srgbClr val="7F7F7F"/>
                </a:solidFill>
                <a:latin typeface="+mn-lt"/>
              </a:rPr>
              <a:t>		</a:t>
            </a:r>
            <a:r>
              <a:rPr lang="en-US" altLang="en-US" sz="2800" dirty="0">
                <a:solidFill>
                  <a:srgbClr val="F6110F"/>
                </a:solidFill>
                <a:latin typeface="+mn-lt"/>
              </a:rPr>
              <a:t>(150.08)</a:t>
            </a:r>
          </a:p>
          <a:p>
            <a:pPr eaLnBrk="1" hangingPunct="1">
              <a:lnSpc>
                <a:spcPct val="100000"/>
              </a:lnSpc>
              <a:spcBef>
                <a:spcPct val="0"/>
              </a:spcBef>
              <a:buSzTx/>
              <a:buFontTx/>
              <a:buNone/>
              <a:tabLst>
                <a:tab pos="1190625" algn="dec"/>
                <a:tab pos="3135313" algn="l"/>
                <a:tab pos="3827463" algn="dec"/>
                <a:tab pos="4862513" algn="l"/>
              </a:tabLst>
              <a:defRPr/>
            </a:pPr>
            <a:r>
              <a:rPr lang="en-US" altLang="en-US" sz="2800" dirty="0">
                <a:solidFill>
                  <a:srgbClr val="7F7F7F"/>
                </a:solidFill>
                <a:latin typeface="+mn-lt"/>
              </a:rPr>
              <a:t>	</a:t>
            </a:r>
            <a:r>
              <a:rPr lang="en-US" altLang="en-US" sz="2800" dirty="0">
                <a:latin typeface="+mn-lt"/>
              </a:rPr>
              <a:t>20</a:t>
            </a:r>
            <a:r>
              <a:rPr lang="en-US" altLang="en-US" sz="2800" dirty="0">
                <a:solidFill>
                  <a:srgbClr val="7F7F7F"/>
                </a:solidFill>
                <a:latin typeface="+mn-lt"/>
              </a:rPr>
              <a:t>		</a:t>
            </a:r>
            <a:r>
              <a:rPr lang="en-US" altLang="en-US" sz="2800" dirty="0">
                <a:solidFill>
                  <a:srgbClr val="F6110F"/>
                </a:solidFill>
                <a:latin typeface="+mn-lt"/>
              </a:rPr>
              <a:t>(298.61)</a:t>
            </a:r>
          </a:p>
          <a:p>
            <a:pPr eaLnBrk="1" hangingPunct="1">
              <a:lnSpc>
                <a:spcPct val="100000"/>
              </a:lnSpc>
              <a:spcBef>
                <a:spcPct val="0"/>
              </a:spcBef>
              <a:buSzTx/>
              <a:buFontTx/>
              <a:buNone/>
              <a:tabLst>
                <a:tab pos="1190625" algn="dec"/>
                <a:tab pos="3135313" algn="l"/>
                <a:tab pos="3827463" algn="dec"/>
                <a:tab pos="4862513" algn="l"/>
              </a:tabLst>
              <a:defRPr/>
            </a:pPr>
            <a:r>
              <a:rPr lang="en-US" altLang="en-US" sz="2800" dirty="0">
                <a:solidFill>
                  <a:srgbClr val="7F7F7F"/>
                </a:solidFill>
                <a:latin typeface="+mn-lt"/>
              </a:rPr>
              <a:t>	</a:t>
            </a:r>
            <a:r>
              <a:rPr lang="en-US" altLang="en-US" sz="2800" dirty="0">
                <a:latin typeface="+mn-lt"/>
              </a:rPr>
              <a:t>21</a:t>
            </a:r>
            <a:r>
              <a:rPr lang="en-US" altLang="en-US" sz="2800" dirty="0">
                <a:solidFill>
                  <a:srgbClr val="7F7F7F"/>
                </a:solidFill>
                <a:latin typeface="+mn-lt"/>
              </a:rPr>
              <a:t>		</a:t>
            </a:r>
            <a:r>
              <a:rPr lang="en-US" altLang="en-US" sz="2800" dirty="0">
                <a:solidFill>
                  <a:srgbClr val="F6110F"/>
                </a:solidFill>
                <a:latin typeface="+mn-lt"/>
              </a:rPr>
              <a:t>(442.20)</a:t>
            </a:r>
          </a:p>
          <a:p>
            <a:pPr eaLnBrk="1" hangingPunct="1">
              <a:lnSpc>
                <a:spcPct val="100000"/>
              </a:lnSpc>
              <a:spcBef>
                <a:spcPct val="0"/>
              </a:spcBef>
              <a:buSzTx/>
              <a:buFontTx/>
              <a:buNone/>
              <a:defRPr/>
            </a:pPr>
            <a:r>
              <a:rPr lang="en-US" altLang="en-US" sz="2800" dirty="0">
                <a:solidFill>
                  <a:schemeClr val="hlink"/>
                </a:solidFill>
                <a:latin typeface="+mn-lt"/>
              </a:rPr>
              <a:t>   </a:t>
            </a:r>
            <a:endParaRPr lang="en-US" altLang="en-US" sz="2800" dirty="0">
              <a:latin typeface="+mn-lt"/>
            </a:endParaRPr>
          </a:p>
        </p:txBody>
      </p:sp>
    </p:spTree>
    <p:custDataLst>
      <p:tags r:id="rId1"/>
    </p:custDataLst>
  </p:cSld>
  <p:clrMapOvr>
    <a:masterClrMapping/>
  </p:clrMapOvr>
  <p:transition advTm="122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235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23588">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23588">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23588">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23588">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23588">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23588">
                                            <p:txEl>
                                              <p:pRg st="5" end="5"/>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23588">
                                            <p:txEl>
                                              <p:pRg st="6" end="6"/>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23588">
                                            <p:txEl>
                                              <p:pRg st="7" end="7"/>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2358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587" grpId="0" build="p" autoUpdateAnimBg="0"/>
      <p:bldP spid="323588"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3"/>
          <p:cNvGrpSpPr>
            <a:grpSpLocks/>
          </p:cNvGrpSpPr>
          <p:nvPr/>
        </p:nvGrpSpPr>
        <p:grpSpPr bwMode="auto">
          <a:xfrm>
            <a:off x="1676400" y="2438400"/>
            <a:ext cx="6602413" cy="2543175"/>
            <a:chOff x="1457" y="528"/>
            <a:chExt cx="4159" cy="1602"/>
          </a:xfrm>
        </p:grpSpPr>
        <p:grpSp>
          <p:nvGrpSpPr>
            <p:cNvPr id="64611" name="Group 4"/>
            <p:cNvGrpSpPr>
              <a:grpSpLocks/>
            </p:cNvGrpSpPr>
            <p:nvPr/>
          </p:nvGrpSpPr>
          <p:grpSpPr bwMode="auto">
            <a:xfrm>
              <a:off x="1457" y="528"/>
              <a:ext cx="511" cy="270"/>
              <a:chOff x="1480" y="1056"/>
              <a:chExt cx="511" cy="270"/>
            </a:xfrm>
          </p:grpSpPr>
          <p:sp>
            <p:nvSpPr>
              <p:cNvPr id="64640" name="Line 5"/>
              <p:cNvSpPr>
                <a:spLocks noChangeShapeType="1"/>
              </p:cNvSpPr>
              <p:nvPr/>
            </p:nvSpPr>
            <p:spPr bwMode="auto">
              <a:xfrm>
                <a:off x="1480" y="1056"/>
                <a:ext cx="165" cy="90"/>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641" name="Line 6"/>
              <p:cNvSpPr>
                <a:spLocks noChangeShapeType="1"/>
              </p:cNvSpPr>
              <p:nvPr/>
            </p:nvSpPr>
            <p:spPr bwMode="auto">
              <a:xfrm>
                <a:off x="1645" y="1146"/>
                <a:ext cx="181" cy="90"/>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642" name="Line 7"/>
              <p:cNvSpPr>
                <a:spLocks noChangeShapeType="1"/>
              </p:cNvSpPr>
              <p:nvPr/>
            </p:nvSpPr>
            <p:spPr bwMode="auto">
              <a:xfrm>
                <a:off x="1826" y="1236"/>
                <a:ext cx="165" cy="90"/>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4612" name="Line 8"/>
            <p:cNvSpPr>
              <a:spLocks noChangeShapeType="1"/>
            </p:cNvSpPr>
            <p:nvPr/>
          </p:nvSpPr>
          <p:spPr bwMode="auto">
            <a:xfrm>
              <a:off x="1941" y="784"/>
              <a:ext cx="219" cy="128"/>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613" name="Line 9"/>
            <p:cNvSpPr>
              <a:spLocks noChangeShapeType="1"/>
            </p:cNvSpPr>
            <p:nvPr/>
          </p:nvSpPr>
          <p:spPr bwMode="auto">
            <a:xfrm>
              <a:off x="2124" y="888"/>
              <a:ext cx="166" cy="90"/>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614" name="Line 10"/>
            <p:cNvSpPr>
              <a:spLocks noChangeShapeType="1"/>
            </p:cNvSpPr>
            <p:nvPr/>
          </p:nvSpPr>
          <p:spPr bwMode="auto">
            <a:xfrm>
              <a:off x="2290" y="978"/>
              <a:ext cx="165" cy="75"/>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615" name="Line 11"/>
            <p:cNvSpPr>
              <a:spLocks noChangeShapeType="1"/>
            </p:cNvSpPr>
            <p:nvPr/>
          </p:nvSpPr>
          <p:spPr bwMode="auto">
            <a:xfrm>
              <a:off x="2455" y="1053"/>
              <a:ext cx="181" cy="75"/>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616" name="Line 12"/>
            <p:cNvSpPr>
              <a:spLocks noChangeShapeType="1"/>
            </p:cNvSpPr>
            <p:nvPr/>
          </p:nvSpPr>
          <p:spPr bwMode="auto">
            <a:xfrm>
              <a:off x="2636" y="1128"/>
              <a:ext cx="165" cy="75"/>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617" name="Line 13"/>
            <p:cNvSpPr>
              <a:spLocks noChangeShapeType="1"/>
            </p:cNvSpPr>
            <p:nvPr/>
          </p:nvSpPr>
          <p:spPr bwMode="auto">
            <a:xfrm>
              <a:off x="2801" y="1203"/>
              <a:ext cx="181" cy="75"/>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618" name="Line 14"/>
            <p:cNvSpPr>
              <a:spLocks noChangeShapeType="1"/>
            </p:cNvSpPr>
            <p:nvPr/>
          </p:nvSpPr>
          <p:spPr bwMode="auto">
            <a:xfrm>
              <a:off x="2982" y="1278"/>
              <a:ext cx="166" cy="76"/>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619" name="Line 15"/>
            <p:cNvSpPr>
              <a:spLocks noChangeShapeType="1"/>
            </p:cNvSpPr>
            <p:nvPr/>
          </p:nvSpPr>
          <p:spPr bwMode="auto">
            <a:xfrm>
              <a:off x="3148" y="1354"/>
              <a:ext cx="165" cy="60"/>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620" name="Line 16"/>
            <p:cNvSpPr>
              <a:spLocks noChangeShapeType="1"/>
            </p:cNvSpPr>
            <p:nvPr/>
          </p:nvSpPr>
          <p:spPr bwMode="auto">
            <a:xfrm>
              <a:off x="3313" y="1414"/>
              <a:ext cx="181" cy="60"/>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621" name="Line 17"/>
            <p:cNvSpPr>
              <a:spLocks noChangeShapeType="1"/>
            </p:cNvSpPr>
            <p:nvPr/>
          </p:nvSpPr>
          <p:spPr bwMode="auto">
            <a:xfrm>
              <a:off x="3494" y="1474"/>
              <a:ext cx="165" cy="60"/>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622" name="Line 18"/>
            <p:cNvSpPr>
              <a:spLocks noChangeShapeType="1"/>
            </p:cNvSpPr>
            <p:nvPr/>
          </p:nvSpPr>
          <p:spPr bwMode="auto">
            <a:xfrm>
              <a:off x="3659" y="1534"/>
              <a:ext cx="181" cy="60"/>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64623" name="Group 19"/>
            <p:cNvGrpSpPr>
              <a:grpSpLocks/>
            </p:cNvGrpSpPr>
            <p:nvPr/>
          </p:nvGrpSpPr>
          <p:grpSpPr bwMode="auto">
            <a:xfrm>
              <a:off x="3808" y="1584"/>
              <a:ext cx="837" cy="258"/>
              <a:chOff x="3568" y="1419"/>
              <a:chExt cx="837" cy="258"/>
            </a:xfrm>
          </p:grpSpPr>
          <p:grpSp>
            <p:nvGrpSpPr>
              <p:cNvPr id="64634" name="Group 20"/>
              <p:cNvGrpSpPr>
                <a:grpSpLocks/>
              </p:cNvGrpSpPr>
              <p:nvPr/>
            </p:nvGrpSpPr>
            <p:grpSpPr bwMode="auto">
              <a:xfrm>
                <a:off x="3568" y="1419"/>
                <a:ext cx="512" cy="165"/>
                <a:chOff x="3454" y="2876"/>
                <a:chExt cx="512" cy="165"/>
              </a:xfrm>
            </p:grpSpPr>
            <p:sp>
              <p:nvSpPr>
                <p:cNvPr id="64637" name="Line 21"/>
                <p:cNvSpPr>
                  <a:spLocks noChangeShapeType="1"/>
                </p:cNvSpPr>
                <p:nvPr/>
              </p:nvSpPr>
              <p:spPr bwMode="auto">
                <a:xfrm>
                  <a:off x="3454" y="2876"/>
                  <a:ext cx="166" cy="60"/>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638" name="Line 22"/>
                <p:cNvSpPr>
                  <a:spLocks noChangeShapeType="1"/>
                </p:cNvSpPr>
                <p:nvPr/>
              </p:nvSpPr>
              <p:spPr bwMode="auto">
                <a:xfrm>
                  <a:off x="3620" y="2936"/>
                  <a:ext cx="165" cy="60"/>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639" name="Line 23"/>
                <p:cNvSpPr>
                  <a:spLocks noChangeShapeType="1"/>
                </p:cNvSpPr>
                <p:nvPr/>
              </p:nvSpPr>
              <p:spPr bwMode="auto">
                <a:xfrm>
                  <a:off x="3785" y="2996"/>
                  <a:ext cx="181" cy="45"/>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4635" name="Line 24"/>
              <p:cNvSpPr>
                <a:spLocks noChangeShapeType="1"/>
              </p:cNvSpPr>
              <p:nvPr/>
            </p:nvSpPr>
            <p:spPr bwMode="auto">
              <a:xfrm>
                <a:off x="4059" y="1572"/>
                <a:ext cx="165" cy="60"/>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636" name="Line 25"/>
              <p:cNvSpPr>
                <a:spLocks noChangeShapeType="1"/>
              </p:cNvSpPr>
              <p:nvPr/>
            </p:nvSpPr>
            <p:spPr bwMode="auto">
              <a:xfrm>
                <a:off x="4224" y="1632"/>
                <a:ext cx="181" cy="45"/>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64624" name="Group 26"/>
            <p:cNvGrpSpPr>
              <a:grpSpLocks/>
            </p:cNvGrpSpPr>
            <p:nvPr/>
          </p:nvGrpSpPr>
          <p:grpSpPr bwMode="auto">
            <a:xfrm>
              <a:off x="4634" y="1845"/>
              <a:ext cx="982" cy="285"/>
              <a:chOff x="4394" y="2115"/>
              <a:chExt cx="982" cy="285"/>
            </a:xfrm>
          </p:grpSpPr>
          <p:grpSp>
            <p:nvGrpSpPr>
              <p:cNvPr id="64625" name="Group 27"/>
              <p:cNvGrpSpPr>
                <a:grpSpLocks/>
              </p:cNvGrpSpPr>
              <p:nvPr/>
            </p:nvGrpSpPr>
            <p:grpSpPr bwMode="auto">
              <a:xfrm>
                <a:off x="4394" y="2115"/>
                <a:ext cx="491" cy="138"/>
                <a:chOff x="4394" y="2115"/>
                <a:chExt cx="491" cy="138"/>
              </a:xfrm>
            </p:grpSpPr>
            <p:sp>
              <p:nvSpPr>
                <p:cNvPr id="64631" name="Line 28"/>
                <p:cNvSpPr>
                  <a:spLocks noChangeShapeType="1"/>
                </p:cNvSpPr>
                <p:nvPr/>
              </p:nvSpPr>
              <p:spPr bwMode="auto">
                <a:xfrm>
                  <a:off x="4394" y="2115"/>
                  <a:ext cx="166" cy="45"/>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632" name="Line 29"/>
                <p:cNvSpPr>
                  <a:spLocks noChangeShapeType="1"/>
                </p:cNvSpPr>
                <p:nvPr/>
              </p:nvSpPr>
              <p:spPr bwMode="auto">
                <a:xfrm>
                  <a:off x="4539" y="2160"/>
                  <a:ext cx="165" cy="45"/>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633" name="Line 30"/>
                <p:cNvSpPr>
                  <a:spLocks noChangeShapeType="1"/>
                </p:cNvSpPr>
                <p:nvPr/>
              </p:nvSpPr>
              <p:spPr bwMode="auto">
                <a:xfrm>
                  <a:off x="4704" y="2208"/>
                  <a:ext cx="181" cy="45"/>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64626" name="Group 31"/>
              <p:cNvGrpSpPr>
                <a:grpSpLocks/>
              </p:cNvGrpSpPr>
              <p:nvPr/>
            </p:nvGrpSpPr>
            <p:grpSpPr bwMode="auto">
              <a:xfrm>
                <a:off x="4875" y="2259"/>
                <a:ext cx="501" cy="141"/>
                <a:chOff x="4875" y="2019"/>
                <a:chExt cx="501" cy="141"/>
              </a:xfrm>
            </p:grpSpPr>
            <p:sp>
              <p:nvSpPr>
                <p:cNvPr id="64627" name="Line 32"/>
                <p:cNvSpPr>
                  <a:spLocks noChangeShapeType="1"/>
                </p:cNvSpPr>
                <p:nvPr/>
              </p:nvSpPr>
              <p:spPr bwMode="auto">
                <a:xfrm>
                  <a:off x="4875" y="2019"/>
                  <a:ext cx="165" cy="45"/>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64628" name="Group 33"/>
                <p:cNvGrpSpPr>
                  <a:grpSpLocks/>
                </p:cNvGrpSpPr>
                <p:nvPr/>
              </p:nvGrpSpPr>
              <p:grpSpPr bwMode="auto">
                <a:xfrm>
                  <a:off x="5040" y="2070"/>
                  <a:ext cx="336" cy="90"/>
                  <a:chOff x="5040" y="1875"/>
                  <a:chExt cx="336" cy="90"/>
                </a:xfrm>
              </p:grpSpPr>
              <p:sp>
                <p:nvSpPr>
                  <p:cNvPr id="64629" name="Line 34"/>
                  <p:cNvSpPr>
                    <a:spLocks noChangeShapeType="1"/>
                  </p:cNvSpPr>
                  <p:nvPr/>
                </p:nvSpPr>
                <p:spPr bwMode="auto">
                  <a:xfrm>
                    <a:off x="5040" y="1875"/>
                    <a:ext cx="181" cy="45"/>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630" name="Line 35"/>
                  <p:cNvSpPr>
                    <a:spLocks noChangeShapeType="1"/>
                  </p:cNvSpPr>
                  <p:nvPr/>
                </p:nvSpPr>
                <p:spPr bwMode="auto">
                  <a:xfrm>
                    <a:off x="5210" y="1920"/>
                    <a:ext cx="166" cy="45"/>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grpSp>
      <p:sp>
        <p:nvSpPr>
          <p:cNvPr id="324644" name="Text Box 36"/>
          <p:cNvSpPr txBox="1">
            <a:spLocks noChangeArrowheads="1"/>
          </p:cNvSpPr>
          <p:nvPr/>
        </p:nvSpPr>
        <p:spPr bwMode="auto">
          <a:xfrm>
            <a:off x="6172200" y="3276600"/>
            <a:ext cx="2146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dirty="0">
                <a:latin typeface="Tahoma" panose="020B0604030504040204" pitchFamily="34" charset="0"/>
                <a:ea typeface="ＭＳ Ｐゴシック" panose="020B0600070205080204" pitchFamily="34" charset="-128"/>
              </a:rPr>
              <a:t>IRR =</a:t>
            </a:r>
            <a:r>
              <a:rPr lang="en-US" altLang="en-US" sz="2400" dirty="0">
                <a:solidFill>
                  <a:schemeClr val="hlink"/>
                </a:solidFill>
                <a:latin typeface="Tahoma" panose="020B0604030504040204" pitchFamily="34" charset="0"/>
                <a:ea typeface="ＭＳ Ｐゴシック" panose="020B0600070205080204" pitchFamily="34" charset="-128"/>
              </a:rPr>
              <a:t> </a:t>
            </a:r>
            <a:r>
              <a:rPr lang="en-US" altLang="en-US" sz="2400" dirty="0">
                <a:solidFill>
                  <a:srgbClr val="F6110F"/>
                </a:solidFill>
                <a:latin typeface="Tahoma" panose="020B0604030504040204" pitchFamily="34" charset="0"/>
                <a:ea typeface="ＭＳ Ｐゴシック" panose="020B0600070205080204" pitchFamily="34" charset="-128"/>
              </a:rPr>
              <a:t>18.02%</a:t>
            </a:r>
          </a:p>
        </p:txBody>
      </p:sp>
      <p:sp>
        <p:nvSpPr>
          <p:cNvPr id="324645" name="Line 37"/>
          <p:cNvSpPr>
            <a:spLocks noChangeShapeType="1"/>
          </p:cNvSpPr>
          <p:nvPr/>
        </p:nvSpPr>
        <p:spPr bwMode="auto">
          <a:xfrm flipH="1">
            <a:off x="6629400" y="3733800"/>
            <a:ext cx="685800" cy="68580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nvGrpSpPr>
          <p:cNvPr id="10" name="Group 38"/>
          <p:cNvGrpSpPr>
            <a:grpSpLocks/>
          </p:cNvGrpSpPr>
          <p:nvPr/>
        </p:nvGrpSpPr>
        <p:grpSpPr bwMode="auto">
          <a:xfrm>
            <a:off x="488950" y="1371600"/>
            <a:ext cx="8415338" cy="4283075"/>
            <a:chOff x="308" y="1200"/>
            <a:chExt cx="5301" cy="2698"/>
          </a:xfrm>
        </p:grpSpPr>
        <p:grpSp>
          <p:nvGrpSpPr>
            <p:cNvPr id="64559" name="Group 39"/>
            <p:cNvGrpSpPr>
              <a:grpSpLocks/>
            </p:cNvGrpSpPr>
            <p:nvPr/>
          </p:nvGrpSpPr>
          <p:grpSpPr bwMode="auto">
            <a:xfrm>
              <a:off x="308" y="1428"/>
              <a:ext cx="5206" cy="2470"/>
              <a:chOff x="308" y="1428"/>
              <a:chExt cx="5206" cy="2470"/>
            </a:xfrm>
          </p:grpSpPr>
          <p:sp>
            <p:nvSpPr>
              <p:cNvPr id="64562" name="Line 40"/>
              <p:cNvSpPr>
                <a:spLocks noChangeShapeType="1"/>
              </p:cNvSpPr>
              <p:nvPr/>
            </p:nvSpPr>
            <p:spPr bwMode="auto">
              <a:xfrm>
                <a:off x="1046" y="1533"/>
                <a:ext cx="1" cy="226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63" name="Line 41"/>
              <p:cNvSpPr>
                <a:spLocks noChangeShapeType="1"/>
              </p:cNvSpPr>
              <p:nvPr/>
            </p:nvSpPr>
            <p:spPr bwMode="auto">
              <a:xfrm>
                <a:off x="1000" y="3801"/>
                <a:ext cx="46"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64" name="Line 42"/>
              <p:cNvSpPr>
                <a:spLocks noChangeShapeType="1"/>
              </p:cNvSpPr>
              <p:nvPr/>
            </p:nvSpPr>
            <p:spPr bwMode="auto">
              <a:xfrm>
                <a:off x="1000" y="3470"/>
                <a:ext cx="46"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65" name="Line 43"/>
              <p:cNvSpPr>
                <a:spLocks noChangeShapeType="1"/>
              </p:cNvSpPr>
              <p:nvPr/>
            </p:nvSpPr>
            <p:spPr bwMode="auto">
              <a:xfrm>
                <a:off x="1000" y="3155"/>
                <a:ext cx="46"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66" name="Line 44"/>
              <p:cNvSpPr>
                <a:spLocks noChangeShapeType="1"/>
              </p:cNvSpPr>
              <p:nvPr/>
            </p:nvSpPr>
            <p:spPr bwMode="auto">
              <a:xfrm>
                <a:off x="1000" y="2825"/>
                <a:ext cx="46"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67" name="Line 45"/>
              <p:cNvSpPr>
                <a:spLocks noChangeShapeType="1"/>
              </p:cNvSpPr>
              <p:nvPr/>
            </p:nvSpPr>
            <p:spPr bwMode="auto">
              <a:xfrm>
                <a:off x="1000" y="2509"/>
                <a:ext cx="46"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68" name="Line 46"/>
              <p:cNvSpPr>
                <a:spLocks noChangeShapeType="1"/>
              </p:cNvSpPr>
              <p:nvPr/>
            </p:nvSpPr>
            <p:spPr bwMode="auto">
              <a:xfrm>
                <a:off x="1000" y="2179"/>
                <a:ext cx="46"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69" name="Line 47"/>
              <p:cNvSpPr>
                <a:spLocks noChangeShapeType="1"/>
              </p:cNvSpPr>
              <p:nvPr/>
            </p:nvSpPr>
            <p:spPr bwMode="auto">
              <a:xfrm>
                <a:off x="1000" y="1864"/>
                <a:ext cx="46"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70" name="Line 48"/>
              <p:cNvSpPr>
                <a:spLocks noChangeShapeType="1"/>
              </p:cNvSpPr>
              <p:nvPr/>
            </p:nvSpPr>
            <p:spPr bwMode="auto">
              <a:xfrm>
                <a:off x="1000" y="1533"/>
                <a:ext cx="46"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71" name="Line 49"/>
              <p:cNvSpPr>
                <a:spLocks noChangeShapeType="1"/>
              </p:cNvSpPr>
              <p:nvPr/>
            </p:nvSpPr>
            <p:spPr bwMode="auto">
              <a:xfrm>
                <a:off x="1046" y="3155"/>
                <a:ext cx="4290"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72" name="Line 50"/>
              <p:cNvSpPr>
                <a:spLocks noChangeShapeType="1"/>
              </p:cNvSpPr>
              <p:nvPr/>
            </p:nvSpPr>
            <p:spPr bwMode="auto">
              <a:xfrm flipV="1">
                <a:off x="1046"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73" name="Line 51"/>
              <p:cNvSpPr>
                <a:spLocks noChangeShapeType="1"/>
              </p:cNvSpPr>
              <p:nvPr/>
            </p:nvSpPr>
            <p:spPr bwMode="auto">
              <a:xfrm flipV="1">
                <a:off x="1211"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74" name="Line 52"/>
              <p:cNvSpPr>
                <a:spLocks noChangeShapeType="1"/>
              </p:cNvSpPr>
              <p:nvPr/>
            </p:nvSpPr>
            <p:spPr bwMode="auto">
              <a:xfrm flipV="1">
                <a:off x="1392"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75" name="Line 53"/>
              <p:cNvSpPr>
                <a:spLocks noChangeShapeType="1"/>
              </p:cNvSpPr>
              <p:nvPr/>
            </p:nvSpPr>
            <p:spPr bwMode="auto">
              <a:xfrm flipV="1">
                <a:off x="1557"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76" name="Line 54"/>
              <p:cNvSpPr>
                <a:spLocks noChangeShapeType="1"/>
              </p:cNvSpPr>
              <p:nvPr/>
            </p:nvSpPr>
            <p:spPr bwMode="auto">
              <a:xfrm flipV="1">
                <a:off x="1738"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77" name="Line 55"/>
              <p:cNvSpPr>
                <a:spLocks noChangeShapeType="1"/>
              </p:cNvSpPr>
              <p:nvPr/>
            </p:nvSpPr>
            <p:spPr bwMode="auto">
              <a:xfrm flipV="1">
                <a:off x="1904"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78" name="Line 56"/>
              <p:cNvSpPr>
                <a:spLocks noChangeShapeType="1"/>
              </p:cNvSpPr>
              <p:nvPr/>
            </p:nvSpPr>
            <p:spPr bwMode="auto">
              <a:xfrm flipV="1">
                <a:off x="2069"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79" name="Line 57"/>
              <p:cNvSpPr>
                <a:spLocks noChangeShapeType="1"/>
              </p:cNvSpPr>
              <p:nvPr/>
            </p:nvSpPr>
            <p:spPr bwMode="auto">
              <a:xfrm flipV="1">
                <a:off x="2250"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80" name="Line 58"/>
              <p:cNvSpPr>
                <a:spLocks noChangeShapeType="1"/>
              </p:cNvSpPr>
              <p:nvPr/>
            </p:nvSpPr>
            <p:spPr bwMode="auto">
              <a:xfrm flipV="1">
                <a:off x="2415"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81" name="Line 59"/>
              <p:cNvSpPr>
                <a:spLocks noChangeShapeType="1"/>
              </p:cNvSpPr>
              <p:nvPr/>
            </p:nvSpPr>
            <p:spPr bwMode="auto">
              <a:xfrm flipV="1">
                <a:off x="2596"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82" name="Line 60"/>
              <p:cNvSpPr>
                <a:spLocks noChangeShapeType="1"/>
              </p:cNvSpPr>
              <p:nvPr/>
            </p:nvSpPr>
            <p:spPr bwMode="auto">
              <a:xfrm flipV="1">
                <a:off x="2762"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83" name="Line 61"/>
              <p:cNvSpPr>
                <a:spLocks noChangeShapeType="1"/>
              </p:cNvSpPr>
              <p:nvPr/>
            </p:nvSpPr>
            <p:spPr bwMode="auto">
              <a:xfrm flipV="1">
                <a:off x="2927"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84" name="Line 62"/>
              <p:cNvSpPr>
                <a:spLocks noChangeShapeType="1"/>
              </p:cNvSpPr>
              <p:nvPr/>
            </p:nvSpPr>
            <p:spPr bwMode="auto">
              <a:xfrm flipV="1">
                <a:off x="3108"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85" name="Line 63"/>
              <p:cNvSpPr>
                <a:spLocks noChangeShapeType="1"/>
              </p:cNvSpPr>
              <p:nvPr/>
            </p:nvSpPr>
            <p:spPr bwMode="auto">
              <a:xfrm flipV="1">
                <a:off x="3273"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86" name="Line 64"/>
              <p:cNvSpPr>
                <a:spLocks noChangeShapeType="1"/>
              </p:cNvSpPr>
              <p:nvPr/>
            </p:nvSpPr>
            <p:spPr bwMode="auto">
              <a:xfrm flipV="1">
                <a:off x="3454"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87" name="Line 65"/>
              <p:cNvSpPr>
                <a:spLocks noChangeShapeType="1"/>
              </p:cNvSpPr>
              <p:nvPr/>
            </p:nvSpPr>
            <p:spPr bwMode="auto">
              <a:xfrm flipV="1">
                <a:off x="3620"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88" name="Line 66"/>
              <p:cNvSpPr>
                <a:spLocks noChangeShapeType="1"/>
              </p:cNvSpPr>
              <p:nvPr/>
            </p:nvSpPr>
            <p:spPr bwMode="auto">
              <a:xfrm flipV="1">
                <a:off x="3785"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89" name="Line 67"/>
              <p:cNvSpPr>
                <a:spLocks noChangeShapeType="1"/>
              </p:cNvSpPr>
              <p:nvPr/>
            </p:nvSpPr>
            <p:spPr bwMode="auto">
              <a:xfrm flipV="1">
                <a:off x="3966"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90" name="Line 68"/>
              <p:cNvSpPr>
                <a:spLocks noChangeShapeType="1"/>
              </p:cNvSpPr>
              <p:nvPr/>
            </p:nvSpPr>
            <p:spPr bwMode="auto">
              <a:xfrm flipV="1">
                <a:off x="4131"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91" name="Line 69"/>
              <p:cNvSpPr>
                <a:spLocks noChangeShapeType="1"/>
              </p:cNvSpPr>
              <p:nvPr/>
            </p:nvSpPr>
            <p:spPr bwMode="auto">
              <a:xfrm flipV="1">
                <a:off x="4312"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92" name="Line 70"/>
              <p:cNvSpPr>
                <a:spLocks noChangeShapeType="1"/>
              </p:cNvSpPr>
              <p:nvPr/>
            </p:nvSpPr>
            <p:spPr bwMode="auto">
              <a:xfrm flipV="1">
                <a:off x="4478"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93" name="Line 71"/>
              <p:cNvSpPr>
                <a:spLocks noChangeShapeType="1"/>
              </p:cNvSpPr>
              <p:nvPr/>
            </p:nvSpPr>
            <p:spPr bwMode="auto">
              <a:xfrm flipV="1">
                <a:off x="4643"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94" name="Line 72"/>
              <p:cNvSpPr>
                <a:spLocks noChangeShapeType="1"/>
              </p:cNvSpPr>
              <p:nvPr/>
            </p:nvSpPr>
            <p:spPr bwMode="auto">
              <a:xfrm flipV="1">
                <a:off x="4824"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95" name="Line 73"/>
              <p:cNvSpPr>
                <a:spLocks noChangeShapeType="1"/>
              </p:cNvSpPr>
              <p:nvPr/>
            </p:nvSpPr>
            <p:spPr bwMode="auto">
              <a:xfrm flipV="1">
                <a:off x="4989"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96" name="Line 74"/>
              <p:cNvSpPr>
                <a:spLocks noChangeShapeType="1"/>
              </p:cNvSpPr>
              <p:nvPr/>
            </p:nvSpPr>
            <p:spPr bwMode="auto">
              <a:xfrm flipV="1">
                <a:off x="5170"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97" name="Line 75"/>
              <p:cNvSpPr>
                <a:spLocks noChangeShapeType="1"/>
              </p:cNvSpPr>
              <p:nvPr/>
            </p:nvSpPr>
            <p:spPr bwMode="auto">
              <a:xfrm flipV="1">
                <a:off x="5336" y="3155"/>
                <a:ext cx="1"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98" name="Rectangle 76"/>
              <p:cNvSpPr>
                <a:spLocks noChangeArrowheads="1"/>
              </p:cNvSpPr>
              <p:nvPr/>
            </p:nvSpPr>
            <p:spPr bwMode="auto">
              <a:xfrm>
                <a:off x="308" y="3696"/>
                <a:ext cx="624"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a:solidFill>
                      <a:srgbClr val="FF0000"/>
                    </a:solidFill>
                    <a:latin typeface="Arial" panose="020B0604020202020204" pitchFamily="34" charset="0"/>
                    <a:ea typeface="ＭＳ Ｐゴシック" panose="020B0600070205080204" pitchFamily="34" charset="-128"/>
                  </a:rPr>
                  <a:t>($2,000)</a:t>
                </a:r>
                <a:endParaRPr lang="en-US" altLang="en-US" sz="2400">
                  <a:latin typeface="Tahoma" panose="020B0604030504040204" pitchFamily="34" charset="0"/>
                  <a:ea typeface="ＭＳ Ｐゴシック" panose="020B0600070205080204" pitchFamily="34" charset="-128"/>
                </a:endParaRPr>
              </a:p>
            </p:txBody>
          </p:sp>
          <p:sp>
            <p:nvSpPr>
              <p:cNvPr id="64599" name="Rectangle 77"/>
              <p:cNvSpPr>
                <a:spLocks noChangeArrowheads="1"/>
              </p:cNvSpPr>
              <p:nvPr/>
            </p:nvSpPr>
            <p:spPr bwMode="auto">
              <a:xfrm>
                <a:off x="308" y="3365"/>
                <a:ext cx="624"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a:solidFill>
                      <a:srgbClr val="FF0000"/>
                    </a:solidFill>
                    <a:latin typeface="Arial" panose="020B0604020202020204" pitchFamily="34" charset="0"/>
                    <a:ea typeface="ＭＳ Ｐゴシック" panose="020B0600070205080204" pitchFamily="34" charset="-128"/>
                  </a:rPr>
                  <a:t>($1,000)</a:t>
                </a:r>
                <a:endParaRPr lang="en-US" altLang="en-US" sz="2400">
                  <a:latin typeface="Tahoma" panose="020B0604030504040204" pitchFamily="34" charset="0"/>
                  <a:ea typeface="ＭＳ Ｐゴシック" panose="020B0600070205080204" pitchFamily="34" charset="-128"/>
                </a:endParaRPr>
              </a:p>
            </p:txBody>
          </p:sp>
          <p:sp>
            <p:nvSpPr>
              <p:cNvPr id="64600" name="Rectangle 78"/>
              <p:cNvSpPr>
                <a:spLocks noChangeArrowheads="1"/>
              </p:cNvSpPr>
              <p:nvPr/>
            </p:nvSpPr>
            <p:spPr bwMode="auto">
              <a:xfrm>
                <a:off x="684" y="3050"/>
                <a:ext cx="186"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a:solidFill>
                      <a:srgbClr val="000000"/>
                    </a:solidFill>
                    <a:latin typeface="Arial" panose="020B0604020202020204" pitchFamily="34" charset="0"/>
                    <a:ea typeface="ＭＳ Ｐゴシック" panose="020B0600070205080204" pitchFamily="34" charset="-128"/>
                  </a:rPr>
                  <a:t>$0</a:t>
                </a:r>
                <a:endParaRPr lang="en-US" altLang="en-US" sz="2400">
                  <a:latin typeface="Tahoma" panose="020B0604030504040204" pitchFamily="34" charset="0"/>
                  <a:ea typeface="ＭＳ Ｐゴシック" panose="020B0600070205080204" pitchFamily="34" charset="-128"/>
                </a:endParaRPr>
              </a:p>
            </p:txBody>
          </p:sp>
          <p:sp>
            <p:nvSpPr>
              <p:cNvPr id="64601" name="Rectangle 79"/>
              <p:cNvSpPr>
                <a:spLocks noChangeArrowheads="1"/>
              </p:cNvSpPr>
              <p:nvPr/>
            </p:nvSpPr>
            <p:spPr bwMode="auto">
              <a:xfrm>
                <a:off x="368" y="2720"/>
                <a:ext cx="512"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a:solidFill>
                      <a:srgbClr val="000000"/>
                    </a:solidFill>
                    <a:latin typeface="Arial" panose="020B0604020202020204" pitchFamily="34" charset="0"/>
                    <a:ea typeface="ＭＳ Ｐゴシック" panose="020B0600070205080204" pitchFamily="34" charset="-128"/>
                  </a:rPr>
                  <a:t>$1,000</a:t>
                </a:r>
                <a:endParaRPr lang="en-US" altLang="en-US" sz="2400">
                  <a:latin typeface="Tahoma" panose="020B0604030504040204" pitchFamily="34" charset="0"/>
                  <a:ea typeface="ＭＳ Ｐゴシック" panose="020B0600070205080204" pitchFamily="34" charset="-128"/>
                </a:endParaRPr>
              </a:p>
            </p:txBody>
          </p:sp>
          <p:sp>
            <p:nvSpPr>
              <p:cNvPr id="64602" name="Rectangle 80"/>
              <p:cNvSpPr>
                <a:spLocks noChangeArrowheads="1"/>
              </p:cNvSpPr>
              <p:nvPr/>
            </p:nvSpPr>
            <p:spPr bwMode="auto">
              <a:xfrm>
                <a:off x="368" y="2404"/>
                <a:ext cx="512"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a:solidFill>
                      <a:srgbClr val="000000"/>
                    </a:solidFill>
                    <a:latin typeface="Arial" panose="020B0604020202020204" pitchFamily="34" charset="0"/>
                    <a:ea typeface="ＭＳ Ｐゴシック" panose="020B0600070205080204" pitchFamily="34" charset="-128"/>
                  </a:rPr>
                  <a:t>$2,000</a:t>
                </a:r>
                <a:endParaRPr lang="en-US" altLang="en-US" sz="2400">
                  <a:latin typeface="Tahoma" panose="020B0604030504040204" pitchFamily="34" charset="0"/>
                  <a:ea typeface="ＭＳ Ｐゴシック" panose="020B0600070205080204" pitchFamily="34" charset="-128"/>
                </a:endParaRPr>
              </a:p>
            </p:txBody>
          </p:sp>
          <p:sp>
            <p:nvSpPr>
              <p:cNvPr id="64603" name="Rectangle 81"/>
              <p:cNvSpPr>
                <a:spLocks noChangeArrowheads="1"/>
              </p:cNvSpPr>
              <p:nvPr/>
            </p:nvSpPr>
            <p:spPr bwMode="auto">
              <a:xfrm>
                <a:off x="368" y="2074"/>
                <a:ext cx="512"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a:solidFill>
                      <a:srgbClr val="000000"/>
                    </a:solidFill>
                    <a:latin typeface="Arial" panose="020B0604020202020204" pitchFamily="34" charset="0"/>
                    <a:ea typeface="ＭＳ Ｐゴシック" panose="020B0600070205080204" pitchFamily="34" charset="-128"/>
                  </a:rPr>
                  <a:t>$3,000</a:t>
                </a:r>
                <a:endParaRPr lang="en-US" altLang="en-US" sz="2400">
                  <a:latin typeface="Tahoma" panose="020B0604030504040204" pitchFamily="34" charset="0"/>
                  <a:ea typeface="ＭＳ Ｐゴシック" panose="020B0600070205080204" pitchFamily="34" charset="-128"/>
                </a:endParaRPr>
              </a:p>
            </p:txBody>
          </p:sp>
          <p:sp>
            <p:nvSpPr>
              <p:cNvPr id="64604" name="Rectangle 82"/>
              <p:cNvSpPr>
                <a:spLocks noChangeArrowheads="1"/>
              </p:cNvSpPr>
              <p:nvPr/>
            </p:nvSpPr>
            <p:spPr bwMode="auto">
              <a:xfrm>
                <a:off x="368" y="1759"/>
                <a:ext cx="512"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a:solidFill>
                      <a:srgbClr val="000000"/>
                    </a:solidFill>
                    <a:latin typeface="Arial" panose="020B0604020202020204" pitchFamily="34" charset="0"/>
                    <a:ea typeface="ＭＳ Ｐゴシック" panose="020B0600070205080204" pitchFamily="34" charset="-128"/>
                  </a:rPr>
                  <a:t>$4,000</a:t>
                </a:r>
                <a:endParaRPr lang="en-US" altLang="en-US" sz="2400">
                  <a:latin typeface="Tahoma" panose="020B0604030504040204" pitchFamily="34" charset="0"/>
                  <a:ea typeface="ＭＳ Ｐゴシック" panose="020B0600070205080204" pitchFamily="34" charset="-128"/>
                </a:endParaRPr>
              </a:p>
            </p:txBody>
          </p:sp>
          <p:sp>
            <p:nvSpPr>
              <p:cNvPr id="64605" name="Rectangle 83"/>
              <p:cNvSpPr>
                <a:spLocks noChangeArrowheads="1"/>
              </p:cNvSpPr>
              <p:nvPr/>
            </p:nvSpPr>
            <p:spPr bwMode="auto">
              <a:xfrm>
                <a:off x="368" y="1428"/>
                <a:ext cx="512"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a:solidFill>
                      <a:srgbClr val="000000"/>
                    </a:solidFill>
                    <a:latin typeface="Arial" panose="020B0604020202020204" pitchFamily="34" charset="0"/>
                    <a:ea typeface="ＭＳ Ｐゴシック" panose="020B0600070205080204" pitchFamily="34" charset="-128"/>
                  </a:rPr>
                  <a:t>$5,000</a:t>
                </a:r>
                <a:endParaRPr lang="en-US" altLang="en-US" sz="2400">
                  <a:latin typeface="Tahoma" panose="020B0604030504040204" pitchFamily="34" charset="0"/>
                  <a:ea typeface="ＭＳ Ｐゴシック" panose="020B0600070205080204" pitchFamily="34" charset="-128"/>
                </a:endParaRPr>
              </a:p>
            </p:txBody>
          </p:sp>
          <p:sp>
            <p:nvSpPr>
              <p:cNvPr id="64606" name="Rectangle 84"/>
              <p:cNvSpPr>
                <a:spLocks noChangeArrowheads="1"/>
              </p:cNvSpPr>
              <p:nvPr/>
            </p:nvSpPr>
            <p:spPr bwMode="auto">
              <a:xfrm>
                <a:off x="1813" y="3275"/>
                <a:ext cx="199"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a:solidFill>
                      <a:srgbClr val="000000"/>
                    </a:solidFill>
                    <a:latin typeface="Arial Narrow" panose="020B0606020202030204" pitchFamily="34" charset="0"/>
                    <a:ea typeface="ＭＳ Ｐゴシック" panose="020B0600070205080204" pitchFamily="34" charset="-128"/>
                  </a:rPr>
                  <a:t>5%</a:t>
                </a:r>
                <a:endParaRPr lang="en-US" altLang="en-US" sz="2400">
                  <a:latin typeface="Tahoma" panose="020B0604030504040204" pitchFamily="34" charset="0"/>
                  <a:ea typeface="ＭＳ Ｐゴシック" panose="020B0600070205080204" pitchFamily="34" charset="-128"/>
                </a:endParaRPr>
              </a:p>
            </p:txBody>
          </p:sp>
          <p:sp>
            <p:nvSpPr>
              <p:cNvPr id="64607" name="Rectangle 85"/>
              <p:cNvSpPr>
                <a:spLocks noChangeArrowheads="1"/>
              </p:cNvSpPr>
              <p:nvPr/>
            </p:nvSpPr>
            <p:spPr bwMode="auto">
              <a:xfrm>
                <a:off x="2626" y="3275"/>
                <a:ext cx="276"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a:solidFill>
                      <a:srgbClr val="000000"/>
                    </a:solidFill>
                    <a:latin typeface="Arial Narrow" panose="020B0606020202030204" pitchFamily="34" charset="0"/>
                    <a:ea typeface="ＭＳ Ｐゴシック" panose="020B0600070205080204" pitchFamily="34" charset="-128"/>
                  </a:rPr>
                  <a:t>10%</a:t>
                </a:r>
                <a:endParaRPr lang="en-US" altLang="en-US" sz="2400">
                  <a:latin typeface="Tahoma" panose="020B0604030504040204" pitchFamily="34" charset="0"/>
                  <a:ea typeface="ＭＳ Ｐゴシック" panose="020B0600070205080204" pitchFamily="34" charset="-128"/>
                </a:endParaRPr>
              </a:p>
            </p:txBody>
          </p:sp>
          <p:sp>
            <p:nvSpPr>
              <p:cNvPr id="64608" name="Rectangle 86"/>
              <p:cNvSpPr>
                <a:spLocks noChangeArrowheads="1"/>
              </p:cNvSpPr>
              <p:nvPr/>
            </p:nvSpPr>
            <p:spPr bwMode="auto">
              <a:xfrm>
                <a:off x="3484" y="3275"/>
                <a:ext cx="276"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a:solidFill>
                      <a:srgbClr val="000000"/>
                    </a:solidFill>
                    <a:latin typeface="Arial Narrow" panose="020B0606020202030204" pitchFamily="34" charset="0"/>
                    <a:ea typeface="ＭＳ Ｐゴシック" panose="020B0600070205080204" pitchFamily="34" charset="-128"/>
                  </a:rPr>
                  <a:t>15%</a:t>
                </a:r>
                <a:endParaRPr lang="en-US" altLang="en-US" sz="2400">
                  <a:latin typeface="Tahoma" panose="020B0604030504040204" pitchFamily="34" charset="0"/>
                  <a:ea typeface="ＭＳ Ｐゴシック" panose="020B0600070205080204" pitchFamily="34" charset="-128"/>
                </a:endParaRPr>
              </a:p>
            </p:txBody>
          </p:sp>
          <p:sp>
            <p:nvSpPr>
              <p:cNvPr id="64609" name="Rectangle 87"/>
              <p:cNvSpPr>
                <a:spLocks noChangeArrowheads="1"/>
              </p:cNvSpPr>
              <p:nvPr/>
            </p:nvSpPr>
            <p:spPr bwMode="auto">
              <a:xfrm>
                <a:off x="4342" y="3275"/>
                <a:ext cx="276"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a:solidFill>
                      <a:srgbClr val="000000"/>
                    </a:solidFill>
                    <a:latin typeface="Arial Narrow" panose="020B0606020202030204" pitchFamily="34" charset="0"/>
                    <a:ea typeface="ＭＳ Ｐゴシック" panose="020B0600070205080204" pitchFamily="34" charset="-128"/>
                  </a:rPr>
                  <a:t>20%</a:t>
                </a:r>
                <a:endParaRPr lang="en-US" altLang="en-US" sz="2400">
                  <a:latin typeface="Tahoma" panose="020B0604030504040204" pitchFamily="34" charset="0"/>
                  <a:ea typeface="ＭＳ Ｐゴシック" panose="020B0600070205080204" pitchFamily="34" charset="-128"/>
                </a:endParaRPr>
              </a:p>
            </p:txBody>
          </p:sp>
          <p:sp>
            <p:nvSpPr>
              <p:cNvPr id="64610" name="Rectangle 88"/>
              <p:cNvSpPr>
                <a:spLocks noChangeArrowheads="1"/>
              </p:cNvSpPr>
              <p:nvPr/>
            </p:nvSpPr>
            <p:spPr bwMode="auto">
              <a:xfrm>
                <a:off x="5200" y="3275"/>
                <a:ext cx="314"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a:solidFill>
                      <a:srgbClr val="000000"/>
                    </a:solidFill>
                    <a:latin typeface="Arial Narrow" panose="020B0606020202030204" pitchFamily="34" charset="0"/>
                    <a:ea typeface="ＭＳ Ｐゴシック" panose="020B0600070205080204" pitchFamily="34" charset="-128"/>
                  </a:rPr>
                  <a:t> 25%</a:t>
                </a:r>
                <a:endParaRPr lang="en-US" altLang="en-US" sz="2400">
                  <a:latin typeface="Tahoma" panose="020B0604030504040204" pitchFamily="34" charset="0"/>
                  <a:ea typeface="ＭＳ Ｐゴシック" panose="020B0600070205080204" pitchFamily="34" charset="-128"/>
                </a:endParaRPr>
              </a:p>
            </p:txBody>
          </p:sp>
        </p:grpSp>
        <p:sp>
          <p:nvSpPr>
            <p:cNvPr id="64560" name="Text Box 89"/>
            <p:cNvSpPr txBox="1">
              <a:spLocks noChangeArrowheads="1"/>
            </p:cNvSpPr>
            <p:nvPr/>
          </p:nvSpPr>
          <p:spPr bwMode="auto">
            <a:xfrm>
              <a:off x="816" y="1200"/>
              <a:ext cx="46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NPV</a:t>
              </a:r>
            </a:p>
          </p:txBody>
        </p:sp>
        <p:sp>
          <p:nvSpPr>
            <p:cNvPr id="64561" name="Text Box 90"/>
            <p:cNvSpPr txBox="1">
              <a:spLocks noChangeArrowheads="1"/>
            </p:cNvSpPr>
            <p:nvPr/>
          </p:nvSpPr>
          <p:spPr bwMode="auto">
            <a:xfrm>
              <a:off x="5424" y="3024"/>
              <a:ext cx="18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r</a:t>
              </a:r>
            </a:p>
          </p:txBody>
        </p:sp>
      </p:grpSp>
      <p:grpSp>
        <p:nvGrpSpPr>
          <p:cNvPr id="12" name="Group 91"/>
          <p:cNvGrpSpPr>
            <a:grpSpLocks/>
          </p:cNvGrpSpPr>
          <p:nvPr/>
        </p:nvGrpSpPr>
        <p:grpSpPr bwMode="auto">
          <a:xfrm>
            <a:off x="1676400" y="2438400"/>
            <a:ext cx="6672263" cy="2568575"/>
            <a:chOff x="1056" y="1872"/>
            <a:chExt cx="4203" cy="1618"/>
          </a:xfrm>
        </p:grpSpPr>
        <p:sp>
          <p:nvSpPr>
            <p:cNvPr id="64520" name="AutoShape 92"/>
            <p:cNvSpPr>
              <a:spLocks noChangeArrowheads="1"/>
            </p:cNvSpPr>
            <p:nvPr/>
          </p:nvSpPr>
          <p:spPr bwMode="auto">
            <a:xfrm>
              <a:off x="1056" y="1872"/>
              <a:ext cx="2304" cy="1284"/>
            </a:xfrm>
            <a:prstGeom prst="rtTriangle">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sp>
          <p:nvSpPr>
            <p:cNvPr id="64521" name="AutoShape 93"/>
            <p:cNvSpPr>
              <a:spLocks noChangeArrowheads="1"/>
            </p:cNvSpPr>
            <p:nvPr/>
          </p:nvSpPr>
          <p:spPr bwMode="auto">
            <a:xfrm>
              <a:off x="2496" y="2640"/>
              <a:ext cx="1632" cy="518"/>
            </a:xfrm>
            <a:prstGeom prst="rtTriangle">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sp>
          <p:nvSpPr>
            <p:cNvPr id="64522" name="Freeform 94"/>
            <p:cNvSpPr>
              <a:spLocks/>
            </p:cNvSpPr>
            <p:nvPr/>
          </p:nvSpPr>
          <p:spPr bwMode="auto">
            <a:xfrm>
              <a:off x="1528" y="2140"/>
              <a:ext cx="1447" cy="692"/>
            </a:xfrm>
            <a:custGeom>
              <a:avLst/>
              <a:gdLst>
                <a:gd name="T0" fmla="*/ 71 w 1447"/>
                <a:gd name="T1" fmla="*/ 21 h 692"/>
                <a:gd name="T2" fmla="*/ 191 w 1447"/>
                <a:gd name="T3" fmla="*/ 98 h 692"/>
                <a:gd name="T4" fmla="*/ 295 w 1447"/>
                <a:gd name="T5" fmla="*/ 141 h 692"/>
                <a:gd name="T6" fmla="*/ 441 w 1447"/>
                <a:gd name="T7" fmla="*/ 202 h 692"/>
                <a:gd name="T8" fmla="*/ 664 w 1447"/>
                <a:gd name="T9" fmla="*/ 305 h 692"/>
                <a:gd name="T10" fmla="*/ 716 w 1447"/>
                <a:gd name="T11" fmla="*/ 322 h 692"/>
                <a:gd name="T12" fmla="*/ 767 w 1447"/>
                <a:gd name="T13" fmla="*/ 356 h 692"/>
                <a:gd name="T14" fmla="*/ 819 w 1447"/>
                <a:gd name="T15" fmla="*/ 374 h 692"/>
                <a:gd name="T16" fmla="*/ 982 w 1447"/>
                <a:gd name="T17" fmla="*/ 451 h 692"/>
                <a:gd name="T18" fmla="*/ 1008 w 1447"/>
                <a:gd name="T19" fmla="*/ 459 h 692"/>
                <a:gd name="T20" fmla="*/ 1060 w 1447"/>
                <a:gd name="T21" fmla="*/ 477 h 692"/>
                <a:gd name="T22" fmla="*/ 1085 w 1447"/>
                <a:gd name="T23" fmla="*/ 485 h 692"/>
                <a:gd name="T24" fmla="*/ 1343 w 1447"/>
                <a:gd name="T25" fmla="*/ 588 h 692"/>
                <a:gd name="T26" fmla="*/ 1369 w 1447"/>
                <a:gd name="T27" fmla="*/ 606 h 692"/>
                <a:gd name="T28" fmla="*/ 1223 w 1447"/>
                <a:gd name="T29" fmla="*/ 683 h 692"/>
                <a:gd name="T30" fmla="*/ 1163 w 1447"/>
                <a:gd name="T31" fmla="*/ 692 h 692"/>
                <a:gd name="T32" fmla="*/ 862 w 1447"/>
                <a:gd name="T33" fmla="*/ 640 h 692"/>
                <a:gd name="T34" fmla="*/ 776 w 1447"/>
                <a:gd name="T35" fmla="*/ 588 h 692"/>
                <a:gd name="T36" fmla="*/ 699 w 1447"/>
                <a:gd name="T37" fmla="*/ 545 h 692"/>
                <a:gd name="T38" fmla="*/ 552 w 1447"/>
                <a:gd name="T39" fmla="*/ 485 h 692"/>
                <a:gd name="T40" fmla="*/ 398 w 1447"/>
                <a:gd name="T41" fmla="*/ 382 h 692"/>
                <a:gd name="T42" fmla="*/ 363 w 1447"/>
                <a:gd name="T43" fmla="*/ 365 h 692"/>
                <a:gd name="T44" fmla="*/ 338 w 1447"/>
                <a:gd name="T45" fmla="*/ 348 h 692"/>
                <a:gd name="T46" fmla="*/ 217 w 1447"/>
                <a:gd name="T47" fmla="*/ 262 h 692"/>
                <a:gd name="T48" fmla="*/ 45 w 1447"/>
                <a:gd name="T49" fmla="*/ 116 h 692"/>
                <a:gd name="T50" fmla="*/ 2 w 1447"/>
                <a:gd name="T51" fmla="*/ 47 h 692"/>
                <a:gd name="T52" fmla="*/ 11 w 1447"/>
                <a:gd name="T53" fmla="*/ 12 h 692"/>
                <a:gd name="T54" fmla="*/ 80 w 1447"/>
                <a:gd name="T55" fmla="*/ 38 h 692"/>
                <a:gd name="T56" fmla="*/ 131 w 1447"/>
                <a:gd name="T57" fmla="*/ 55 h 692"/>
                <a:gd name="T58" fmla="*/ 152 w 1447"/>
                <a:gd name="T59" fmla="*/ 150 h 69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447"/>
                <a:gd name="T91" fmla="*/ 0 h 692"/>
                <a:gd name="T92" fmla="*/ 1447 w 1447"/>
                <a:gd name="T93" fmla="*/ 692 h 69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447" h="692">
                  <a:moveTo>
                    <a:pt x="71" y="21"/>
                  </a:moveTo>
                  <a:cubicBezTo>
                    <a:pt x="120" y="38"/>
                    <a:pt x="143" y="83"/>
                    <a:pt x="191" y="98"/>
                  </a:cubicBezTo>
                  <a:cubicBezTo>
                    <a:pt x="223" y="120"/>
                    <a:pt x="258" y="130"/>
                    <a:pt x="295" y="141"/>
                  </a:cubicBezTo>
                  <a:cubicBezTo>
                    <a:pt x="334" y="182"/>
                    <a:pt x="395" y="172"/>
                    <a:pt x="441" y="202"/>
                  </a:cubicBezTo>
                  <a:cubicBezTo>
                    <a:pt x="517" y="252"/>
                    <a:pt x="578" y="281"/>
                    <a:pt x="664" y="305"/>
                  </a:cubicBezTo>
                  <a:cubicBezTo>
                    <a:pt x="669" y="307"/>
                    <a:pt x="711" y="319"/>
                    <a:pt x="716" y="322"/>
                  </a:cubicBezTo>
                  <a:cubicBezTo>
                    <a:pt x="734" y="332"/>
                    <a:pt x="748" y="349"/>
                    <a:pt x="767" y="356"/>
                  </a:cubicBezTo>
                  <a:cubicBezTo>
                    <a:pt x="784" y="362"/>
                    <a:pt x="819" y="374"/>
                    <a:pt x="819" y="374"/>
                  </a:cubicBezTo>
                  <a:cubicBezTo>
                    <a:pt x="872" y="425"/>
                    <a:pt x="917" y="429"/>
                    <a:pt x="982" y="451"/>
                  </a:cubicBezTo>
                  <a:cubicBezTo>
                    <a:pt x="991" y="454"/>
                    <a:pt x="999" y="456"/>
                    <a:pt x="1008" y="459"/>
                  </a:cubicBezTo>
                  <a:cubicBezTo>
                    <a:pt x="1025" y="465"/>
                    <a:pt x="1043" y="471"/>
                    <a:pt x="1060" y="477"/>
                  </a:cubicBezTo>
                  <a:cubicBezTo>
                    <a:pt x="1068" y="480"/>
                    <a:pt x="1085" y="485"/>
                    <a:pt x="1085" y="485"/>
                  </a:cubicBezTo>
                  <a:cubicBezTo>
                    <a:pt x="1144" y="541"/>
                    <a:pt x="1262" y="573"/>
                    <a:pt x="1343" y="588"/>
                  </a:cubicBezTo>
                  <a:cubicBezTo>
                    <a:pt x="1352" y="594"/>
                    <a:pt x="1362" y="599"/>
                    <a:pt x="1369" y="606"/>
                  </a:cubicBezTo>
                  <a:cubicBezTo>
                    <a:pt x="1447" y="684"/>
                    <a:pt x="1233" y="682"/>
                    <a:pt x="1223" y="683"/>
                  </a:cubicBezTo>
                  <a:cubicBezTo>
                    <a:pt x="1203" y="685"/>
                    <a:pt x="1183" y="689"/>
                    <a:pt x="1163" y="692"/>
                  </a:cubicBezTo>
                  <a:cubicBezTo>
                    <a:pt x="1062" y="681"/>
                    <a:pt x="958" y="673"/>
                    <a:pt x="862" y="640"/>
                  </a:cubicBezTo>
                  <a:cubicBezTo>
                    <a:pt x="833" y="611"/>
                    <a:pt x="810" y="605"/>
                    <a:pt x="776" y="588"/>
                  </a:cubicBezTo>
                  <a:cubicBezTo>
                    <a:pt x="750" y="575"/>
                    <a:pt x="727" y="554"/>
                    <a:pt x="699" y="545"/>
                  </a:cubicBezTo>
                  <a:cubicBezTo>
                    <a:pt x="652" y="530"/>
                    <a:pt x="595" y="509"/>
                    <a:pt x="552" y="485"/>
                  </a:cubicBezTo>
                  <a:cubicBezTo>
                    <a:pt x="499" y="456"/>
                    <a:pt x="446" y="418"/>
                    <a:pt x="398" y="382"/>
                  </a:cubicBezTo>
                  <a:cubicBezTo>
                    <a:pt x="388" y="374"/>
                    <a:pt x="374" y="371"/>
                    <a:pt x="363" y="365"/>
                  </a:cubicBezTo>
                  <a:cubicBezTo>
                    <a:pt x="354" y="360"/>
                    <a:pt x="346" y="354"/>
                    <a:pt x="338" y="348"/>
                  </a:cubicBezTo>
                  <a:cubicBezTo>
                    <a:pt x="297" y="316"/>
                    <a:pt x="269" y="278"/>
                    <a:pt x="217" y="262"/>
                  </a:cubicBezTo>
                  <a:cubicBezTo>
                    <a:pt x="154" y="221"/>
                    <a:pt x="120" y="139"/>
                    <a:pt x="45" y="116"/>
                  </a:cubicBezTo>
                  <a:cubicBezTo>
                    <a:pt x="24" y="94"/>
                    <a:pt x="12" y="76"/>
                    <a:pt x="2" y="47"/>
                  </a:cubicBezTo>
                  <a:cubicBezTo>
                    <a:pt x="5" y="35"/>
                    <a:pt x="0" y="17"/>
                    <a:pt x="11" y="12"/>
                  </a:cubicBezTo>
                  <a:cubicBezTo>
                    <a:pt x="35" y="0"/>
                    <a:pt x="63" y="29"/>
                    <a:pt x="80" y="38"/>
                  </a:cubicBezTo>
                  <a:cubicBezTo>
                    <a:pt x="96" y="46"/>
                    <a:pt x="131" y="55"/>
                    <a:pt x="131" y="55"/>
                  </a:cubicBezTo>
                  <a:lnTo>
                    <a:pt x="152" y="150"/>
                  </a:lnTo>
                </a:path>
              </a:pathLst>
            </a:cu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p>
              <a:endParaRPr lang="en-US"/>
            </a:p>
          </p:txBody>
        </p:sp>
        <p:sp>
          <p:nvSpPr>
            <p:cNvPr id="64523" name="AutoShape 95"/>
            <p:cNvSpPr>
              <a:spLocks noChangeArrowheads="1"/>
            </p:cNvSpPr>
            <p:nvPr/>
          </p:nvSpPr>
          <p:spPr bwMode="auto">
            <a:xfrm flipH="1" flipV="1">
              <a:off x="4176" y="3168"/>
              <a:ext cx="1031" cy="322"/>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grpSp>
          <p:nvGrpSpPr>
            <p:cNvPr id="64524" name="Group 96"/>
            <p:cNvGrpSpPr>
              <a:grpSpLocks/>
            </p:cNvGrpSpPr>
            <p:nvPr/>
          </p:nvGrpSpPr>
          <p:grpSpPr bwMode="auto">
            <a:xfrm>
              <a:off x="1056" y="1872"/>
              <a:ext cx="4159" cy="1602"/>
              <a:chOff x="1457" y="528"/>
              <a:chExt cx="4159" cy="1602"/>
            </a:xfrm>
          </p:grpSpPr>
          <p:grpSp>
            <p:nvGrpSpPr>
              <p:cNvPr id="64527" name="Group 97"/>
              <p:cNvGrpSpPr>
                <a:grpSpLocks/>
              </p:cNvGrpSpPr>
              <p:nvPr/>
            </p:nvGrpSpPr>
            <p:grpSpPr bwMode="auto">
              <a:xfrm>
                <a:off x="1457" y="528"/>
                <a:ext cx="511" cy="270"/>
                <a:chOff x="1480" y="1056"/>
                <a:chExt cx="511" cy="270"/>
              </a:xfrm>
            </p:grpSpPr>
            <p:sp>
              <p:nvSpPr>
                <p:cNvPr id="64556" name="Line 98"/>
                <p:cNvSpPr>
                  <a:spLocks noChangeShapeType="1"/>
                </p:cNvSpPr>
                <p:nvPr/>
              </p:nvSpPr>
              <p:spPr bwMode="auto">
                <a:xfrm>
                  <a:off x="1480" y="1056"/>
                  <a:ext cx="165" cy="90"/>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57" name="Line 99"/>
                <p:cNvSpPr>
                  <a:spLocks noChangeShapeType="1"/>
                </p:cNvSpPr>
                <p:nvPr/>
              </p:nvSpPr>
              <p:spPr bwMode="auto">
                <a:xfrm>
                  <a:off x="1645" y="1146"/>
                  <a:ext cx="181" cy="90"/>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58" name="Line 100"/>
                <p:cNvSpPr>
                  <a:spLocks noChangeShapeType="1"/>
                </p:cNvSpPr>
                <p:nvPr/>
              </p:nvSpPr>
              <p:spPr bwMode="auto">
                <a:xfrm>
                  <a:off x="1826" y="1236"/>
                  <a:ext cx="165" cy="90"/>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4528" name="Line 101"/>
              <p:cNvSpPr>
                <a:spLocks noChangeShapeType="1"/>
              </p:cNvSpPr>
              <p:nvPr/>
            </p:nvSpPr>
            <p:spPr bwMode="auto">
              <a:xfrm>
                <a:off x="1941" y="784"/>
                <a:ext cx="219" cy="128"/>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29" name="Line 102"/>
              <p:cNvSpPr>
                <a:spLocks noChangeShapeType="1"/>
              </p:cNvSpPr>
              <p:nvPr/>
            </p:nvSpPr>
            <p:spPr bwMode="auto">
              <a:xfrm>
                <a:off x="2124" y="888"/>
                <a:ext cx="166" cy="90"/>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30" name="Line 103"/>
              <p:cNvSpPr>
                <a:spLocks noChangeShapeType="1"/>
              </p:cNvSpPr>
              <p:nvPr/>
            </p:nvSpPr>
            <p:spPr bwMode="auto">
              <a:xfrm>
                <a:off x="2290" y="978"/>
                <a:ext cx="165" cy="75"/>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31" name="Line 104"/>
              <p:cNvSpPr>
                <a:spLocks noChangeShapeType="1"/>
              </p:cNvSpPr>
              <p:nvPr/>
            </p:nvSpPr>
            <p:spPr bwMode="auto">
              <a:xfrm>
                <a:off x="2455" y="1053"/>
                <a:ext cx="181" cy="75"/>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32" name="Line 105"/>
              <p:cNvSpPr>
                <a:spLocks noChangeShapeType="1"/>
              </p:cNvSpPr>
              <p:nvPr/>
            </p:nvSpPr>
            <p:spPr bwMode="auto">
              <a:xfrm>
                <a:off x="2636" y="1128"/>
                <a:ext cx="165" cy="75"/>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33" name="Line 106"/>
              <p:cNvSpPr>
                <a:spLocks noChangeShapeType="1"/>
              </p:cNvSpPr>
              <p:nvPr/>
            </p:nvSpPr>
            <p:spPr bwMode="auto">
              <a:xfrm>
                <a:off x="2801" y="1203"/>
                <a:ext cx="181" cy="75"/>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34" name="Line 107"/>
              <p:cNvSpPr>
                <a:spLocks noChangeShapeType="1"/>
              </p:cNvSpPr>
              <p:nvPr/>
            </p:nvSpPr>
            <p:spPr bwMode="auto">
              <a:xfrm>
                <a:off x="2982" y="1278"/>
                <a:ext cx="166" cy="76"/>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35" name="Line 108"/>
              <p:cNvSpPr>
                <a:spLocks noChangeShapeType="1"/>
              </p:cNvSpPr>
              <p:nvPr/>
            </p:nvSpPr>
            <p:spPr bwMode="auto">
              <a:xfrm>
                <a:off x="3148" y="1354"/>
                <a:ext cx="165" cy="60"/>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36" name="Line 109"/>
              <p:cNvSpPr>
                <a:spLocks noChangeShapeType="1"/>
              </p:cNvSpPr>
              <p:nvPr/>
            </p:nvSpPr>
            <p:spPr bwMode="auto">
              <a:xfrm>
                <a:off x="3313" y="1414"/>
                <a:ext cx="181" cy="60"/>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37" name="Line 110"/>
              <p:cNvSpPr>
                <a:spLocks noChangeShapeType="1"/>
              </p:cNvSpPr>
              <p:nvPr/>
            </p:nvSpPr>
            <p:spPr bwMode="auto">
              <a:xfrm>
                <a:off x="3494" y="1474"/>
                <a:ext cx="165" cy="60"/>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38" name="Line 111"/>
              <p:cNvSpPr>
                <a:spLocks noChangeShapeType="1"/>
              </p:cNvSpPr>
              <p:nvPr/>
            </p:nvSpPr>
            <p:spPr bwMode="auto">
              <a:xfrm>
                <a:off x="3659" y="1534"/>
                <a:ext cx="181" cy="60"/>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64539" name="Group 112"/>
              <p:cNvGrpSpPr>
                <a:grpSpLocks/>
              </p:cNvGrpSpPr>
              <p:nvPr/>
            </p:nvGrpSpPr>
            <p:grpSpPr bwMode="auto">
              <a:xfrm>
                <a:off x="3808" y="1584"/>
                <a:ext cx="837" cy="258"/>
                <a:chOff x="3568" y="1419"/>
                <a:chExt cx="837" cy="258"/>
              </a:xfrm>
            </p:grpSpPr>
            <p:grpSp>
              <p:nvGrpSpPr>
                <p:cNvPr id="64550" name="Group 113"/>
                <p:cNvGrpSpPr>
                  <a:grpSpLocks/>
                </p:cNvGrpSpPr>
                <p:nvPr/>
              </p:nvGrpSpPr>
              <p:grpSpPr bwMode="auto">
                <a:xfrm>
                  <a:off x="3568" y="1419"/>
                  <a:ext cx="512" cy="165"/>
                  <a:chOff x="3454" y="2876"/>
                  <a:chExt cx="512" cy="165"/>
                </a:xfrm>
              </p:grpSpPr>
              <p:sp>
                <p:nvSpPr>
                  <p:cNvPr id="64553" name="Line 114"/>
                  <p:cNvSpPr>
                    <a:spLocks noChangeShapeType="1"/>
                  </p:cNvSpPr>
                  <p:nvPr/>
                </p:nvSpPr>
                <p:spPr bwMode="auto">
                  <a:xfrm>
                    <a:off x="3454" y="2876"/>
                    <a:ext cx="166" cy="60"/>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54" name="Line 115"/>
                  <p:cNvSpPr>
                    <a:spLocks noChangeShapeType="1"/>
                  </p:cNvSpPr>
                  <p:nvPr/>
                </p:nvSpPr>
                <p:spPr bwMode="auto">
                  <a:xfrm>
                    <a:off x="3620" y="2936"/>
                    <a:ext cx="165" cy="60"/>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55" name="Line 116"/>
                  <p:cNvSpPr>
                    <a:spLocks noChangeShapeType="1"/>
                  </p:cNvSpPr>
                  <p:nvPr/>
                </p:nvSpPr>
                <p:spPr bwMode="auto">
                  <a:xfrm>
                    <a:off x="3785" y="2996"/>
                    <a:ext cx="181" cy="45"/>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4551" name="Line 117"/>
                <p:cNvSpPr>
                  <a:spLocks noChangeShapeType="1"/>
                </p:cNvSpPr>
                <p:nvPr/>
              </p:nvSpPr>
              <p:spPr bwMode="auto">
                <a:xfrm>
                  <a:off x="4059" y="1572"/>
                  <a:ext cx="165" cy="60"/>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52" name="Line 118"/>
                <p:cNvSpPr>
                  <a:spLocks noChangeShapeType="1"/>
                </p:cNvSpPr>
                <p:nvPr/>
              </p:nvSpPr>
              <p:spPr bwMode="auto">
                <a:xfrm>
                  <a:off x="4224" y="1632"/>
                  <a:ext cx="181" cy="45"/>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64540" name="Group 119"/>
              <p:cNvGrpSpPr>
                <a:grpSpLocks/>
              </p:cNvGrpSpPr>
              <p:nvPr/>
            </p:nvGrpSpPr>
            <p:grpSpPr bwMode="auto">
              <a:xfrm>
                <a:off x="4634" y="1845"/>
                <a:ext cx="982" cy="285"/>
                <a:chOff x="4394" y="2115"/>
                <a:chExt cx="982" cy="285"/>
              </a:xfrm>
            </p:grpSpPr>
            <p:grpSp>
              <p:nvGrpSpPr>
                <p:cNvPr id="64541" name="Group 120"/>
                <p:cNvGrpSpPr>
                  <a:grpSpLocks/>
                </p:cNvGrpSpPr>
                <p:nvPr/>
              </p:nvGrpSpPr>
              <p:grpSpPr bwMode="auto">
                <a:xfrm>
                  <a:off x="4394" y="2115"/>
                  <a:ext cx="491" cy="138"/>
                  <a:chOff x="4394" y="2115"/>
                  <a:chExt cx="491" cy="138"/>
                </a:xfrm>
              </p:grpSpPr>
              <p:sp>
                <p:nvSpPr>
                  <p:cNvPr id="64547" name="Line 121"/>
                  <p:cNvSpPr>
                    <a:spLocks noChangeShapeType="1"/>
                  </p:cNvSpPr>
                  <p:nvPr/>
                </p:nvSpPr>
                <p:spPr bwMode="auto">
                  <a:xfrm>
                    <a:off x="4394" y="2115"/>
                    <a:ext cx="166" cy="45"/>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48" name="Line 122"/>
                  <p:cNvSpPr>
                    <a:spLocks noChangeShapeType="1"/>
                  </p:cNvSpPr>
                  <p:nvPr/>
                </p:nvSpPr>
                <p:spPr bwMode="auto">
                  <a:xfrm>
                    <a:off x="4539" y="2160"/>
                    <a:ext cx="165" cy="45"/>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49" name="Line 123"/>
                  <p:cNvSpPr>
                    <a:spLocks noChangeShapeType="1"/>
                  </p:cNvSpPr>
                  <p:nvPr/>
                </p:nvSpPr>
                <p:spPr bwMode="auto">
                  <a:xfrm>
                    <a:off x="4704" y="2208"/>
                    <a:ext cx="181" cy="45"/>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64542" name="Group 124"/>
                <p:cNvGrpSpPr>
                  <a:grpSpLocks/>
                </p:cNvGrpSpPr>
                <p:nvPr/>
              </p:nvGrpSpPr>
              <p:grpSpPr bwMode="auto">
                <a:xfrm>
                  <a:off x="4875" y="2259"/>
                  <a:ext cx="501" cy="141"/>
                  <a:chOff x="4875" y="2019"/>
                  <a:chExt cx="501" cy="141"/>
                </a:xfrm>
              </p:grpSpPr>
              <p:sp>
                <p:nvSpPr>
                  <p:cNvPr id="64543" name="Line 125"/>
                  <p:cNvSpPr>
                    <a:spLocks noChangeShapeType="1"/>
                  </p:cNvSpPr>
                  <p:nvPr/>
                </p:nvSpPr>
                <p:spPr bwMode="auto">
                  <a:xfrm>
                    <a:off x="4875" y="2019"/>
                    <a:ext cx="165" cy="45"/>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64544" name="Group 126"/>
                  <p:cNvGrpSpPr>
                    <a:grpSpLocks/>
                  </p:cNvGrpSpPr>
                  <p:nvPr/>
                </p:nvGrpSpPr>
                <p:grpSpPr bwMode="auto">
                  <a:xfrm>
                    <a:off x="5040" y="2070"/>
                    <a:ext cx="336" cy="90"/>
                    <a:chOff x="5040" y="1875"/>
                    <a:chExt cx="336" cy="90"/>
                  </a:xfrm>
                </p:grpSpPr>
                <p:sp>
                  <p:nvSpPr>
                    <p:cNvPr id="64545" name="Line 127"/>
                    <p:cNvSpPr>
                      <a:spLocks noChangeShapeType="1"/>
                    </p:cNvSpPr>
                    <p:nvPr/>
                  </p:nvSpPr>
                  <p:spPr bwMode="auto">
                    <a:xfrm>
                      <a:off x="5040" y="1875"/>
                      <a:ext cx="181" cy="45"/>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46" name="Line 128"/>
                    <p:cNvSpPr>
                      <a:spLocks noChangeShapeType="1"/>
                    </p:cNvSpPr>
                    <p:nvPr/>
                  </p:nvSpPr>
                  <p:spPr bwMode="auto">
                    <a:xfrm>
                      <a:off x="5210" y="1920"/>
                      <a:ext cx="166" cy="45"/>
                    </a:xfrm>
                    <a:prstGeom prst="line">
                      <a:avLst/>
                    </a:prstGeom>
                    <a:noFill/>
                    <a:ln w="476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grpSp>
        <p:sp>
          <p:nvSpPr>
            <p:cNvPr id="64525" name="Text Box 129"/>
            <p:cNvSpPr txBox="1">
              <a:spLocks noChangeArrowheads="1"/>
            </p:cNvSpPr>
            <p:nvPr/>
          </p:nvSpPr>
          <p:spPr bwMode="auto">
            <a:xfrm>
              <a:off x="1344" y="2640"/>
              <a:ext cx="83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NPV &gt; 0</a:t>
              </a:r>
            </a:p>
          </p:txBody>
        </p:sp>
        <p:sp>
          <p:nvSpPr>
            <p:cNvPr id="64526" name="Text Box 130"/>
            <p:cNvSpPr txBox="1">
              <a:spLocks noChangeArrowheads="1"/>
            </p:cNvSpPr>
            <p:nvPr/>
          </p:nvSpPr>
          <p:spPr bwMode="auto">
            <a:xfrm>
              <a:off x="4608" y="3120"/>
              <a:ext cx="65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dirty="0">
                  <a:latin typeface="Tahoma" panose="020B0604030504040204" pitchFamily="34" charset="0"/>
                  <a:ea typeface="ＭＳ Ｐゴシック" panose="020B0600070205080204" pitchFamily="34" charset="-128"/>
                </a:rPr>
                <a:t>NPV &lt; 0</a:t>
              </a:r>
            </a:p>
          </p:txBody>
        </p:sp>
      </p:grpSp>
      <p:sp>
        <p:nvSpPr>
          <p:cNvPr id="132" name="Rectangle 2"/>
          <p:cNvSpPr txBox="1">
            <a:spLocks noChangeArrowheads="1"/>
          </p:cNvSpPr>
          <p:nvPr/>
        </p:nvSpPr>
        <p:spPr bwMode="auto">
          <a:xfrm>
            <a:off x="381000" y="220663"/>
            <a:ext cx="8424863"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defRPr/>
            </a:pPr>
            <a:r>
              <a:rPr lang="en-US" altLang="en-US" sz="3000" b="1" cap="small">
                <a:latin typeface="+mn-lt"/>
              </a:rPr>
              <a:t>NPV Profile</a:t>
            </a:r>
            <a:endParaRPr lang="en-US" altLang="en-US" sz="3000" b="1" cap="small" dirty="0">
              <a:latin typeface="+mn-lt"/>
            </a:endParaRPr>
          </a:p>
        </p:txBody>
      </p:sp>
      <p:sp>
        <p:nvSpPr>
          <p:cNvPr id="3" name="Oval 2"/>
          <p:cNvSpPr>
            <a:spLocks/>
          </p:cNvSpPr>
          <p:nvPr/>
        </p:nvSpPr>
        <p:spPr>
          <a:xfrm>
            <a:off x="6551929" y="4444791"/>
            <a:ext cx="91440" cy="914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advTm="159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24644"/>
                                        </p:tgtEl>
                                        <p:attrNameLst>
                                          <p:attrName>style.visibility</p:attrName>
                                        </p:attrNameLst>
                                      </p:cBhvr>
                                      <p:to>
                                        <p:strVal val="visible"/>
                                      </p:to>
                                    </p:set>
                                  </p:childTnLst>
                                </p:cTn>
                              </p:par>
                            </p:childTnLst>
                          </p:cTn>
                        </p:par>
                        <p:par>
                          <p:cTn id="15" fill="hold" nodeType="withGroup">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24645"/>
                                        </p:tgtEl>
                                        <p:attrNameLst>
                                          <p:attrName>style.visibility</p:attrName>
                                        </p:attrNameLst>
                                      </p:cBhvr>
                                      <p:to>
                                        <p:strVal val="visible"/>
                                      </p:to>
                                    </p:set>
                                  </p:childTnLst>
                                </p:cTn>
                              </p:par>
                            </p:childTnLst>
                          </p:cTn>
                        </p:par>
                        <p:par>
                          <p:cTn id="18" fill="hold">
                            <p:stCondLst>
                              <p:cond delay="1000"/>
                            </p:stCondLst>
                            <p:childTnLst>
                              <p:par>
                                <p:cTn id="19" presetID="1"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499"/>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4644" grpId="0" autoUpdateAnimBg="0"/>
      <p:bldP spid="324645" grpId="0" animBg="1"/>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5634" name="Rectangle 2"/>
          <p:cNvSpPr>
            <a:spLocks noGrp="1" noChangeArrowheads="1"/>
          </p:cNvSpPr>
          <p:nvPr>
            <p:ph type="title" idx="4294967295"/>
          </p:nvPr>
        </p:nvSpPr>
        <p:spPr>
          <a:xfrm>
            <a:off x="381000" y="242888"/>
            <a:ext cx="8458200" cy="923925"/>
          </a:xfrm>
        </p:spPr>
        <p:txBody>
          <a:bodyPr>
            <a:spAutoFit/>
          </a:bodyPr>
          <a:lstStyle/>
          <a:p>
            <a:pPr algn="ctr" eaLnBrk="1" hangingPunct="1">
              <a:defRPr/>
            </a:pPr>
            <a:r>
              <a:rPr lang="en-US" altLang="en-US" sz="3000" b="1" cap="small" dirty="0">
                <a:latin typeface="+mn-lt"/>
                <a:cs typeface="Times New Roman" panose="02020603050405020304" pitchFamily="18" charset="0"/>
              </a:rPr>
              <a:t>Capital Budgeting Techniques</a:t>
            </a:r>
            <a:br>
              <a:rPr lang="en-US" altLang="en-US" sz="3000" b="1" cap="small" dirty="0">
                <a:latin typeface="+mn-lt"/>
                <a:cs typeface="Times New Roman" panose="02020603050405020304" pitchFamily="18" charset="0"/>
              </a:rPr>
            </a:br>
            <a:r>
              <a:rPr lang="en-US" altLang="en-US" sz="3000" b="1" cap="small" dirty="0">
                <a:latin typeface="+mn-lt"/>
                <a:cs typeface="Times New Roman" panose="02020603050405020304" pitchFamily="18" charset="0"/>
              </a:rPr>
              <a:t>Illustrative Projects A &amp; B</a:t>
            </a:r>
          </a:p>
        </p:txBody>
      </p:sp>
      <p:sp>
        <p:nvSpPr>
          <p:cNvPr id="325636" name="Text Box 4"/>
          <p:cNvSpPr txBox="1">
            <a:spLocks noChangeArrowheads="1"/>
          </p:cNvSpPr>
          <p:nvPr/>
        </p:nvSpPr>
        <p:spPr bwMode="auto">
          <a:xfrm>
            <a:off x="322263" y="5994400"/>
            <a:ext cx="1338262"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rgbClr val="F6110F"/>
                </a:solidFill>
                <a:latin typeface="Tahoma" panose="020B0604030504040204" pitchFamily="34" charset="0"/>
                <a:ea typeface="ＭＳ Ｐゴシック" panose="020B0600070205080204" pitchFamily="34" charset="-128"/>
              </a:rPr>
              <a:t>r = 15%</a:t>
            </a:r>
          </a:p>
        </p:txBody>
      </p:sp>
      <p:grpSp>
        <p:nvGrpSpPr>
          <p:cNvPr id="2" name="Group 16"/>
          <p:cNvGrpSpPr>
            <a:grpSpLocks/>
          </p:cNvGrpSpPr>
          <p:nvPr/>
        </p:nvGrpSpPr>
        <p:grpSpPr bwMode="auto">
          <a:xfrm>
            <a:off x="1401763" y="1244600"/>
            <a:ext cx="5867400" cy="1003300"/>
            <a:chOff x="398" y="3592"/>
            <a:chExt cx="3696" cy="632"/>
          </a:xfrm>
        </p:grpSpPr>
        <p:sp>
          <p:nvSpPr>
            <p:cNvPr id="66571" name="Text Box 6"/>
            <p:cNvSpPr txBox="1">
              <a:spLocks noChangeArrowheads="1"/>
            </p:cNvSpPr>
            <p:nvPr/>
          </p:nvSpPr>
          <p:spPr bwMode="auto">
            <a:xfrm>
              <a:off x="398" y="3723"/>
              <a:ext cx="3696" cy="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120650" algn="l"/>
                  <a:tab pos="1944688" algn="l"/>
                  <a:tab pos="2508250" algn="l"/>
                  <a:tab pos="41719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120650" algn="l"/>
                  <a:tab pos="1944688" algn="l"/>
                  <a:tab pos="2508250" algn="l"/>
                  <a:tab pos="41719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120650" algn="l"/>
                  <a:tab pos="1944688" algn="l"/>
                  <a:tab pos="2508250" algn="l"/>
                  <a:tab pos="41719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120650" algn="l"/>
                  <a:tab pos="1944688" algn="l"/>
                  <a:tab pos="2508250" algn="l"/>
                  <a:tab pos="41719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120650" algn="l"/>
                  <a:tab pos="1944688" algn="l"/>
                  <a:tab pos="2508250" algn="l"/>
                  <a:tab pos="41719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120650" algn="l"/>
                  <a:tab pos="1944688" algn="l"/>
                  <a:tab pos="2508250" algn="l"/>
                  <a:tab pos="41719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120650" algn="l"/>
                  <a:tab pos="1944688" algn="l"/>
                  <a:tab pos="2508250" algn="l"/>
                  <a:tab pos="41719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120650" algn="l"/>
                  <a:tab pos="1944688" algn="l"/>
                  <a:tab pos="2508250" algn="l"/>
                  <a:tab pos="41719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120650" algn="l"/>
                  <a:tab pos="1944688" algn="l"/>
                  <a:tab pos="2508250" algn="l"/>
                  <a:tab pos="4171950" algn="l"/>
                </a:tabLst>
                <a:defRPr>
                  <a:solidFill>
                    <a:schemeClr val="tx1"/>
                  </a:solidFill>
                  <a:latin typeface="Calibri" panose="020F0502020204030204" pitchFamily="34" charset="0"/>
                </a:defRPr>
              </a:lvl9pPr>
            </a:lstStyle>
            <a:p>
              <a:pPr eaLnBrk="1" hangingPunct="1">
                <a:spcBef>
                  <a:spcPct val="0"/>
                </a:spcBef>
                <a:buClr>
                  <a:schemeClr val="folHlink"/>
                </a:buClr>
                <a:buSzPct val="60000"/>
                <a:buFont typeface="Wingdings" panose="05000000000000000000" pitchFamily="2" charset="2"/>
                <a:buNone/>
              </a:pPr>
              <a:r>
                <a:rPr lang="en-US" altLang="en-US" sz="2400">
                  <a:latin typeface="Tahoma" panose="020B0604030504040204" pitchFamily="34" charset="0"/>
                  <a:ea typeface="ＭＳ Ｐゴシック" panose="020B0600070205080204" pitchFamily="34" charset="-128"/>
                </a:rPr>
                <a:t>			Cash Flow,</a:t>
              </a:r>
            </a:p>
            <a:p>
              <a:pPr eaLnBrk="1" hangingPunct="1">
                <a:lnSpc>
                  <a:spcPct val="100000"/>
                </a:lnSpc>
                <a:spcBef>
                  <a:spcPct val="0"/>
                </a:spcBef>
                <a:buClr>
                  <a:schemeClr val="folHlink"/>
                </a:buClr>
                <a:buSzPct val="60000"/>
                <a:buFont typeface="Wingdings" panose="05000000000000000000" pitchFamily="2" charset="2"/>
                <a:buNone/>
              </a:pPr>
              <a:r>
                <a:rPr lang="en-US" altLang="en-US" sz="2400">
                  <a:latin typeface="Tahoma" panose="020B0604030504040204" pitchFamily="34" charset="0"/>
                  <a:ea typeface="ＭＳ Ｐゴシック" panose="020B0600070205080204" pitchFamily="34" charset="-128"/>
                </a:rPr>
                <a:t>	Year 	Project A	</a:t>
              </a:r>
            </a:p>
          </p:txBody>
        </p:sp>
        <p:graphicFrame>
          <p:nvGraphicFramePr>
            <p:cNvPr id="66572" name="Object 7"/>
            <p:cNvGraphicFramePr>
              <a:graphicFrameLocks noChangeAspect="1"/>
            </p:cNvGraphicFramePr>
            <p:nvPr>
              <p:extLst>
                <p:ext uri="{D42A27DB-BD31-4B8C-83A1-F6EECF244321}">
                  <p14:modId xmlns:p14="http://schemas.microsoft.com/office/powerpoint/2010/main" val="2487832910"/>
                </p:ext>
              </p:extLst>
            </p:nvPr>
          </p:nvGraphicFramePr>
          <p:xfrm>
            <a:off x="2993" y="3592"/>
            <a:ext cx="323" cy="425"/>
          </p:xfrm>
          <a:graphic>
            <a:graphicData uri="http://schemas.openxmlformats.org/presentationml/2006/ole">
              <mc:AlternateContent xmlns:mc="http://schemas.openxmlformats.org/markup-compatibility/2006">
                <mc:Choice xmlns:v="urn:schemas-microsoft-com:vml" Requires="v">
                  <p:oleObj name="Equation" r:id="rId4" imgW="241200" imgH="317160" progId="Equation.DSMT4">
                    <p:embed/>
                  </p:oleObj>
                </mc:Choice>
                <mc:Fallback>
                  <p:oleObj name="Equation" r:id="rId4" imgW="241200" imgH="317160" progId="Equation.DSMT4">
                    <p:embed/>
                    <p:pic>
                      <p:nvPicPr>
                        <p:cNvPr id="0" name="Object 7"/>
                        <p:cNvPicPr>
                          <a:picLocks noChangeAspect="1" noChangeArrowheads="1"/>
                        </p:cNvPicPr>
                        <p:nvPr/>
                      </p:nvPicPr>
                      <p:blipFill>
                        <a:blip r:embed="rId5"/>
                        <a:srcRect/>
                        <a:stretch>
                          <a:fillRect/>
                        </a:stretch>
                      </p:blipFill>
                      <p:spPr bwMode="auto">
                        <a:xfrm>
                          <a:off x="2993" y="3592"/>
                          <a:ext cx="323" cy="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6573" name="Line 8"/>
            <p:cNvSpPr>
              <a:spLocks noChangeShapeType="1"/>
            </p:cNvSpPr>
            <p:nvPr/>
          </p:nvSpPr>
          <p:spPr bwMode="auto">
            <a:xfrm>
              <a:off x="494" y="4224"/>
              <a:ext cx="3485" cy="0"/>
            </a:xfrm>
            <a:prstGeom prst="line">
              <a:avLst/>
            </a:prstGeom>
            <a:noFill/>
            <a:ln w="1587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6574" name="Line 9"/>
            <p:cNvSpPr>
              <a:spLocks noChangeShapeType="1"/>
            </p:cNvSpPr>
            <p:nvPr/>
          </p:nvSpPr>
          <p:spPr bwMode="auto">
            <a:xfrm>
              <a:off x="1502" y="3984"/>
              <a:ext cx="2476" cy="0"/>
            </a:xfrm>
            <a:prstGeom prst="line">
              <a:avLst/>
            </a:prstGeom>
            <a:noFill/>
            <a:ln w="1587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grpSp>
      <p:sp>
        <p:nvSpPr>
          <p:cNvPr id="325642" name="Rectangle 10"/>
          <p:cNvSpPr>
            <a:spLocks noChangeArrowheads="1"/>
          </p:cNvSpPr>
          <p:nvPr/>
        </p:nvSpPr>
        <p:spPr bwMode="auto">
          <a:xfrm>
            <a:off x="1337733" y="2265363"/>
            <a:ext cx="4072467"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5000"/>
              </a:lnSpc>
              <a:spcBef>
                <a:spcPct val="20000"/>
              </a:spcBef>
              <a:buSzPct val="75000"/>
              <a:buBlip>
                <a:blip r:embed="rId6"/>
              </a:buBlip>
              <a:tabLst>
                <a:tab pos="461963" algn="ctr"/>
                <a:tab pos="1489075" algn="r"/>
                <a:tab pos="2628900" algn="dec"/>
                <a:tab pos="4910138"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461963" algn="ctr"/>
                <a:tab pos="1489075" algn="r"/>
                <a:tab pos="2628900" algn="dec"/>
                <a:tab pos="4910138"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461963" algn="ctr"/>
                <a:tab pos="1489075" algn="r"/>
                <a:tab pos="2628900" algn="dec"/>
                <a:tab pos="4910138"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461963" algn="ctr"/>
                <a:tab pos="1489075" algn="r"/>
                <a:tab pos="2628900" algn="dec"/>
                <a:tab pos="4910138"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461963" algn="ctr"/>
                <a:tab pos="1489075" algn="r"/>
                <a:tab pos="2628900" algn="dec"/>
                <a:tab pos="4910138"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461963" algn="ctr"/>
                <a:tab pos="1489075" algn="r"/>
                <a:tab pos="2628900" algn="dec"/>
                <a:tab pos="4910138"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461963" algn="ctr"/>
                <a:tab pos="1489075" algn="r"/>
                <a:tab pos="2628900" algn="dec"/>
                <a:tab pos="4910138"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461963" algn="ctr"/>
                <a:tab pos="1489075" algn="r"/>
                <a:tab pos="2628900" algn="dec"/>
                <a:tab pos="4910138"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461963" algn="ctr"/>
                <a:tab pos="1489075" algn="r"/>
                <a:tab pos="2628900" algn="dec"/>
                <a:tab pos="4910138"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ts val="300"/>
              </a:spcBef>
              <a:buClr>
                <a:schemeClr val="folHlink"/>
              </a:buClr>
              <a:buSzPct val="60000"/>
              <a:buFont typeface="Wingdings" panose="05000000000000000000" pitchFamily="2" charset="2"/>
              <a:buNone/>
              <a:tabLst>
                <a:tab pos="461963" algn="ctr"/>
                <a:tab pos="1489075" algn="r"/>
                <a:tab pos="2801938" algn="dec"/>
                <a:tab pos="4910138" algn="dec"/>
              </a:tabLst>
              <a:defRPr/>
            </a:pPr>
            <a:r>
              <a:rPr lang="en-US" altLang="en-US" sz="2800" dirty="0">
                <a:latin typeface="+mn-lt"/>
              </a:rPr>
              <a:t>	0		(7,000.00)</a:t>
            </a:r>
          </a:p>
          <a:p>
            <a:pPr eaLnBrk="1" hangingPunct="1">
              <a:lnSpc>
                <a:spcPct val="100000"/>
              </a:lnSpc>
              <a:spcBef>
                <a:spcPts val="300"/>
              </a:spcBef>
              <a:buClr>
                <a:schemeClr val="folHlink"/>
              </a:buClr>
              <a:buSzPct val="60000"/>
              <a:buFont typeface="Wingdings" panose="05000000000000000000" pitchFamily="2" charset="2"/>
              <a:buNone/>
              <a:tabLst>
                <a:tab pos="461963" algn="ctr"/>
                <a:tab pos="1489075" algn="r"/>
                <a:tab pos="2801938" algn="dec"/>
                <a:tab pos="4910138" algn="dec"/>
              </a:tabLst>
              <a:defRPr/>
            </a:pPr>
            <a:r>
              <a:rPr lang="en-US" altLang="en-US" sz="2800" dirty="0">
                <a:latin typeface="+mn-lt"/>
              </a:rPr>
              <a:t>	1		2,000.00	</a:t>
            </a:r>
          </a:p>
          <a:p>
            <a:pPr eaLnBrk="1" hangingPunct="1">
              <a:lnSpc>
                <a:spcPct val="100000"/>
              </a:lnSpc>
              <a:spcBef>
                <a:spcPts val="300"/>
              </a:spcBef>
              <a:buClr>
                <a:schemeClr val="folHlink"/>
              </a:buClr>
              <a:buSzPct val="60000"/>
              <a:buFont typeface="Wingdings" panose="05000000000000000000" pitchFamily="2" charset="2"/>
              <a:buNone/>
              <a:tabLst>
                <a:tab pos="461963" algn="ctr"/>
                <a:tab pos="1489075" algn="r"/>
                <a:tab pos="2801938" algn="dec"/>
                <a:tab pos="4910138" algn="dec"/>
              </a:tabLst>
              <a:defRPr/>
            </a:pPr>
            <a:r>
              <a:rPr lang="en-US" altLang="en-US" sz="2800" dirty="0">
                <a:latin typeface="+mn-lt"/>
              </a:rPr>
              <a:t>	2		1,000.00	</a:t>
            </a:r>
          </a:p>
          <a:p>
            <a:pPr eaLnBrk="1" hangingPunct="1">
              <a:lnSpc>
                <a:spcPct val="100000"/>
              </a:lnSpc>
              <a:spcBef>
                <a:spcPts val="300"/>
              </a:spcBef>
              <a:buClr>
                <a:schemeClr val="folHlink"/>
              </a:buClr>
              <a:buSzPct val="60000"/>
              <a:buFont typeface="Wingdings" panose="05000000000000000000" pitchFamily="2" charset="2"/>
              <a:buNone/>
              <a:tabLst>
                <a:tab pos="461963" algn="ctr"/>
                <a:tab pos="1489075" algn="r"/>
                <a:tab pos="2801938" algn="dec"/>
                <a:tab pos="4910138" algn="dec"/>
              </a:tabLst>
              <a:defRPr/>
            </a:pPr>
            <a:r>
              <a:rPr lang="en-US" altLang="en-US" sz="2800" dirty="0">
                <a:latin typeface="+mn-lt"/>
              </a:rPr>
              <a:t>	3		5,000.00	</a:t>
            </a:r>
          </a:p>
          <a:p>
            <a:pPr eaLnBrk="1" hangingPunct="1">
              <a:lnSpc>
                <a:spcPct val="100000"/>
              </a:lnSpc>
              <a:spcBef>
                <a:spcPts val="300"/>
              </a:spcBef>
              <a:buClr>
                <a:schemeClr val="folHlink"/>
              </a:buClr>
              <a:buSzPct val="60000"/>
              <a:buFont typeface="Wingdings" panose="05000000000000000000" pitchFamily="2" charset="2"/>
              <a:buNone/>
              <a:tabLst>
                <a:tab pos="461963" algn="ctr"/>
                <a:tab pos="1489075" algn="r"/>
                <a:tab pos="2801938" algn="dec"/>
                <a:tab pos="4910138" algn="dec"/>
              </a:tabLst>
              <a:defRPr/>
            </a:pPr>
            <a:r>
              <a:rPr lang="en-US" altLang="en-US" sz="2800" dirty="0">
                <a:latin typeface="+mn-lt"/>
              </a:rPr>
              <a:t>	4		3,000.00	</a:t>
            </a:r>
          </a:p>
          <a:p>
            <a:pPr eaLnBrk="1" hangingPunct="1">
              <a:lnSpc>
                <a:spcPct val="100000"/>
              </a:lnSpc>
              <a:spcBef>
                <a:spcPts val="300"/>
              </a:spcBef>
              <a:buClr>
                <a:schemeClr val="folHlink"/>
              </a:buClr>
              <a:buSzPct val="60000"/>
              <a:buFont typeface="Wingdings" panose="05000000000000000000" pitchFamily="2" charset="2"/>
              <a:buNone/>
              <a:tabLst>
                <a:tab pos="1490663" algn="r"/>
                <a:tab pos="2801938" algn="dec"/>
                <a:tab pos="4910138" algn="dec"/>
              </a:tabLst>
              <a:defRPr/>
            </a:pPr>
            <a:r>
              <a:rPr lang="en-US" altLang="en-US" sz="2800" dirty="0">
                <a:latin typeface="+mn-lt"/>
              </a:rPr>
              <a:t>	</a:t>
            </a:r>
            <a:r>
              <a:rPr lang="en-US" altLang="en-US" sz="2800" dirty="0" err="1">
                <a:latin typeface="+mn-lt"/>
              </a:rPr>
              <a:t>Trad</a:t>
            </a:r>
            <a:r>
              <a:rPr lang="en-US" altLang="en-US" sz="2800" dirty="0">
                <a:latin typeface="+mn-lt"/>
              </a:rPr>
              <a:t> PB =	2.80	</a:t>
            </a:r>
          </a:p>
          <a:p>
            <a:pPr eaLnBrk="1" hangingPunct="1">
              <a:lnSpc>
                <a:spcPct val="100000"/>
              </a:lnSpc>
              <a:spcBef>
                <a:spcPts val="300"/>
              </a:spcBef>
              <a:buClr>
                <a:schemeClr val="folHlink"/>
              </a:buClr>
              <a:buSzPct val="60000"/>
              <a:buFont typeface="Wingdings" panose="05000000000000000000" pitchFamily="2" charset="2"/>
              <a:buNone/>
              <a:tabLst>
                <a:tab pos="461963" algn="ctr"/>
                <a:tab pos="1489075" algn="r"/>
                <a:tab pos="2801938" algn="dec"/>
                <a:tab pos="4910138" algn="dec"/>
              </a:tabLst>
              <a:defRPr/>
            </a:pPr>
            <a:r>
              <a:rPr lang="en-US" altLang="en-US" sz="2800" dirty="0">
                <a:latin typeface="+mn-lt"/>
              </a:rPr>
              <a:t>		NPV =	498.12	</a:t>
            </a:r>
          </a:p>
          <a:p>
            <a:pPr eaLnBrk="1" hangingPunct="1">
              <a:lnSpc>
                <a:spcPct val="100000"/>
              </a:lnSpc>
              <a:spcBef>
                <a:spcPts val="300"/>
              </a:spcBef>
              <a:buClr>
                <a:schemeClr val="folHlink"/>
              </a:buClr>
              <a:buSzPct val="60000"/>
              <a:buFont typeface="Wingdings" panose="05000000000000000000" pitchFamily="2" charset="2"/>
              <a:buNone/>
              <a:tabLst>
                <a:tab pos="461963" algn="ctr"/>
                <a:tab pos="1489075" algn="r"/>
                <a:tab pos="2801938" algn="dec"/>
                <a:tab pos="4910138" algn="dec"/>
              </a:tabLst>
              <a:defRPr/>
            </a:pPr>
            <a:r>
              <a:rPr lang="en-US" altLang="en-US" sz="2800" dirty="0">
                <a:latin typeface="+mn-lt"/>
              </a:rPr>
              <a:t>		IRR =	18.02%	</a:t>
            </a:r>
            <a:endParaRPr lang="en-US" altLang="en-US" sz="2800" baseline="-25000" dirty="0">
              <a:latin typeface="+mn-lt"/>
            </a:endParaRPr>
          </a:p>
        </p:txBody>
      </p:sp>
      <p:sp>
        <p:nvSpPr>
          <p:cNvPr id="325643" name="Rectangle 11"/>
          <p:cNvSpPr>
            <a:spLocks noChangeArrowheads="1"/>
          </p:cNvSpPr>
          <p:nvPr/>
        </p:nvSpPr>
        <p:spPr bwMode="auto">
          <a:xfrm>
            <a:off x="5418138" y="2268538"/>
            <a:ext cx="2057400" cy="249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5000"/>
              </a:lnSpc>
              <a:spcBef>
                <a:spcPct val="20000"/>
              </a:spcBef>
              <a:buSzPct val="75000"/>
              <a:buBlip>
                <a:blip r:embed="rId6"/>
              </a:buBlip>
              <a:tabLst>
                <a:tab pos="1150938" algn="dec"/>
                <a:tab pos="4910138"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1150938" algn="dec"/>
                <a:tab pos="4910138"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1150938" algn="dec"/>
                <a:tab pos="4910138"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1150938" algn="dec"/>
                <a:tab pos="4910138"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1150938" algn="dec"/>
                <a:tab pos="4910138"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1150938" algn="dec"/>
                <a:tab pos="4910138"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1150938" algn="dec"/>
                <a:tab pos="4910138"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1150938" algn="dec"/>
                <a:tab pos="4910138"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1150938" algn="dec"/>
                <a:tab pos="4910138"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ts val="300"/>
              </a:spcBef>
              <a:buClr>
                <a:schemeClr val="folHlink"/>
              </a:buClr>
              <a:buSzPct val="60000"/>
              <a:buFont typeface="Wingdings" panose="05000000000000000000" pitchFamily="2" charset="2"/>
              <a:buNone/>
              <a:defRPr/>
            </a:pPr>
            <a:r>
              <a:rPr lang="en-US" altLang="en-US" sz="2800" dirty="0">
                <a:solidFill>
                  <a:srgbClr val="7F7F7F"/>
                </a:solidFill>
                <a:latin typeface="+mn-lt"/>
              </a:rPr>
              <a:t>	</a:t>
            </a:r>
            <a:r>
              <a:rPr lang="en-US" altLang="en-US" sz="2800" dirty="0">
                <a:latin typeface="+mn-lt"/>
              </a:rPr>
              <a:t>(8,000.00)</a:t>
            </a:r>
          </a:p>
          <a:p>
            <a:pPr eaLnBrk="1" hangingPunct="1">
              <a:lnSpc>
                <a:spcPct val="100000"/>
              </a:lnSpc>
              <a:spcBef>
                <a:spcPts val="300"/>
              </a:spcBef>
              <a:buClr>
                <a:schemeClr val="folHlink"/>
              </a:buClr>
              <a:buSzPct val="60000"/>
              <a:buFont typeface="Wingdings" panose="05000000000000000000" pitchFamily="2" charset="2"/>
              <a:buNone/>
              <a:defRPr/>
            </a:pPr>
            <a:r>
              <a:rPr lang="en-US" altLang="en-US" sz="2800" dirty="0">
                <a:solidFill>
                  <a:srgbClr val="7F7F7F"/>
                </a:solidFill>
                <a:latin typeface="+mn-lt"/>
              </a:rPr>
              <a:t>	</a:t>
            </a:r>
            <a:r>
              <a:rPr lang="en-US" altLang="en-US" sz="2800" dirty="0">
                <a:latin typeface="+mn-lt"/>
              </a:rPr>
              <a:t>6,000.00</a:t>
            </a:r>
          </a:p>
          <a:p>
            <a:pPr eaLnBrk="1" hangingPunct="1">
              <a:lnSpc>
                <a:spcPct val="100000"/>
              </a:lnSpc>
              <a:spcBef>
                <a:spcPts val="300"/>
              </a:spcBef>
              <a:buClr>
                <a:schemeClr val="folHlink"/>
              </a:buClr>
              <a:buSzPct val="60000"/>
              <a:buFont typeface="Wingdings" panose="05000000000000000000" pitchFamily="2" charset="2"/>
              <a:buNone/>
              <a:defRPr/>
            </a:pPr>
            <a:r>
              <a:rPr lang="en-US" altLang="en-US" sz="2800" dirty="0">
                <a:solidFill>
                  <a:srgbClr val="7F7F7F"/>
                </a:solidFill>
                <a:latin typeface="+mn-lt"/>
              </a:rPr>
              <a:t>	</a:t>
            </a:r>
            <a:r>
              <a:rPr lang="en-US" altLang="en-US" sz="2800" dirty="0">
                <a:latin typeface="+mn-lt"/>
              </a:rPr>
              <a:t>3,000.00</a:t>
            </a:r>
          </a:p>
          <a:p>
            <a:pPr eaLnBrk="1" hangingPunct="1">
              <a:lnSpc>
                <a:spcPct val="100000"/>
              </a:lnSpc>
              <a:spcBef>
                <a:spcPts val="300"/>
              </a:spcBef>
              <a:buClr>
                <a:schemeClr val="folHlink"/>
              </a:buClr>
              <a:buSzPct val="60000"/>
              <a:buFont typeface="Wingdings" panose="05000000000000000000" pitchFamily="2" charset="2"/>
              <a:buNone/>
              <a:defRPr/>
            </a:pPr>
            <a:r>
              <a:rPr lang="en-US" altLang="en-US" sz="2800" dirty="0">
                <a:solidFill>
                  <a:srgbClr val="7F7F7F"/>
                </a:solidFill>
                <a:latin typeface="+mn-lt"/>
              </a:rPr>
              <a:t>	</a:t>
            </a:r>
            <a:r>
              <a:rPr lang="en-US" altLang="en-US" sz="2800" dirty="0">
                <a:latin typeface="+mn-lt"/>
              </a:rPr>
              <a:t>1,000.00</a:t>
            </a:r>
          </a:p>
          <a:p>
            <a:pPr eaLnBrk="1" hangingPunct="1">
              <a:lnSpc>
                <a:spcPct val="100000"/>
              </a:lnSpc>
              <a:spcBef>
                <a:spcPts val="300"/>
              </a:spcBef>
              <a:buClr>
                <a:schemeClr val="folHlink"/>
              </a:buClr>
              <a:buSzPct val="60000"/>
              <a:buFont typeface="Wingdings" panose="05000000000000000000" pitchFamily="2" charset="2"/>
              <a:buNone/>
              <a:defRPr/>
            </a:pPr>
            <a:r>
              <a:rPr lang="en-US" altLang="en-US" sz="2800" dirty="0">
                <a:solidFill>
                  <a:srgbClr val="7F7F7F"/>
                </a:solidFill>
                <a:latin typeface="+mn-lt"/>
              </a:rPr>
              <a:t>	</a:t>
            </a:r>
            <a:r>
              <a:rPr lang="en-US" altLang="en-US" sz="2800" dirty="0">
                <a:latin typeface="+mn-lt"/>
              </a:rPr>
              <a:t>500.00</a:t>
            </a:r>
          </a:p>
          <a:p>
            <a:pPr eaLnBrk="1" hangingPunct="1">
              <a:lnSpc>
                <a:spcPct val="100000"/>
              </a:lnSpc>
              <a:spcBef>
                <a:spcPts val="300"/>
              </a:spcBef>
              <a:buClr>
                <a:schemeClr val="folHlink"/>
              </a:buClr>
              <a:buSzPct val="60000"/>
              <a:buFont typeface="Wingdings" panose="05000000000000000000" pitchFamily="2" charset="2"/>
              <a:buNone/>
              <a:defRPr/>
            </a:pPr>
            <a:r>
              <a:rPr lang="en-US" altLang="en-US" sz="2800" dirty="0">
                <a:solidFill>
                  <a:srgbClr val="7F7F7F"/>
                </a:solidFill>
                <a:latin typeface="+mn-lt"/>
              </a:rPr>
              <a:t>	</a:t>
            </a:r>
            <a:endParaRPr lang="en-US" altLang="en-US" sz="2800" baseline="-25000" dirty="0">
              <a:solidFill>
                <a:srgbClr val="7F7F7F"/>
              </a:solidFill>
              <a:latin typeface="+mn-lt"/>
            </a:endParaRPr>
          </a:p>
        </p:txBody>
      </p:sp>
      <p:sp>
        <p:nvSpPr>
          <p:cNvPr id="325644" name="Text Box 12"/>
          <p:cNvSpPr txBox="1">
            <a:spLocks noChangeArrowheads="1"/>
          </p:cNvSpPr>
          <p:nvPr/>
        </p:nvSpPr>
        <p:spPr bwMode="auto">
          <a:xfrm>
            <a:off x="5791200" y="1790700"/>
            <a:ext cx="1390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Project B</a:t>
            </a:r>
          </a:p>
        </p:txBody>
      </p:sp>
      <p:sp>
        <p:nvSpPr>
          <p:cNvPr id="325645" name="Rectangle 13"/>
          <p:cNvSpPr>
            <a:spLocks noChangeArrowheads="1"/>
          </p:cNvSpPr>
          <p:nvPr/>
        </p:nvSpPr>
        <p:spPr bwMode="auto">
          <a:xfrm>
            <a:off x="5427663" y="4630738"/>
            <a:ext cx="2514600"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5000"/>
              </a:lnSpc>
              <a:spcBef>
                <a:spcPct val="20000"/>
              </a:spcBef>
              <a:buSzPct val="75000"/>
              <a:buBlip>
                <a:blip r:embed="rId6"/>
              </a:buBlip>
              <a:tabLst>
                <a:tab pos="1150938" algn="dec"/>
                <a:tab pos="1489075" algn="r"/>
                <a:tab pos="2628900"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1150938" algn="dec"/>
                <a:tab pos="1489075" algn="r"/>
                <a:tab pos="2628900"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1150938" algn="dec"/>
                <a:tab pos="1489075" algn="r"/>
                <a:tab pos="2628900"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1150938" algn="dec"/>
                <a:tab pos="1489075" algn="r"/>
                <a:tab pos="2628900"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1150938" algn="dec"/>
                <a:tab pos="1489075" algn="r"/>
                <a:tab pos="2628900"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1150938" algn="dec"/>
                <a:tab pos="1489075" algn="r"/>
                <a:tab pos="2628900"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1150938" algn="dec"/>
                <a:tab pos="1489075" algn="r"/>
                <a:tab pos="2628900"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1150938" algn="dec"/>
                <a:tab pos="1489075" algn="r"/>
                <a:tab pos="2628900"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1150938" algn="dec"/>
                <a:tab pos="1489075" algn="r"/>
                <a:tab pos="2628900"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90000"/>
              </a:lnSpc>
              <a:buClr>
                <a:schemeClr val="folHlink"/>
              </a:buClr>
              <a:buSzPct val="60000"/>
              <a:buFont typeface="Wingdings" panose="05000000000000000000" pitchFamily="2" charset="2"/>
              <a:buNone/>
              <a:defRPr/>
            </a:pPr>
            <a:r>
              <a:rPr lang="en-US" altLang="en-US" sz="2800" dirty="0">
                <a:solidFill>
                  <a:srgbClr val="7F7F7F"/>
                </a:solidFill>
                <a:latin typeface="+mn-lt"/>
              </a:rPr>
              <a:t>	</a:t>
            </a:r>
            <a:r>
              <a:rPr lang="en-US" altLang="en-US" sz="2800" dirty="0">
                <a:latin typeface="+mn-lt"/>
              </a:rPr>
              <a:t>1.67</a:t>
            </a:r>
          </a:p>
          <a:p>
            <a:pPr eaLnBrk="1" hangingPunct="1">
              <a:lnSpc>
                <a:spcPct val="90000"/>
              </a:lnSpc>
              <a:buClr>
                <a:schemeClr val="folHlink"/>
              </a:buClr>
              <a:buSzPct val="60000"/>
              <a:buFont typeface="Wingdings" panose="05000000000000000000" pitchFamily="2" charset="2"/>
              <a:buNone/>
              <a:defRPr/>
            </a:pPr>
            <a:r>
              <a:rPr lang="en-US" altLang="en-US" sz="2800" dirty="0">
                <a:solidFill>
                  <a:srgbClr val="7F7F7F"/>
                </a:solidFill>
                <a:latin typeface="+mn-lt"/>
              </a:rPr>
              <a:t>	</a:t>
            </a:r>
            <a:r>
              <a:rPr lang="en-US" altLang="en-US" sz="2800" dirty="0">
                <a:latin typeface="+mn-lt"/>
              </a:rPr>
              <a:t>429.22</a:t>
            </a:r>
          </a:p>
          <a:p>
            <a:pPr eaLnBrk="1" hangingPunct="1">
              <a:lnSpc>
                <a:spcPct val="90000"/>
              </a:lnSpc>
              <a:buClr>
                <a:schemeClr val="folHlink"/>
              </a:buClr>
              <a:buSzPct val="60000"/>
              <a:buFont typeface="Wingdings" panose="05000000000000000000" pitchFamily="2" charset="2"/>
              <a:buNone/>
              <a:defRPr/>
            </a:pPr>
            <a:r>
              <a:rPr lang="en-US" altLang="en-US" sz="2800" dirty="0">
                <a:solidFill>
                  <a:srgbClr val="7F7F7F"/>
                </a:solidFill>
                <a:latin typeface="+mn-lt"/>
              </a:rPr>
              <a:t>	</a:t>
            </a:r>
            <a:r>
              <a:rPr lang="en-US" altLang="en-US" sz="2800" dirty="0">
                <a:latin typeface="+mn-lt"/>
              </a:rPr>
              <a:t>19.03%</a:t>
            </a:r>
            <a:endParaRPr lang="en-US" altLang="en-US" sz="2800" baseline="-25000" dirty="0">
              <a:latin typeface="+mn-lt"/>
            </a:endParaRPr>
          </a:p>
        </p:txBody>
      </p:sp>
      <p:sp>
        <p:nvSpPr>
          <p:cNvPr id="3" name="Oval 2"/>
          <p:cNvSpPr>
            <a:spLocks noChangeArrowheads="1"/>
          </p:cNvSpPr>
          <p:nvPr/>
        </p:nvSpPr>
        <p:spPr bwMode="auto">
          <a:xfrm>
            <a:off x="3657600" y="5097463"/>
            <a:ext cx="1143000" cy="457200"/>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sp>
        <p:nvSpPr>
          <p:cNvPr id="16" name="Oval 15"/>
          <p:cNvSpPr>
            <a:spLocks noChangeArrowheads="1"/>
          </p:cNvSpPr>
          <p:nvPr/>
        </p:nvSpPr>
        <p:spPr bwMode="auto">
          <a:xfrm>
            <a:off x="6189663" y="5562600"/>
            <a:ext cx="1295400" cy="457200"/>
          </a:xfrm>
          <a:prstGeom prst="ellipse">
            <a:avLst/>
          </a:prstGeom>
          <a:noFill/>
          <a:ln w="25400" algn="ctr">
            <a:solidFill>
              <a:srgbClr val="2B0DFD"/>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spTree>
    <p:custDataLst>
      <p:tags r:id="rId1"/>
    </p:custDataLst>
  </p:cSld>
  <p:clrMapOvr>
    <a:masterClrMapping/>
  </p:clrMapOvr>
  <p:transition advTm="143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2563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2564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2564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2564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25645">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25645">
                                            <p:txEl>
                                              <p:pRg st="1" end="1"/>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25645">
                                            <p:txEl>
                                              <p:pRg st="2" end="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636" grpId="0" animBg="1" autoUpdateAnimBg="0"/>
      <p:bldP spid="325642" grpId="0" autoUpdateAnimBg="0"/>
      <p:bldP spid="325643" grpId="0" autoUpdateAnimBg="0"/>
      <p:bldP spid="325644" grpId="0" autoUpdateAnimBg="0"/>
      <p:bldP spid="325645" grpId="0" build="p" autoUpdateAnimBg="0"/>
      <p:bldP spid="3" grpId="0" animBg="1"/>
      <p:bldP spid="16"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6658" name="Rectangle 2"/>
          <p:cNvSpPr>
            <a:spLocks noGrp="1" noChangeArrowheads="1"/>
          </p:cNvSpPr>
          <p:nvPr>
            <p:ph type="title" idx="4294967295"/>
          </p:nvPr>
        </p:nvSpPr>
        <p:spPr>
          <a:xfrm>
            <a:off x="381000" y="266700"/>
            <a:ext cx="8364538" cy="506413"/>
          </a:xfrm>
        </p:spPr>
        <p:txBody>
          <a:bodyPr>
            <a:spAutoFit/>
          </a:bodyPr>
          <a:lstStyle/>
          <a:p>
            <a:pPr algn="ctr" eaLnBrk="1" hangingPunct="1">
              <a:defRPr/>
            </a:pPr>
            <a:r>
              <a:rPr lang="en-US" altLang="en-US" sz="3000" b="1" cap="small" dirty="0">
                <a:latin typeface="+mn-lt"/>
              </a:rPr>
              <a:t>NPV Profiles for Projects A &amp; B</a:t>
            </a:r>
          </a:p>
        </p:txBody>
      </p:sp>
      <p:grpSp>
        <p:nvGrpSpPr>
          <p:cNvPr id="2" name="Group 3"/>
          <p:cNvGrpSpPr>
            <a:grpSpLocks/>
          </p:cNvGrpSpPr>
          <p:nvPr/>
        </p:nvGrpSpPr>
        <p:grpSpPr bwMode="auto">
          <a:xfrm>
            <a:off x="1189038" y="3049588"/>
            <a:ext cx="7315200" cy="2055812"/>
            <a:chOff x="912" y="1863"/>
            <a:chExt cx="4608" cy="1295"/>
          </a:xfrm>
        </p:grpSpPr>
        <p:grpSp>
          <p:nvGrpSpPr>
            <p:cNvPr id="68716" name="Group 4"/>
            <p:cNvGrpSpPr>
              <a:grpSpLocks/>
            </p:cNvGrpSpPr>
            <p:nvPr/>
          </p:nvGrpSpPr>
          <p:grpSpPr bwMode="auto">
            <a:xfrm>
              <a:off x="912" y="1863"/>
              <a:ext cx="2880" cy="873"/>
              <a:chOff x="912" y="1863"/>
              <a:chExt cx="2880" cy="873"/>
            </a:xfrm>
          </p:grpSpPr>
          <p:grpSp>
            <p:nvGrpSpPr>
              <p:cNvPr id="68726" name="Group 5"/>
              <p:cNvGrpSpPr>
                <a:grpSpLocks/>
              </p:cNvGrpSpPr>
              <p:nvPr/>
            </p:nvGrpSpPr>
            <p:grpSpPr bwMode="auto">
              <a:xfrm>
                <a:off x="912" y="1863"/>
                <a:ext cx="2496" cy="777"/>
                <a:chOff x="912" y="1863"/>
                <a:chExt cx="2496" cy="777"/>
              </a:xfrm>
            </p:grpSpPr>
            <p:sp>
              <p:nvSpPr>
                <p:cNvPr id="68729" name="Freeform 6"/>
                <p:cNvSpPr>
                  <a:spLocks/>
                </p:cNvSpPr>
                <p:nvPr/>
              </p:nvSpPr>
              <p:spPr bwMode="auto">
                <a:xfrm>
                  <a:off x="912" y="1863"/>
                  <a:ext cx="144" cy="57"/>
                </a:xfrm>
                <a:custGeom>
                  <a:avLst/>
                  <a:gdLst>
                    <a:gd name="T0" fmla="*/ 0 w 144"/>
                    <a:gd name="T1" fmla="*/ 19 h 57"/>
                    <a:gd name="T2" fmla="*/ 134 w 144"/>
                    <a:gd name="T3" fmla="*/ 57 h 57"/>
                    <a:gd name="T4" fmla="*/ 144 w 144"/>
                    <a:gd name="T5" fmla="*/ 38 h 57"/>
                    <a:gd name="T6" fmla="*/ 9 w 144"/>
                    <a:gd name="T7" fmla="*/ 0 h 57"/>
                    <a:gd name="T8" fmla="*/ 0 w 144"/>
                    <a:gd name="T9" fmla="*/ 19 h 57"/>
                    <a:gd name="T10" fmla="*/ 0 60000 65536"/>
                    <a:gd name="T11" fmla="*/ 0 60000 65536"/>
                    <a:gd name="T12" fmla="*/ 0 60000 65536"/>
                    <a:gd name="T13" fmla="*/ 0 60000 65536"/>
                    <a:gd name="T14" fmla="*/ 0 60000 65536"/>
                    <a:gd name="T15" fmla="*/ 0 w 144"/>
                    <a:gd name="T16" fmla="*/ 0 h 57"/>
                    <a:gd name="T17" fmla="*/ 144 w 144"/>
                    <a:gd name="T18" fmla="*/ 57 h 57"/>
                  </a:gdLst>
                  <a:ahLst/>
                  <a:cxnLst>
                    <a:cxn ang="T10">
                      <a:pos x="T0" y="T1"/>
                    </a:cxn>
                    <a:cxn ang="T11">
                      <a:pos x="T2" y="T3"/>
                    </a:cxn>
                    <a:cxn ang="T12">
                      <a:pos x="T4" y="T5"/>
                    </a:cxn>
                    <a:cxn ang="T13">
                      <a:pos x="T6" y="T7"/>
                    </a:cxn>
                    <a:cxn ang="T14">
                      <a:pos x="T8" y="T9"/>
                    </a:cxn>
                  </a:cxnLst>
                  <a:rect l="T15" t="T16" r="T17" b="T18"/>
                  <a:pathLst>
                    <a:path w="144" h="57">
                      <a:moveTo>
                        <a:pt x="0" y="19"/>
                      </a:moveTo>
                      <a:lnTo>
                        <a:pt x="134" y="57"/>
                      </a:lnTo>
                      <a:lnTo>
                        <a:pt x="144" y="38"/>
                      </a:lnTo>
                      <a:lnTo>
                        <a:pt x="9" y="0"/>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730" name="Freeform 7"/>
                <p:cNvSpPr>
                  <a:spLocks/>
                </p:cNvSpPr>
                <p:nvPr/>
              </p:nvSpPr>
              <p:spPr bwMode="auto">
                <a:xfrm>
                  <a:off x="1106" y="1920"/>
                  <a:ext cx="144" cy="58"/>
                </a:xfrm>
                <a:custGeom>
                  <a:avLst/>
                  <a:gdLst>
                    <a:gd name="T0" fmla="*/ 0 w 144"/>
                    <a:gd name="T1" fmla="*/ 19 h 58"/>
                    <a:gd name="T2" fmla="*/ 134 w 144"/>
                    <a:gd name="T3" fmla="*/ 58 h 58"/>
                    <a:gd name="T4" fmla="*/ 144 w 144"/>
                    <a:gd name="T5" fmla="*/ 39 h 58"/>
                    <a:gd name="T6" fmla="*/ 10 w 144"/>
                    <a:gd name="T7" fmla="*/ 0 h 58"/>
                    <a:gd name="T8" fmla="*/ 0 w 144"/>
                    <a:gd name="T9" fmla="*/ 19 h 58"/>
                    <a:gd name="T10" fmla="*/ 0 60000 65536"/>
                    <a:gd name="T11" fmla="*/ 0 60000 65536"/>
                    <a:gd name="T12" fmla="*/ 0 60000 65536"/>
                    <a:gd name="T13" fmla="*/ 0 60000 65536"/>
                    <a:gd name="T14" fmla="*/ 0 60000 65536"/>
                    <a:gd name="T15" fmla="*/ 0 w 144"/>
                    <a:gd name="T16" fmla="*/ 0 h 58"/>
                    <a:gd name="T17" fmla="*/ 144 w 144"/>
                    <a:gd name="T18" fmla="*/ 58 h 58"/>
                  </a:gdLst>
                  <a:ahLst/>
                  <a:cxnLst>
                    <a:cxn ang="T10">
                      <a:pos x="T0" y="T1"/>
                    </a:cxn>
                    <a:cxn ang="T11">
                      <a:pos x="T2" y="T3"/>
                    </a:cxn>
                    <a:cxn ang="T12">
                      <a:pos x="T4" y="T5"/>
                    </a:cxn>
                    <a:cxn ang="T13">
                      <a:pos x="T6" y="T7"/>
                    </a:cxn>
                    <a:cxn ang="T14">
                      <a:pos x="T8" y="T9"/>
                    </a:cxn>
                  </a:cxnLst>
                  <a:rect l="T15" t="T16" r="T17" b="T18"/>
                  <a:pathLst>
                    <a:path w="144" h="58">
                      <a:moveTo>
                        <a:pt x="0" y="19"/>
                      </a:moveTo>
                      <a:lnTo>
                        <a:pt x="134" y="58"/>
                      </a:lnTo>
                      <a:lnTo>
                        <a:pt x="144" y="39"/>
                      </a:lnTo>
                      <a:lnTo>
                        <a:pt x="10" y="0"/>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731" name="Freeform 8"/>
                <p:cNvSpPr>
                  <a:spLocks/>
                </p:cNvSpPr>
                <p:nvPr/>
              </p:nvSpPr>
              <p:spPr bwMode="auto">
                <a:xfrm>
                  <a:off x="1269" y="1978"/>
                  <a:ext cx="144" cy="57"/>
                </a:xfrm>
                <a:custGeom>
                  <a:avLst/>
                  <a:gdLst>
                    <a:gd name="T0" fmla="*/ 0 w 144"/>
                    <a:gd name="T1" fmla="*/ 19 h 57"/>
                    <a:gd name="T2" fmla="*/ 134 w 144"/>
                    <a:gd name="T3" fmla="*/ 57 h 57"/>
                    <a:gd name="T4" fmla="*/ 144 w 144"/>
                    <a:gd name="T5" fmla="*/ 38 h 57"/>
                    <a:gd name="T6" fmla="*/ 10 w 144"/>
                    <a:gd name="T7" fmla="*/ 0 h 57"/>
                    <a:gd name="T8" fmla="*/ 0 w 144"/>
                    <a:gd name="T9" fmla="*/ 19 h 57"/>
                    <a:gd name="T10" fmla="*/ 0 60000 65536"/>
                    <a:gd name="T11" fmla="*/ 0 60000 65536"/>
                    <a:gd name="T12" fmla="*/ 0 60000 65536"/>
                    <a:gd name="T13" fmla="*/ 0 60000 65536"/>
                    <a:gd name="T14" fmla="*/ 0 60000 65536"/>
                    <a:gd name="T15" fmla="*/ 0 w 144"/>
                    <a:gd name="T16" fmla="*/ 0 h 57"/>
                    <a:gd name="T17" fmla="*/ 144 w 144"/>
                    <a:gd name="T18" fmla="*/ 57 h 57"/>
                  </a:gdLst>
                  <a:ahLst/>
                  <a:cxnLst>
                    <a:cxn ang="T10">
                      <a:pos x="T0" y="T1"/>
                    </a:cxn>
                    <a:cxn ang="T11">
                      <a:pos x="T2" y="T3"/>
                    </a:cxn>
                    <a:cxn ang="T12">
                      <a:pos x="T4" y="T5"/>
                    </a:cxn>
                    <a:cxn ang="T13">
                      <a:pos x="T6" y="T7"/>
                    </a:cxn>
                    <a:cxn ang="T14">
                      <a:pos x="T8" y="T9"/>
                    </a:cxn>
                  </a:cxnLst>
                  <a:rect l="T15" t="T16" r="T17" b="T18"/>
                  <a:pathLst>
                    <a:path w="144" h="57">
                      <a:moveTo>
                        <a:pt x="0" y="19"/>
                      </a:moveTo>
                      <a:lnTo>
                        <a:pt x="134" y="57"/>
                      </a:lnTo>
                      <a:lnTo>
                        <a:pt x="144" y="38"/>
                      </a:lnTo>
                      <a:lnTo>
                        <a:pt x="10" y="0"/>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732" name="Freeform 9"/>
                <p:cNvSpPr>
                  <a:spLocks/>
                </p:cNvSpPr>
                <p:nvPr/>
              </p:nvSpPr>
              <p:spPr bwMode="auto">
                <a:xfrm>
                  <a:off x="1432" y="2035"/>
                  <a:ext cx="144" cy="58"/>
                </a:xfrm>
                <a:custGeom>
                  <a:avLst/>
                  <a:gdLst>
                    <a:gd name="T0" fmla="*/ 0 w 144"/>
                    <a:gd name="T1" fmla="*/ 20 h 58"/>
                    <a:gd name="T2" fmla="*/ 134 w 144"/>
                    <a:gd name="T3" fmla="*/ 58 h 58"/>
                    <a:gd name="T4" fmla="*/ 144 w 144"/>
                    <a:gd name="T5" fmla="*/ 39 h 58"/>
                    <a:gd name="T6" fmla="*/ 10 w 144"/>
                    <a:gd name="T7" fmla="*/ 0 h 58"/>
                    <a:gd name="T8" fmla="*/ 0 w 144"/>
                    <a:gd name="T9" fmla="*/ 20 h 58"/>
                    <a:gd name="T10" fmla="*/ 0 60000 65536"/>
                    <a:gd name="T11" fmla="*/ 0 60000 65536"/>
                    <a:gd name="T12" fmla="*/ 0 60000 65536"/>
                    <a:gd name="T13" fmla="*/ 0 60000 65536"/>
                    <a:gd name="T14" fmla="*/ 0 60000 65536"/>
                    <a:gd name="T15" fmla="*/ 0 w 144"/>
                    <a:gd name="T16" fmla="*/ 0 h 58"/>
                    <a:gd name="T17" fmla="*/ 144 w 144"/>
                    <a:gd name="T18" fmla="*/ 58 h 58"/>
                  </a:gdLst>
                  <a:ahLst/>
                  <a:cxnLst>
                    <a:cxn ang="T10">
                      <a:pos x="T0" y="T1"/>
                    </a:cxn>
                    <a:cxn ang="T11">
                      <a:pos x="T2" y="T3"/>
                    </a:cxn>
                    <a:cxn ang="T12">
                      <a:pos x="T4" y="T5"/>
                    </a:cxn>
                    <a:cxn ang="T13">
                      <a:pos x="T6" y="T7"/>
                    </a:cxn>
                    <a:cxn ang="T14">
                      <a:pos x="T8" y="T9"/>
                    </a:cxn>
                  </a:cxnLst>
                  <a:rect l="T15" t="T16" r="T17" b="T18"/>
                  <a:pathLst>
                    <a:path w="144" h="58">
                      <a:moveTo>
                        <a:pt x="0" y="20"/>
                      </a:moveTo>
                      <a:lnTo>
                        <a:pt x="134" y="58"/>
                      </a:lnTo>
                      <a:lnTo>
                        <a:pt x="144" y="39"/>
                      </a:lnTo>
                      <a:lnTo>
                        <a:pt x="10" y="0"/>
                      </a:lnTo>
                      <a:lnTo>
                        <a:pt x="0" y="2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733" name="Freeform 10"/>
                <p:cNvSpPr>
                  <a:spLocks/>
                </p:cNvSpPr>
                <p:nvPr/>
              </p:nvSpPr>
              <p:spPr bwMode="auto">
                <a:xfrm>
                  <a:off x="1595" y="2093"/>
                  <a:ext cx="144" cy="57"/>
                </a:xfrm>
                <a:custGeom>
                  <a:avLst/>
                  <a:gdLst>
                    <a:gd name="T0" fmla="*/ 0 w 144"/>
                    <a:gd name="T1" fmla="*/ 19 h 57"/>
                    <a:gd name="T2" fmla="*/ 134 w 144"/>
                    <a:gd name="T3" fmla="*/ 57 h 57"/>
                    <a:gd name="T4" fmla="*/ 144 w 144"/>
                    <a:gd name="T5" fmla="*/ 38 h 57"/>
                    <a:gd name="T6" fmla="*/ 10 w 144"/>
                    <a:gd name="T7" fmla="*/ 0 h 57"/>
                    <a:gd name="T8" fmla="*/ 0 w 144"/>
                    <a:gd name="T9" fmla="*/ 19 h 57"/>
                    <a:gd name="T10" fmla="*/ 0 60000 65536"/>
                    <a:gd name="T11" fmla="*/ 0 60000 65536"/>
                    <a:gd name="T12" fmla="*/ 0 60000 65536"/>
                    <a:gd name="T13" fmla="*/ 0 60000 65536"/>
                    <a:gd name="T14" fmla="*/ 0 60000 65536"/>
                    <a:gd name="T15" fmla="*/ 0 w 144"/>
                    <a:gd name="T16" fmla="*/ 0 h 57"/>
                    <a:gd name="T17" fmla="*/ 144 w 144"/>
                    <a:gd name="T18" fmla="*/ 57 h 57"/>
                  </a:gdLst>
                  <a:ahLst/>
                  <a:cxnLst>
                    <a:cxn ang="T10">
                      <a:pos x="T0" y="T1"/>
                    </a:cxn>
                    <a:cxn ang="T11">
                      <a:pos x="T2" y="T3"/>
                    </a:cxn>
                    <a:cxn ang="T12">
                      <a:pos x="T4" y="T5"/>
                    </a:cxn>
                    <a:cxn ang="T13">
                      <a:pos x="T6" y="T7"/>
                    </a:cxn>
                    <a:cxn ang="T14">
                      <a:pos x="T8" y="T9"/>
                    </a:cxn>
                  </a:cxnLst>
                  <a:rect l="T15" t="T16" r="T17" b="T18"/>
                  <a:pathLst>
                    <a:path w="144" h="57">
                      <a:moveTo>
                        <a:pt x="0" y="19"/>
                      </a:moveTo>
                      <a:lnTo>
                        <a:pt x="134" y="57"/>
                      </a:lnTo>
                      <a:lnTo>
                        <a:pt x="144" y="38"/>
                      </a:lnTo>
                      <a:lnTo>
                        <a:pt x="10" y="0"/>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734" name="Freeform 11"/>
                <p:cNvSpPr>
                  <a:spLocks/>
                </p:cNvSpPr>
                <p:nvPr/>
              </p:nvSpPr>
              <p:spPr bwMode="auto">
                <a:xfrm>
                  <a:off x="1758" y="2150"/>
                  <a:ext cx="144" cy="58"/>
                </a:xfrm>
                <a:custGeom>
                  <a:avLst/>
                  <a:gdLst>
                    <a:gd name="T0" fmla="*/ 0 w 144"/>
                    <a:gd name="T1" fmla="*/ 20 h 58"/>
                    <a:gd name="T2" fmla="*/ 135 w 144"/>
                    <a:gd name="T3" fmla="*/ 58 h 58"/>
                    <a:gd name="T4" fmla="*/ 144 w 144"/>
                    <a:gd name="T5" fmla="*/ 39 h 58"/>
                    <a:gd name="T6" fmla="*/ 10 w 144"/>
                    <a:gd name="T7" fmla="*/ 0 h 58"/>
                    <a:gd name="T8" fmla="*/ 0 w 144"/>
                    <a:gd name="T9" fmla="*/ 20 h 58"/>
                    <a:gd name="T10" fmla="*/ 0 60000 65536"/>
                    <a:gd name="T11" fmla="*/ 0 60000 65536"/>
                    <a:gd name="T12" fmla="*/ 0 60000 65536"/>
                    <a:gd name="T13" fmla="*/ 0 60000 65536"/>
                    <a:gd name="T14" fmla="*/ 0 60000 65536"/>
                    <a:gd name="T15" fmla="*/ 0 w 144"/>
                    <a:gd name="T16" fmla="*/ 0 h 58"/>
                    <a:gd name="T17" fmla="*/ 144 w 144"/>
                    <a:gd name="T18" fmla="*/ 58 h 58"/>
                  </a:gdLst>
                  <a:ahLst/>
                  <a:cxnLst>
                    <a:cxn ang="T10">
                      <a:pos x="T0" y="T1"/>
                    </a:cxn>
                    <a:cxn ang="T11">
                      <a:pos x="T2" y="T3"/>
                    </a:cxn>
                    <a:cxn ang="T12">
                      <a:pos x="T4" y="T5"/>
                    </a:cxn>
                    <a:cxn ang="T13">
                      <a:pos x="T6" y="T7"/>
                    </a:cxn>
                    <a:cxn ang="T14">
                      <a:pos x="T8" y="T9"/>
                    </a:cxn>
                  </a:cxnLst>
                  <a:rect l="T15" t="T16" r="T17" b="T18"/>
                  <a:pathLst>
                    <a:path w="144" h="58">
                      <a:moveTo>
                        <a:pt x="0" y="20"/>
                      </a:moveTo>
                      <a:lnTo>
                        <a:pt x="135" y="58"/>
                      </a:lnTo>
                      <a:lnTo>
                        <a:pt x="144" y="39"/>
                      </a:lnTo>
                      <a:lnTo>
                        <a:pt x="10" y="0"/>
                      </a:lnTo>
                      <a:lnTo>
                        <a:pt x="0" y="2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735" name="Freeform 12"/>
                <p:cNvSpPr>
                  <a:spLocks/>
                </p:cNvSpPr>
                <p:nvPr/>
              </p:nvSpPr>
              <p:spPr bwMode="auto">
                <a:xfrm>
                  <a:off x="1921" y="2198"/>
                  <a:ext cx="144" cy="58"/>
                </a:xfrm>
                <a:custGeom>
                  <a:avLst/>
                  <a:gdLst>
                    <a:gd name="T0" fmla="*/ 0 w 144"/>
                    <a:gd name="T1" fmla="*/ 20 h 58"/>
                    <a:gd name="T2" fmla="*/ 135 w 144"/>
                    <a:gd name="T3" fmla="*/ 58 h 58"/>
                    <a:gd name="T4" fmla="*/ 144 w 144"/>
                    <a:gd name="T5" fmla="*/ 39 h 58"/>
                    <a:gd name="T6" fmla="*/ 10 w 144"/>
                    <a:gd name="T7" fmla="*/ 0 h 58"/>
                    <a:gd name="T8" fmla="*/ 0 w 144"/>
                    <a:gd name="T9" fmla="*/ 20 h 58"/>
                    <a:gd name="T10" fmla="*/ 0 60000 65536"/>
                    <a:gd name="T11" fmla="*/ 0 60000 65536"/>
                    <a:gd name="T12" fmla="*/ 0 60000 65536"/>
                    <a:gd name="T13" fmla="*/ 0 60000 65536"/>
                    <a:gd name="T14" fmla="*/ 0 60000 65536"/>
                    <a:gd name="T15" fmla="*/ 0 w 144"/>
                    <a:gd name="T16" fmla="*/ 0 h 58"/>
                    <a:gd name="T17" fmla="*/ 144 w 144"/>
                    <a:gd name="T18" fmla="*/ 58 h 58"/>
                  </a:gdLst>
                  <a:ahLst/>
                  <a:cxnLst>
                    <a:cxn ang="T10">
                      <a:pos x="T0" y="T1"/>
                    </a:cxn>
                    <a:cxn ang="T11">
                      <a:pos x="T2" y="T3"/>
                    </a:cxn>
                    <a:cxn ang="T12">
                      <a:pos x="T4" y="T5"/>
                    </a:cxn>
                    <a:cxn ang="T13">
                      <a:pos x="T6" y="T7"/>
                    </a:cxn>
                    <a:cxn ang="T14">
                      <a:pos x="T8" y="T9"/>
                    </a:cxn>
                  </a:cxnLst>
                  <a:rect l="T15" t="T16" r="T17" b="T18"/>
                  <a:pathLst>
                    <a:path w="144" h="58">
                      <a:moveTo>
                        <a:pt x="0" y="20"/>
                      </a:moveTo>
                      <a:lnTo>
                        <a:pt x="135" y="58"/>
                      </a:lnTo>
                      <a:lnTo>
                        <a:pt x="144" y="39"/>
                      </a:lnTo>
                      <a:lnTo>
                        <a:pt x="10" y="0"/>
                      </a:lnTo>
                      <a:lnTo>
                        <a:pt x="0" y="2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736" name="Freeform 13"/>
                <p:cNvSpPr>
                  <a:spLocks/>
                </p:cNvSpPr>
                <p:nvPr/>
              </p:nvSpPr>
              <p:spPr bwMode="auto">
                <a:xfrm>
                  <a:off x="2094" y="2246"/>
                  <a:ext cx="144" cy="58"/>
                </a:xfrm>
                <a:custGeom>
                  <a:avLst/>
                  <a:gdLst>
                    <a:gd name="T0" fmla="*/ 0 w 144"/>
                    <a:gd name="T1" fmla="*/ 20 h 58"/>
                    <a:gd name="T2" fmla="*/ 134 w 144"/>
                    <a:gd name="T3" fmla="*/ 58 h 58"/>
                    <a:gd name="T4" fmla="*/ 144 w 144"/>
                    <a:gd name="T5" fmla="*/ 39 h 58"/>
                    <a:gd name="T6" fmla="*/ 10 w 144"/>
                    <a:gd name="T7" fmla="*/ 0 h 58"/>
                    <a:gd name="T8" fmla="*/ 0 w 144"/>
                    <a:gd name="T9" fmla="*/ 20 h 58"/>
                    <a:gd name="T10" fmla="*/ 0 60000 65536"/>
                    <a:gd name="T11" fmla="*/ 0 60000 65536"/>
                    <a:gd name="T12" fmla="*/ 0 60000 65536"/>
                    <a:gd name="T13" fmla="*/ 0 60000 65536"/>
                    <a:gd name="T14" fmla="*/ 0 60000 65536"/>
                    <a:gd name="T15" fmla="*/ 0 w 144"/>
                    <a:gd name="T16" fmla="*/ 0 h 58"/>
                    <a:gd name="T17" fmla="*/ 144 w 144"/>
                    <a:gd name="T18" fmla="*/ 58 h 58"/>
                  </a:gdLst>
                  <a:ahLst/>
                  <a:cxnLst>
                    <a:cxn ang="T10">
                      <a:pos x="T0" y="T1"/>
                    </a:cxn>
                    <a:cxn ang="T11">
                      <a:pos x="T2" y="T3"/>
                    </a:cxn>
                    <a:cxn ang="T12">
                      <a:pos x="T4" y="T5"/>
                    </a:cxn>
                    <a:cxn ang="T13">
                      <a:pos x="T6" y="T7"/>
                    </a:cxn>
                    <a:cxn ang="T14">
                      <a:pos x="T8" y="T9"/>
                    </a:cxn>
                  </a:cxnLst>
                  <a:rect l="T15" t="T16" r="T17" b="T18"/>
                  <a:pathLst>
                    <a:path w="144" h="58">
                      <a:moveTo>
                        <a:pt x="0" y="20"/>
                      </a:moveTo>
                      <a:lnTo>
                        <a:pt x="134" y="58"/>
                      </a:lnTo>
                      <a:lnTo>
                        <a:pt x="144" y="39"/>
                      </a:lnTo>
                      <a:lnTo>
                        <a:pt x="10" y="0"/>
                      </a:lnTo>
                      <a:lnTo>
                        <a:pt x="0" y="2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737" name="Freeform 14"/>
                <p:cNvSpPr>
                  <a:spLocks/>
                </p:cNvSpPr>
                <p:nvPr/>
              </p:nvSpPr>
              <p:spPr bwMode="auto">
                <a:xfrm>
                  <a:off x="2257" y="2294"/>
                  <a:ext cx="144" cy="58"/>
                </a:xfrm>
                <a:custGeom>
                  <a:avLst/>
                  <a:gdLst>
                    <a:gd name="T0" fmla="*/ 0 w 144"/>
                    <a:gd name="T1" fmla="*/ 20 h 58"/>
                    <a:gd name="T2" fmla="*/ 134 w 144"/>
                    <a:gd name="T3" fmla="*/ 58 h 58"/>
                    <a:gd name="T4" fmla="*/ 144 w 144"/>
                    <a:gd name="T5" fmla="*/ 39 h 58"/>
                    <a:gd name="T6" fmla="*/ 10 w 144"/>
                    <a:gd name="T7" fmla="*/ 0 h 58"/>
                    <a:gd name="T8" fmla="*/ 0 w 144"/>
                    <a:gd name="T9" fmla="*/ 20 h 58"/>
                    <a:gd name="T10" fmla="*/ 0 60000 65536"/>
                    <a:gd name="T11" fmla="*/ 0 60000 65536"/>
                    <a:gd name="T12" fmla="*/ 0 60000 65536"/>
                    <a:gd name="T13" fmla="*/ 0 60000 65536"/>
                    <a:gd name="T14" fmla="*/ 0 60000 65536"/>
                    <a:gd name="T15" fmla="*/ 0 w 144"/>
                    <a:gd name="T16" fmla="*/ 0 h 58"/>
                    <a:gd name="T17" fmla="*/ 144 w 144"/>
                    <a:gd name="T18" fmla="*/ 58 h 58"/>
                  </a:gdLst>
                  <a:ahLst/>
                  <a:cxnLst>
                    <a:cxn ang="T10">
                      <a:pos x="T0" y="T1"/>
                    </a:cxn>
                    <a:cxn ang="T11">
                      <a:pos x="T2" y="T3"/>
                    </a:cxn>
                    <a:cxn ang="T12">
                      <a:pos x="T4" y="T5"/>
                    </a:cxn>
                    <a:cxn ang="T13">
                      <a:pos x="T6" y="T7"/>
                    </a:cxn>
                    <a:cxn ang="T14">
                      <a:pos x="T8" y="T9"/>
                    </a:cxn>
                  </a:cxnLst>
                  <a:rect l="T15" t="T16" r="T17" b="T18"/>
                  <a:pathLst>
                    <a:path w="144" h="58">
                      <a:moveTo>
                        <a:pt x="0" y="20"/>
                      </a:moveTo>
                      <a:lnTo>
                        <a:pt x="134" y="58"/>
                      </a:lnTo>
                      <a:lnTo>
                        <a:pt x="144" y="39"/>
                      </a:lnTo>
                      <a:lnTo>
                        <a:pt x="10" y="0"/>
                      </a:lnTo>
                      <a:lnTo>
                        <a:pt x="0" y="2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738" name="Freeform 15"/>
                <p:cNvSpPr>
                  <a:spLocks/>
                </p:cNvSpPr>
                <p:nvPr/>
              </p:nvSpPr>
              <p:spPr bwMode="auto">
                <a:xfrm>
                  <a:off x="2420" y="2342"/>
                  <a:ext cx="144" cy="58"/>
                </a:xfrm>
                <a:custGeom>
                  <a:avLst/>
                  <a:gdLst>
                    <a:gd name="T0" fmla="*/ 0 w 144"/>
                    <a:gd name="T1" fmla="*/ 20 h 58"/>
                    <a:gd name="T2" fmla="*/ 134 w 144"/>
                    <a:gd name="T3" fmla="*/ 58 h 58"/>
                    <a:gd name="T4" fmla="*/ 144 w 144"/>
                    <a:gd name="T5" fmla="*/ 39 h 58"/>
                    <a:gd name="T6" fmla="*/ 10 w 144"/>
                    <a:gd name="T7" fmla="*/ 0 h 58"/>
                    <a:gd name="T8" fmla="*/ 0 w 144"/>
                    <a:gd name="T9" fmla="*/ 20 h 58"/>
                    <a:gd name="T10" fmla="*/ 0 60000 65536"/>
                    <a:gd name="T11" fmla="*/ 0 60000 65536"/>
                    <a:gd name="T12" fmla="*/ 0 60000 65536"/>
                    <a:gd name="T13" fmla="*/ 0 60000 65536"/>
                    <a:gd name="T14" fmla="*/ 0 60000 65536"/>
                    <a:gd name="T15" fmla="*/ 0 w 144"/>
                    <a:gd name="T16" fmla="*/ 0 h 58"/>
                    <a:gd name="T17" fmla="*/ 144 w 144"/>
                    <a:gd name="T18" fmla="*/ 58 h 58"/>
                  </a:gdLst>
                  <a:ahLst/>
                  <a:cxnLst>
                    <a:cxn ang="T10">
                      <a:pos x="T0" y="T1"/>
                    </a:cxn>
                    <a:cxn ang="T11">
                      <a:pos x="T2" y="T3"/>
                    </a:cxn>
                    <a:cxn ang="T12">
                      <a:pos x="T4" y="T5"/>
                    </a:cxn>
                    <a:cxn ang="T13">
                      <a:pos x="T6" y="T7"/>
                    </a:cxn>
                    <a:cxn ang="T14">
                      <a:pos x="T8" y="T9"/>
                    </a:cxn>
                  </a:cxnLst>
                  <a:rect l="T15" t="T16" r="T17" b="T18"/>
                  <a:pathLst>
                    <a:path w="144" h="58">
                      <a:moveTo>
                        <a:pt x="0" y="20"/>
                      </a:moveTo>
                      <a:lnTo>
                        <a:pt x="134" y="58"/>
                      </a:lnTo>
                      <a:lnTo>
                        <a:pt x="144" y="39"/>
                      </a:lnTo>
                      <a:lnTo>
                        <a:pt x="10" y="0"/>
                      </a:lnTo>
                      <a:lnTo>
                        <a:pt x="0" y="2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739" name="Freeform 16"/>
                <p:cNvSpPr>
                  <a:spLocks/>
                </p:cNvSpPr>
                <p:nvPr/>
              </p:nvSpPr>
              <p:spPr bwMode="auto">
                <a:xfrm>
                  <a:off x="2583" y="2390"/>
                  <a:ext cx="144" cy="58"/>
                </a:xfrm>
                <a:custGeom>
                  <a:avLst/>
                  <a:gdLst>
                    <a:gd name="T0" fmla="*/ 0 w 144"/>
                    <a:gd name="T1" fmla="*/ 19 h 58"/>
                    <a:gd name="T2" fmla="*/ 135 w 144"/>
                    <a:gd name="T3" fmla="*/ 58 h 58"/>
                    <a:gd name="T4" fmla="*/ 144 w 144"/>
                    <a:gd name="T5" fmla="*/ 39 h 58"/>
                    <a:gd name="T6" fmla="*/ 10 w 144"/>
                    <a:gd name="T7" fmla="*/ 0 h 58"/>
                    <a:gd name="T8" fmla="*/ 0 w 144"/>
                    <a:gd name="T9" fmla="*/ 19 h 58"/>
                    <a:gd name="T10" fmla="*/ 0 60000 65536"/>
                    <a:gd name="T11" fmla="*/ 0 60000 65536"/>
                    <a:gd name="T12" fmla="*/ 0 60000 65536"/>
                    <a:gd name="T13" fmla="*/ 0 60000 65536"/>
                    <a:gd name="T14" fmla="*/ 0 60000 65536"/>
                    <a:gd name="T15" fmla="*/ 0 w 144"/>
                    <a:gd name="T16" fmla="*/ 0 h 58"/>
                    <a:gd name="T17" fmla="*/ 144 w 144"/>
                    <a:gd name="T18" fmla="*/ 58 h 58"/>
                  </a:gdLst>
                  <a:ahLst/>
                  <a:cxnLst>
                    <a:cxn ang="T10">
                      <a:pos x="T0" y="T1"/>
                    </a:cxn>
                    <a:cxn ang="T11">
                      <a:pos x="T2" y="T3"/>
                    </a:cxn>
                    <a:cxn ang="T12">
                      <a:pos x="T4" y="T5"/>
                    </a:cxn>
                    <a:cxn ang="T13">
                      <a:pos x="T6" y="T7"/>
                    </a:cxn>
                    <a:cxn ang="T14">
                      <a:pos x="T8" y="T9"/>
                    </a:cxn>
                  </a:cxnLst>
                  <a:rect l="T15" t="T16" r="T17" b="T18"/>
                  <a:pathLst>
                    <a:path w="144" h="58">
                      <a:moveTo>
                        <a:pt x="0" y="19"/>
                      </a:moveTo>
                      <a:lnTo>
                        <a:pt x="135" y="58"/>
                      </a:lnTo>
                      <a:lnTo>
                        <a:pt x="144" y="39"/>
                      </a:lnTo>
                      <a:lnTo>
                        <a:pt x="10" y="0"/>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740" name="Freeform 17"/>
                <p:cNvSpPr>
                  <a:spLocks/>
                </p:cNvSpPr>
                <p:nvPr/>
              </p:nvSpPr>
              <p:spPr bwMode="auto">
                <a:xfrm>
                  <a:off x="2746" y="2438"/>
                  <a:ext cx="144" cy="58"/>
                </a:xfrm>
                <a:custGeom>
                  <a:avLst/>
                  <a:gdLst>
                    <a:gd name="T0" fmla="*/ 0 w 144"/>
                    <a:gd name="T1" fmla="*/ 19 h 58"/>
                    <a:gd name="T2" fmla="*/ 135 w 144"/>
                    <a:gd name="T3" fmla="*/ 58 h 58"/>
                    <a:gd name="T4" fmla="*/ 144 w 144"/>
                    <a:gd name="T5" fmla="*/ 39 h 58"/>
                    <a:gd name="T6" fmla="*/ 10 w 144"/>
                    <a:gd name="T7" fmla="*/ 0 h 58"/>
                    <a:gd name="T8" fmla="*/ 0 w 144"/>
                    <a:gd name="T9" fmla="*/ 19 h 58"/>
                    <a:gd name="T10" fmla="*/ 0 60000 65536"/>
                    <a:gd name="T11" fmla="*/ 0 60000 65536"/>
                    <a:gd name="T12" fmla="*/ 0 60000 65536"/>
                    <a:gd name="T13" fmla="*/ 0 60000 65536"/>
                    <a:gd name="T14" fmla="*/ 0 60000 65536"/>
                    <a:gd name="T15" fmla="*/ 0 w 144"/>
                    <a:gd name="T16" fmla="*/ 0 h 58"/>
                    <a:gd name="T17" fmla="*/ 144 w 144"/>
                    <a:gd name="T18" fmla="*/ 58 h 58"/>
                  </a:gdLst>
                  <a:ahLst/>
                  <a:cxnLst>
                    <a:cxn ang="T10">
                      <a:pos x="T0" y="T1"/>
                    </a:cxn>
                    <a:cxn ang="T11">
                      <a:pos x="T2" y="T3"/>
                    </a:cxn>
                    <a:cxn ang="T12">
                      <a:pos x="T4" y="T5"/>
                    </a:cxn>
                    <a:cxn ang="T13">
                      <a:pos x="T6" y="T7"/>
                    </a:cxn>
                    <a:cxn ang="T14">
                      <a:pos x="T8" y="T9"/>
                    </a:cxn>
                  </a:cxnLst>
                  <a:rect l="T15" t="T16" r="T17" b="T18"/>
                  <a:pathLst>
                    <a:path w="144" h="58">
                      <a:moveTo>
                        <a:pt x="0" y="19"/>
                      </a:moveTo>
                      <a:lnTo>
                        <a:pt x="135" y="58"/>
                      </a:lnTo>
                      <a:lnTo>
                        <a:pt x="144" y="39"/>
                      </a:lnTo>
                      <a:lnTo>
                        <a:pt x="10" y="0"/>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741" name="Freeform 18"/>
                <p:cNvSpPr>
                  <a:spLocks/>
                </p:cNvSpPr>
                <p:nvPr/>
              </p:nvSpPr>
              <p:spPr bwMode="auto">
                <a:xfrm>
                  <a:off x="2909" y="2486"/>
                  <a:ext cx="144" cy="48"/>
                </a:xfrm>
                <a:custGeom>
                  <a:avLst/>
                  <a:gdLst>
                    <a:gd name="T0" fmla="*/ 0 w 144"/>
                    <a:gd name="T1" fmla="*/ 19 h 48"/>
                    <a:gd name="T2" fmla="*/ 135 w 144"/>
                    <a:gd name="T3" fmla="*/ 48 h 48"/>
                    <a:gd name="T4" fmla="*/ 144 w 144"/>
                    <a:gd name="T5" fmla="*/ 29 h 48"/>
                    <a:gd name="T6" fmla="*/ 10 w 144"/>
                    <a:gd name="T7" fmla="*/ 0 h 48"/>
                    <a:gd name="T8" fmla="*/ 0 w 144"/>
                    <a:gd name="T9" fmla="*/ 19 h 48"/>
                    <a:gd name="T10" fmla="*/ 0 60000 65536"/>
                    <a:gd name="T11" fmla="*/ 0 60000 65536"/>
                    <a:gd name="T12" fmla="*/ 0 60000 65536"/>
                    <a:gd name="T13" fmla="*/ 0 60000 65536"/>
                    <a:gd name="T14" fmla="*/ 0 60000 65536"/>
                    <a:gd name="T15" fmla="*/ 0 w 144"/>
                    <a:gd name="T16" fmla="*/ 0 h 48"/>
                    <a:gd name="T17" fmla="*/ 144 w 144"/>
                    <a:gd name="T18" fmla="*/ 48 h 48"/>
                  </a:gdLst>
                  <a:ahLst/>
                  <a:cxnLst>
                    <a:cxn ang="T10">
                      <a:pos x="T0" y="T1"/>
                    </a:cxn>
                    <a:cxn ang="T11">
                      <a:pos x="T2" y="T3"/>
                    </a:cxn>
                    <a:cxn ang="T12">
                      <a:pos x="T4" y="T5"/>
                    </a:cxn>
                    <a:cxn ang="T13">
                      <a:pos x="T6" y="T7"/>
                    </a:cxn>
                    <a:cxn ang="T14">
                      <a:pos x="T8" y="T9"/>
                    </a:cxn>
                  </a:cxnLst>
                  <a:rect l="T15" t="T16" r="T17" b="T18"/>
                  <a:pathLst>
                    <a:path w="144" h="48">
                      <a:moveTo>
                        <a:pt x="0" y="19"/>
                      </a:moveTo>
                      <a:lnTo>
                        <a:pt x="135" y="48"/>
                      </a:lnTo>
                      <a:lnTo>
                        <a:pt x="144" y="29"/>
                      </a:lnTo>
                      <a:lnTo>
                        <a:pt x="10" y="0"/>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742" name="Freeform 19"/>
                <p:cNvSpPr>
                  <a:spLocks/>
                </p:cNvSpPr>
                <p:nvPr/>
              </p:nvSpPr>
              <p:spPr bwMode="auto">
                <a:xfrm>
                  <a:off x="3072" y="2525"/>
                  <a:ext cx="144" cy="48"/>
                </a:xfrm>
                <a:custGeom>
                  <a:avLst/>
                  <a:gdLst>
                    <a:gd name="T0" fmla="*/ 0 w 144"/>
                    <a:gd name="T1" fmla="*/ 19 h 48"/>
                    <a:gd name="T2" fmla="*/ 135 w 144"/>
                    <a:gd name="T3" fmla="*/ 48 h 48"/>
                    <a:gd name="T4" fmla="*/ 144 w 144"/>
                    <a:gd name="T5" fmla="*/ 28 h 48"/>
                    <a:gd name="T6" fmla="*/ 10 w 144"/>
                    <a:gd name="T7" fmla="*/ 0 h 48"/>
                    <a:gd name="T8" fmla="*/ 0 w 144"/>
                    <a:gd name="T9" fmla="*/ 19 h 48"/>
                    <a:gd name="T10" fmla="*/ 0 60000 65536"/>
                    <a:gd name="T11" fmla="*/ 0 60000 65536"/>
                    <a:gd name="T12" fmla="*/ 0 60000 65536"/>
                    <a:gd name="T13" fmla="*/ 0 60000 65536"/>
                    <a:gd name="T14" fmla="*/ 0 60000 65536"/>
                    <a:gd name="T15" fmla="*/ 0 w 144"/>
                    <a:gd name="T16" fmla="*/ 0 h 48"/>
                    <a:gd name="T17" fmla="*/ 144 w 144"/>
                    <a:gd name="T18" fmla="*/ 48 h 48"/>
                  </a:gdLst>
                  <a:ahLst/>
                  <a:cxnLst>
                    <a:cxn ang="T10">
                      <a:pos x="T0" y="T1"/>
                    </a:cxn>
                    <a:cxn ang="T11">
                      <a:pos x="T2" y="T3"/>
                    </a:cxn>
                    <a:cxn ang="T12">
                      <a:pos x="T4" y="T5"/>
                    </a:cxn>
                    <a:cxn ang="T13">
                      <a:pos x="T6" y="T7"/>
                    </a:cxn>
                    <a:cxn ang="T14">
                      <a:pos x="T8" y="T9"/>
                    </a:cxn>
                  </a:cxnLst>
                  <a:rect l="T15" t="T16" r="T17" b="T18"/>
                  <a:pathLst>
                    <a:path w="144" h="48">
                      <a:moveTo>
                        <a:pt x="0" y="19"/>
                      </a:moveTo>
                      <a:lnTo>
                        <a:pt x="135" y="48"/>
                      </a:lnTo>
                      <a:lnTo>
                        <a:pt x="144" y="28"/>
                      </a:lnTo>
                      <a:lnTo>
                        <a:pt x="10" y="0"/>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743" name="Freeform 20"/>
                <p:cNvSpPr>
                  <a:spLocks/>
                </p:cNvSpPr>
                <p:nvPr/>
              </p:nvSpPr>
              <p:spPr bwMode="auto">
                <a:xfrm>
                  <a:off x="3265" y="2582"/>
                  <a:ext cx="143" cy="58"/>
                </a:xfrm>
                <a:custGeom>
                  <a:avLst/>
                  <a:gdLst>
                    <a:gd name="T0" fmla="*/ 0 w 143"/>
                    <a:gd name="T1" fmla="*/ 19 h 58"/>
                    <a:gd name="T2" fmla="*/ 134 w 143"/>
                    <a:gd name="T3" fmla="*/ 58 h 58"/>
                    <a:gd name="T4" fmla="*/ 143 w 143"/>
                    <a:gd name="T5" fmla="*/ 38 h 58"/>
                    <a:gd name="T6" fmla="*/ 9 w 143"/>
                    <a:gd name="T7" fmla="*/ 0 h 58"/>
                    <a:gd name="T8" fmla="*/ 0 w 143"/>
                    <a:gd name="T9" fmla="*/ 19 h 58"/>
                    <a:gd name="T10" fmla="*/ 0 60000 65536"/>
                    <a:gd name="T11" fmla="*/ 0 60000 65536"/>
                    <a:gd name="T12" fmla="*/ 0 60000 65536"/>
                    <a:gd name="T13" fmla="*/ 0 60000 65536"/>
                    <a:gd name="T14" fmla="*/ 0 60000 65536"/>
                    <a:gd name="T15" fmla="*/ 0 w 143"/>
                    <a:gd name="T16" fmla="*/ 0 h 58"/>
                    <a:gd name="T17" fmla="*/ 143 w 143"/>
                    <a:gd name="T18" fmla="*/ 58 h 58"/>
                  </a:gdLst>
                  <a:ahLst/>
                  <a:cxnLst>
                    <a:cxn ang="T10">
                      <a:pos x="T0" y="T1"/>
                    </a:cxn>
                    <a:cxn ang="T11">
                      <a:pos x="T2" y="T3"/>
                    </a:cxn>
                    <a:cxn ang="T12">
                      <a:pos x="T4" y="T5"/>
                    </a:cxn>
                    <a:cxn ang="T13">
                      <a:pos x="T6" y="T7"/>
                    </a:cxn>
                    <a:cxn ang="T14">
                      <a:pos x="T8" y="T9"/>
                    </a:cxn>
                  </a:cxnLst>
                  <a:rect l="T15" t="T16" r="T17" b="T18"/>
                  <a:pathLst>
                    <a:path w="143" h="58">
                      <a:moveTo>
                        <a:pt x="0" y="19"/>
                      </a:moveTo>
                      <a:lnTo>
                        <a:pt x="134" y="58"/>
                      </a:lnTo>
                      <a:lnTo>
                        <a:pt x="143" y="38"/>
                      </a:lnTo>
                      <a:lnTo>
                        <a:pt x="9" y="0"/>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68727" name="Freeform 21"/>
              <p:cNvSpPr>
                <a:spLocks/>
              </p:cNvSpPr>
              <p:nvPr/>
            </p:nvSpPr>
            <p:spPr bwMode="auto">
              <a:xfrm>
                <a:off x="3456" y="2640"/>
                <a:ext cx="144" cy="48"/>
              </a:xfrm>
              <a:custGeom>
                <a:avLst/>
                <a:gdLst>
                  <a:gd name="T0" fmla="*/ 0 w 144"/>
                  <a:gd name="T1" fmla="*/ 19 h 48"/>
                  <a:gd name="T2" fmla="*/ 134 w 144"/>
                  <a:gd name="T3" fmla="*/ 48 h 48"/>
                  <a:gd name="T4" fmla="*/ 144 w 144"/>
                  <a:gd name="T5" fmla="*/ 29 h 48"/>
                  <a:gd name="T6" fmla="*/ 9 w 144"/>
                  <a:gd name="T7" fmla="*/ 0 h 48"/>
                  <a:gd name="T8" fmla="*/ 0 w 144"/>
                  <a:gd name="T9" fmla="*/ 19 h 48"/>
                  <a:gd name="T10" fmla="*/ 0 60000 65536"/>
                  <a:gd name="T11" fmla="*/ 0 60000 65536"/>
                  <a:gd name="T12" fmla="*/ 0 60000 65536"/>
                  <a:gd name="T13" fmla="*/ 0 60000 65536"/>
                  <a:gd name="T14" fmla="*/ 0 60000 65536"/>
                  <a:gd name="T15" fmla="*/ 0 w 144"/>
                  <a:gd name="T16" fmla="*/ 0 h 48"/>
                  <a:gd name="T17" fmla="*/ 144 w 144"/>
                  <a:gd name="T18" fmla="*/ 48 h 48"/>
                </a:gdLst>
                <a:ahLst/>
                <a:cxnLst>
                  <a:cxn ang="T10">
                    <a:pos x="T0" y="T1"/>
                  </a:cxn>
                  <a:cxn ang="T11">
                    <a:pos x="T2" y="T3"/>
                  </a:cxn>
                  <a:cxn ang="T12">
                    <a:pos x="T4" y="T5"/>
                  </a:cxn>
                  <a:cxn ang="T13">
                    <a:pos x="T6" y="T7"/>
                  </a:cxn>
                  <a:cxn ang="T14">
                    <a:pos x="T8" y="T9"/>
                  </a:cxn>
                </a:cxnLst>
                <a:rect l="T15" t="T16" r="T17" b="T18"/>
                <a:pathLst>
                  <a:path w="144" h="48">
                    <a:moveTo>
                      <a:pt x="0" y="19"/>
                    </a:moveTo>
                    <a:lnTo>
                      <a:pt x="134" y="48"/>
                    </a:lnTo>
                    <a:lnTo>
                      <a:pt x="144" y="29"/>
                    </a:lnTo>
                    <a:lnTo>
                      <a:pt x="9" y="0"/>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728" name="Freeform 22"/>
              <p:cNvSpPr>
                <a:spLocks/>
              </p:cNvSpPr>
              <p:nvPr/>
            </p:nvSpPr>
            <p:spPr bwMode="auto">
              <a:xfrm>
                <a:off x="3648" y="2688"/>
                <a:ext cx="144" cy="48"/>
              </a:xfrm>
              <a:custGeom>
                <a:avLst/>
                <a:gdLst>
                  <a:gd name="T0" fmla="*/ 0 w 144"/>
                  <a:gd name="T1" fmla="*/ 19 h 48"/>
                  <a:gd name="T2" fmla="*/ 134 w 144"/>
                  <a:gd name="T3" fmla="*/ 48 h 48"/>
                  <a:gd name="T4" fmla="*/ 144 w 144"/>
                  <a:gd name="T5" fmla="*/ 29 h 48"/>
                  <a:gd name="T6" fmla="*/ 9 w 144"/>
                  <a:gd name="T7" fmla="*/ 0 h 48"/>
                  <a:gd name="T8" fmla="*/ 0 w 144"/>
                  <a:gd name="T9" fmla="*/ 19 h 48"/>
                  <a:gd name="T10" fmla="*/ 0 60000 65536"/>
                  <a:gd name="T11" fmla="*/ 0 60000 65536"/>
                  <a:gd name="T12" fmla="*/ 0 60000 65536"/>
                  <a:gd name="T13" fmla="*/ 0 60000 65536"/>
                  <a:gd name="T14" fmla="*/ 0 60000 65536"/>
                  <a:gd name="T15" fmla="*/ 0 w 144"/>
                  <a:gd name="T16" fmla="*/ 0 h 48"/>
                  <a:gd name="T17" fmla="*/ 144 w 144"/>
                  <a:gd name="T18" fmla="*/ 48 h 48"/>
                </a:gdLst>
                <a:ahLst/>
                <a:cxnLst>
                  <a:cxn ang="T10">
                    <a:pos x="T0" y="T1"/>
                  </a:cxn>
                  <a:cxn ang="T11">
                    <a:pos x="T2" y="T3"/>
                  </a:cxn>
                  <a:cxn ang="T12">
                    <a:pos x="T4" y="T5"/>
                  </a:cxn>
                  <a:cxn ang="T13">
                    <a:pos x="T6" y="T7"/>
                  </a:cxn>
                  <a:cxn ang="T14">
                    <a:pos x="T8" y="T9"/>
                  </a:cxn>
                </a:cxnLst>
                <a:rect l="T15" t="T16" r="T17" b="T18"/>
                <a:pathLst>
                  <a:path w="144" h="48">
                    <a:moveTo>
                      <a:pt x="0" y="19"/>
                    </a:moveTo>
                    <a:lnTo>
                      <a:pt x="134" y="48"/>
                    </a:lnTo>
                    <a:lnTo>
                      <a:pt x="144" y="29"/>
                    </a:lnTo>
                    <a:lnTo>
                      <a:pt x="9" y="0"/>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68717" name="Freeform 23"/>
            <p:cNvSpPr>
              <a:spLocks/>
            </p:cNvSpPr>
            <p:nvPr/>
          </p:nvSpPr>
          <p:spPr bwMode="auto">
            <a:xfrm>
              <a:off x="3840" y="2736"/>
              <a:ext cx="144" cy="48"/>
            </a:xfrm>
            <a:custGeom>
              <a:avLst/>
              <a:gdLst>
                <a:gd name="T0" fmla="*/ 0 w 144"/>
                <a:gd name="T1" fmla="*/ 19 h 48"/>
                <a:gd name="T2" fmla="*/ 134 w 144"/>
                <a:gd name="T3" fmla="*/ 48 h 48"/>
                <a:gd name="T4" fmla="*/ 144 w 144"/>
                <a:gd name="T5" fmla="*/ 28 h 48"/>
                <a:gd name="T6" fmla="*/ 9 w 144"/>
                <a:gd name="T7" fmla="*/ 0 h 48"/>
                <a:gd name="T8" fmla="*/ 0 w 144"/>
                <a:gd name="T9" fmla="*/ 19 h 48"/>
                <a:gd name="T10" fmla="*/ 0 60000 65536"/>
                <a:gd name="T11" fmla="*/ 0 60000 65536"/>
                <a:gd name="T12" fmla="*/ 0 60000 65536"/>
                <a:gd name="T13" fmla="*/ 0 60000 65536"/>
                <a:gd name="T14" fmla="*/ 0 60000 65536"/>
                <a:gd name="T15" fmla="*/ 0 w 144"/>
                <a:gd name="T16" fmla="*/ 0 h 48"/>
                <a:gd name="T17" fmla="*/ 144 w 144"/>
                <a:gd name="T18" fmla="*/ 48 h 48"/>
              </a:gdLst>
              <a:ahLst/>
              <a:cxnLst>
                <a:cxn ang="T10">
                  <a:pos x="T0" y="T1"/>
                </a:cxn>
                <a:cxn ang="T11">
                  <a:pos x="T2" y="T3"/>
                </a:cxn>
                <a:cxn ang="T12">
                  <a:pos x="T4" y="T5"/>
                </a:cxn>
                <a:cxn ang="T13">
                  <a:pos x="T6" y="T7"/>
                </a:cxn>
                <a:cxn ang="T14">
                  <a:pos x="T8" y="T9"/>
                </a:cxn>
              </a:cxnLst>
              <a:rect l="T15" t="T16" r="T17" b="T18"/>
              <a:pathLst>
                <a:path w="144" h="48">
                  <a:moveTo>
                    <a:pt x="0" y="19"/>
                  </a:moveTo>
                  <a:lnTo>
                    <a:pt x="134" y="48"/>
                  </a:lnTo>
                  <a:lnTo>
                    <a:pt x="144" y="28"/>
                  </a:lnTo>
                  <a:lnTo>
                    <a:pt x="9" y="0"/>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718" name="Freeform 24"/>
            <p:cNvSpPr>
              <a:spLocks/>
            </p:cNvSpPr>
            <p:nvPr/>
          </p:nvSpPr>
          <p:spPr bwMode="auto">
            <a:xfrm>
              <a:off x="4032" y="2784"/>
              <a:ext cx="144" cy="48"/>
            </a:xfrm>
            <a:custGeom>
              <a:avLst/>
              <a:gdLst>
                <a:gd name="T0" fmla="*/ 0 w 144"/>
                <a:gd name="T1" fmla="*/ 19 h 48"/>
                <a:gd name="T2" fmla="*/ 134 w 144"/>
                <a:gd name="T3" fmla="*/ 48 h 48"/>
                <a:gd name="T4" fmla="*/ 144 w 144"/>
                <a:gd name="T5" fmla="*/ 29 h 48"/>
                <a:gd name="T6" fmla="*/ 9 w 144"/>
                <a:gd name="T7" fmla="*/ 0 h 48"/>
                <a:gd name="T8" fmla="*/ 0 w 144"/>
                <a:gd name="T9" fmla="*/ 19 h 48"/>
                <a:gd name="T10" fmla="*/ 0 60000 65536"/>
                <a:gd name="T11" fmla="*/ 0 60000 65536"/>
                <a:gd name="T12" fmla="*/ 0 60000 65536"/>
                <a:gd name="T13" fmla="*/ 0 60000 65536"/>
                <a:gd name="T14" fmla="*/ 0 60000 65536"/>
                <a:gd name="T15" fmla="*/ 0 w 144"/>
                <a:gd name="T16" fmla="*/ 0 h 48"/>
                <a:gd name="T17" fmla="*/ 144 w 144"/>
                <a:gd name="T18" fmla="*/ 48 h 48"/>
              </a:gdLst>
              <a:ahLst/>
              <a:cxnLst>
                <a:cxn ang="T10">
                  <a:pos x="T0" y="T1"/>
                </a:cxn>
                <a:cxn ang="T11">
                  <a:pos x="T2" y="T3"/>
                </a:cxn>
                <a:cxn ang="T12">
                  <a:pos x="T4" y="T5"/>
                </a:cxn>
                <a:cxn ang="T13">
                  <a:pos x="T6" y="T7"/>
                </a:cxn>
                <a:cxn ang="T14">
                  <a:pos x="T8" y="T9"/>
                </a:cxn>
              </a:cxnLst>
              <a:rect l="T15" t="T16" r="T17" b="T18"/>
              <a:pathLst>
                <a:path w="144" h="48">
                  <a:moveTo>
                    <a:pt x="0" y="19"/>
                  </a:moveTo>
                  <a:lnTo>
                    <a:pt x="134" y="48"/>
                  </a:lnTo>
                  <a:lnTo>
                    <a:pt x="144" y="29"/>
                  </a:lnTo>
                  <a:lnTo>
                    <a:pt x="9" y="0"/>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719" name="Freeform 25"/>
            <p:cNvSpPr>
              <a:spLocks/>
            </p:cNvSpPr>
            <p:nvPr/>
          </p:nvSpPr>
          <p:spPr bwMode="auto">
            <a:xfrm>
              <a:off x="4224" y="2832"/>
              <a:ext cx="144" cy="39"/>
            </a:xfrm>
            <a:custGeom>
              <a:avLst/>
              <a:gdLst>
                <a:gd name="T0" fmla="*/ 0 w 144"/>
                <a:gd name="T1" fmla="*/ 20 h 39"/>
                <a:gd name="T2" fmla="*/ 134 w 144"/>
                <a:gd name="T3" fmla="*/ 39 h 39"/>
                <a:gd name="T4" fmla="*/ 144 w 144"/>
                <a:gd name="T5" fmla="*/ 20 h 39"/>
                <a:gd name="T6" fmla="*/ 10 w 144"/>
                <a:gd name="T7" fmla="*/ 0 h 39"/>
                <a:gd name="T8" fmla="*/ 0 w 144"/>
                <a:gd name="T9" fmla="*/ 20 h 39"/>
                <a:gd name="T10" fmla="*/ 0 60000 65536"/>
                <a:gd name="T11" fmla="*/ 0 60000 65536"/>
                <a:gd name="T12" fmla="*/ 0 60000 65536"/>
                <a:gd name="T13" fmla="*/ 0 60000 65536"/>
                <a:gd name="T14" fmla="*/ 0 60000 65536"/>
                <a:gd name="T15" fmla="*/ 0 w 144"/>
                <a:gd name="T16" fmla="*/ 0 h 39"/>
                <a:gd name="T17" fmla="*/ 144 w 144"/>
                <a:gd name="T18" fmla="*/ 39 h 39"/>
              </a:gdLst>
              <a:ahLst/>
              <a:cxnLst>
                <a:cxn ang="T10">
                  <a:pos x="T0" y="T1"/>
                </a:cxn>
                <a:cxn ang="T11">
                  <a:pos x="T2" y="T3"/>
                </a:cxn>
                <a:cxn ang="T12">
                  <a:pos x="T4" y="T5"/>
                </a:cxn>
                <a:cxn ang="T13">
                  <a:pos x="T6" y="T7"/>
                </a:cxn>
                <a:cxn ang="T14">
                  <a:pos x="T8" y="T9"/>
                </a:cxn>
              </a:cxnLst>
              <a:rect l="T15" t="T16" r="T17" b="T18"/>
              <a:pathLst>
                <a:path w="144" h="39">
                  <a:moveTo>
                    <a:pt x="0" y="20"/>
                  </a:moveTo>
                  <a:lnTo>
                    <a:pt x="134" y="39"/>
                  </a:lnTo>
                  <a:lnTo>
                    <a:pt x="144" y="20"/>
                  </a:lnTo>
                  <a:lnTo>
                    <a:pt x="10" y="0"/>
                  </a:lnTo>
                  <a:lnTo>
                    <a:pt x="0" y="2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720" name="Freeform 26"/>
            <p:cNvSpPr>
              <a:spLocks/>
            </p:cNvSpPr>
            <p:nvPr/>
          </p:nvSpPr>
          <p:spPr bwMode="auto">
            <a:xfrm>
              <a:off x="4416" y="2880"/>
              <a:ext cx="144" cy="48"/>
            </a:xfrm>
            <a:custGeom>
              <a:avLst/>
              <a:gdLst>
                <a:gd name="T0" fmla="*/ 0 w 144"/>
                <a:gd name="T1" fmla="*/ 19 h 48"/>
                <a:gd name="T2" fmla="*/ 134 w 144"/>
                <a:gd name="T3" fmla="*/ 48 h 48"/>
                <a:gd name="T4" fmla="*/ 144 w 144"/>
                <a:gd name="T5" fmla="*/ 29 h 48"/>
                <a:gd name="T6" fmla="*/ 9 w 144"/>
                <a:gd name="T7" fmla="*/ 0 h 48"/>
                <a:gd name="T8" fmla="*/ 0 w 144"/>
                <a:gd name="T9" fmla="*/ 19 h 48"/>
                <a:gd name="T10" fmla="*/ 0 60000 65536"/>
                <a:gd name="T11" fmla="*/ 0 60000 65536"/>
                <a:gd name="T12" fmla="*/ 0 60000 65536"/>
                <a:gd name="T13" fmla="*/ 0 60000 65536"/>
                <a:gd name="T14" fmla="*/ 0 60000 65536"/>
                <a:gd name="T15" fmla="*/ 0 w 144"/>
                <a:gd name="T16" fmla="*/ 0 h 48"/>
                <a:gd name="T17" fmla="*/ 144 w 144"/>
                <a:gd name="T18" fmla="*/ 48 h 48"/>
              </a:gdLst>
              <a:ahLst/>
              <a:cxnLst>
                <a:cxn ang="T10">
                  <a:pos x="T0" y="T1"/>
                </a:cxn>
                <a:cxn ang="T11">
                  <a:pos x="T2" y="T3"/>
                </a:cxn>
                <a:cxn ang="T12">
                  <a:pos x="T4" y="T5"/>
                </a:cxn>
                <a:cxn ang="T13">
                  <a:pos x="T6" y="T7"/>
                </a:cxn>
                <a:cxn ang="T14">
                  <a:pos x="T8" y="T9"/>
                </a:cxn>
              </a:cxnLst>
              <a:rect l="T15" t="T16" r="T17" b="T18"/>
              <a:pathLst>
                <a:path w="144" h="48">
                  <a:moveTo>
                    <a:pt x="0" y="19"/>
                  </a:moveTo>
                  <a:lnTo>
                    <a:pt x="134" y="48"/>
                  </a:lnTo>
                  <a:lnTo>
                    <a:pt x="144" y="29"/>
                  </a:lnTo>
                  <a:lnTo>
                    <a:pt x="9" y="0"/>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721" name="Freeform 27"/>
            <p:cNvSpPr>
              <a:spLocks/>
            </p:cNvSpPr>
            <p:nvPr/>
          </p:nvSpPr>
          <p:spPr bwMode="auto">
            <a:xfrm>
              <a:off x="4608" y="2928"/>
              <a:ext cx="144" cy="48"/>
            </a:xfrm>
            <a:custGeom>
              <a:avLst/>
              <a:gdLst>
                <a:gd name="T0" fmla="*/ 0 w 144"/>
                <a:gd name="T1" fmla="*/ 19 h 48"/>
                <a:gd name="T2" fmla="*/ 134 w 144"/>
                <a:gd name="T3" fmla="*/ 48 h 48"/>
                <a:gd name="T4" fmla="*/ 144 w 144"/>
                <a:gd name="T5" fmla="*/ 28 h 48"/>
                <a:gd name="T6" fmla="*/ 9 w 144"/>
                <a:gd name="T7" fmla="*/ 0 h 48"/>
                <a:gd name="T8" fmla="*/ 0 w 144"/>
                <a:gd name="T9" fmla="*/ 19 h 48"/>
                <a:gd name="T10" fmla="*/ 0 60000 65536"/>
                <a:gd name="T11" fmla="*/ 0 60000 65536"/>
                <a:gd name="T12" fmla="*/ 0 60000 65536"/>
                <a:gd name="T13" fmla="*/ 0 60000 65536"/>
                <a:gd name="T14" fmla="*/ 0 60000 65536"/>
                <a:gd name="T15" fmla="*/ 0 w 144"/>
                <a:gd name="T16" fmla="*/ 0 h 48"/>
                <a:gd name="T17" fmla="*/ 144 w 144"/>
                <a:gd name="T18" fmla="*/ 48 h 48"/>
              </a:gdLst>
              <a:ahLst/>
              <a:cxnLst>
                <a:cxn ang="T10">
                  <a:pos x="T0" y="T1"/>
                </a:cxn>
                <a:cxn ang="T11">
                  <a:pos x="T2" y="T3"/>
                </a:cxn>
                <a:cxn ang="T12">
                  <a:pos x="T4" y="T5"/>
                </a:cxn>
                <a:cxn ang="T13">
                  <a:pos x="T6" y="T7"/>
                </a:cxn>
                <a:cxn ang="T14">
                  <a:pos x="T8" y="T9"/>
                </a:cxn>
              </a:cxnLst>
              <a:rect l="T15" t="T16" r="T17" b="T18"/>
              <a:pathLst>
                <a:path w="144" h="48">
                  <a:moveTo>
                    <a:pt x="0" y="19"/>
                  </a:moveTo>
                  <a:lnTo>
                    <a:pt x="134" y="48"/>
                  </a:lnTo>
                  <a:lnTo>
                    <a:pt x="144" y="28"/>
                  </a:lnTo>
                  <a:lnTo>
                    <a:pt x="9" y="0"/>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722" name="Freeform 28"/>
            <p:cNvSpPr>
              <a:spLocks/>
            </p:cNvSpPr>
            <p:nvPr/>
          </p:nvSpPr>
          <p:spPr bwMode="auto">
            <a:xfrm>
              <a:off x="4800" y="2976"/>
              <a:ext cx="144" cy="38"/>
            </a:xfrm>
            <a:custGeom>
              <a:avLst/>
              <a:gdLst>
                <a:gd name="T0" fmla="*/ 0 w 144"/>
                <a:gd name="T1" fmla="*/ 19 h 38"/>
                <a:gd name="T2" fmla="*/ 134 w 144"/>
                <a:gd name="T3" fmla="*/ 38 h 38"/>
                <a:gd name="T4" fmla="*/ 144 w 144"/>
                <a:gd name="T5" fmla="*/ 19 h 38"/>
                <a:gd name="T6" fmla="*/ 9 w 144"/>
                <a:gd name="T7" fmla="*/ 0 h 38"/>
                <a:gd name="T8" fmla="*/ 0 w 144"/>
                <a:gd name="T9" fmla="*/ 19 h 38"/>
                <a:gd name="T10" fmla="*/ 0 60000 65536"/>
                <a:gd name="T11" fmla="*/ 0 60000 65536"/>
                <a:gd name="T12" fmla="*/ 0 60000 65536"/>
                <a:gd name="T13" fmla="*/ 0 60000 65536"/>
                <a:gd name="T14" fmla="*/ 0 60000 65536"/>
                <a:gd name="T15" fmla="*/ 0 w 144"/>
                <a:gd name="T16" fmla="*/ 0 h 38"/>
                <a:gd name="T17" fmla="*/ 144 w 144"/>
                <a:gd name="T18" fmla="*/ 38 h 38"/>
              </a:gdLst>
              <a:ahLst/>
              <a:cxnLst>
                <a:cxn ang="T10">
                  <a:pos x="T0" y="T1"/>
                </a:cxn>
                <a:cxn ang="T11">
                  <a:pos x="T2" y="T3"/>
                </a:cxn>
                <a:cxn ang="T12">
                  <a:pos x="T4" y="T5"/>
                </a:cxn>
                <a:cxn ang="T13">
                  <a:pos x="T6" y="T7"/>
                </a:cxn>
                <a:cxn ang="T14">
                  <a:pos x="T8" y="T9"/>
                </a:cxn>
              </a:cxnLst>
              <a:rect l="T15" t="T16" r="T17" b="T18"/>
              <a:pathLst>
                <a:path w="144" h="38">
                  <a:moveTo>
                    <a:pt x="0" y="19"/>
                  </a:moveTo>
                  <a:lnTo>
                    <a:pt x="134" y="38"/>
                  </a:lnTo>
                  <a:lnTo>
                    <a:pt x="144" y="19"/>
                  </a:lnTo>
                  <a:lnTo>
                    <a:pt x="9" y="0"/>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723" name="Freeform 29"/>
            <p:cNvSpPr>
              <a:spLocks/>
            </p:cNvSpPr>
            <p:nvPr/>
          </p:nvSpPr>
          <p:spPr bwMode="auto">
            <a:xfrm>
              <a:off x="4992" y="3024"/>
              <a:ext cx="144" cy="48"/>
            </a:xfrm>
            <a:custGeom>
              <a:avLst/>
              <a:gdLst>
                <a:gd name="T0" fmla="*/ 0 w 144"/>
                <a:gd name="T1" fmla="*/ 19 h 48"/>
                <a:gd name="T2" fmla="*/ 134 w 144"/>
                <a:gd name="T3" fmla="*/ 48 h 48"/>
                <a:gd name="T4" fmla="*/ 144 w 144"/>
                <a:gd name="T5" fmla="*/ 29 h 48"/>
                <a:gd name="T6" fmla="*/ 9 w 144"/>
                <a:gd name="T7" fmla="*/ 0 h 48"/>
                <a:gd name="T8" fmla="*/ 0 w 144"/>
                <a:gd name="T9" fmla="*/ 19 h 48"/>
                <a:gd name="T10" fmla="*/ 0 60000 65536"/>
                <a:gd name="T11" fmla="*/ 0 60000 65536"/>
                <a:gd name="T12" fmla="*/ 0 60000 65536"/>
                <a:gd name="T13" fmla="*/ 0 60000 65536"/>
                <a:gd name="T14" fmla="*/ 0 60000 65536"/>
                <a:gd name="T15" fmla="*/ 0 w 144"/>
                <a:gd name="T16" fmla="*/ 0 h 48"/>
                <a:gd name="T17" fmla="*/ 144 w 144"/>
                <a:gd name="T18" fmla="*/ 48 h 48"/>
              </a:gdLst>
              <a:ahLst/>
              <a:cxnLst>
                <a:cxn ang="T10">
                  <a:pos x="T0" y="T1"/>
                </a:cxn>
                <a:cxn ang="T11">
                  <a:pos x="T2" y="T3"/>
                </a:cxn>
                <a:cxn ang="T12">
                  <a:pos x="T4" y="T5"/>
                </a:cxn>
                <a:cxn ang="T13">
                  <a:pos x="T6" y="T7"/>
                </a:cxn>
                <a:cxn ang="T14">
                  <a:pos x="T8" y="T9"/>
                </a:cxn>
              </a:cxnLst>
              <a:rect l="T15" t="T16" r="T17" b="T18"/>
              <a:pathLst>
                <a:path w="144" h="48">
                  <a:moveTo>
                    <a:pt x="0" y="19"/>
                  </a:moveTo>
                  <a:lnTo>
                    <a:pt x="134" y="48"/>
                  </a:lnTo>
                  <a:lnTo>
                    <a:pt x="144" y="29"/>
                  </a:lnTo>
                  <a:lnTo>
                    <a:pt x="9" y="0"/>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724" name="Freeform 30"/>
            <p:cNvSpPr>
              <a:spLocks/>
            </p:cNvSpPr>
            <p:nvPr/>
          </p:nvSpPr>
          <p:spPr bwMode="auto">
            <a:xfrm>
              <a:off x="5184" y="3072"/>
              <a:ext cx="144" cy="38"/>
            </a:xfrm>
            <a:custGeom>
              <a:avLst/>
              <a:gdLst>
                <a:gd name="T0" fmla="*/ 0 w 144"/>
                <a:gd name="T1" fmla="*/ 19 h 38"/>
                <a:gd name="T2" fmla="*/ 134 w 144"/>
                <a:gd name="T3" fmla="*/ 38 h 38"/>
                <a:gd name="T4" fmla="*/ 144 w 144"/>
                <a:gd name="T5" fmla="*/ 19 h 38"/>
                <a:gd name="T6" fmla="*/ 10 w 144"/>
                <a:gd name="T7" fmla="*/ 0 h 38"/>
                <a:gd name="T8" fmla="*/ 0 w 144"/>
                <a:gd name="T9" fmla="*/ 19 h 38"/>
                <a:gd name="T10" fmla="*/ 0 60000 65536"/>
                <a:gd name="T11" fmla="*/ 0 60000 65536"/>
                <a:gd name="T12" fmla="*/ 0 60000 65536"/>
                <a:gd name="T13" fmla="*/ 0 60000 65536"/>
                <a:gd name="T14" fmla="*/ 0 60000 65536"/>
                <a:gd name="T15" fmla="*/ 0 w 144"/>
                <a:gd name="T16" fmla="*/ 0 h 38"/>
                <a:gd name="T17" fmla="*/ 144 w 144"/>
                <a:gd name="T18" fmla="*/ 38 h 38"/>
              </a:gdLst>
              <a:ahLst/>
              <a:cxnLst>
                <a:cxn ang="T10">
                  <a:pos x="T0" y="T1"/>
                </a:cxn>
                <a:cxn ang="T11">
                  <a:pos x="T2" y="T3"/>
                </a:cxn>
                <a:cxn ang="T12">
                  <a:pos x="T4" y="T5"/>
                </a:cxn>
                <a:cxn ang="T13">
                  <a:pos x="T6" y="T7"/>
                </a:cxn>
                <a:cxn ang="T14">
                  <a:pos x="T8" y="T9"/>
                </a:cxn>
              </a:cxnLst>
              <a:rect l="T15" t="T16" r="T17" b="T18"/>
              <a:pathLst>
                <a:path w="144" h="38">
                  <a:moveTo>
                    <a:pt x="0" y="19"/>
                  </a:moveTo>
                  <a:lnTo>
                    <a:pt x="134" y="38"/>
                  </a:lnTo>
                  <a:lnTo>
                    <a:pt x="144" y="19"/>
                  </a:lnTo>
                  <a:lnTo>
                    <a:pt x="10" y="0"/>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725" name="Freeform 31"/>
            <p:cNvSpPr>
              <a:spLocks/>
            </p:cNvSpPr>
            <p:nvPr/>
          </p:nvSpPr>
          <p:spPr bwMode="auto">
            <a:xfrm>
              <a:off x="5376" y="3120"/>
              <a:ext cx="144" cy="38"/>
            </a:xfrm>
            <a:custGeom>
              <a:avLst/>
              <a:gdLst>
                <a:gd name="T0" fmla="*/ 0 w 144"/>
                <a:gd name="T1" fmla="*/ 19 h 38"/>
                <a:gd name="T2" fmla="*/ 134 w 144"/>
                <a:gd name="T3" fmla="*/ 38 h 38"/>
                <a:gd name="T4" fmla="*/ 144 w 144"/>
                <a:gd name="T5" fmla="*/ 19 h 38"/>
                <a:gd name="T6" fmla="*/ 10 w 144"/>
                <a:gd name="T7" fmla="*/ 0 h 38"/>
                <a:gd name="T8" fmla="*/ 0 w 144"/>
                <a:gd name="T9" fmla="*/ 19 h 38"/>
                <a:gd name="T10" fmla="*/ 0 60000 65536"/>
                <a:gd name="T11" fmla="*/ 0 60000 65536"/>
                <a:gd name="T12" fmla="*/ 0 60000 65536"/>
                <a:gd name="T13" fmla="*/ 0 60000 65536"/>
                <a:gd name="T14" fmla="*/ 0 60000 65536"/>
                <a:gd name="T15" fmla="*/ 0 w 144"/>
                <a:gd name="T16" fmla="*/ 0 h 38"/>
                <a:gd name="T17" fmla="*/ 144 w 144"/>
                <a:gd name="T18" fmla="*/ 38 h 38"/>
              </a:gdLst>
              <a:ahLst/>
              <a:cxnLst>
                <a:cxn ang="T10">
                  <a:pos x="T0" y="T1"/>
                </a:cxn>
                <a:cxn ang="T11">
                  <a:pos x="T2" y="T3"/>
                </a:cxn>
                <a:cxn ang="T12">
                  <a:pos x="T4" y="T5"/>
                </a:cxn>
                <a:cxn ang="T13">
                  <a:pos x="T6" y="T7"/>
                </a:cxn>
                <a:cxn ang="T14">
                  <a:pos x="T8" y="T9"/>
                </a:cxn>
              </a:cxnLst>
              <a:rect l="T15" t="T16" r="T17" b="T18"/>
              <a:pathLst>
                <a:path w="144" h="38">
                  <a:moveTo>
                    <a:pt x="0" y="19"/>
                  </a:moveTo>
                  <a:lnTo>
                    <a:pt x="134" y="38"/>
                  </a:lnTo>
                  <a:lnTo>
                    <a:pt x="144" y="19"/>
                  </a:lnTo>
                  <a:lnTo>
                    <a:pt x="10" y="0"/>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 name="Group 32"/>
          <p:cNvGrpSpPr>
            <a:grpSpLocks/>
          </p:cNvGrpSpPr>
          <p:nvPr/>
        </p:nvGrpSpPr>
        <p:grpSpPr bwMode="auto">
          <a:xfrm>
            <a:off x="533400" y="1143000"/>
            <a:ext cx="7858125" cy="4603750"/>
            <a:chOff x="403" y="1152"/>
            <a:chExt cx="4950" cy="2900"/>
          </a:xfrm>
        </p:grpSpPr>
        <p:grpSp>
          <p:nvGrpSpPr>
            <p:cNvPr id="68663" name="Group 33"/>
            <p:cNvGrpSpPr>
              <a:grpSpLocks/>
            </p:cNvGrpSpPr>
            <p:nvPr/>
          </p:nvGrpSpPr>
          <p:grpSpPr bwMode="auto">
            <a:xfrm>
              <a:off x="403" y="1375"/>
              <a:ext cx="4663" cy="2677"/>
              <a:chOff x="403" y="1375"/>
              <a:chExt cx="4663" cy="2677"/>
            </a:xfrm>
          </p:grpSpPr>
          <p:sp>
            <p:nvSpPr>
              <p:cNvPr id="68666" name="Line 34"/>
              <p:cNvSpPr>
                <a:spLocks noChangeShapeType="1"/>
              </p:cNvSpPr>
              <p:nvPr/>
            </p:nvSpPr>
            <p:spPr bwMode="auto">
              <a:xfrm>
                <a:off x="806" y="1451"/>
                <a:ext cx="1" cy="25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67" name="Line 35"/>
              <p:cNvSpPr>
                <a:spLocks noChangeShapeType="1"/>
              </p:cNvSpPr>
              <p:nvPr/>
            </p:nvSpPr>
            <p:spPr bwMode="auto">
              <a:xfrm>
                <a:off x="768" y="3975"/>
                <a:ext cx="3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68" name="Line 36"/>
              <p:cNvSpPr>
                <a:spLocks noChangeShapeType="1"/>
              </p:cNvSpPr>
              <p:nvPr/>
            </p:nvSpPr>
            <p:spPr bwMode="auto">
              <a:xfrm>
                <a:off x="768" y="3610"/>
                <a:ext cx="3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69" name="Line 37"/>
              <p:cNvSpPr>
                <a:spLocks noChangeShapeType="1"/>
              </p:cNvSpPr>
              <p:nvPr/>
            </p:nvSpPr>
            <p:spPr bwMode="auto">
              <a:xfrm>
                <a:off x="768" y="3255"/>
                <a:ext cx="3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70" name="Line 38"/>
              <p:cNvSpPr>
                <a:spLocks noChangeShapeType="1"/>
              </p:cNvSpPr>
              <p:nvPr/>
            </p:nvSpPr>
            <p:spPr bwMode="auto">
              <a:xfrm>
                <a:off x="768" y="2890"/>
                <a:ext cx="3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71" name="Line 39"/>
              <p:cNvSpPr>
                <a:spLocks noChangeShapeType="1"/>
              </p:cNvSpPr>
              <p:nvPr/>
            </p:nvSpPr>
            <p:spPr bwMode="auto">
              <a:xfrm>
                <a:off x="768" y="2536"/>
                <a:ext cx="3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72" name="Line 40"/>
              <p:cNvSpPr>
                <a:spLocks noChangeShapeType="1"/>
              </p:cNvSpPr>
              <p:nvPr/>
            </p:nvSpPr>
            <p:spPr bwMode="auto">
              <a:xfrm>
                <a:off x="768" y="2171"/>
                <a:ext cx="3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73" name="Line 41"/>
              <p:cNvSpPr>
                <a:spLocks noChangeShapeType="1"/>
              </p:cNvSpPr>
              <p:nvPr/>
            </p:nvSpPr>
            <p:spPr bwMode="auto">
              <a:xfrm>
                <a:off x="768" y="1816"/>
                <a:ext cx="3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74" name="Line 42"/>
              <p:cNvSpPr>
                <a:spLocks noChangeShapeType="1"/>
              </p:cNvSpPr>
              <p:nvPr/>
            </p:nvSpPr>
            <p:spPr bwMode="auto">
              <a:xfrm>
                <a:off x="768" y="1451"/>
                <a:ext cx="3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75" name="Line 43"/>
              <p:cNvSpPr>
                <a:spLocks noChangeShapeType="1"/>
              </p:cNvSpPr>
              <p:nvPr/>
            </p:nvSpPr>
            <p:spPr bwMode="auto">
              <a:xfrm>
                <a:off x="806" y="3255"/>
                <a:ext cx="4259"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76" name="Line 44"/>
              <p:cNvSpPr>
                <a:spLocks noChangeShapeType="1"/>
              </p:cNvSpPr>
              <p:nvPr/>
            </p:nvSpPr>
            <p:spPr bwMode="auto">
              <a:xfrm flipV="1">
                <a:off x="806"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77" name="Line 45"/>
              <p:cNvSpPr>
                <a:spLocks noChangeShapeType="1"/>
              </p:cNvSpPr>
              <p:nvPr/>
            </p:nvSpPr>
            <p:spPr bwMode="auto">
              <a:xfrm flipV="1">
                <a:off x="969"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78" name="Line 46"/>
              <p:cNvSpPr>
                <a:spLocks noChangeShapeType="1"/>
              </p:cNvSpPr>
              <p:nvPr/>
            </p:nvSpPr>
            <p:spPr bwMode="auto">
              <a:xfrm flipV="1">
                <a:off x="1132"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79" name="Line 47"/>
              <p:cNvSpPr>
                <a:spLocks noChangeShapeType="1"/>
              </p:cNvSpPr>
              <p:nvPr/>
            </p:nvSpPr>
            <p:spPr bwMode="auto">
              <a:xfrm flipV="1">
                <a:off x="1295"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80" name="Line 48"/>
              <p:cNvSpPr>
                <a:spLocks noChangeShapeType="1"/>
              </p:cNvSpPr>
              <p:nvPr/>
            </p:nvSpPr>
            <p:spPr bwMode="auto">
              <a:xfrm flipV="1">
                <a:off x="1458"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81" name="Line 49"/>
              <p:cNvSpPr>
                <a:spLocks noChangeShapeType="1"/>
              </p:cNvSpPr>
              <p:nvPr/>
            </p:nvSpPr>
            <p:spPr bwMode="auto">
              <a:xfrm flipV="1">
                <a:off x="1621"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82" name="Line 50"/>
              <p:cNvSpPr>
                <a:spLocks noChangeShapeType="1"/>
              </p:cNvSpPr>
              <p:nvPr/>
            </p:nvSpPr>
            <p:spPr bwMode="auto">
              <a:xfrm flipV="1">
                <a:off x="1785"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83" name="Line 51"/>
              <p:cNvSpPr>
                <a:spLocks noChangeShapeType="1"/>
              </p:cNvSpPr>
              <p:nvPr/>
            </p:nvSpPr>
            <p:spPr bwMode="auto">
              <a:xfrm flipV="1">
                <a:off x="1957"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84" name="Line 52"/>
              <p:cNvSpPr>
                <a:spLocks noChangeShapeType="1"/>
              </p:cNvSpPr>
              <p:nvPr/>
            </p:nvSpPr>
            <p:spPr bwMode="auto">
              <a:xfrm flipV="1">
                <a:off x="2120"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85" name="Line 53"/>
              <p:cNvSpPr>
                <a:spLocks noChangeShapeType="1"/>
              </p:cNvSpPr>
              <p:nvPr/>
            </p:nvSpPr>
            <p:spPr bwMode="auto">
              <a:xfrm flipV="1">
                <a:off x="2283"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86" name="Line 54"/>
              <p:cNvSpPr>
                <a:spLocks noChangeShapeType="1"/>
              </p:cNvSpPr>
              <p:nvPr/>
            </p:nvSpPr>
            <p:spPr bwMode="auto">
              <a:xfrm flipV="1">
                <a:off x="2446"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87" name="Line 55"/>
              <p:cNvSpPr>
                <a:spLocks noChangeShapeType="1"/>
              </p:cNvSpPr>
              <p:nvPr/>
            </p:nvSpPr>
            <p:spPr bwMode="auto">
              <a:xfrm flipV="1">
                <a:off x="2610"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88" name="Line 56"/>
              <p:cNvSpPr>
                <a:spLocks noChangeShapeType="1"/>
              </p:cNvSpPr>
              <p:nvPr/>
            </p:nvSpPr>
            <p:spPr bwMode="auto">
              <a:xfrm flipV="1">
                <a:off x="2773"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89" name="Line 57"/>
              <p:cNvSpPr>
                <a:spLocks noChangeShapeType="1"/>
              </p:cNvSpPr>
              <p:nvPr/>
            </p:nvSpPr>
            <p:spPr bwMode="auto">
              <a:xfrm flipV="1">
                <a:off x="2936"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90" name="Line 58"/>
              <p:cNvSpPr>
                <a:spLocks noChangeShapeType="1"/>
              </p:cNvSpPr>
              <p:nvPr/>
            </p:nvSpPr>
            <p:spPr bwMode="auto">
              <a:xfrm flipV="1">
                <a:off x="3099"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91" name="Line 59"/>
              <p:cNvSpPr>
                <a:spLocks noChangeShapeType="1"/>
              </p:cNvSpPr>
              <p:nvPr/>
            </p:nvSpPr>
            <p:spPr bwMode="auto">
              <a:xfrm flipV="1">
                <a:off x="3262"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92" name="Line 60"/>
              <p:cNvSpPr>
                <a:spLocks noChangeShapeType="1"/>
              </p:cNvSpPr>
              <p:nvPr/>
            </p:nvSpPr>
            <p:spPr bwMode="auto">
              <a:xfrm flipV="1">
                <a:off x="3425"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93" name="Line 61"/>
              <p:cNvSpPr>
                <a:spLocks noChangeShapeType="1"/>
              </p:cNvSpPr>
              <p:nvPr/>
            </p:nvSpPr>
            <p:spPr bwMode="auto">
              <a:xfrm flipV="1">
                <a:off x="3588"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94" name="Line 62"/>
              <p:cNvSpPr>
                <a:spLocks noChangeShapeType="1"/>
              </p:cNvSpPr>
              <p:nvPr/>
            </p:nvSpPr>
            <p:spPr bwMode="auto">
              <a:xfrm flipV="1">
                <a:off x="3751"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95" name="Line 63"/>
              <p:cNvSpPr>
                <a:spLocks noChangeShapeType="1"/>
              </p:cNvSpPr>
              <p:nvPr/>
            </p:nvSpPr>
            <p:spPr bwMode="auto">
              <a:xfrm flipV="1">
                <a:off x="3914"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96" name="Line 64"/>
              <p:cNvSpPr>
                <a:spLocks noChangeShapeType="1"/>
              </p:cNvSpPr>
              <p:nvPr/>
            </p:nvSpPr>
            <p:spPr bwMode="auto">
              <a:xfrm flipV="1">
                <a:off x="4087"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97" name="Line 65"/>
              <p:cNvSpPr>
                <a:spLocks noChangeShapeType="1"/>
              </p:cNvSpPr>
              <p:nvPr/>
            </p:nvSpPr>
            <p:spPr bwMode="auto">
              <a:xfrm flipV="1">
                <a:off x="4250"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98" name="Line 66"/>
              <p:cNvSpPr>
                <a:spLocks noChangeShapeType="1"/>
              </p:cNvSpPr>
              <p:nvPr/>
            </p:nvSpPr>
            <p:spPr bwMode="auto">
              <a:xfrm flipV="1">
                <a:off x="4413"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99" name="Line 67"/>
              <p:cNvSpPr>
                <a:spLocks noChangeShapeType="1"/>
              </p:cNvSpPr>
              <p:nvPr/>
            </p:nvSpPr>
            <p:spPr bwMode="auto">
              <a:xfrm flipV="1">
                <a:off x="4576"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700" name="Line 68"/>
              <p:cNvSpPr>
                <a:spLocks noChangeShapeType="1"/>
              </p:cNvSpPr>
              <p:nvPr/>
            </p:nvSpPr>
            <p:spPr bwMode="auto">
              <a:xfrm flipV="1">
                <a:off x="4739"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701" name="Line 69"/>
              <p:cNvSpPr>
                <a:spLocks noChangeShapeType="1"/>
              </p:cNvSpPr>
              <p:nvPr/>
            </p:nvSpPr>
            <p:spPr bwMode="auto">
              <a:xfrm flipV="1">
                <a:off x="4902"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702" name="Line 70"/>
              <p:cNvSpPr>
                <a:spLocks noChangeShapeType="1"/>
              </p:cNvSpPr>
              <p:nvPr/>
            </p:nvSpPr>
            <p:spPr bwMode="auto">
              <a:xfrm flipV="1">
                <a:off x="5065" y="3255"/>
                <a:ext cx="1" cy="3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703" name="Rectangle 71"/>
              <p:cNvSpPr>
                <a:spLocks noChangeArrowheads="1"/>
              </p:cNvSpPr>
              <p:nvPr/>
            </p:nvSpPr>
            <p:spPr bwMode="auto">
              <a:xfrm>
                <a:off x="403" y="3898"/>
                <a:ext cx="327"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Arial" panose="020B0604020202020204" pitchFamily="34" charset="0"/>
                    <a:ea typeface="ＭＳ Ｐゴシック" panose="020B0600070205080204" pitchFamily="34" charset="-128"/>
                  </a:rPr>
                  <a:t>-2000</a:t>
                </a:r>
                <a:endParaRPr lang="en-US" altLang="en-US" sz="2400">
                  <a:latin typeface="Tahoma" panose="020B0604030504040204" pitchFamily="34" charset="0"/>
                  <a:ea typeface="ＭＳ Ｐゴシック" panose="020B0600070205080204" pitchFamily="34" charset="-128"/>
                </a:endParaRPr>
              </a:p>
            </p:txBody>
          </p:sp>
          <p:sp>
            <p:nvSpPr>
              <p:cNvPr id="68704" name="Rectangle 72"/>
              <p:cNvSpPr>
                <a:spLocks noChangeArrowheads="1"/>
              </p:cNvSpPr>
              <p:nvPr/>
            </p:nvSpPr>
            <p:spPr bwMode="auto">
              <a:xfrm>
                <a:off x="403" y="3533"/>
                <a:ext cx="327"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Arial" panose="020B0604020202020204" pitchFamily="34" charset="0"/>
                    <a:ea typeface="ＭＳ Ｐゴシック" panose="020B0600070205080204" pitchFamily="34" charset="-128"/>
                  </a:rPr>
                  <a:t>-1000</a:t>
                </a:r>
                <a:endParaRPr lang="en-US" altLang="en-US" sz="2400">
                  <a:latin typeface="Tahoma" panose="020B0604030504040204" pitchFamily="34" charset="0"/>
                  <a:ea typeface="ＭＳ Ｐゴシック" panose="020B0600070205080204" pitchFamily="34" charset="-128"/>
                </a:endParaRPr>
              </a:p>
            </p:txBody>
          </p:sp>
          <p:sp>
            <p:nvSpPr>
              <p:cNvPr id="68705" name="Rectangle 73"/>
              <p:cNvSpPr>
                <a:spLocks noChangeArrowheads="1"/>
              </p:cNvSpPr>
              <p:nvPr/>
            </p:nvSpPr>
            <p:spPr bwMode="auto">
              <a:xfrm>
                <a:off x="643" y="3178"/>
                <a:ext cx="7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Arial" panose="020B0604020202020204" pitchFamily="34" charset="0"/>
                    <a:ea typeface="ＭＳ Ｐゴシック" panose="020B0600070205080204" pitchFamily="34" charset="-128"/>
                  </a:rPr>
                  <a:t>0</a:t>
                </a:r>
                <a:endParaRPr lang="en-US" altLang="en-US" sz="2400">
                  <a:latin typeface="Tahoma" panose="020B0604030504040204" pitchFamily="34" charset="0"/>
                  <a:ea typeface="ＭＳ Ｐゴシック" panose="020B0600070205080204" pitchFamily="34" charset="-128"/>
                </a:endParaRPr>
              </a:p>
            </p:txBody>
          </p:sp>
          <p:sp>
            <p:nvSpPr>
              <p:cNvPr id="68706" name="Rectangle 74"/>
              <p:cNvSpPr>
                <a:spLocks noChangeArrowheads="1"/>
              </p:cNvSpPr>
              <p:nvPr/>
            </p:nvSpPr>
            <p:spPr bwMode="auto">
              <a:xfrm>
                <a:off x="441" y="2814"/>
                <a:ext cx="28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Arial" panose="020B0604020202020204" pitchFamily="34" charset="0"/>
                    <a:ea typeface="ＭＳ Ｐゴシック" panose="020B0600070205080204" pitchFamily="34" charset="-128"/>
                  </a:rPr>
                  <a:t>1000</a:t>
                </a:r>
                <a:endParaRPr lang="en-US" altLang="en-US" sz="2400">
                  <a:latin typeface="Tahoma" panose="020B0604030504040204" pitchFamily="34" charset="0"/>
                  <a:ea typeface="ＭＳ Ｐゴシック" panose="020B0600070205080204" pitchFamily="34" charset="-128"/>
                </a:endParaRPr>
              </a:p>
            </p:txBody>
          </p:sp>
          <p:sp>
            <p:nvSpPr>
              <p:cNvPr id="68707" name="Rectangle 75"/>
              <p:cNvSpPr>
                <a:spLocks noChangeArrowheads="1"/>
              </p:cNvSpPr>
              <p:nvPr/>
            </p:nvSpPr>
            <p:spPr bwMode="auto">
              <a:xfrm>
                <a:off x="441" y="2459"/>
                <a:ext cx="28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Arial" panose="020B0604020202020204" pitchFamily="34" charset="0"/>
                    <a:ea typeface="ＭＳ Ｐゴシック" panose="020B0600070205080204" pitchFamily="34" charset="-128"/>
                  </a:rPr>
                  <a:t>2000</a:t>
                </a:r>
                <a:endParaRPr lang="en-US" altLang="en-US" sz="2400">
                  <a:latin typeface="Tahoma" panose="020B0604030504040204" pitchFamily="34" charset="0"/>
                  <a:ea typeface="ＭＳ Ｐゴシック" panose="020B0600070205080204" pitchFamily="34" charset="-128"/>
                </a:endParaRPr>
              </a:p>
            </p:txBody>
          </p:sp>
          <p:sp>
            <p:nvSpPr>
              <p:cNvPr id="68708" name="Rectangle 76"/>
              <p:cNvSpPr>
                <a:spLocks noChangeArrowheads="1"/>
              </p:cNvSpPr>
              <p:nvPr/>
            </p:nvSpPr>
            <p:spPr bwMode="auto">
              <a:xfrm>
                <a:off x="441" y="2094"/>
                <a:ext cx="28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Arial" panose="020B0604020202020204" pitchFamily="34" charset="0"/>
                    <a:ea typeface="ＭＳ Ｐゴシック" panose="020B0600070205080204" pitchFamily="34" charset="-128"/>
                  </a:rPr>
                  <a:t>3000</a:t>
                </a:r>
                <a:endParaRPr lang="en-US" altLang="en-US" sz="2400">
                  <a:latin typeface="Tahoma" panose="020B0604030504040204" pitchFamily="34" charset="0"/>
                  <a:ea typeface="ＭＳ Ｐゴシック" panose="020B0600070205080204" pitchFamily="34" charset="-128"/>
                </a:endParaRPr>
              </a:p>
            </p:txBody>
          </p:sp>
          <p:sp>
            <p:nvSpPr>
              <p:cNvPr id="68709" name="Rectangle 77"/>
              <p:cNvSpPr>
                <a:spLocks noChangeArrowheads="1"/>
              </p:cNvSpPr>
              <p:nvPr/>
            </p:nvSpPr>
            <p:spPr bwMode="auto">
              <a:xfrm>
                <a:off x="441" y="1739"/>
                <a:ext cx="28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Arial" panose="020B0604020202020204" pitchFamily="34" charset="0"/>
                    <a:ea typeface="ＭＳ Ｐゴシック" panose="020B0600070205080204" pitchFamily="34" charset="-128"/>
                  </a:rPr>
                  <a:t>4000</a:t>
                </a:r>
                <a:endParaRPr lang="en-US" altLang="en-US" sz="2400">
                  <a:latin typeface="Tahoma" panose="020B0604030504040204" pitchFamily="34" charset="0"/>
                  <a:ea typeface="ＭＳ Ｐゴシック" panose="020B0600070205080204" pitchFamily="34" charset="-128"/>
                </a:endParaRPr>
              </a:p>
            </p:txBody>
          </p:sp>
          <p:sp>
            <p:nvSpPr>
              <p:cNvPr id="68710" name="Rectangle 78"/>
              <p:cNvSpPr>
                <a:spLocks noChangeArrowheads="1"/>
              </p:cNvSpPr>
              <p:nvPr/>
            </p:nvSpPr>
            <p:spPr bwMode="auto">
              <a:xfrm>
                <a:off x="441" y="1375"/>
                <a:ext cx="28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Arial" panose="020B0604020202020204" pitchFamily="34" charset="0"/>
                    <a:ea typeface="ＭＳ Ｐゴシック" panose="020B0600070205080204" pitchFamily="34" charset="-128"/>
                  </a:rPr>
                  <a:t>5000</a:t>
                </a:r>
                <a:endParaRPr lang="en-US" altLang="en-US" sz="2400">
                  <a:latin typeface="Tahoma" panose="020B0604030504040204" pitchFamily="34" charset="0"/>
                  <a:ea typeface="ＭＳ Ｐゴシック" panose="020B0600070205080204" pitchFamily="34" charset="-128"/>
                </a:endParaRPr>
              </a:p>
            </p:txBody>
          </p:sp>
          <p:sp>
            <p:nvSpPr>
              <p:cNvPr id="68711" name="Rectangle 79"/>
              <p:cNvSpPr>
                <a:spLocks noChangeArrowheads="1"/>
              </p:cNvSpPr>
              <p:nvPr/>
            </p:nvSpPr>
            <p:spPr bwMode="auto">
              <a:xfrm>
                <a:off x="1535" y="3361"/>
                <a:ext cx="185"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Arial" panose="020B0604020202020204" pitchFamily="34" charset="0"/>
                    <a:ea typeface="ＭＳ Ｐゴシック" panose="020B0600070205080204" pitchFamily="34" charset="-128"/>
                  </a:rPr>
                  <a:t>5%</a:t>
                </a:r>
                <a:endParaRPr lang="en-US" altLang="en-US" sz="2400">
                  <a:latin typeface="Tahoma" panose="020B0604030504040204" pitchFamily="34" charset="0"/>
                  <a:ea typeface="ＭＳ Ｐゴシック" panose="020B0600070205080204" pitchFamily="34" charset="-128"/>
                </a:endParaRPr>
              </a:p>
            </p:txBody>
          </p:sp>
          <p:sp>
            <p:nvSpPr>
              <p:cNvPr id="68712" name="Rectangle 80"/>
              <p:cNvSpPr>
                <a:spLocks noChangeArrowheads="1"/>
              </p:cNvSpPr>
              <p:nvPr/>
            </p:nvSpPr>
            <p:spPr bwMode="auto">
              <a:xfrm>
                <a:off x="2322" y="3361"/>
                <a:ext cx="25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Arial" panose="020B0604020202020204" pitchFamily="34" charset="0"/>
                    <a:ea typeface="ＭＳ Ｐゴシック" panose="020B0600070205080204" pitchFamily="34" charset="-128"/>
                  </a:rPr>
                  <a:t>10%</a:t>
                </a:r>
                <a:endParaRPr lang="en-US" altLang="en-US" sz="2400">
                  <a:latin typeface="Tahoma" panose="020B0604030504040204" pitchFamily="34" charset="0"/>
                  <a:ea typeface="ＭＳ Ｐゴシック" panose="020B0600070205080204" pitchFamily="34" charset="-128"/>
                </a:endParaRPr>
              </a:p>
            </p:txBody>
          </p:sp>
          <p:sp>
            <p:nvSpPr>
              <p:cNvPr id="68713" name="Rectangle 81"/>
              <p:cNvSpPr>
                <a:spLocks noChangeArrowheads="1"/>
              </p:cNvSpPr>
              <p:nvPr/>
            </p:nvSpPr>
            <p:spPr bwMode="auto">
              <a:xfrm>
                <a:off x="3137" y="3361"/>
                <a:ext cx="25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Arial" panose="020B0604020202020204" pitchFamily="34" charset="0"/>
                    <a:ea typeface="ＭＳ Ｐゴシック" panose="020B0600070205080204" pitchFamily="34" charset="-128"/>
                  </a:rPr>
                  <a:t>15%</a:t>
                </a:r>
                <a:endParaRPr lang="en-US" altLang="en-US" sz="2400">
                  <a:latin typeface="Tahoma" panose="020B0604030504040204" pitchFamily="34" charset="0"/>
                  <a:ea typeface="ＭＳ Ｐゴシック" panose="020B0600070205080204" pitchFamily="34" charset="-128"/>
                </a:endParaRPr>
              </a:p>
            </p:txBody>
          </p:sp>
          <p:sp>
            <p:nvSpPr>
              <p:cNvPr id="68714" name="Rectangle 82"/>
              <p:cNvSpPr>
                <a:spLocks noChangeArrowheads="1"/>
              </p:cNvSpPr>
              <p:nvPr/>
            </p:nvSpPr>
            <p:spPr bwMode="auto">
              <a:xfrm>
                <a:off x="3962" y="3360"/>
                <a:ext cx="25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Arial" panose="020B0604020202020204" pitchFamily="34" charset="0"/>
                    <a:ea typeface="ＭＳ Ｐゴシック" panose="020B0600070205080204" pitchFamily="34" charset="-128"/>
                  </a:rPr>
                  <a:t>20%</a:t>
                </a:r>
                <a:endParaRPr lang="en-US" altLang="en-US" sz="2400">
                  <a:latin typeface="Tahoma" panose="020B0604030504040204" pitchFamily="34" charset="0"/>
                  <a:ea typeface="ＭＳ Ｐゴシック" panose="020B0600070205080204" pitchFamily="34" charset="-128"/>
                </a:endParaRPr>
              </a:p>
            </p:txBody>
          </p:sp>
          <p:sp>
            <p:nvSpPr>
              <p:cNvPr id="68715" name="Rectangle 83"/>
              <p:cNvSpPr>
                <a:spLocks noChangeArrowheads="1"/>
              </p:cNvSpPr>
              <p:nvPr/>
            </p:nvSpPr>
            <p:spPr bwMode="auto">
              <a:xfrm>
                <a:off x="4778" y="3360"/>
                <a:ext cx="25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a:solidFill>
                      <a:srgbClr val="000000"/>
                    </a:solidFill>
                    <a:latin typeface="Arial" panose="020B0604020202020204" pitchFamily="34" charset="0"/>
                    <a:ea typeface="ＭＳ Ｐゴシック" panose="020B0600070205080204" pitchFamily="34" charset="-128"/>
                  </a:rPr>
                  <a:t>25%</a:t>
                </a:r>
                <a:endParaRPr lang="en-US" altLang="en-US" sz="2400">
                  <a:latin typeface="Tahoma" panose="020B0604030504040204" pitchFamily="34" charset="0"/>
                  <a:ea typeface="ＭＳ Ｐゴシック" panose="020B0600070205080204" pitchFamily="34" charset="-128"/>
                </a:endParaRPr>
              </a:p>
            </p:txBody>
          </p:sp>
        </p:grpSp>
        <p:sp>
          <p:nvSpPr>
            <p:cNvPr id="68664" name="Text Box 84"/>
            <p:cNvSpPr txBox="1">
              <a:spLocks noChangeArrowheads="1"/>
            </p:cNvSpPr>
            <p:nvPr/>
          </p:nvSpPr>
          <p:spPr bwMode="auto">
            <a:xfrm>
              <a:off x="576" y="1152"/>
              <a:ext cx="435"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200">
                  <a:latin typeface="Tahoma" panose="020B0604030504040204" pitchFamily="34" charset="0"/>
                  <a:ea typeface="ＭＳ Ｐゴシック" panose="020B0600070205080204" pitchFamily="34" charset="-128"/>
                </a:rPr>
                <a:t>NPV</a:t>
              </a:r>
            </a:p>
          </p:txBody>
        </p:sp>
        <p:sp>
          <p:nvSpPr>
            <p:cNvPr id="68665" name="Text Box 85"/>
            <p:cNvSpPr txBox="1">
              <a:spLocks noChangeArrowheads="1"/>
            </p:cNvSpPr>
            <p:nvPr/>
          </p:nvSpPr>
          <p:spPr bwMode="auto">
            <a:xfrm>
              <a:off x="5174" y="3060"/>
              <a:ext cx="179"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200">
                  <a:latin typeface="Tahoma" panose="020B0604030504040204" pitchFamily="34" charset="0"/>
                  <a:ea typeface="ＭＳ Ｐゴシック" panose="020B0600070205080204" pitchFamily="34" charset="-128"/>
                </a:rPr>
                <a:t>r</a:t>
              </a:r>
            </a:p>
          </p:txBody>
        </p:sp>
      </p:grpSp>
      <p:grpSp>
        <p:nvGrpSpPr>
          <p:cNvPr id="7" name="Group 86"/>
          <p:cNvGrpSpPr>
            <a:grpSpLocks/>
          </p:cNvGrpSpPr>
          <p:nvPr/>
        </p:nvGrpSpPr>
        <p:grpSpPr bwMode="auto">
          <a:xfrm>
            <a:off x="1158875" y="2225675"/>
            <a:ext cx="5973763" cy="2651125"/>
            <a:chOff x="1872" y="864"/>
            <a:chExt cx="3763" cy="1670"/>
          </a:xfrm>
        </p:grpSpPr>
        <p:grpSp>
          <p:nvGrpSpPr>
            <p:cNvPr id="68632" name="Group 87"/>
            <p:cNvGrpSpPr>
              <a:grpSpLocks/>
            </p:cNvGrpSpPr>
            <p:nvPr/>
          </p:nvGrpSpPr>
          <p:grpSpPr bwMode="auto">
            <a:xfrm>
              <a:off x="1872" y="864"/>
              <a:ext cx="2851" cy="1392"/>
              <a:chOff x="1949" y="1200"/>
              <a:chExt cx="2851" cy="1392"/>
            </a:xfrm>
          </p:grpSpPr>
          <p:grpSp>
            <p:nvGrpSpPr>
              <p:cNvPr id="68642" name="Group 88"/>
              <p:cNvGrpSpPr>
                <a:grpSpLocks/>
              </p:cNvGrpSpPr>
              <p:nvPr/>
            </p:nvGrpSpPr>
            <p:grpSpPr bwMode="auto">
              <a:xfrm>
                <a:off x="1949" y="1200"/>
                <a:ext cx="2006" cy="1085"/>
                <a:chOff x="1949" y="1200"/>
                <a:chExt cx="2006" cy="1085"/>
              </a:xfrm>
            </p:grpSpPr>
            <p:sp>
              <p:nvSpPr>
                <p:cNvPr id="68650" name="Line 89"/>
                <p:cNvSpPr>
                  <a:spLocks noChangeShapeType="1"/>
                </p:cNvSpPr>
                <p:nvPr/>
              </p:nvSpPr>
              <p:spPr bwMode="auto">
                <a:xfrm>
                  <a:off x="1949" y="1200"/>
                  <a:ext cx="163" cy="106"/>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51" name="Line 90"/>
                <p:cNvSpPr>
                  <a:spLocks noChangeShapeType="1"/>
                </p:cNvSpPr>
                <p:nvPr/>
              </p:nvSpPr>
              <p:spPr bwMode="auto">
                <a:xfrm>
                  <a:off x="2103" y="1306"/>
                  <a:ext cx="163" cy="105"/>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52" name="Line 91"/>
                <p:cNvSpPr>
                  <a:spLocks noChangeShapeType="1"/>
                </p:cNvSpPr>
                <p:nvPr/>
              </p:nvSpPr>
              <p:spPr bwMode="auto">
                <a:xfrm>
                  <a:off x="2266" y="1411"/>
                  <a:ext cx="163" cy="96"/>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53" name="Line 92"/>
                <p:cNvSpPr>
                  <a:spLocks noChangeShapeType="1"/>
                </p:cNvSpPr>
                <p:nvPr/>
              </p:nvSpPr>
              <p:spPr bwMode="auto">
                <a:xfrm>
                  <a:off x="2429" y="1507"/>
                  <a:ext cx="163" cy="106"/>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54" name="Line 93"/>
                <p:cNvSpPr>
                  <a:spLocks noChangeShapeType="1"/>
                </p:cNvSpPr>
                <p:nvPr/>
              </p:nvSpPr>
              <p:spPr bwMode="auto">
                <a:xfrm>
                  <a:off x="2573" y="1613"/>
                  <a:ext cx="163" cy="86"/>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55" name="Line 94"/>
                <p:cNvSpPr>
                  <a:spLocks noChangeShapeType="1"/>
                </p:cNvSpPr>
                <p:nvPr/>
              </p:nvSpPr>
              <p:spPr bwMode="auto">
                <a:xfrm>
                  <a:off x="2736" y="1699"/>
                  <a:ext cx="164" cy="96"/>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56" name="Line 95"/>
                <p:cNvSpPr>
                  <a:spLocks noChangeShapeType="1"/>
                </p:cNvSpPr>
                <p:nvPr/>
              </p:nvSpPr>
              <p:spPr bwMode="auto">
                <a:xfrm>
                  <a:off x="2900" y="1795"/>
                  <a:ext cx="172" cy="77"/>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57" name="Line 96"/>
                <p:cNvSpPr>
                  <a:spLocks noChangeShapeType="1"/>
                </p:cNvSpPr>
                <p:nvPr/>
              </p:nvSpPr>
              <p:spPr bwMode="auto">
                <a:xfrm>
                  <a:off x="3082" y="1872"/>
                  <a:ext cx="163" cy="86"/>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58" name="Line 97"/>
                <p:cNvSpPr>
                  <a:spLocks noChangeShapeType="1"/>
                </p:cNvSpPr>
                <p:nvPr/>
              </p:nvSpPr>
              <p:spPr bwMode="auto">
                <a:xfrm>
                  <a:off x="3245" y="1958"/>
                  <a:ext cx="163" cy="77"/>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59" name="Line 98"/>
                <p:cNvSpPr>
                  <a:spLocks noChangeShapeType="1"/>
                </p:cNvSpPr>
                <p:nvPr/>
              </p:nvSpPr>
              <p:spPr bwMode="auto">
                <a:xfrm>
                  <a:off x="3360" y="2016"/>
                  <a:ext cx="163" cy="76"/>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60" name="Line 99"/>
                <p:cNvSpPr>
                  <a:spLocks noChangeShapeType="1"/>
                </p:cNvSpPr>
                <p:nvPr/>
              </p:nvSpPr>
              <p:spPr bwMode="auto">
                <a:xfrm>
                  <a:off x="3523" y="2092"/>
                  <a:ext cx="164" cy="77"/>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61" name="Line 100"/>
                <p:cNvSpPr>
                  <a:spLocks noChangeShapeType="1"/>
                </p:cNvSpPr>
                <p:nvPr/>
              </p:nvSpPr>
              <p:spPr bwMode="auto">
                <a:xfrm>
                  <a:off x="3648" y="2160"/>
                  <a:ext cx="163" cy="67"/>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62" name="Line 101"/>
                <p:cNvSpPr>
                  <a:spLocks noChangeShapeType="1"/>
                </p:cNvSpPr>
                <p:nvPr/>
              </p:nvSpPr>
              <p:spPr bwMode="auto">
                <a:xfrm>
                  <a:off x="3792" y="2208"/>
                  <a:ext cx="163" cy="77"/>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8643" name="Line 102"/>
              <p:cNvSpPr>
                <a:spLocks noChangeShapeType="1"/>
              </p:cNvSpPr>
              <p:nvPr/>
            </p:nvSpPr>
            <p:spPr bwMode="auto">
              <a:xfrm>
                <a:off x="3888" y="2256"/>
                <a:ext cx="163" cy="58"/>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44" name="Line 103"/>
              <p:cNvSpPr>
                <a:spLocks noChangeShapeType="1"/>
              </p:cNvSpPr>
              <p:nvPr/>
            </p:nvSpPr>
            <p:spPr bwMode="auto">
              <a:xfrm>
                <a:off x="4013" y="2304"/>
                <a:ext cx="163" cy="67"/>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45" name="Line 104"/>
              <p:cNvSpPr>
                <a:spLocks noChangeShapeType="1"/>
              </p:cNvSpPr>
              <p:nvPr/>
            </p:nvSpPr>
            <p:spPr bwMode="auto">
              <a:xfrm>
                <a:off x="4128" y="2352"/>
                <a:ext cx="163" cy="67"/>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46" name="Line 105"/>
              <p:cNvSpPr>
                <a:spLocks noChangeShapeType="1"/>
              </p:cNvSpPr>
              <p:nvPr/>
            </p:nvSpPr>
            <p:spPr bwMode="auto">
              <a:xfrm>
                <a:off x="4253" y="2400"/>
                <a:ext cx="163" cy="57"/>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47" name="Line 106"/>
              <p:cNvSpPr>
                <a:spLocks noChangeShapeType="1"/>
              </p:cNvSpPr>
              <p:nvPr/>
            </p:nvSpPr>
            <p:spPr bwMode="auto">
              <a:xfrm>
                <a:off x="4368" y="2448"/>
                <a:ext cx="163" cy="58"/>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48" name="Line 107"/>
              <p:cNvSpPr>
                <a:spLocks noChangeShapeType="1"/>
              </p:cNvSpPr>
              <p:nvPr/>
            </p:nvSpPr>
            <p:spPr bwMode="auto">
              <a:xfrm>
                <a:off x="4493" y="2496"/>
                <a:ext cx="163" cy="48"/>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49" name="Line 108"/>
              <p:cNvSpPr>
                <a:spLocks noChangeShapeType="1"/>
              </p:cNvSpPr>
              <p:nvPr/>
            </p:nvSpPr>
            <p:spPr bwMode="auto">
              <a:xfrm>
                <a:off x="4627" y="2534"/>
                <a:ext cx="173" cy="58"/>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68633" name="Group 109"/>
            <p:cNvGrpSpPr>
              <a:grpSpLocks/>
            </p:cNvGrpSpPr>
            <p:nvPr/>
          </p:nvGrpSpPr>
          <p:grpSpPr bwMode="auto">
            <a:xfrm>
              <a:off x="4704" y="2256"/>
              <a:ext cx="931" cy="278"/>
              <a:chOff x="4637" y="2736"/>
              <a:chExt cx="931" cy="278"/>
            </a:xfrm>
          </p:grpSpPr>
          <p:sp>
            <p:nvSpPr>
              <p:cNvPr id="68634" name="Line 110"/>
              <p:cNvSpPr>
                <a:spLocks noChangeShapeType="1"/>
              </p:cNvSpPr>
              <p:nvPr/>
            </p:nvSpPr>
            <p:spPr bwMode="auto">
              <a:xfrm>
                <a:off x="4637" y="2736"/>
                <a:ext cx="163" cy="48"/>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68635" name="Group 111"/>
              <p:cNvGrpSpPr>
                <a:grpSpLocks/>
              </p:cNvGrpSpPr>
              <p:nvPr/>
            </p:nvGrpSpPr>
            <p:grpSpPr bwMode="auto">
              <a:xfrm>
                <a:off x="4762" y="2775"/>
                <a:ext cx="806" cy="239"/>
                <a:chOff x="4762" y="2775"/>
                <a:chExt cx="806" cy="239"/>
              </a:xfrm>
            </p:grpSpPr>
            <p:sp>
              <p:nvSpPr>
                <p:cNvPr id="68636" name="Line 112"/>
                <p:cNvSpPr>
                  <a:spLocks noChangeShapeType="1"/>
                </p:cNvSpPr>
                <p:nvPr/>
              </p:nvSpPr>
              <p:spPr bwMode="auto">
                <a:xfrm>
                  <a:off x="4762" y="2775"/>
                  <a:ext cx="163" cy="57"/>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37" name="Line 113"/>
                <p:cNvSpPr>
                  <a:spLocks noChangeShapeType="1"/>
                </p:cNvSpPr>
                <p:nvPr/>
              </p:nvSpPr>
              <p:spPr bwMode="auto">
                <a:xfrm>
                  <a:off x="4925" y="2832"/>
                  <a:ext cx="163" cy="48"/>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68638" name="Group 114"/>
                <p:cNvGrpSpPr>
                  <a:grpSpLocks/>
                </p:cNvGrpSpPr>
                <p:nvPr/>
              </p:nvGrpSpPr>
              <p:grpSpPr bwMode="auto">
                <a:xfrm>
                  <a:off x="5079" y="2880"/>
                  <a:ext cx="489" cy="134"/>
                  <a:chOff x="5079" y="2880"/>
                  <a:chExt cx="489" cy="134"/>
                </a:xfrm>
              </p:grpSpPr>
              <p:sp>
                <p:nvSpPr>
                  <p:cNvPr id="68639" name="Line 115"/>
                  <p:cNvSpPr>
                    <a:spLocks noChangeShapeType="1"/>
                  </p:cNvSpPr>
                  <p:nvPr/>
                </p:nvSpPr>
                <p:spPr bwMode="auto">
                  <a:xfrm>
                    <a:off x="5079" y="2880"/>
                    <a:ext cx="163" cy="48"/>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40" name="Line 116"/>
                  <p:cNvSpPr>
                    <a:spLocks noChangeShapeType="1"/>
                  </p:cNvSpPr>
                  <p:nvPr/>
                </p:nvSpPr>
                <p:spPr bwMode="auto">
                  <a:xfrm>
                    <a:off x="5242" y="2928"/>
                    <a:ext cx="163" cy="38"/>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641" name="Line 117"/>
                  <p:cNvSpPr>
                    <a:spLocks noChangeShapeType="1"/>
                  </p:cNvSpPr>
                  <p:nvPr/>
                </p:nvSpPr>
                <p:spPr bwMode="auto">
                  <a:xfrm>
                    <a:off x="5405" y="2966"/>
                    <a:ext cx="163" cy="48"/>
                  </a:xfrm>
                  <a:prstGeom prst="line">
                    <a:avLst/>
                  </a:prstGeom>
                  <a:noFill/>
                  <a:ln w="30163">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grpSp>
      <p:grpSp>
        <p:nvGrpSpPr>
          <p:cNvPr id="13" name="Group 118"/>
          <p:cNvGrpSpPr>
            <a:grpSpLocks/>
          </p:cNvGrpSpPr>
          <p:nvPr/>
        </p:nvGrpSpPr>
        <p:grpSpPr bwMode="auto">
          <a:xfrm>
            <a:off x="6218238" y="3767138"/>
            <a:ext cx="2332037" cy="652462"/>
            <a:chOff x="3984" y="2805"/>
            <a:chExt cx="1469" cy="411"/>
          </a:xfrm>
        </p:grpSpPr>
        <p:sp>
          <p:nvSpPr>
            <p:cNvPr id="68630" name="Text Box 119"/>
            <p:cNvSpPr txBox="1">
              <a:spLocks noChangeArrowheads="1"/>
            </p:cNvSpPr>
            <p:nvPr/>
          </p:nvSpPr>
          <p:spPr bwMode="auto">
            <a:xfrm>
              <a:off x="4214" y="2805"/>
              <a:ext cx="123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IRR</a:t>
              </a:r>
              <a:r>
                <a:rPr lang="en-US" altLang="en-US" sz="2400" baseline="-25000">
                  <a:latin typeface="Tahoma" panose="020B0604030504040204" pitchFamily="34" charset="0"/>
                  <a:ea typeface="ＭＳ Ｐゴシック" panose="020B0600070205080204" pitchFamily="34" charset="-128"/>
                </a:rPr>
                <a:t>B</a:t>
              </a:r>
              <a:r>
                <a:rPr lang="en-US" altLang="en-US" sz="2400">
                  <a:latin typeface="Tahoma" panose="020B0604030504040204" pitchFamily="34" charset="0"/>
                  <a:ea typeface="ＭＳ Ｐゴシック" panose="020B0600070205080204" pitchFamily="34" charset="-128"/>
                </a:rPr>
                <a:t> = 19.03</a:t>
              </a:r>
            </a:p>
          </p:txBody>
        </p:sp>
        <p:sp>
          <p:nvSpPr>
            <p:cNvPr id="68631" name="Line 120"/>
            <p:cNvSpPr>
              <a:spLocks noChangeShapeType="1"/>
            </p:cNvSpPr>
            <p:nvPr/>
          </p:nvSpPr>
          <p:spPr bwMode="auto">
            <a:xfrm flipH="1">
              <a:off x="3984" y="3072"/>
              <a:ext cx="336" cy="144"/>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sp>
        <p:nvSpPr>
          <p:cNvPr id="326777" name="Line 121"/>
          <p:cNvSpPr>
            <a:spLocks noChangeShapeType="1"/>
          </p:cNvSpPr>
          <p:nvPr/>
        </p:nvSpPr>
        <p:spPr bwMode="auto">
          <a:xfrm>
            <a:off x="5380038" y="4343400"/>
            <a:ext cx="0" cy="152400"/>
          </a:xfrm>
          <a:prstGeom prst="line">
            <a:avLst/>
          </a:prstGeom>
          <a:noFill/>
          <a:ln w="9525">
            <a:solidFill>
              <a:schemeClr val="tx1"/>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grpSp>
        <p:nvGrpSpPr>
          <p:cNvPr id="14" name="Group 122"/>
          <p:cNvGrpSpPr>
            <a:grpSpLocks/>
          </p:cNvGrpSpPr>
          <p:nvPr/>
        </p:nvGrpSpPr>
        <p:grpSpPr bwMode="auto">
          <a:xfrm>
            <a:off x="4313238" y="4572000"/>
            <a:ext cx="1970087" cy="990600"/>
            <a:chOff x="2784" y="3312"/>
            <a:chExt cx="1241" cy="624"/>
          </a:xfrm>
        </p:grpSpPr>
        <p:sp>
          <p:nvSpPr>
            <p:cNvPr id="68628" name="Text Box 123"/>
            <p:cNvSpPr txBox="1">
              <a:spLocks noChangeArrowheads="1"/>
            </p:cNvSpPr>
            <p:nvPr/>
          </p:nvSpPr>
          <p:spPr bwMode="auto">
            <a:xfrm>
              <a:off x="2784" y="3648"/>
              <a:ext cx="124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IRR</a:t>
              </a:r>
              <a:r>
                <a:rPr lang="en-US" altLang="en-US" sz="2400" baseline="-25000">
                  <a:latin typeface="Tahoma" panose="020B0604030504040204" pitchFamily="34" charset="0"/>
                  <a:ea typeface="ＭＳ Ｐゴシック" panose="020B0600070205080204" pitchFamily="34" charset="-128"/>
                </a:rPr>
                <a:t>A</a:t>
              </a:r>
              <a:r>
                <a:rPr lang="en-US" altLang="en-US" sz="2400">
                  <a:latin typeface="Tahoma" panose="020B0604030504040204" pitchFamily="34" charset="0"/>
                  <a:ea typeface="ＭＳ Ｐゴシック" panose="020B0600070205080204" pitchFamily="34" charset="-128"/>
                </a:rPr>
                <a:t> = 18.02</a:t>
              </a:r>
            </a:p>
          </p:txBody>
        </p:sp>
        <p:sp>
          <p:nvSpPr>
            <p:cNvPr id="68629" name="Line 124"/>
            <p:cNvSpPr>
              <a:spLocks noChangeShapeType="1"/>
            </p:cNvSpPr>
            <p:nvPr/>
          </p:nvSpPr>
          <p:spPr bwMode="auto">
            <a:xfrm flipV="1">
              <a:off x="3600" y="3312"/>
              <a:ext cx="144" cy="24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grpSp>
        <p:nvGrpSpPr>
          <p:cNvPr id="15" name="Group 125"/>
          <p:cNvGrpSpPr>
            <a:grpSpLocks/>
          </p:cNvGrpSpPr>
          <p:nvPr/>
        </p:nvGrpSpPr>
        <p:grpSpPr bwMode="auto">
          <a:xfrm>
            <a:off x="3932238" y="3078163"/>
            <a:ext cx="2466975" cy="1112837"/>
            <a:chOff x="2544" y="2371"/>
            <a:chExt cx="1554" cy="701"/>
          </a:xfrm>
        </p:grpSpPr>
        <p:sp>
          <p:nvSpPr>
            <p:cNvPr id="68626" name="Text Box 126"/>
            <p:cNvSpPr txBox="1">
              <a:spLocks noChangeArrowheads="1"/>
            </p:cNvSpPr>
            <p:nvPr/>
          </p:nvSpPr>
          <p:spPr bwMode="auto">
            <a:xfrm>
              <a:off x="2544" y="2371"/>
              <a:ext cx="1554"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200" dirty="0">
                  <a:latin typeface="Tahoma" panose="020B0604030504040204" pitchFamily="34" charset="0"/>
                  <a:ea typeface="ＭＳ Ｐゴシック" panose="020B0600070205080204" pitchFamily="34" charset="-128"/>
                </a:rPr>
                <a:t>Crossover = 16.15</a:t>
              </a:r>
            </a:p>
          </p:txBody>
        </p:sp>
        <p:sp>
          <p:nvSpPr>
            <p:cNvPr id="68627" name="Line 127"/>
            <p:cNvSpPr>
              <a:spLocks noChangeShapeType="1"/>
            </p:cNvSpPr>
            <p:nvPr/>
          </p:nvSpPr>
          <p:spPr bwMode="auto">
            <a:xfrm flipH="1">
              <a:off x="3456" y="2592"/>
              <a:ext cx="96" cy="48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grpSp>
        <p:nvGrpSpPr>
          <p:cNvPr id="16" name="Group 128"/>
          <p:cNvGrpSpPr>
            <a:grpSpLocks/>
          </p:cNvGrpSpPr>
          <p:nvPr/>
        </p:nvGrpSpPr>
        <p:grpSpPr bwMode="auto">
          <a:xfrm>
            <a:off x="1782763" y="1785938"/>
            <a:ext cx="1393825" cy="1109662"/>
            <a:chOff x="1190" y="1557"/>
            <a:chExt cx="878" cy="699"/>
          </a:xfrm>
        </p:grpSpPr>
        <p:sp>
          <p:nvSpPr>
            <p:cNvPr id="68624" name="Text Box 129"/>
            <p:cNvSpPr txBox="1">
              <a:spLocks noChangeArrowheads="1"/>
            </p:cNvSpPr>
            <p:nvPr/>
          </p:nvSpPr>
          <p:spPr bwMode="auto">
            <a:xfrm>
              <a:off x="1190" y="1557"/>
              <a:ext cx="87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dirty="0">
                  <a:latin typeface="Tahoma" panose="020B0604030504040204" pitchFamily="34" charset="0"/>
                  <a:ea typeface="ＭＳ Ｐゴシック" panose="020B0600070205080204" pitchFamily="34" charset="-128"/>
                </a:rPr>
                <a:t>Project A</a:t>
              </a:r>
            </a:p>
          </p:txBody>
        </p:sp>
        <p:sp>
          <p:nvSpPr>
            <p:cNvPr id="68625" name="Line 130"/>
            <p:cNvSpPr>
              <a:spLocks noChangeShapeType="1"/>
            </p:cNvSpPr>
            <p:nvPr/>
          </p:nvSpPr>
          <p:spPr bwMode="auto">
            <a:xfrm flipH="1">
              <a:off x="1536" y="1920"/>
              <a:ext cx="240" cy="336"/>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grpSp>
        <p:nvGrpSpPr>
          <p:cNvPr id="17" name="Group 131"/>
          <p:cNvGrpSpPr>
            <a:grpSpLocks/>
          </p:cNvGrpSpPr>
          <p:nvPr/>
        </p:nvGrpSpPr>
        <p:grpSpPr bwMode="auto">
          <a:xfrm>
            <a:off x="1325563" y="3767138"/>
            <a:ext cx="1844675" cy="457200"/>
            <a:chOff x="902" y="2805"/>
            <a:chExt cx="1162" cy="288"/>
          </a:xfrm>
        </p:grpSpPr>
        <p:sp>
          <p:nvSpPr>
            <p:cNvPr id="68622" name="Text Box 132"/>
            <p:cNvSpPr txBox="1">
              <a:spLocks noChangeArrowheads="1"/>
            </p:cNvSpPr>
            <p:nvPr/>
          </p:nvSpPr>
          <p:spPr bwMode="auto">
            <a:xfrm>
              <a:off x="902" y="2805"/>
              <a:ext cx="87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dirty="0">
                  <a:latin typeface="Tahoma" panose="020B0604030504040204" pitchFamily="34" charset="0"/>
                  <a:ea typeface="ＭＳ Ｐゴシック" panose="020B0600070205080204" pitchFamily="34" charset="-128"/>
                </a:rPr>
                <a:t>Project B</a:t>
              </a:r>
            </a:p>
          </p:txBody>
        </p:sp>
        <p:sp>
          <p:nvSpPr>
            <p:cNvPr id="68623" name="Line 133"/>
            <p:cNvSpPr>
              <a:spLocks noChangeShapeType="1"/>
            </p:cNvSpPr>
            <p:nvPr/>
          </p:nvSpPr>
          <p:spPr bwMode="auto">
            <a:xfrm flipV="1">
              <a:off x="1776" y="2832"/>
              <a:ext cx="288" cy="144"/>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sp>
        <p:nvSpPr>
          <p:cNvPr id="326790" name="Text Box 134"/>
          <p:cNvSpPr txBox="1">
            <a:spLocks noChangeArrowheads="1"/>
          </p:cNvSpPr>
          <p:nvPr/>
        </p:nvSpPr>
        <p:spPr bwMode="auto">
          <a:xfrm>
            <a:off x="2087563" y="5443538"/>
            <a:ext cx="374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latin typeface="Tahoma" panose="020B0604030504040204" pitchFamily="34" charset="0"/>
                <a:ea typeface="ＭＳ Ｐゴシック" panose="020B0600070205080204" pitchFamily="34" charset="-128"/>
              </a:rPr>
              <a:t>  </a:t>
            </a:r>
          </a:p>
        </p:txBody>
      </p:sp>
      <p:sp>
        <p:nvSpPr>
          <p:cNvPr id="136" name="TextBox 135"/>
          <p:cNvSpPr txBox="1">
            <a:spLocks noChangeAspect="1" noChangeArrowheads="1"/>
          </p:cNvSpPr>
          <p:nvPr/>
        </p:nvSpPr>
        <p:spPr bwMode="auto">
          <a:xfrm>
            <a:off x="5224463" y="4191000"/>
            <a:ext cx="3381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200">
                <a:solidFill>
                  <a:srgbClr val="006600"/>
                </a:solidFill>
                <a:latin typeface="Tahoma" panose="020B0604030504040204" pitchFamily="34" charset="0"/>
                <a:ea typeface="ＭＳ Ｐゴシック" panose="020B0600070205080204" pitchFamily="34" charset="-128"/>
                <a:cs typeface="Tahoma" panose="020B0604030504040204" pitchFamily="34" charset="0"/>
              </a:rPr>
              <a:t>●</a:t>
            </a:r>
            <a:endParaRPr lang="en-US" altLang="en-US" sz="1200">
              <a:solidFill>
                <a:srgbClr val="006600"/>
              </a:solidFill>
              <a:latin typeface="Arial" panose="020B0604020202020204" pitchFamily="34" charset="0"/>
              <a:ea typeface="ＭＳ Ｐゴシック" panose="020B0600070205080204" pitchFamily="34" charset="-128"/>
              <a:cs typeface="Tahoma" panose="020B0604030504040204" pitchFamily="34" charset="0"/>
            </a:endParaRPr>
          </a:p>
        </p:txBody>
      </p:sp>
    </p:spTree>
    <p:custDataLst>
      <p:tags r:id="rId1"/>
    </p:custDataLst>
  </p:cSld>
  <p:clrMapOvr>
    <a:masterClrMapping/>
  </p:clrMapOvr>
  <p:transition advTm="160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7"/>
                                        </p:tgtEl>
                                        <p:attrNameLst>
                                          <p:attrName>style.visibility</p:attrName>
                                        </p:attrNameLst>
                                      </p:cBhvr>
                                      <p:to>
                                        <p:strVal val="visible"/>
                                      </p:to>
                                    </p:set>
                                  </p:childTnLst>
                                </p:cTn>
                              </p:par>
                            </p:childTnLst>
                          </p:cTn>
                        </p:par>
                        <p:par>
                          <p:cTn id="11" fill="hold" nodeType="withGroup">
                            <p:stCondLst>
                              <p:cond delay="500"/>
                            </p:stCondLst>
                            <p:childTnLst>
                              <p:par>
                                <p:cTn id="12" presetID="1" presetClass="entr" presetSubtype="0" fill="hold" nodeType="afterEffect">
                                  <p:stCondLst>
                                    <p:cond delay="0"/>
                                  </p:stCondLst>
                                  <p:childTnLst>
                                    <p:set>
                                      <p:cBhvr>
                                        <p:cTn id="13" dur="1" fill="hold">
                                          <p:stCondLst>
                                            <p:cond delay="499"/>
                                          </p:stCondLst>
                                        </p:cTn>
                                        <p:tgtEl>
                                          <p:spTgt spid="16"/>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nodeType="clickEffect">
                                  <p:stCondLst>
                                    <p:cond delay="0"/>
                                  </p:stCondLst>
                                  <p:childTnLst>
                                    <p:set>
                                      <p:cBhvr>
                                        <p:cTn id="17" dur="1" fill="hold">
                                          <p:stCondLst>
                                            <p:cond delay="499"/>
                                          </p:stCondLst>
                                        </p:cTn>
                                        <p:tgtEl>
                                          <p:spTgt spid="14"/>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499"/>
                                          </p:stCondLst>
                                        </p:cTn>
                                        <p:tgtEl>
                                          <p:spTgt spid="2"/>
                                        </p:tgtEl>
                                        <p:attrNameLst>
                                          <p:attrName>style.visibility</p:attrName>
                                        </p:attrNameLst>
                                      </p:cBhvr>
                                      <p:to>
                                        <p:strVal val="visible"/>
                                      </p:to>
                                    </p:set>
                                  </p:childTnLst>
                                </p:cTn>
                              </p:par>
                            </p:childTnLst>
                          </p:cTn>
                        </p:par>
                        <p:par>
                          <p:cTn id="22" fill="hold" nodeType="withGroup">
                            <p:stCondLst>
                              <p:cond delay="500"/>
                            </p:stCondLst>
                            <p:childTnLst>
                              <p:par>
                                <p:cTn id="23" presetID="1" presetClass="entr" presetSubtype="0" fill="hold" nodeType="afterEffect">
                                  <p:stCondLst>
                                    <p:cond delay="0"/>
                                  </p:stCondLst>
                                  <p:childTnLst>
                                    <p:set>
                                      <p:cBhvr>
                                        <p:cTn id="24" dur="1" fill="hold">
                                          <p:stCondLst>
                                            <p:cond delay="499"/>
                                          </p:stCondLst>
                                        </p:cTn>
                                        <p:tgtEl>
                                          <p:spTgt spid="17"/>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499"/>
                                          </p:stCondLst>
                                        </p:cTn>
                                        <p:tgtEl>
                                          <p:spTgt spid="13"/>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326777"/>
                                        </p:tgtEl>
                                        <p:attrNameLst>
                                          <p:attrName>style.visibility</p:attrName>
                                        </p:attrNameLst>
                                      </p:cBhvr>
                                      <p:to>
                                        <p:strVal val="visible"/>
                                      </p:to>
                                    </p:set>
                                  </p:childTnLst>
                                </p:cTn>
                              </p:par>
                            </p:childTnLst>
                          </p:cTn>
                        </p:par>
                        <p:par>
                          <p:cTn id="35" fill="hold" nodeType="withGroup">
                            <p:stCondLst>
                              <p:cond delay="500"/>
                            </p:stCondLst>
                            <p:childTnLst>
                              <p:par>
                                <p:cTn id="36" presetID="1" presetClass="entr" presetSubtype="0" fill="hold" nodeType="afterEffect">
                                  <p:stCondLst>
                                    <p:cond delay="0"/>
                                  </p:stCondLst>
                                  <p:childTnLst>
                                    <p:set>
                                      <p:cBhvr>
                                        <p:cTn id="37" dur="1" fill="hold">
                                          <p:stCondLst>
                                            <p:cond delay="499"/>
                                          </p:stCondLst>
                                        </p:cTn>
                                        <p:tgtEl>
                                          <p:spTgt spid="15"/>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499"/>
                                          </p:stCondLst>
                                        </p:cTn>
                                        <p:tgtEl>
                                          <p:spTgt spid="3267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6777" grpId="0" animBg="1"/>
      <p:bldP spid="326790" grpId="0" autoUpdateAnimBg="0"/>
      <p:bldP spid="136" grpId="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 name="Rectangle 21"/>
          <p:cNvSpPr>
            <a:spLocks noChangeArrowheads="1"/>
          </p:cNvSpPr>
          <p:nvPr/>
        </p:nvSpPr>
        <p:spPr bwMode="auto">
          <a:xfrm>
            <a:off x="6019800" y="3048000"/>
            <a:ext cx="1447800" cy="12954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sp>
        <p:nvSpPr>
          <p:cNvPr id="7" name="Rectangle 6"/>
          <p:cNvSpPr>
            <a:spLocks noChangeArrowheads="1"/>
          </p:cNvSpPr>
          <p:nvPr/>
        </p:nvSpPr>
        <p:spPr bwMode="auto">
          <a:xfrm>
            <a:off x="3962400" y="2286000"/>
            <a:ext cx="1447800" cy="8382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grpSp>
        <p:nvGrpSpPr>
          <p:cNvPr id="2" name="Group 3"/>
          <p:cNvGrpSpPr>
            <a:grpSpLocks/>
          </p:cNvGrpSpPr>
          <p:nvPr/>
        </p:nvGrpSpPr>
        <p:grpSpPr bwMode="auto">
          <a:xfrm>
            <a:off x="5808663" y="1600200"/>
            <a:ext cx="2039937" cy="3660775"/>
            <a:chOff x="3563" y="1440"/>
            <a:chExt cx="1285" cy="2306"/>
          </a:xfrm>
        </p:grpSpPr>
        <p:sp>
          <p:nvSpPr>
            <p:cNvPr id="70677" name="Text Box 4"/>
            <p:cNvSpPr txBox="1">
              <a:spLocks noChangeArrowheads="1"/>
            </p:cNvSpPr>
            <p:nvPr/>
          </p:nvSpPr>
          <p:spPr bwMode="auto">
            <a:xfrm>
              <a:off x="3563" y="1440"/>
              <a:ext cx="1285" cy="2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231775" algn="l"/>
                  <a:tab pos="911225" algn="dec"/>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231775" algn="l"/>
                  <a:tab pos="911225" algn="dec"/>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231775" algn="l"/>
                  <a:tab pos="911225" algn="dec"/>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231775" algn="l"/>
                  <a:tab pos="911225" algn="dec"/>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231775" algn="l"/>
                  <a:tab pos="911225" algn="dec"/>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231775" algn="l"/>
                  <a:tab pos="911225" algn="dec"/>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231775" algn="l"/>
                  <a:tab pos="911225" algn="dec"/>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231775" algn="l"/>
                  <a:tab pos="911225" algn="dec"/>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231775" algn="l"/>
                  <a:tab pos="911225" algn="dec"/>
                </a:tabLst>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NPV</a:t>
              </a:r>
              <a:r>
                <a:rPr lang="en-US" altLang="en-US" baseline="-25000">
                  <a:latin typeface="Tahoma" panose="020B0604030504040204" pitchFamily="34" charset="0"/>
                  <a:ea typeface="ＭＳ Ｐゴシック" panose="020B0600070205080204" pitchFamily="34" charset="-128"/>
                </a:rPr>
                <a:t>B</a:t>
              </a:r>
              <a:endParaRPr lang="en-US" altLang="en-US">
                <a:latin typeface="Tahoma" panose="020B0604030504040204" pitchFamily="34" charset="0"/>
                <a:ea typeface="ＭＳ Ｐゴシック" panose="020B0600070205080204" pitchFamily="34" charset="-128"/>
              </a:endParaRPr>
            </a:p>
            <a:p>
              <a:pPr eaLnBrk="1" hangingPunct="1">
                <a:lnSpc>
                  <a:spcPct val="100000"/>
                </a:lnSpc>
                <a:spcBef>
                  <a:spcPct val="0"/>
                </a:spcBef>
                <a:buFontTx/>
                <a:buNone/>
              </a:pPr>
              <a:endParaRPr lang="en-US" altLang="en-US" sz="1000">
                <a:latin typeface="Tahoma" panose="020B0604030504040204" pitchFamily="34" charset="0"/>
                <a:ea typeface="ＭＳ Ｐゴシック" panose="020B0600070205080204" pitchFamily="34" charset="-128"/>
              </a:endParaRP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429.22</a:t>
              </a: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318.71</a:t>
              </a: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210.94</a:t>
              </a: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105.82</a:t>
              </a: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3.26</a:t>
              </a:r>
            </a:p>
            <a:p>
              <a:pPr eaLnBrk="1" hangingPunct="1">
                <a:lnSpc>
                  <a:spcPct val="100000"/>
                </a:lnSpc>
                <a:spcBef>
                  <a:spcPct val="0"/>
                </a:spcBef>
                <a:buFontTx/>
                <a:buNone/>
              </a:pPr>
              <a:r>
                <a:rPr lang="en-US" altLang="en-US">
                  <a:solidFill>
                    <a:schemeClr val="hlink"/>
                  </a:solidFill>
                  <a:latin typeface="Tahoma" panose="020B0604030504040204" pitchFamily="34" charset="0"/>
                  <a:ea typeface="ＭＳ Ｐゴシック" panose="020B0600070205080204" pitchFamily="34" charset="-128"/>
                </a:rPr>
                <a:t>		</a:t>
              </a:r>
              <a:r>
                <a:rPr lang="en-US" altLang="en-US">
                  <a:solidFill>
                    <a:srgbClr val="F6110F"/>
                  </a:solidFill>
                  <a:latin typeface="Tahoma" panose="020B0604030504040204" pitchFamily="34" charset="0"/>
                  <a:ea typeface="ＭＳ Ｐゴシック" panose="020B0600070205080204" pitchFamily="34" charset="-128"/>
                </a:rPr>
                <a:t>(96.84)</a:t>
              </a:r>
            </a:p>
            <a:p>
              <a:pPr eaLnBrk="1" hangingPunct="1">
                <a:lnSpc>
                  <a:spcPct val="100000"/>
                </a:lnSpc>
                <a:spcBef>
                  <a:spcPct val="0"/>
                </a:spcBef>
                <a:buFontTx/>
                <a:buNone/>
              </a:pPr>
              <a:r>
                <a:rPr lang="en-US" altLang="en-US">
                  <a:solidFill>
                    <a:srgbClr val="F6110F"/>
                  </a:solidFill>
                  <a:latin typeface="Tahoma" panose="020B0604030504040204" pitchFamily="34" charset="0"/>
                  <a:ea typeface="ＭＳ Ｐゴシック" panose="020B0600070205080204" pitchFamily="34" charset="-128"/>
                </a:rPr>
                <a:t>		(194.55)</a:t>
              </a:r>
            </a:p>
          </p:txBody>
        </p:sp>
        <p:sp>
          <p:nvSpPr>
            <p:cNvPr id="70678" name="Line 5"/>
            <p:cNvSpPr>
              <a:spLocks noChangeShapeType="1"/>
            </p:cNvSpPr>
            <p:nvPr/>
          </p:nvSpPr>
          <p:spPr bwMode="auto">
            <a:xfrm>
              <a:off x="3696" y="1776"/>
              <a:ext cx="912" cy="0"/>
            </a:xfrm>
            <a:prstGeom prst="line">
              <a:avLst/>
            </a:prstGeom>
            <a:noFill/>
            <a:ln w="190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grpSp>
      <p:grpSp>
        <p:nvGrpSpPr>
          <p:cNvPr id="3" name="Group 6"/>
          <p:cNvGrpSpPr>
            <a:grpSpLocks/>
          </p:cNvGrpSpPr>
          <p:nvPr/>
        </p:nvGrpSpPr>
        <p:grpSpPr bwMode="auto">
          <a:xfrm>
            <a:off x="5808663" y="1600200"/>
            <a:ext cx="2039937" cy="3660775"/>
            <a:chOff x="3563" y="1440"/>
            <a:chExt cx="1285" cy="2306"/>
          </a:xfrm>
        </p:grpSpPr>
        <p:sp>
          <p:nvSpPr>
            <p:cNvPr id="70675" name="Text Box 7"/>
            <p:cNvSpPr txBox="1">
              <a:spLocks noChangeArrowheads="1"/>
            </p:cNvSpPr>
            <p:nvPr/>
          </p:nvSpPr>
          <p:spPr bwMode="auto">
            <a:xfrm>
              <a:off x="3563" y="1440"/>
              <a:ext cx="1285" cy="2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231775" algn="l"/>
                  <a:tab pos="911225" algn="dec"/>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231775" algn="l"/>
                  <a:tab pos="911225" algn="dec"/>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231775" algn="l"/>
                  <a:tab pos="911225" algn="dec"/>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231775" algn="l"/>
                  <a:tab pos="911225" algn="dec"/>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231775" algn="l"/>
                  <a:tab pos="911225" algn="dec"/>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231775" algn="l"/>
                  <a:tab pos="911225" algn="dec"/>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231775" algn="l"/>
                  <a:tab pos="911225" algn="dec"/>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231775" algn="l"/>
                  <a:tab pos="911225" algn="dec"/>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231775" algn="l"/>
                  <a:tab pos="911225" algn="dec"/>
                </a:tabLst>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NPV</a:t>
              </a:r>
              <a:r>
                <a:rPr lang="en-US" altLang="en-US" baseline="-25000">
                  <a:latin typeface="Tahoma" panose="020B0604030504040204" pitchFamily="34" charset="0"/>
                  <a:ea typeface="ＭＳ Ｐゴシック" panose="020B0600070205080204" pitchFamily="34" charset="-128"/>
                </a:rPr>
                <a:t>B</a:t>
              </a:r>
              <a:endParaRPr lang="en-US" altLang="en-US">
                <a:latin typeface="Tahoma" panose="020B0604030504040204" pitchFamily="34" charset="0"/>
                <a:ea typeface="ＭＳ Ｐゴシック" panose="020B0600070205080204" pitchFamily="34" charset="-128"/>
              </a:endParaRPr>
            </a:p>
            <a:p>
              <a:pPr eaLnBrk="1" hangingPunct="1">
                <a:lnSpc>
                  <a:spcPct val="100000"/>
                </a:lnSpc>
                <a:spcBef>
                  <a:spcPct val="0"/>
                </a:spcBef>
                <a:buFontTx/>
                <a:buNone/>
              </a:pPr>
              <a:endParaRPr lang="en-US" altLang="en-US" sz="1000">
                <a:latin typeface="Tahoma" panose="020B0604030504040204" pitchFamily="34" charset="0"/>
                <a:ea typeface="ＭＳ Ｐゴシック" panose="020B0600070205080204" pitchFamily="34" charset="-128"/>
              </a:endParaRP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429.22</a:t>
              </a: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318.71</a:t>
              </a: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a:t>
              </a:r>
              <a:r>
                <a:rPr lang="en-US" altLang="en-US">
                  <a:solidFill>
                    <a:srgbClr val="2B0DFD"/>
                  </a:solidFill>
                  <a:latin typeface="Tahoma" panose="020B0604030504040204" pitchFamily="34" charset="0"/>
                  <a:ea typeface="ＭＳ Ｐゴシック" panose="020B0600070205080204" pitchFamily="34" charset="-128"/>
                </a:rPr>
                <a:t>210.94</a:t>
              </a:r>
            </a:p>
            <a:p>
              <a:pPr eaLnBrk="1" hangingPunct="1">
                <a:lnSpc>
                  <a:spcPct val="100000"/>
                </a:lnSpc>
                <a:spcBef>
                  <a:spcPct val="0"/>
                </a:spcBef>
                <a:buFontTx/>
                <a:buNone/>
              </a:pPr>
              <a:r>
                <a:rPr lang="en-US" altLang="en-US">
                  <a:solidFill>
                    <a:srgbClr val="2B0DFD"/>
                  </a:solidFill>
                  <a:latin typeface="Tahoma" panose="020B0604030504040204" pitchFamily="34" charset="0"/>
                  <a:ea typeface="ＭＳ Ｐゴシック" panose="020B0600070205080204" pitchFamily="34" charset="-128"/>
                </a:rPr>
                <a:t>		105.82</a:t>
              </a:r>
            </a:p>
            <a:p>
              <a:pPr eaLnBrk="1" hangingPunct="1">
                <a:lnSpc>
                  <a:spcPct val="100000"/>
                </a:lnSpc>
                <a:spcBef>
                  <a:spcPct val="0"/>
                </a:spcBef>
                <a:buFontTx/>
                <a:buNone/>
              </a:pPr>
              <a:r>
                <a:rPr lang="en-US" altLang="en-US">
                  <a:solidFill>
                    <a:srgbClr val="2B0DFD"/>
                  </a:solidFill>
                  <a:latin typeface="Tahoma" panose="020B0604030504040204" pitchFamily="34" charset="0"/>
                  <a:ea typeface="ＭＳ Ｐゴシック" panose="020B0600070205080204" pitchFamily="34" charset="-128"/>
                </a:rPr>
                <a:t>		3.26</a:t>
              </a:r>
            </a:p>
            <a:p>
              <a:pPr eaLnBrk="1" hangingPunct="1">
                <a:lnSpc>
                  <a:spcPct val="100000"/>
                </a:lnSpc>
                <a:spcBef>
                  <a:spcPct val="0"/>
                </a:spcBef>
                <a:buFontTx/>
                <a:buNone/>
              </a:pPr>
              <a:r>
                <a:rPr lang="en-US" altLang="en-US">
                  <a:solidFill>
                    <a:schemeClr val="hlink"/>
                  </a:solidFill>
                  <a:latin typeface="Tahoma" panose="020B0604030504040204" pitchFamily="34" charset="0"/>
                  <a:ea typeface="ＭＳ Ｐゴシック" panose="020B0600070205080204" pitchFamily="34" charset="-128"/>
                </a:rPr>
                <a:t>		</a:t>
              </a:r>
              <a:r>
                <a:rPr lang="en-US" altLang="en-US">
                  <a:solidFill>
                    <a:srgbClr val="F6110F"/>
                  </a:solidFill>
                  <a:latin typeface="Tahoma" panose="020B0604030504040204" pitchFamily="34" charset="0"/>
                  <a:ea typeface="ＭＳ Ｐゴシック" panose="020B0600070205080204" pitchFamily="34" charset="-128"/>
                </a:rPr>
                <a:t>(96.84)</a:t>
              </a:r>
            </a:p>
            <a:p>
              <a:pPr eaLnBrk="1" hangingPunct="1">
                <a:lnSpc>
                  <a:spcPct val="100000"/>
                </a:lnSpc>
                <a:spcBef>
                  <a:spcPct val="0"/>
                </a:spcBef>
                <a:buFontTx/>
                <a:buNone/>
              </a:pPr>
              <a:r>
                <a:rPr lang="en-US" altLang="en-US">
                  <a:solidFill>
                    <a:srgbClr val="F6110F"/>
                  </a:solidFill>
                  <a:latin typeface="Tahoma" panose="020B0604030504040204" pitchFamily="34" charset="0"/>
                  <a:ea typeface="ＭＳ Ｐゴシック" panose="020B0600070205080204" pitchFamily="34" charset="-128"/>
                </a:rPr>
                <a:t>		(194.55)</a:t>
              </a:r>
            </a:p>
          </p:txBody>
        </p:sp>
        <p:sp>
          <p:nvSpPr>
            <p:cNvPr id="70676" name="Line 8"/>
            <p:cNvSpPr>
              <a:spLocks noChangeShapeType="1"/>
            </p:cNvSpPr>
            <p:nvPr/>
          </p:nvSpPr>
          <p:spPr bwMode="auto">
            <a:xfrm>
              <a:off x="3696" y="1776"/>
              <a:ext cx="912" cy="0"/>
            </a:xfrm>
            <a:prstGeom prst="line">
              <a:avLst/>
            </a:prstGeom>
            <a:noFill/>
            <a:ln w="190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grpSp>
      <p:grpSp>
        <p:nvGrpSpPr>
          <p:cNvPr id="4" name="Group 10"/>
          <p:cNvGrpSpPr>
            <a:grpSpLocks/>
          </p:cNvGrpSpPr>
          <p:nvPr/>
        </p:nvGrpSpPr>
        <p:grpSpPr bwMode="auto">
          <a:xfrm>
            <a:off x="990600" y="1627188"/>
            <a:ext cx="4876800" cy="4087812"/>
            <a:chOff x="528" y="1440"/>
            <a:chExt cx="3072" cy="2575"/>
          </a:xfrm>
        </p:grpSpPr>
        <p:sp>
          <p:nvSpPr>
            <p:cNvPr id="70672" name="Text Box 11"/>
            <p:cNvSpPr txBox="1">
              <a:spLocks noChangeArrowheads="1"/>
            </p:cNvSpPr>
            <p:nvPr/>
          </p:nvSpPr>
          <p:spPr bwMode="auto">
            <a:xfrm>
              <a:off x="528" y="1440"/>
              <a:ext cx="3072"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1190625" algn="dec"/>
                  <a:tab pos="2857500" algn="l"/>
                  <a:tab pos="3768725" algn="dec"/>
                  <a:tab pos="4340225"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1190625" algn="dec"/>
                  <a:tab pos="2857500" algn="l"/>
                  <a:tab pos="3768725" algn="dec"/>
                  <a:tab pos="4340225"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1190625" algn="dec"/>
                  <a:tab pos="2857500" algn="l"/>
                  <a:tab pos="3768725" algn="dec"/>
                  <a:tab pos="4340225"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1190625" algn="dec"/>
                  <a:tab pos="2857500" algn="l"/>
                  <a:tab pos="3768725" algn="dec"/>
                  <a:tab pos="4340225"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1190625" algn="dec"/>
                  <a:tab pos="2857500" algn="l"/>
                  <a:tab pos="3768725" algn="dec"/>
                  <a:tab pos="4340225"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1190625" algn="dec"/>
                  <a:tab pos="2857500" algn="l"/>
                  <a:tab pos="3768725" algn="dec"/>
                  <a:tab pos="4340225"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1190625" algn="dec"/>
                  <a:tab pos="2857500" algn="l"/>
                  <a:tab pos="3768725" algn="dec"/>
                  <a:tab pos="4340225"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1190625" algn="dec"/>
                  <a:tab pos="2857500" algn="l"/>
                  <a:tab pos="3768725" algn="dec"/>
                  <a:tab pos="4340225"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1190625" algn="dec"/>
                  <a:tab pos="2857500" algn="l"/>
                  <a:tab pos="3768725" algn="dec"/>
                  <a:tab pos="4340225" algn="l"/>
                </a:tabLst>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Rate of Return	    NPV</a:t>
              </a:r>
              <a:r>
                <a:rPr lang="en-US" altLang="en-US" baseline="-25000">
                  <a:latin typeface="Tahoma" panose="020B0604030504040204" pitchFamily="34" charset="0"/>
                  <a:ea typeface="ＭＳ Ｐゴシック" panose="020B0600070205080204" pitchFamily="34" charset="-128"/>
                </a:rPr>
                <a:t>A</a:t>
              </a:r>
              <a:r>
                <a:rPr lang="en-US" altLang="en-US">
                  <a:latin typeface="Tahoma" panose="020B0604030504040204" pitchFamily="34" charset="0"/>
                  <a:ea typeface="ＭＳ Ｐゴシック" panose="020B0600070205080204" pitchFamily="34" charset="-128"/>
                </a:rPr>
                <a:t>	</a:t>
              </a:r>
            </a:p>
            <a:p>
              <a:pPr eaLnBrk="1" hangingPunct="1">
                <a:lnSpc>
                  <a:spcPct val="100000"/>
                </a:lnSpc>
                <a:spcBef>
                  <a:spcPct val="0"/>
                </a:spcBef>
                <a:buFontTx/>
                <a:buNone/>
              </a:pPr>
              <a:endParaRPr lang="en-US" altLang="en-US" sz="1000">
                <a:latin typeface="Tahoma" panose="020B0604030504040204" pitchFamily="34" charset="0"/>
                <a:ea typeface="ＭＳ Ｐゴシック" panose="020B0600070205080204" pitchFamily="34" charset="-128"/>
              </a:endParaRP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15%		498.12</a:t>
              </a: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16		327.46</a:t>
              </a: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17		162.72</a:t>
              </a: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18		3.62</a:t>
              </a: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19		</a:t>
              </a:r>
              <a:r>
                <a:rPr lang="en-US" altLang="en-US">
                  <a:solidFill>
                    <a:srgbClr val="F6110F"/>
                  </a:solidFill>
                  <a:latin typeface="Tahoma" panose="020B0604030504040204" pitchFamily="34" charset="0"/>
                  <a:ea typeface="ＭＳ Ｐゴシック" panose="020B0600070205080204" pitchFamily="34" charset="-128"/>
                </a:rPr>
                <a:t>(150.08)</a:t>
              </a: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20		</a:t>
              </a:r>
              <a:r>
                <a:rPr lang="en-US" altLang="en-US">
                  <a:solidFill>
                    <a:srgbClr val="F6110F"/>
                  </a:solidFill>
                  <a:latin typeface="Tahoma" panose="020B0604030504040204" pitchFamily="34" charset="0"/>
                  <a:ea typeface="ＭＳ Ｐゴシック" panose="020B0600070205080204" pitchFamily="34" charset="-128"/>
                </a:rPr>
                <a:t>(298.61)</a:t>
              </a: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21	</a:t>
              </a:r>
              <a:r>
                <a:rPr lang="en-US" altLang="en-US">
                  <a:solidFill>
                    <a:srgbClr val="F6110F"/>
                  </a:solidFill>
                  <a:latin typeface="Tahoma" panose="020B0604030504040204" pitchFamily="34" charset="0"/>
                  <a:ea typeface="ＭＳ Ｐゴシック" panose="020B0600070205080204" pitchFamily="34" charset="-128"/>
                </a:rPr>
                <a:t>	(442.20)</a:t>
              </a:r>
            </a:p>
            <a:p>
              <a:pPr eaLnBrk="1" hangingPunct="1">
                <a:lnSpc>
                  <a:spcPct val="100000"/>
                </a:lnSpc>
                <a:spcBef>
                  <a:spcPct val="0"/>
                </a:spcBef>
                <a:buFontTx/>
                <a:buNone/>
              </a:pPr>
              <a:r>
                <a:rPr lang="en-US" altLang="en-US">
                  <a:solidFill>
                    <a:schemeClr val="hlink"/>
                  </a:solidFill>
                  <a:latin typeface="Tahoma" panose="020B0604030504040204" pitchFamily="34" charset="0"/>
                  <a:ea typeface="ＭＳ Ｐゴシック" panose="020B0600070205080204" pitchFamily="34" charset="-128"/>
                </a:rPr>
                <a:t>   </a:t>
              </a:r>
              <a:endParaRPr lang="en-US" altLang="en-US">
                <a:latin typeface="Tahoma" panose="020B0604030504040204" pitchFamily="34" charset="0"/>
                <a:ea typeface="ＭＳ Ｐゴシック" panose="020B0600070205080204" pitchFamily="34" charset="-128"/>
              </a:endParaRPr>
            </a:p>
          </p:txBody>
        </p:sp>
        <p:sp>
          <p:nvSpPr>
            <p:cNvPr id="70673" name="Line 12"/>
            <p:cNvSpPr>
              <a:spLocks noChangeShapeType="1"/>
            </p:cNvSpPr>
            <p:nvPr/>
          </p:nvSpPr>
          <p:spPr bwMode="auto">
            <a:xfrm>
              <a:off x="576" y="1776"/>
              <a:ext cx="1488" cy="0"/>
            </a:xfrm>
            <a:prstGeom prst="line">
              <a:avLst/>
            </a:prstGeom>
            <a:noFill/>
            <a:ln w="190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0674" name="Line 13"/>
            <p:cNvSpPr>
              <a:spLocks noChangeShapeType="1"/>
            </p:cNvSpPr>
            <p:nvPr/>
          </p:nvSpPr>
          <p:spPr bwMode="auto">
            <a:xfrm>
              <a:off x="2400" y="1776"/>
              <a:ext cx="912" cy="0"/>
            </a:xfrm>
            <a:prstGeom prst="line">
              <a:avLst/>
            </a:prstGeom>
            <a:noFill/>
            <a:ln w="190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grpSp>
      <p:grpSp>
        <p:nvGrpSpPr>
          <p:cNvPr id="5" name="Group 14"/>
          <p:cNvGrpSpPr>
            <a:grpSpLocks/>
          </p:cNvGrpSpPr>
          <p:nvPr/>
        </p:nvGrpSpPr>
        <p:grpSpPr bwMode="auto">
          <a:xfrm>
            <a:off x="990600" y="1627188"/>
            <a:ext cx="4876800" cy="4087812"/>
            <a:chOff x="528" y="1440"/>
            <a:chExt cx="3072" cy="2575"/>
          </a:xfrm>
        </p:grpSpPr>
        <p:sp>
          <p:nvSpPr>
            <p:cNvPr id="70669" name="Text Box 15"/>
            <p:cNvSpPr txBox="1">
              <a:spLocks noChangeArrowheads="1"/>
            </p:cNvSpPr>
            <p:nvPr/>
          </p:nvSpPr>
          <p:spPr bwMode="auto">
            <a:xfrm>
              <a:off x="528" y="1440"/>
              <a:ext cx="3072"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1190625" algn="dec"/>
                  <a:tab pos="2857500" algn="l"/>
                  <a:tab pos="3768725" algn="dec"/>
                  <a:tab pos="4340225"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1190625" algn="dec"/>
                  <a:tab pos="2857500" algn="l"/>
                  <a:tab pos="3768725" algn="dec"/>
                  <a:tab pos="4340225"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1190625" algn="dec"/>
                  <a:tab pos="2857500" algn="l"/>
                  <a:tab pos="3768725" algn="dec"/>
                  <a:tab pos="4340225"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1190625" algn="dec"/>
                  <a:tab pos="2857500" algn="l"/>
                  <a:tab pos="3768725" algn="dec"/>
                  <a:tab pos="4340225"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1190625" algn="dec"/>
                  <a:tab pos="2857500" algn="l"/>
                  <a:tab pos="3768725" algn="dec"/>
                  <a:tab pos="4340225"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1190625" algn="dec"/>
                  <a:tab pos="2857500" algn="l"/>
                  <a:tab pos="3768725" algn="dec"/>
                  <a:tab pos="4340225"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1190625" algn="dec"/>
                  <a:tab pos="2857500" algn="l"/>
                  <a:tab pos="3768725" algn="dec"/>
                  <a:tab pos="4340225"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1190625" algn="dec"/>
                  <a:tab pos="2857500" algn="l"/>
                  <a:tab pos="3768725" algn="dec"/>
                  <a:tab pos="4340225"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1190625" algn="dec"/>
                  <a:tab pos="2857500" algn="l"/>
                  <a:tab pos="3768725" algn="dec"/>
                  <a:tab pos="4340225" algn="l"/>
                </a:tabLst>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Rate of Return	    NPV</a:t>
              </a:r>
              <a:r>
                <a:rPr lang="en-US" altLang="en-US" baseline="-25000">
                  <a:latin typeface="Tahoma" panose="020B0604030504040204" pitchFamily="34" charset="0"/>
                  <a:ea typeface="ＭＳ Ｐゴシック" panose="020B0600070205080204" pitchFamily="34" charset="-128"/>
                </a:rPr>
                <a:t>A</a:t>
              </a:r>
              <a:r>
                <a:rPr lang="en-US" altLang="en-US">
                  <a:latin typeface="Tahoma" panose="020B0604030504040204" pitchFamily="34" charset="0"/>
                  <a:ea typeface="ＭＳ Ｐゴシック" panose="020B0600070205080204" pitchFamily="34" charset="-128"/>
                </a:rPr>
                <a:t>	</a:t>
              </a:r>
            </a:p>
            <a:p>
              <a:pPr eaLnBrk="1" hangingPunct="1">
                <a:lnSpc>
                  <a:spcPct val="100000"/>
                </a:lnSpc>
                <a:spcBef>
                  <a:spcPct val="0"/>
                </a:spcBef>
                <a:buFontTx/>
                <a:buNone/>
              </a:pPr>
              <a:endParaRPr lang="en-US" altLang="en-US" sz="1000">
                <a:latin typeface="Tahoma" panose="020B0604030504040204" pitchFamily="34" charset="0"/>
                <a:ea typeface="ＭＳ Ｐゴシック" panose="020B0600070205080204" pitchFamily="34" charset="-128"/>
              </a:endParaRP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15%		</a:t>
              </a:r>
              <a:r>
                <a:rPr lang="en-US" altLang="en-US">
                  <a:solidFill>
                    <a:srgbClr val="2B0DFD"/>
                  </a:solidFill>
                  <a:latin typeface="Tahoma" panose="020B0604030504040204" pitchFamily="34" charset="0"/>
                  <a:ea typeface="ＭＳ Ｐゴシック" panose="020B0600070205080204" pitchFamily="34" charset="-128"/>
                </a:rPr>
                <a:t>498.12</a:t>
              </a: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16		</a:t>
              </a:r>
              <a:r>
                <a:rPr lang="en-US" altLang="en-US">
                  <a:solidFill>
                    <a:srgbClr val="2B0DFD"/>
                  </a:solidFill>
                  <a:latin typeface="Tahoma" panose="020B0604030504040204" pitchFamily="34" charset="0"/>
                  <a:ea typeface="ＭＳ Ｐゴシック" panose="020B0600070205080204" pitchFamily="34" charset="-128"/>
                </a:rPr>
                <a:t>327.46</a:t>
              </a: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17		162.72</a:t>
              </a: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18		3.62</a:t>
              </a: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19		</a:t>
              </a:r>
              <a:r>
                <a:rPr lang="en-US" altLang="en-US">
                  <a:solidFill>
                    <a:srgbClr val="F6110F"/>
                  </a:solidFill>
                  <a:latin typeface="Tahoma" panose="020B0604030504040204" pitchFamily="34" charset="0"/>
                  <a:ea typeface="ＭＳ Ｐゴシック" panose="020B0600070205080204" pitchFamily="34" charset="-128"/>
                </a:rPr>
                <a:t>(150.08)</a:t>
              </a: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20		</a:t>
              </a:r>
              <a:r>
                <a:rPr lang="en-US" altLang="en-US">
                  <a:solidFill>
                    <a:srgbClr val="F6110F"/>
                  </a:solidFill>
                  <a:latin typeface="Tahoma" panose="020B0604030504040204" pitchFamily="34" charset="0"/>
                  <a:ea typeface="ＭＳ Ｐゴシック" panose="020B0600070205080204" pitchFamily="34" charset="-128"/>
                </a:rPr>
                <a:t>(298.61)</a:t>
              </a: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21		</a:t>
              </a:r>
              <a:r>
                <a:rPr lang="en-US" altLang="en-US">
                  <a:solidFill>
                    <a:srgbClr val="F6110F"/>
                  </a:solidFill>
                  <a:latin typeface="Tahoma" panose="020B0604030504040204" pitchFamily="34" charset="0"/>
                  <a:ea typeface="ＭＳ Ｐゴシック" panose="020B0600070205080204" pitchFamily="34" charset="-128"/>
                </a:rPr>
                <a:t>(442.20)</a:t>
              </a:r>
            </a:p>
            <a:p>
              <a:pPr eaLnBrk="1" hangingPunct="1">
                <a:lnSpc>
                  <a:spcPct val="100000"/>
                </a:lnSpc>
                <a:spcBef>
                  <a:spcPct val="0"/>
                </a:spcBef>
                <a:buFontTx/>
                <a:buNone/>
              </a:pPr>
              <a:r>
                <a:rPr lang="en-US" altLang="en-US">
                  <a:solidFill>
                    <a:schemeClr val="hlink"/>
                  </a:solidFill>
                  <a:latin typeface="Tahoma" panose="020B0604030504040204" pitchFamily="34" charset="0"/>
                  <a:ea typeface="ＭＳ Ｐゴシック" panose="020B0600070205080204" pitchFamily="34" charset="-128"/>
                </a:rPr>
                <a:t>   </a:t>
              </a:r>
              <a:endParaRPr lang="en-US" altLang="en-US">
                <a:latin typeface="Tahoma" panose="020B0604030504040204" pitchFamily="34" charset="0"/>
                <a:ea typeface="ＭＳ Ｐゴシック" panose="020B0600070205080204" pitchFamily="34" charset="-128"/>
              </a:endParaRPr>
            </a:p>
          </p:txBody>
        </p:sp>
        <p:sp>
          <p:nvSpPr>
            <p:cNvPr id="70670" name="Line 16"/>
            <p:cNvSpPr>
              <a:spLocks noChangeShapeType="1"/>
            </p:cNvSpPr>
            <p:nvPr/>
          </p:nvSpPr>
          <p:spPr bwMode="auto">
            <a:xfrm>
              <a:off x="576" y="1776"/>
              <a:ext cx="1488" cy="0"/>
            </a:xfrm>
            <a:prstGeom prst="line">
              <a:avLst/>
            </a:prstGeom>
            <a:noFill/>
            <a:ln w="190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0671" name="Line 17"/>
            <p:cNvSpPr>
              <a:spLocks noChangeShapeType="1"/>
            </p:cNvSpPr>
            <p:nvPr/>
          </p:nvSpPr>
          <p:spPr bwMode="auto">
            <a:xfrm>
              <a:off x="2400" y="1776"/>
              <a:ext cx="912" cy="0"/>
            </a:xfrm>
            <a:prstGeom prst="line">
              <a:avLst/>
            </a:prstGeom>
            <a:noFill/>
            <a:ln w="190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grpSp>
      <p:grpSp>
        <p:nvGrpSpPr>
          <p:cNvPr id="6" name="Group 18"/>
          <p:cNvGrpSpPr>
            <a:grpSpLocks/>
          </p:cNvGrpSpPr>
          <p:nvPr/>
        </p:nvGrpSpPr>
        <p:grpSpPr bwMode="auto">
          <a:xfrm>
            <a:off x="990600" y="1627188"/>
            <a:ext cx="4876800" cy="4087812"/>
            <a:chOff x="-2160" y="1457"/>
            <a:chExt cx="3072" cy="2575"/>
          </a:xfrm>
        </p:grpSpPr>
        <p:sp>
          <p:nvSpPr>
            <p:cNvPr id="70667" name="Text Box 19"/>
            <p:cNvSpPr txBox="1">
              <a:spLocks noChangeArrowheads="1"/>
            </p:cNvSpPr>
            <p:nvPr/>
          </p:nvSpPr>
          <p:spPr bwMode="auto">
            <a:xfrm>
              <a:off x="-2160" y="1457"/>
              <a:ext cx="3072"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1190625" algn="dec"/>
                  <a:tab pos="2857500" algn="l"/>
                  <a:tab pos="3768725" algn="dec"/>
                  <a:tab pos="4340225"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1190625" algn="dec"/>
                  <a:tab pos="2857500" algn="l"/>
                  <a:tab pos="3768725" algn="dec"/>
                  <a:tab pos="4340225"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1190625" algn="dec"/>
                  <a:tab pos="2857500" algn="l"/>
                  <a:tab pos="3768725" algn="dec"/>
                  <a:tab pos="4340225"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1190625" algn="dec"/>
                  <a:tab pos="2857500" algn="l"/>
                  <a:tab pos="3768725" algn="dec"/>
                  <a:tab pos="4340225"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1190625" algn="dec"/>
                  <a:tab pos="2857500" algn="l"/>
                  <a:tab pos="3768725" algn="dec"/>
                  <a:tab pos="4340225"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1190625" algn="dec"/>
                  <a:tab pos="2857500" algn="l"/>
                  <a:tab pos="3768725" algn="dec"/>
                  <a:tab pos="4340225"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1190625" algn="dec"/>
                  <a:tab pos="2857500" algn="l"/>
                  <a:tab pos="3768725" algn="dec"/>
                  <a:tab pos="4340225"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1190625" algn="dec"/>
                  <a:tab pos="2857500" algn="l"/>
                  <a:tab pos="3768725" algn="dec"/>
                  <a:tab pos="4340225"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1190625" algn="dec"/>
                  <a:tab pos="2857500" algn="l"/>
                  <a:tab pos="3768725" algn="dec"/>
                  <a:tab pos="4340225" algn="l"/>
                </a:tabLst>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Rate of Return	</a:t>
              </a:r>
            </a:p>
            <a:p>
              <a:pPr eaLnBrk="1" hangingPunct="1">
                <a:lnSpc>
                  <a:spcPct val="100000"/>
                </a:lnSpc>
                <a:spcBef>
                  <a:spcPct val="0"/>
                </a:spcBef>
                <a:buFontTx/>
                <a:buNone/>
              </a:pPr>
              <a:endParaRPr lang="en-US" altLang="en-US" sz="1000">
                <a:latin typeface="Tahoma" panose="020B0604030504040204" pitchFamily="34" charset="0"/>
                <a:ea typeface="ＭＳ Ｐゴシック" panose="020B0600070205080204" pitchFamily="34" charset="-128"/>
              </a:endParaRP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15%		</a:t>
              </a:r>
              <a:endParaRPr lang="en-US" altLang="en-US">
                <a:solidFill>
                  <a:schemeClr val="folHlink"/>
                </a:solidFill>
                <a:latin typeface="Tahoma" panose="020B0604030504040204" pitchFamily="34" charset="0"/>
                <a:ea typeface="ＭＳ Ｐゴシック" panose="020B0600070205080204" pitchFamily="34" charset="-128"/>
              </a:endParaRP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16		</a:t>
              </a:r>
              <a:endParaRPr lang="en-US" altLang="en-US">
                <a:solidFill>
                  <a:schemeClr val="folHlink"/>
                </a:solidFill>
                <a:latin typeface="Tahoma" panose="020B0604030504040204" pitchFamily="34" charset="0"/>
                <a:ea typeface="ＭＳ Ｐゴシック" panose="020B0600070205080204" pitchFamily="34" charset="-128"/>
              </a:endParaRP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17		</a:t>
              </a: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18		</a:t>
              </a: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19	</a:t>
              </a:r>
              <a:endParaRPr lang="en-US" altLang="en-US">
                <a:solidFill>
                  <a:schemeClr val="hlink"/>
                </a:solidFill>
                <a:latin typeface="Tahoma" panose="020B0604030504040204" pitchFamily="34" charset="0"/>
                <a:ea typeface="ＭＳ Ｐゴシック" panose="020B0600070205080204" pitchFamily="34" charset="-128"/>
              </a:endParaRP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20	</a:t>
              </a:r>
            </a:p>
            <a:p>
              <a:pPr eaLnBrk="1" hangingPunct="1">
                <a:lnSpc>
                  <a:spcPct val="100000"/>
                </a:lnSpc>
                <a:spcBef>
                  <a:spcPct val="0"/>
                </a:spcBef>
                <a:buFontTx/>
                <a:buNone/>
              </a:pPr>
              <a:r>
                <a:rPr lang="en-US" altLang="en-US">
                  <a:latin typeface="Tahoma" panose="020B0604030504040204" pitchFamily="34" charset="0"/>
                  <a:ea typeface="ＭＳ Ｐゴシック" panose="020B0600070205080204" pitchFamily="34" charset="-128"/>
                </a:rPr>
                <a:t>	21	</a:t>
              </a:r>
              <a:endParaRPr lang="en-US" altLang="en-US">
                <a:solidFill>
                  <a:schemeClr val="hlink"/>
                </a:solidFill>
                <a:latin typeface="Tahoma" panose="020B0604030504040204" pitchFamily="34" charset="0"/>
                <a:ea typeface="ＭＳ Ｐゴシック" panose="020B0600070205080204" pitchFamily="34" charset="-128"/>
              </a:endParaRPr>
            </a:p>
            <a:p>
              <a:pPr eaLnBrk="1" hangingPunct="1">
                <a:lnSpc>
                  <a:spcPct val="100000"/>
                </a:lnSpc>
                <a:spcBef>
                  <a:spcPct val="0"/>
                </a:spcBef>
                <a:buFontTx/>
                <a:buNone/>
              </a:pPr>
              <a:r>
                <a:rPr lang="en-US" altLang="en-US">
                  <a:solidFill>
                    <a:schemeClr val="hlink"/>
                  </a:solidFill>
                  <a:latin typeface="Tahoma" panose="020B0604030504040204" pitchFamily="34" charset="0"/>
                  <a:ea typeface="ＭＳ Ｐゴシック" panose="020B0600070205080204" pitchFamily="34" charset="-128"/>
                </a:rPr>
                <a:t>   </a:t>
              </a:r>
              <a:endParaRPr lang="en-US" altLang="en-US">
                <a:latin typeface="Tahoma" panose="020B0604030504040204" pitchFamily="34" charset="0"/>
                <a:ea typeface="ＭＳ Ｐゴシック" panose="020B0600070205080204" pitchFamily="34" charset="-128"/>
              </a:endParaRPr>
            </a:p>
          </p:txBody>
        </p:sp>
        <p:sp>
          <p:nvSpPr>
            <p:cNvPr id="70668" name="Line 20"/>
            <p:cNvSpPr>
              <a:spLocks noChangeShapeType="1"/>
            </p:cNvSpPr>
            <p:nvPr/>
          </p:nvSpPr>
          <p:spPr bwMode="auto">
            <a:xfrm>
              <a:off x="-2160" y="1793"/>
              <a:ext cx="1488" cy="0"/>
            </a:xfrm>
            <a:prstGeom prst="line">
              <a:avLst/>
            </a:prstGeom>
            <a:noFill/>
            <a:ln w="190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grpSp>
      <p:sp>
        <p:nvSpPr>
          <p:cNvPr id="23" name="Rectangle 2"/>
          <p:cNvSpPr txBox="1">
            <a:spLocks noChangeArrowheads="1"/>
          </p:cNvSpPr>
          <p:nvPr/>
        </p:nvSpPr>
        <p:spPr bwMode="auto">
          <a:xfrm>
            <a:off x="381000" y="266700"/>
            <a:ext cx="8364538"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defRPr/>
            </a:pPr>
            <a:r>
              <a:rPr lang="en-US" altLang="en-US" sz="3000" b="1" cap="small" dirty="0">
                <a:latin typeface="+mn-lt"/>
              </a:rPr>
              <a:t>NPV Profiles for Projects A &amp; B</a:t>
            </a:r>
          </a:p>
        </p:txBody>
      </p:sp>
    </p:spTree>
    <p:custDataLst>
      <p:tags r:id="rId1"/>
    </p:custDataLst>
  </p:cSld>
  <p:clrMapOvr>
    <a:masterClrMapping/>
  </p:clrMapOvr>
  <p:transition advTm="133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499"/>
                                          </p:stCondLst>
                                        </p:cTn>
                                        <p:tgtEl>
                                          <p:spTgt spid="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Rectangle 16"/>
          <p:cNvSpPr>
            <a:spLocks noChangeArrowheads="1"/>
          </p:cNvSpPr>
          <p:nvPr/>
        </p:nvSpPr>
        <p:spPr bwMode="auto">
          <a:xfrm>
            <a:off x="6527808" y="3429003"/>
            <a:ext cx="1600200" cy="457200"/>
          </a:xfrm>
          <a:prstGeom prst="rect">
            <a:avLst/>
          </a:prstGeom>
          <a:solidFill>
            <a:schemeClr val="bg1"/>
          </a:solidFill>
          <a:ln w="31750" algn="ctr">
            <a:solidFill>
              <a:srgbClr val="FF0000"/>
            </a:solidFill>
            <a:round/>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sp>
        <p:nvSpPr>
          <p:cNvPr id="15" name="Rectangle 14"/>
          <p:cNvSpPr>
            <a:spLocks noChangeArrowheads="1"/>
          </p:cNvSpPr>
          <p:nvPr/>
        </p:nvSpPr>
        <p:spPr bwMode="auto">
          <a:xfrm>
            <a:off x="6527808" y="2209803"/>
            <a:ext cx="1600200" cy="457200"/>
          </a:xfrm>
          <a:prstGeom prst="rect">
            <a:avLst/>
          </a:prstGeom>
          <a:solidFill>
            <a:schemeClr val="bg1"/>
          </a:solidFill>
          <a:ln w="31750" algn="ctr">
            <a:solidFill>
              <a:srgbClr val="FF0000"/>
            </a:solidFill>
            <a:round/>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sp>
        <p:nvSpPr>
          <p:cNvPr id="3" name="Rectangle 2"/>
          <p:cNvSpPr>
            <a:spLocks noChangeArrowheads="1"/>
          </p:cNvSpPr>
          <p:nvPr/>
        </p:nvSpPr>
        <p:spPr bwMode="auto">
          <a:xfrm>
            <a:off x="6527808" y="1676403"/>
            <a:ext cx="1600200" cy="457200"/>
          </a:xfrm>
          <a:prstGeom prst="rect">
            <a:avLst/>
          </a:prstGeom>
          <a:solidFill>
            <a:schemeClr val="bg1"/>
          </a:solidFill>
          <a:ln w="31750" algn="ctr">
            <a:solidFill>
              <a:srgbClr val="FF0000"/>
            </a:solidFill>
            <a:round/>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sp>
        <p:nvSpPr>
          <p:cNvPr id="16" name="Rectangle 15"/>
          <p:cNvSpPr>
            <a:spLocks noChangeArrowheads="1"/>
          </p:cNvSpPr>
          <p:nvPr/>
        </p:nvSpPr>
        <p:spPr bwMode="auto">
          <a:xfrm>
            <a:off x="4241808" y="2819403"/>
            <a:ext cx="1600200" cy="457200"/>
          </a:xfrm>
          <a:prstGeom prst="rect">
            <a:avLst/>
          </a:prstGeom>
          <a:solidFill>
            <a:schemeClr val="bg1"/>
          </a:solidFill>
          <a:ln w="31750" algn="ctr">
            <a:solidFill>
              <a:srgbClr val="FF0000"/>
            </a:solidFill>
            <a:round/>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sp>
        <p:nvSpPr>
          <p:cNvPr id="365570" name="Rectangle 2"/>
          <p:cNvSpPr>
            <a:spLocks noGrp="1" noChangeArrowheads="1"/>
          </p:cNvSpPr>
          <p:nvPr>
            <p:ph type="title" idx="4294967295"/>
          </p:nvPr>
        </p:nvSpPr>
        <p:spPr>
          <a:xfrm>
            <a:off x="381000" y="263525"/>
            <a:ext cx="8407400" cy="508000"/>
          </a:xfrm>
        </p:spPr>
        <p:txBody>
          <a:bodyPr>
            <a:spAutoFit/>
          </a:bodyPr>
          <a:lstStyle/>
          <a:p>
            <a:pPr algn="ctr" eaLnBrk="1" hangingPunct="1">
              <a:defRPr/>
            </a:pPr>
            <a:r>
              <a:rPr lang="en-US" altLang="en-US" sz="3000" b="1" cap="small" dirty="0">
                <a:latin typeface="+mn-lt"/>
              </a:rPr>
              <a:t>NPV/IRR Ranking Conflicts</a:t>
            </a:r>
          </a:p>
        </p:txBody>
      </p:sp>
      <p:sp>
        <p:nvSpPr>
          <p:cNvPr id="365583" name="Rectangle 15"/>
          <p:cNvSpPr>
            <a:spLocks noChangeArrowheads="1"/>
          </p:cNvSpPr>
          <p:nvPr/>
        </p:nvSpPr>
        <p:spPr bwMode="auto">
          <a:xfrm>
            <a:off x="584208" y="990603"/>
            <a:ext cx="8345488" cy="2947988"/>
          </a:xfrm>
          <a:prstGeom prst="rect">
            <a:avLst/>
          </a:prstGeom>
          <a:noFill/>
          <a:ln w="9525">
            <a:noFill/>
            <a:miter lim="800000"/>
            <a:headEnd/>
            <a:tailEnd/>
          </a:ln>
        </p:spPr>
        <p:txBody>
          <a:bodyPr>
            <a:spAutoFit/>
          </a:bodyPr>
          <a:lstStyle/>
          <a:p>
            <a:pPr eaLnBrk="1" hangingPunct="1">
              <a:spcBef>
                <a:spcPct val="20000"/>
              </a:spcBef>
              <a:buClr>
                <a:schemeClr val="folHlink"/>
              </a:buClr>
              <a:buSzPct val="60000"/>
              <a:buFont typeface="Wingdings" pitchFamily="2" charset="2"/>
              <a:buNone/>
              <a:tabLst>
                <a:tab pos="3662363" algn="l"/>
                <a:tab pos="5943600" algn="l"/>
              </a:tabLst>
              <a:defRPr/>
            </a:pPr>
            <a:r>
              <a:rPr lang="en-US" sz="3200" kern="0" dirty="0">
                <a:latin typeface="Tahoma" pitchFamily="34" charset="0"/>
                <a:ea typeface="ＭＳ Ｐゴシック" pitchFamily="1" charset="-128"/>
              </a:rPr>
              <a:t>	</a:t>
            </a:r>
            <a:r>
              <a:rPr lang="en-US" sz="3200" u="sng" kern="0" dirty="0">
                <a:latin typeface="Tahoma" pitchFamily="34" charset="0"/>
                <a:ea typeface="ＭＳ Ｐゴシック" pitchFamily="1" charset="-128"/>
              </a:rPr>
              <a:t>Asset A</a:t>
            </a:r>
            <a:r>
              <a:rPr lang="en-US" sz="3200" kern="0" dirty="0">
                <a:latin typeface="Tahoma" pitchFamily="34" charset="0"/>
                <a:ea typeface="ＭＳ Ｐゴシック" pitchFamily="1" charset="-128"/>
              </a:rPr>
              <a:t>	</a:t>
            </a:r>
            <a:r>
              <a:rPr lang="en-US" sz="3200" u="sng" kern="0" dirty="0">
                <a:latin typeface="Tahoma" pitchFamily="34" charset="0"/>
                <a:ea typeface="ＭＳ Ｐゴシック" pitchFamily="1" charset="-128"/>
              </a:rPr>
              <a:t>Asset B</a:t>
            </a:r>
          </a:p>
          <a:p>
            <a:pPr eaLnBrk="1" hangingPunct="1">
              <a:spcBef>
                <a:spcPct val="20000"/>
              </a:spcBef>
              <a:buClr>
                <a:schemeClr val="folHlink"/>
              </a:buClr>
              <a:buSzPct val="60000"/>
              <a:buFont typeface="Wingdings" pitchFamily="2" charset="2"/>
              <a:buNone/>
              <a:tabLst>
                <a:tab pos="3662363" algn="l"/>
                <a:tab pos="5943600" algn="l"/>
              </a:tabLst>
              <a:defRPr/>
            </a:pPr>
            <a:r>
              <a:rPr lang="en-US" sz="3200" kern="0" dirty="0">
                <a:latin typeface="Tahoma" pitchFamily="34" charset="0"/>
                <a:ea typeface="ＭＳ Ｐゴシック" pitchFamily="1" charset="-128"/>
              </a:rPr>
              <a:t>Traditional </a:t>
            </a:r>
            <a:r>
              <a:rPr lang="en-US" sz="3200" kern="0" dirty="0" err="1">
                <a:latin typeface="Tahoma" pitchFamily="34" charset="0"/>
                <a:ea typeface="ＭＳ Ｐゴシック" pitchFamily="1" charset="-128"/>
              </a:rPr>
              <a:t>PB</a:t>
            </a:r>
            <a:r>
              <a:rPr lang="en-US" sz="3200" kern="0" dirty="0">
                <a:latin typeface="Tahoma" pitchFamily="34" charset="0"/>
                <a:ea typeface="ＭＳ Ｐゴシック" pitchFamily="1" charset="-128"/>
              </a:rPr>
              <a:t>	2.80 yrs	1.67 yrs</a:t>
            </a:r>
          </a:p>
          <a:p>
            <a:pPr eaLnBrk="1" hangingPunct="1">
              <a:spcBef>
                <a:spcPct val="20000"/>
              </a:spcBef>
              <a:buClr>
                <a:schemeClr val="folHlink"/>
              </a:buClr>
              <a:buSzPct val="60000"/>
              <a:buFont typeface="Wingdings" pitchFamily="2" charset="2"/>
              <a:buNone/>
              <a:tabLst>
                <a:tab pos="3662363" algn="l"/>
                <a:tab pos="5943600" algn="l"/>
              </a:tabLst>
              <a:defRPr/>
            </a:pPr>
            <a:r>
              <a:rPr lang="en-US" sz="3200" kern="0" dirty="0">
                <a:latin typeface="Tahoma" pitchFamily="34" charset="0"/>
                <a:ea typeface="ＭＳ Ｐゴシック" pitchFamily="1" charset="-128"/>
              </a:rPr>
              <a:t>Discounted </a:t>
            </a:r>
            <a:r>
              <a:rPr lang="en-US" sz="3200" kern="0" dirty="0" err="1">
                <a:latin typeface="Tahoma" pitchFamily="34" charset="0"/>
                <a:ea typeface="ＭＳ Ｐゴシック" pitchFamily="1" charset="-128"/>
              </a:rPr>
              <a:t>PB</a:t>
            </a:r>
            <a:r>
              <a:rPr lang="en-US" sz="3200" kern="0" dirty="0">
                <a:latin typeface="Tahoma" pitchFamily="34" charset="0"/>
                <a:ea typeface="ＭＳ Ｐゴシック" pitchFamily="1" charset="-128"/>
              </a:rPr>
              <a:t>	3.71 yrs	2.78 yrs</a:t>
            </a:r>
          </a:p>
          <a:p>
            <a:pPr eaLnBrk="1" hangingPunct="1">
              <a:spcBef>
                <a:spcPct val="20000"/>
              </a:spcBef>
              <a:buClr>
                <a:schemeClr val="folHlink"/>
              </a:buClr>
              <a:buSzPct val="60000"/>
              <a:buFont typeface="Wingdings" pitchFamily="2" charset="2"/>
              <a:buNone/>
              <a:tabLst>
                <a:tab pos="3662363" algn="l"/>
                <a:tab pos="5943600" algn="l"/>
              </a:tabLst>
              <a:defRPr/>
            </a:pPr>
            <a:r>
              <a:rPr lang="en-US" sz="3200" kern="0" dirty="0" err="1">
                <a:latin typeface="Tahoma" pitchFamily="34" charset="0"/>
                <a:ea typeface="ＭＳ Ｐゴシック" pitchFamily="1" charset="-128"/>
              </a:rPr>
              <a:t>NPV</a:t>
            </a:r>
            <a:r>
              <a:rPr lang="en-US" sz="3200" kern="0" dirty="0">
                <a:latin typeface="Tahoma" pitchFamily="34" charset="0"/>
                <a:ea typeface="ＭＳ Ｐゴシック" pitchFamily="1" charset="-128"/>
              </a:rPr>
              <a:t>	$498.12	$429.22</a:t>
            </a:r>
          </a:p>
          <a:p>
            <a:pPr eaLnBrk="1" hangingPunct="1">
              <a:spcBef>
                <a:spcPct val="20000"/>
              </a:spcBef>
              <a:buClr>
                <a:schemeClr val="folHlink"/>
              </a:buClr>
              <a:buSzPct val="60000"/>
              <a:buFont typeface="Wingdings" pitchFamily="2" charset="2"/>
              <a:buNone/>
              <a:tabLst>
                <a:tab pos="3662363" algn="l"/>
                <a:tab pos="5943600" algn="l"/>
              </a:tabLst>
              <a:defRPr/>
            </a:pPr>
            <a:r>
              <a:rPr lang="en-US" sz="3200" kern="0" dirty="0" err="1">
                <a:latin typeface="Tahoma" pitchFamily="34" charset="0"/>
                <a:ea typeface="ＭＳ Ｐゴシック" pitchFamily="1" charset="-128"/>
              </a:rPr>
              <a:t>IRR</a:t>
            </a:r>
            <a:r>
              <a:rPr lang="en-US" sz="3200" kern="0" dirty="0">
                <a:latin typeface="Tahoma" pitchFamily="34" charset="0"/>
                <a:ea typeface="ＭＳ Ｐゴシック" pitchFamily="1" charset="-128"/>
              </a:rPr>
              <a:t>	18.02%	19.03%</a:t>
            </a:r>
          </a:p>
        </p:txBody>
      </p:sp>
      <p:sp>
        <p:nvSpPr>
          <p:cNvPr id="365584" name="Text Box 16"/>
          <p:cNvSpPr txBox="1">
            <a:spLocks noChangeArrowheads="1"/>
          </p:cNvSpPr>
          <p:nvPr/>
        </p:nvSpPr>
        <p:spPr bwMode="auto">
          <a:xfrm>
            <a:off x="243941" y="3956044"/>
            <a:ext cx="8112125" cy="554038"/>
          </a:xfrm>
          <a:prstGeom prst="rect">
            <a:avLst/>
          </a:prstGeom>
          <a:noFill/>
          <a:ln w="9525">
            <a:noFill/>
            <a:miter lim="800000"/>
            <a:headEnd/>
            <a:tailEnd/>
          </a:ln>
        </p:spPr>
        <p:txBody>
          <a:bodyPr>
            <a:spAutoFit/>
          </a:bodyPr>
          <a:lstStyle/>
          <a:p>
            <a:pPr eaLnBrk="1" hangingPunct="1">
              <a:spcBef>
                <a:spcPct val="20000"/>
              </a:spcBef>
              <a:defRPr/>
            </a:pPr>
            <a:r>
              <a:rPr lang="en-US" sz="3000" kern="0" dirty="0">
                <a:latin typeface="+mn-lt"/>
                <a:ea typeface="ＭＳ Ｐゴシック" pitchFamily="1" charset="-128"/>
              </a:rPr>
              <a:t>Which asset(s) should be purchased?  </a:t>
            </a:r>
          </a:p>
        </p:txBody>
      </p:sp>
      <p:sp>
        <p:nvSpPr>
          <p:cNvPr id="365585" name="Text Box 17"/>
          <p:cNvSpPr txBox="1">
            <a:spLocks noChangeArrowheads="1"/>
          </p:cNvSpPr>
          <p:nvPr/>
        </p:nvSpPr>
        <p:spPr bwMode="auto">
          <a:xfrm>
            <a:off x="262991" y="5087932"/>
            <a:ext cx="2987675" cy="523875"/>
          </a:xfrm>
          <a:prstGeom prst="rect">
            <a:avLst/>
          </a:prstGeom>
          <a:noFill/>
          <a:ln w="9525">
            <a:noFill/>
            <a:miter lim="800000"/>
            <a:headEnd/>
            <a:tailEnd/>
          </a:ln>
        </p:spPr>
        <p:txBody>
          <a:bodyPr>
            <a:spAutoFit/>
          </a:bodyPr>
          <a:lstStyle/>
          <a:p>
            <a:pPr eaLnBrk="1" hangingPunct="1">
              <a:spcBef>
                <a:spcPct val="20000"/>
              </a:spcBef>
              <a:defRPr/>
            </a:pPr>
            <a:r>
              <a:rPr lang="en-US" sz="2800" kern="0" dirty="0">
                <a:solidFill>
                  <a:srgbClr val="248434"/>
                </a:solidFill>
                <a:latin typeface="+mn-lt"/>
                <a:ea typeface="ＭＳ Ｐゴシック" pitchFamily="1" charset="-128"/>
              </a:rPr>
              <a:t>Mutually exclusive:</a:t>
            </a:r>
            <a:endParaRPr lang="en-US" sz="2800" kern="0" dirty="0">
              <a:latin typeface="+mn-lt"/>
              <a:ea typeface="ＭＳ Ｐゴシック" pitchFamily="1" charset="-128"/>
            </a:endParaRPr>
          </a:p>
        </p:txBody>
      </p:sp>
      <p:sp>
        <p:nvSpPr>
          <p:cNvPr id="20" name="Rectangle 15"/>
          <p:cNvSpPr>
            <a:spLocks noChangeArrowheads="1"/>
          </p:cNvSpPr>
          <p:nvPr/>
        </p:nvSpPr>
        <p:spPr bwMode="auto">
          <a:xfrm>
            <a:off x="584208" y="990603"/>
            <a:ext cx="8345488" cy="2947988"/>
          </a:xfrm>
          <a:prstGeom prst="rect">
            <a:avLst/>
          </a:prstGeom>
          <a:noFill/>
          <a:ln w="9525">
            <a:noFill/>
            <a:miter lim="800000"/>
            <a:headEnd/>
            <a:tailEnd/>
          </a:ln>
        </p:spPr>
        <p:txBody>
          <a:bodyPr>
            <a:spAutoFit/>
          </a:bodyPr>
          <a:lstStyle/>
          <a:p>
            <a:pPr eaLnBrk="1" hangingPunct="1">
              <a:spcBef>
                <a:spcPct val="20000"/>
              </a:spcBef>
              <a:buClr>
                <a:schemeClr val="folHlink"/>
              </a:buClr>
              <a:buSzPct val="60000"/>
              <a:buFont typeface="Wingdings" pitchFamily="2" charset="2"/>
              <a:buNone/>
              <a:tabLst>
                <a:tab pos="3662363" algn="l"/>
                <a:tab pos="5943600" algn="l"/>
              </a:tabLst>
              <a:defRPr/>
            </a:pPr>
            <a:r>
              <a:rPr lang="en-US" sz="3200" kern="0" dirty="0">
                <a:latin typeface="Tahoma" pitchFamily="34" charset="0"/>
                <a:ea typeface="ＭＳ Ｐゴシック" pitchFamily="1" charset="-128"/>
              </a:rPr>
              <a:t>	</a:t>
            </a:r>
            <a:r>
              <a:rPr lang="en-US" sz="3200" u="sng" kern="0" dirty="0">
                <a:latin typeface="Tahoma" pitchFamily="34" charset="0"/>
                <a:ea typeface="ＭＳ Ｐゴシック" pitchFamily="1" charset="-128"/>
              </a:rPr>
              <a:t>Asset A</a:t>
            </a:r>
            <a:r>
              <a:rPr lang="en-US" sz="3200" kern="0" dirty="0">
                <a:latin typeface="Tahoma" pitchFamily="34" charset="0"/>
                <a:ea typeface="ＭＳ Ｐゴシック" pitchFamily="1" charset="-128"/>
              </a:rPr>
              <a:t>	</a:t>
            </a:r>
            <a:endParaRPr lang="en-US" sz="3200" u="sng" kern="0" dirty="0">
              <a:latin typeface="Tahoma" pitchFamily="34" charset="0"/>
              <a:ea typeface="ＭＳ Ｐゴシック" pitchFamily="1" charset="-128"/>
            </a:endParaRPr>
          </a:p>
          <a:p>
            <a:pPr eaLnBrk="1" hangingPunct="1">
              <a:spcBef>
                <a:spcPct val="20000"/>
              </a:spcBef>
              <a:buClr>
                <a:schemeClr val="folHlink"/>
              </a:buClr>
              <a:buSzPct val="60000"/>
              <a:buFont typeface="Wingdings" pitchFamily="2" charset="2"/>
              <a:buNone/>
              <a:tabLst>
                <a:tab pos="3662363" algn="l"/>
                <a:tab pos="5943600" algn="l"/>
              </a:tabLst>
              <a:defRPr/>
            </a:pPr>
            <a:r>
              <a:rPr lang="en-US" sz="3200" kern="0" dirty="0">
                <a:latin typeface="Tahoma" pitchFamily="34" charset="0"/>
                <a:ea typeface="ＭＳ Ｐゴシック" pitchFamily="1" charset="-128"/>
              </a:rPr>
              <a:t>Traditional </a:t>
            </a:r>
            <a:r>
              <a:rPr lang="en-US" sz="3200" kern="0" dirty="0" err="1">
                <a:latin typeface="Tahoma" pitchFamily="34" charset="0"/>
                <a:ea typeface="ＭＳ Ｐゴシック" pitchFamily="1" charset="-128"/>
              </a:rPr>
              <a:t>PB</a:t>
            </a:r>
            <a:r>
              <a:rPr lang="en-US" sz="3200" kern="0" dirty="0">
                <a:latin typeface="Tahoma" pitchFamily="34" charset="0"/>
                <a:ea typeface="ＭＳ Ｐゴシック" pitchFamily="1" charset="-128"/>
              </a:rPr>
              <a:t>	2.80 yrs	</a:t>
            </a:r>
          </a:p>
          <a:p>
            <a:pPr eaLnBrk="1" hangingPunct="1">
              <a:spcBef>
                <a:spcPct val="20000"/>
              </a:spcBef>
              <a:buClr>
                <a:schemeClr val="folHlink"/>
              </a:buClr>
              <a:buSzPct val="60000"/>
              <a:buFont typeface="Wingdings" pitchFamily="2" charset="2"/>
              <a:buNone/>
              <a:tabLst>
                <a:tab pos="3662363" algn="l"/>
                <a:tab pos="5943600" algn="l"/>
              </a:tabLst>
              <a:defRPr/>
            </a:pPr>
            <a:r>
              <a:rPr lang="en-US" sz="3200" kern="0" dirty="0">
                <a:latin typeface="Tahoma" pitchFamily="34" charset="0"/>
                <a:ea typeface="ＭＳ Ｐゴシック" pitchFamily="1" charset="-128"/>
              </a:rPr>
              <a:t>Discounted </a:t>
            </a:r>
            <a:r>
              <a:rPr lang="en-US" sz="3200" kern="0" dirty="0" err="1">
                <a:latin typeface="Tahoma" pitchFamily="34" charset="0"/>
                <a:ea typeface="ＭＳ Ｐゴシック" pitchFamily="1" charset="-128"/>
              </a:rPr>
              <a:t>PB</a:t>
            </a:r>
            <a:r>
              <a:rPr lang="en-US" sz="3200" kern="0" dirty="0">
                <a:latin typeface="Tahoma" pitchFamily="34" charset="0"/>
                <a:ea typeface="ＭＳ Ｐゴシック" pitchFamily="1" charset="-128"/>
              </a:rPr>
              <a:t>	3.71 yrs	</a:t>
            </a:r>
          </a:p>
          <a:p>
            <a:pPr eaLnBrk="1" hangingPunct="1">
              <a:spcBef>
                <a:spcPct val="20000"/>
              </a:spcBef>
              <a:buClr>
                <a:schemeClr val="folHlink"/>
              </a:buClr>
              <a:buSzPct val="60000"/>
              <a:buFont typeface="Wingdings" pitchFamily="2" charset="2"/>
              <a:buNone/>
              <a:tabLst>
                <a:tab pos="3662363" algn="l"/>
                <a:tab pos="5943600" algn="l"/>
              </a:tabLst>
              <a:defRPr/>
            </a:pPr>
            <a:r>
              <a:rPr lang="en-US" sz="3200" kern="0" dirty="0" err="1">
                <a:latin typeface="Tahoma" pitchFamily="34" charset="0"/>
                <a:ea typeface="ＭＳ Ｐゴシック" pitchFamily="1" charset="-128"/>
              </a:rPr>
              <a:t>NPV</a:t>
            </a:r>
            <a:r>
              <a:rPr lang="en-US" sz="3200" kern="0" dirty="0">
                <a:latin typeface="Tahoma" pitchFamily="34" charset="0"/>
                <a:ea typeface="ＭＳ Ｐゴシック" pitchFamily="1" charset="-128"/>
              </a:rPr>
              <a:t>	$498.12	</a:t>
            </a:r>
          </a:p>
          <a:p>
            <a:pPr eaLnBrk="1" hangingPunct="1">
              <a:spcBef>
                <a:spcPct val="20000"/>
              </a:spcBef>
              <a:buClr>
                <a:schemeClr val="folHlink"/>
              </a:buClr>
              <a:buSzPct val="60000"/>
              <a:buFont typeface="Wingdings" pitchFamily="2" charset="2"/>
              <a:buNone/>
              <a:tabLst>
                <a:tab pos="3662363" algn="l"/>
                <a:tab pos="5943600" algn="l"/>
              </a:tabLst>
              <a:defRPr/>
            </a:pPr>
            <a:r>
              <a:rPr lang="en-US" sz="3200" kern="0" dirty="0" err="1">
                <a:latin typeface="Tahoma" pitchFamily="34" charset="0"/>
                <a:ea typeface="ＭＳ Ｐゴシック" pitchFamily="1" charset="-128"/>
              </a:rPr>
              <a:t>IRR</a:t>
            </a:r>
            <a:r>
              <a:rPr lang="en-US" sz="3200" kern="0" dirty="0">
                <a:latin typeface="Tahoma" pitchFamily="34" charset="0"/>
                <a:ea typeface="ＭＳ Ｐゴシック" pitchFamily="1" charset="-128"/>
              </a:rPr>
              <a:t>	18.02%	</a:t>
            </a:r>
          </a:p>
        </p:txBody>
      </p:sp>
      <p:sp>
        <p:nvSpPr>
          <p:cNvPr id="9" name="Text Box 17"/>
          <p:cNvSpPr txBox="1">
            <a:spLocks noChangeArrowheads="1"/>
          </p:cNvSpPr>
          <p:nvPr/>
        </p:nvSpPr>
        <p:spPr bwMode="auto">
          <a:xfrm>
            <a:off x="270928" y="4521194"/>
            <a:ext cx="2286000" cy="523875"/>
          </a:xfrm>
          <a:prstGeom prst="rect">
            <a:avLst/>
          </a:prstGeom>
          <a:noFill/>
          <a:ln w="9525">
            <a:noFill/>
            <a:miter lim="800000"/>
            <a:headEnd/>
            <a:tailEnd/>
          </a:ln>
        </p:spPr>
        <p:txBody>
          <a:bodyPr>
            <a:spAutoFit/>
          </a:bodyPr>
          <a:lstStyle/>
          <a:p>
            <a:pPr eaLnBrk="1" hangingPunct="1">
              <a:spcBef>
                <a:spcPct val="20000"/>
              </a:spcBef>
              <a:defRPr/>
            </a:pPr>
            <a:r>
              <a:rPr lang="en-US" sz="2800" kern="0" dirty="0">
                <a:solidFill>
                  <a:srgbClr val="248434"/>
                </a:solidFill>
                <a:latin typeface="+mn-lt"/>
                <a:ea typeface="ＭＳ Ｐゴシック" pitchFamily="1" charset="-128"/>
              </a:rPr>
              <a:t>Independent:</a:t>
            </a:r>
            <a:endParaRPr lang="en-US" sz="2800" kern="0" dirty="0">
              <a:latin typeface="+mn-lt"/>
              <a:ea typeface="ＭＳ Ｐゴシック" pitchFamily="1" charset="-128"/>
            </a:endParaRPr>
          </a:p>
        </p:txBody>
      </p:sp>
      <p:sp>
        <p:nvSpPr>
          <p:cNvPr id="10" name="Text Box 17"/>
          <p:cNvSpPr txBox="1">
            <a:spLocks noChangeArrowheads="1"/>
          </p:cNvSpPr>
          <p:nvPr/>
        </p:nvSpPr>
        <p:spPr bwMode="auto">
          <a:xfrm>
            <a:off x="2353728" y="4529132"/>
            <a:ext cx="6096000" cy="523875"/>
          </a:xfrm>
          <a:prstGeom prst="rect">
            <a:avLst/>
          </a:prstGeom>
          <a:noFill/>
          <a:ln w="9525">
            <a:noFill/>
            <a:miter lim="800000"/>
            <a:headEnd/>
            <a:tailEnd/>
          </a:ln>
        </p:spPr>
        <p:txBody>
          <a:bodyPr>
            <a:spAutoFit/>
          </a:bodyPr>
          <a:lstStyle/>
          <a:p>
            <a:pPr eaLnBrk="1" hangingPunct="1">
              <a:spcBef>
                <a:spcPct val="20000"/>
              </a:spcBef>
              <a:defRPr/>
            </a:pPr>
            <a:r>
              <a:rPr lang="en-US" sz="2800" kern="0" dirty="0">
                <a:latin typeface="+mn-lt"/>
                <a:ea typeface="ＭＳ Ｐゴシック" pitchFamily="1" charset="-128"/>
              </a:rPr>
              <a:t>Both assets, because both NPVs &gt; 0</a:t>
            </a:r>
          </a:p>
        </p:txBody>
      </p:sp>
      <p:sp>
        <p:nvSpPr>
          <p:cNvPr id="12" name="Text Box 17"/>
          <p:cNvSpPr txBox="1">
            <a:spLocks noChangeArrowheads="1"/>
          </p:cNvSpPr>
          <p:nvPr/>
        </p:nvSpPr>
        <p:spPr bwMode="auto">
          <a:xfrm>
            <a:off x="3107791" y="5097457"/>
            <a:ext cx="5821905" cy="523220"/>
          </a:xfrm>
          <a:prstGeom prst="rect">
            <a:avLst/>
          </a:prstGeom>
          <a:noFill/>
          <a:ln w="9525">
            <a:noFill/>
            <a:miter lim="800000"/>
            <a:headEnd/>
            <a:tailEnd/>
          </a:ln>
        </p:spPr>
        <p:txBody>
          <a:bodyPr wrap="square">
            <a:spAutoFit/>
          </a:bodyPr>
          <a:lstStyle/>
          <a:p>
            <a:pPr eaLnBrk="1" hangingPunct="1">
              <a:spcBef>
                <a:spcPct val="20000"/>
              </a:spcBef>
              <a:defRPr/>
            </a:pPr>
            <a:r>
              <a:rPr lang="en-US" sz="2800" kern="0" dirty="0">
                <a:solidFill>
                  <a:srgbClr val="2B0DFD"/>
                </a:solidFill>
                <a:latin typeface="+mn-lt"/>
                <a:ea typeface="ＭＳ Ｐゴシック" pitchFamily="1" charset="-128"/>
              </a:rPr>
              <a:t>Asset A</a:t>
            </a:r>
            <a:r>
              <a:rPr lang="en-US" sz="2800" kern="0" dirty="0">
                <a:latin typeface="+mn-lt"/>
                <a:ea typeface="ＭＳ Ｐゴシック" pitchFamily="1" charset="-128"/>
              </a:rPr>
              <a:t>, because it has the </a:t>
            </a:r>
            <a:r>
              <a:rPr lang="en-US" sz="2800" kern="0" dirty="0">
                <a:solidFill>
                  <a:srgbClr val="FF0000"/>
                </a:solidFill>
                <a:latin typeface="+mn-lt"/>
                <a:ea typeface="ＭＳ Ｐゴシック" pitchFamily="1" charset="-128"/>
              </a:rPr>
              <a:t>higher NPV</a:t>
            </a:r>
            <a:r>
              <a:rPr lang="en-US" sz="2800" kern="0" dirty="0">
                <a:latin typeface="+mn-lt"/>
                <a:ea typeface="ＭＳ Ｐゴシック" pitchFamily="1" charset="-128"/>
              </a:rPr>
              <a:t> </a:t>
            </a:r>
          </a:p>
        </p:txBody>
      </p:sp>
      <p:sp>
        <p:nvSpPr>
          <p:cNvPr id="14" name="Text Box 17"/>
          <p:cNvSpPr txBox="1">
            <a:spLocks noChangeArrowheads="1"/>
          </p:cNvSpPr>
          <p:nvPr/>
        </p:nvSpPr>
        <p:spPr bwMode="auto">
          <a:xfrm>
            <a:off x="3099324" y="5580068"/>
            <a:ext cx="5968476" cy="954107"/>
          </a:xfrm>
          <a:prstGeom prst="rect">
            <a:avLst/>
          </a:prstGeom>
          <a:noFill/>
          <a:ln w="9525">
            <a:noFill/>
            <a:miter lim="800000"/>
            <a:headEnd/>
            <a:tailEnd/>
          </a:ln>
        </p:spPr>
        <p:txBody>
          <a:bodyPr wrap="square">
            <a:spAutoFit/>
          </a:bodyPr>
          <a:lstStyle/>
          <a:p>
            <a:pPr eaLnBrk="1" hangingPunct="1">
              <a:spcBef>
                <a:spcPct val="20000"/>
              </a:spcBef>
              <a:defRPr/>
            </a:pPr>
            <a:r>
              <a:rPr lang="en-US" sz="2800" kern="0" dirty="0">
                <a:latin typeface="+mn-lt"/>
                <a:ea typeface="ＭＳ Ｐゴシック" pitchFamily="1" charset="-128"/>
              </a:rPr>
              <a:t>Asset A </a:t>
            </a:r>
            <a:r>
              <a:rPr lang="en-US" sz="2800" kern="0" dirty="0">
                <a:solidFill>
                  <a:srgbClr val="FF0000"/>
                </a:solidFill>
                <a:latin typeface="+mn-lt"/>
                <a:ea typeface="ＭＳ Ｐゴシック" pitchFamily="1" charset="-128"/>
              </a:rPr>
              <a:t>adds more value</a:t>
            </a:r>
            <a:r>
              <a:rPr lang="en-US" sz="2800" kern="0" dirty="0">
                <a:latin typeface="+mn-lt"/>
                <a:ea typeface="ＭＳ Ｐゴシック" pitchFamily="1" charset="-128"/>
              </a:rPr>
              <a:t> ($498.12)</a:t>
            </a:r>
            <a:r>
              <a:rPr lang="en-US" sz="2800" kern="0" dirty="0">
                <a:solidFill>
                  <a:srgbClr val="FF0000"/>
                </a:solidFill>
                <a:latin typeface="+mn-lt"/>
                <a:ea typeface="ＭＳ Ｐゴシック" pitchFamily="1" charset="-128"/>
              </a:rPr>
              <a:t> </a:t>
            </a:r>
            <a:r>
              <a:rPr lang="en-US" sz="2800" kern="0" dirty="0">
                <a:latin typeface="+mn-lt"/>
                <a:ea typeface="ＭＳ Ｐゴシック" pitchFamily="1" charset="-128"/>
              </a:rPr>
              <a:t>to the firm than Asset B ($429.22).</a:t>
            </a:r>
          </a:p>
        </p:txBody>
      </p:sp>
    </p:spTree>
    <p:custDataLst>
      <p:tags r:id="rId1"/>
    </p:custDataLst>
  </p:cSld>
  <p:clrMapOvr>
    <a:masterClrMapping/>
  </p:clrMapOvr>
  <p:transition advTm="178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65583">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65583">
                                            <p:txEl>
                                              <p:pRg st="1" end="1"/>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65583">
                                            <p:txEl>
                                              <p:pRg st="2" end="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65583">
                                            <p:txEl>
                                              <p:pRg st="3" end="3"/>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65583">
                                            <p:txEl>
                                              <p:pRg st="4" end="4"/>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365584"/>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9">
                                            <p:txEl>
                                              <p:pRg st="0" end="0"/>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499"/>
                                          </p:stCondLst>
                                        </p:cTn>
                                        <p:tgtEl>
                                          <p:spTgt spid="10">
                                            <p:txEl>
                                              <p:pRg st="0" end="0"/>
                                            </p:txEl>
                                          </p:spTgt>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grpId="0" nodeType="clickEffect">
                                  <p:stCondLst>
                                    <p:cond delay="0"/>
                                  </p:stCondLst>
                                  <p:childTnLst>
                                    <p:set>
                                      <p:cBhvr>
                                        <p:cTn id="74" dur="1" fill="hold">
                                          <p:stCondLst>
                                            <p:cond delay="499"/>
                                          </p:stCondLst>
                                        </p:cTn>
                                        <p:tgtEl>
                                          <p:spTgt spid="365585">
                                            <p:txEl>
                                              <p:pRg st="0" end="0"/>
                                            </p:txEl>
                                          </p:spTgt>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grpId="0" nodeType="clickEffect">
                                  <p:stCondLst>
                                    <p:cond delay="0"/>
                                  </p:stCondLst>
                                  <p:childTnLst>
                                    <p:set>
                                      <p:cBhvr>
                                        <p:cTn id="78" dur="1" fill="hold">
                                          <p:stCondLst>
                                            <p:cond delay="499"/>
                                          </p:stCondLst>
                                        </p:cTn>
                                        <p:tgtEl>
                                          <p:spTgt spid="12">
                                            <p:txEl>
                                              <p:pRg st="0" end="0"/>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499"/>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5" grpId="0" animBg="1"/>
      <p:bldP spid="3" grpId="0" animBg="1"/>
      <p:bldP spid="16" grpId="0" animBg="1"/>
      <p:bldP spid="365583" grpId="0" build="p" autoUpdateAnimBg="0"/>
      <p:bldP spid="365584" grpId="0" autoUpdateAnimBg="0"/>
      <p:bldP spid="365585" grpId="0" build="p" autoUpdateAnimBg="0"/>
      <p:bldP spid="20" grpId="0" build="p" autoUpdateAnimBg="0"/>
      <p:bldP spid="9" grpId="0" build="p" autoUpdateAnimBg="0"/>
      <p:bldP spid="10" grpId="0" build="p" autoUpdateAnimBg="0"/>
      <p:bldP spid="12" grpId="0" build="p" autoUpdateAnimBg="0"/>
      <p:bldP spid="14"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6595" name="Rectangle 3"/>
          <p:cNvSpPr>
            <a:spLocks noGrp="1" noChangeArrowheads="1"/>
          </p:cNvSpPr>
          <p:nvPr>
            <p:ph type="body" idx="4294967295"/>
          </p:nvPr>
        </p:nvSpPr>
        <p:spPr>
          <a:xfrm>
            <a:off x="457199" y="1289050"/>
            <a:ext cx="8212667" cy="5103961"/>
          </a:xfrm>
        </p:spPr>
        <p:txBody>
          <a:bodyPr wrap="square">
            <a:spAutoFit/>
          </a:bodyPr>
          <a:lstStyle/>
          <a:p>
            <a:pPr marL="455613" indent="-455613" eaLnBrk="1" hangingPunct="1">
              <a:lnSpc>
                <a:spcPct val="100000"/>
              </a:lnSpc>
              <a:buClr>
                <a:srgbClr val="006600"/>
              </a:buClr>
              <a:tabLst>
                <a:tab pos="3662363" algn="l"/>
                <a:tab pos="5943600" algn="l"/>
              </a:tabLst>
            </a:pPr>
            <a:r>
              <a:rPr lang="en-US" altLang="en-US" sz="3000" dirty="0"/>
              <a:t>Ranking conflicts result from:</a:t>
            </a:r>
          </a:p>
          <a:p>
            <a:pPr marL="1033463" lvl="1" indent="-457200" eaLnBrk="1" hangingPunct="1">
              <a:lnSpc>
                <a:spcPct val="100000"/>
              </a:lnSpc>
              <a:buClr>
                <a:srgbClr val="006600"/>
              </a:buClr>
              <a:buFont typeface="Courier New" panose="02070309020205020404" pitchFamily="49" charset="0"/>
              <a:buChar char="o"/>
              <a:tabLst>
                <a:tab pos="3662363" algn="l"/>
                <a:tab pos="5943600" algn="l"/>
              </a:tabLst>
            </a:pPr>
            <a:r>
              <a:rPr lang="en-US" altLang="en-US" sz="2800" dirty="0"/>
              <a:t>Cash flow timing differences</a:t>
            </a:r>
          </a:p>
          <a:p>
            <a:pPr marL="1033463" lvl="1" indent="-457200" eaLnBrk="1" hangingPunct="1">
              <a:lnSpc>
                <a:spcPct val="100000"/>
              </a:lnSpc>
              <a:buClr>
                <a:srgbClr val="006600"/>
              </a:buClr>
              <a:buFont typeface="Courier New" panose="02070309020205020404" pitchFamily="49" charset="0"/>
              <a:buChar char="o"/>
              <a:tabLst>
                <a:tab pos="3662363" algn="l"/>
                <a:tab pos="5943600" algn="l"/>
              </a:tabLst>
            </a:pPr>
            <a:r>
              <a:rPr lang="en-US" altLang="en-US" sz="2800" dirty="0"/>
              <a:t>Size differences</a:t>
            </a:r>
          </a:p>
          <a:p>
            <a:pPr marL="1033463" lvl="1" indent="-457200" eaLnBrk="1" hangingPunct="1">
              <a:lnSpc>
                <a:spcPct val="100000"/>
              </a:lnSpc>
              <a:buClr>
                <a:srgbClr val="006600"/>
              </a:buClr>
              <a:buFont typeface="Courier New" panose="02070309020205020404" pitchFamily="49" charset="0"/>
              <a:buChar char="o"/>
              <a:tabLst>
                <a:tab pos="3662363" algn="l"/>
                <a:tab pos="5943600" algn="l"/>
              </a:tabLst>
            </a:pPr>
            <a:r>
              <a:rPr lang="en-US" altLang="en-US" sz="2800" dirty="0"/>
              <a:t>Unequal lives</a:t>
            </a:r>
          </a:p>
          <a:p>
            <a:pPr marL="455613" indent="-455613" eaLnBrk="1" hangingPunct="1">
              <a:lnSpc>
                <a:spcPct val="100000"/>
              </a:lnSpc>
              <a:spcBef>
                <a:spcPts val="1500"/>
              </a:spcBef>
              <a:buClr>
                <a:srgbClr val="006600"/>
              </a:buClr>
              <a:tabLst>
                <a:tab pos="3662363" algn="l"/>
                <a:tab pos="5943600" algn="l"/>
              </a:tabLst>
            </a:pPr>
            <a:r>
              <a:rPr lang="en-US" altLang="en-US" sz="3000" dirty="0"/>
              <a:t>Reinvestment rate assumptions:</a:t>
            </a:r>
          </a:p>
          <a:p>
            <a:pPr marL="1033463" lvl="1" indent="-457200" eaLnBrk="1" hangingPunct="1">
              <a:lnSpc>
                <a:spcPct val="100000"/>
              </a:lnSpc>
              <a:buClr>
                <a:srgbClr val="006600"/>
              </a:buClr>
              <a:buFont typeface="Courier New" panose="02070309020205020404" pitchFamily="49" charset="0"/>
              <a:buChar char="o"/>
              <a:tabLst>
                <a:tab pos="3662363" algn="l"/>
                <a:tab pos="5943600" algn="l"/>
              </a:tabLst>
            </a:pPr>
            <a:r>
              <a:rPr lang="en-US" altLang="en-US" sz="2800" dirty="0"/>
              <a:t>NPV—reinvest at the firm’s required rate of return</a:t>
            </a:r>
          </a:p>
          <a:p>
            <a:pPr marL="1033463" lvl="1" indent="-457200" eaLnBrk="1" hangingPunct="1">
              <a:lnSpc>
                <a:spcPct val="100000"/>
              </a:lnSpc>
              <a:buClr>
                <a:srgbClr val="006600"/>
              </a:buClr>
              <a:buFont typeface="Courier New" panose="02070309020205020404" pitchFamily="49" charset="0"/>
              <a:buChar char="o"/>
              <a:tabLst>
                <a:tab pos="3662363" algn="l"/>
                <a:tab pos="5943600" algn="l"/>
              </a:tabLst>
            </a:pPr>
            <a:r>
              <a:rPr lang="en-US" altLang="en-US" sz="2800" dirty="0"/>
              <a:t>IRR—reinvest at the project’s internal rate of return, IRR</a:t>
            </a:r>
          </a:p>
          <a:p>
            <a:pPr marL="455613" indent="-455613" eaLnBrk="1" hangingPunct="1">
              <a:lnSpc>
                <a:spcPct val="100000"/>
              </a:lnSpc>
              <a:buClr>
                <a:srgbClr val="006600"/>
              </a:buClr>
              <a:buFontTx/>
              <a:buNone/>
              <a:tabLst>
                <a:tab pos="3662363" algn="l"/>
                <a:tab pos="5943600" algn="l"/>
              </a:tabLst>
            </a:pPr>
            <a:r>
              <a:rPr lang="en-US" altLang="en-US" dirty="0"/>
              <a:t>     </a:t>
            </a:r>
          </a:p>
        </p:txBody>
      </p:sp>
      <p:sp>
        <p:nvSpPr>
          <p:cNvPr id="5" name="Rectangle 2"/>
          <p:cNvSpPr txBox="1">
            <a:spLocks noChangeArrowheads="1"/>
          </p:cNvSpPr>
          <p:nvPr/>
        </p:nvSpPr>
        <p:spPr bwMode="auto">
          <a:xfrm>
            <a:off x="381000" y="263525"/>
            <a:ext cx="8407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defRPr/>
            </a:pPr>
            <a:r>
              <a:rPr lang="en-US" altLang="en-US" sz="3000" b="1" cap="small" dirty="0">
                <a:latin typeface="+mn-lt"/>
              </a:rPr>
              <a:t>NPV/IRR Ranking Conflicts</a:t>
            </a:r>
          </a:p>
        </p:txBody>
      </p:sp>
    </p:spTree>
    <p:custDataLst>
      <p:tags r:id="rId1"/>
    </p:custDataLst>
  </p:cSld>
  <p:clrMapOvr>
    <a:masterClrMapping/>
  </p:clrMapOvr>
  <p:transition advTm="262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66595">
                                            <p:txEl>
                                              <p:pRg st="0" end="0"/>
                                            </p:txEl>
                                          </p:spTgt>
                                        </p:tgtEl>
                                        <p:attrNameLst>
                                          <p:attrName>style.visibility</p:attrName>
                                        </p:attrNameLst>
                                      </p:cBhvr>
                                      <p:to>
                                        <p:strVal val="visible"/>
                                      </p:to>
                                    </p:set>
                                    <p:animEffect transition="in" filter="wipe(up)">
                                      <p:cBhvr>
                                        <p:cTn id="7" dur="500"/>
                                        <p:tgtEl>
                                          <p:spTgt spid="3665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66595">
                                            <p:txEl>
                                              <p:pRg st="1" end="1"/>
                                            </p:txEl>
                                          </p:spTgt>
                                        </p:tgtEl>
                                        <p:attrNameLst>
                                          <p:attrName>style.visibility</p:attrName>
                                        </p:attrNameLst>
                                      </p:cBhvr>
                                      <p:to>
                                        <p:strVal val="visible"/>
                                      </p:to>
                                    </p:set>
                                    <p:animEffect transition="in" filter="wipe(up)">
                                      <p:cBhvr>
                                        <p:cTn id="12" dur="500"/>
                                        <p:tgtEl>
                                          <p:spTgt spid="3665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66595">
                                            <p:txEl>
                                              <p:pRg st="2" end="2"/>
                                            </p:txEl>
                                          </p:spTgt>
                                        </p:tgtEl>
                                        <p:attrNameLst>
                                          <p:attrName>style.visibility</p:attrName>
                                        </p:attrNameLst>
                                      </p:cBhvr>
                                      <p:to>
                                        <p:strVal val="visible"/>
                                      </p:to>
                                    </p:set>
                                    <p:animEffect transition="in" filter="wipe(up)">
                                      <p:cBhvr>
                                        <p:cTn id="17" dur="500"/>
                                        <p:tgtEl>
                                          <p:spTgt spid="36659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66595">
                                            <p:txEl>
                                              <p:pRg st="3" end="3"/>
                                            </p:txEl>
                                          </p:spTgt>
                                        </p:tgtEl>
                                        <p:attrNameLst>
                                          <p:attrName>style.visibility</p:attrName>
                                        </p:attrNameLst>
                                      </p:cBhvr>
                                      <p:to>
                                        <p:strVal val="visible"/>
                                      </p:to>
                                    </p:set>
                                    <p:animEffect transition="in" filter="wipe(up)">
                                      <p:cBhvr>
                                        <p:cTn id="22" dur="500"/>
                                        <p:tgtEl>
                                          <p:spTgt spid="36659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66595">
                                            <p:txEl>
                                              <p:pRg st="4" end="4"/>
                                            </p:txEl>
                                          </p:spTgt>
                                        </p:tgtEl>
                                        <p:attrNameLst>
                                          <p:attrName>style.visibility</p:attrName>
                                        </p:attrNameLst>
                                      </p:cBhvr>
                                      <p:to>
                                        <p:strVal val="visible"/>
                                      </p:to>
                                    </p:set>
                                    <p:animEffect transition="in" filter="wipe(up)">
                                      <p:cBhvr>
                                        <p:cTn id="27" dur="500"/>
                                        <p:tgtEl>
                                          <p:spTgt spid="36659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66595">
                                            <p:txEl>
                                              <p:pRg st="5" end="5"/>
                                            </p:txEl>
                                          </p:spTgt>
                                        </p:tgtEl>
                                        <p:attrNameLst>
                                          <p:attrName>style.visibility</p:attrName>
                                        </p:attrNameLst>
                                      </p:cBhvr>
                                      <p:to>
                                        <p:strVal val="visible"/>
                                      </p:to>
                                    </p:set>
                                    <p:animEffect transition="in" filter="wipe(up)">
                                      <p:cBhvr>
                                        <p:cTn id="32" dur="500"/>
                                        <p:tgtEl>
                                          <p:spTgt spid="366595">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66595">
                                            <p:txEl>
                                              <p:pRg st="6" end="6"/>
                                            </p:txEl>
                                          </p:spTgt>
                                        </p:tgtEl>
                                        <p:attrNameLst>
                                          <p:attrName>style.visibility</p:attrName>
                                        </p:attrNameLst>
                                      </p:cBhvr>
                                      <p:to>
                                        <p:strVal val="visible"/>
                                      </p:to>
                                    </p:set>
                                    <p:animEffect transition="in" filter="wipe(up)">
                                      <p:cBhvr>
                                        <p:cTn id="37" dur="500"/>
                                        <p:tgtEl>
                                          <p:spTgt spid="366595">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366595">
                                            <p:txEl>
                                              <p:pRg st="7" end="7"/>
                                            </p:txEl>
                                          </p:spTgt>
                                        </p:tgtEl>
                                        <p:attrNameLst>
                                          <p:attrName>style.visibility</p:attrName>
                                        </p:attrNameLst>
                                      </p:cBhvr>
                                      <p:to>
                                        <p:strVal val="visible"/>
                                      </p:to>
                                    </p:set>
                                    <p:animEffect transition="in" filter="wipe(up)">
                                      <p:cBhvr>
                                        <p:cTn id="42" dur="500"/>
                                        <p:tgtEl>
                                          <p:spTgt spid="36659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595" grpId="0" build="p" bldLvl="3"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7618" name="Rectangle 2"/>
          <p:cNvSpPr>
            <a:spLocks noGrp="1" noChangeArrowheads="1"/>
          </p:cNvSpPr>
          <p:nvPr>
            <p:ph type="title" idx="4294967295"/>
          </p:nvPr>
        </p:nvSpPr>
        <p:spPr>
          <a:xfrm>
            <a:off x="381000" y="263525"/>
            <a:ext cx="8382000" cy="508000"/>
          </a:xfrm>
        </p:spPr>
        <p:txBody>
          <a:bodyPr>
            <a:spAutoFit/>
          </a:bodyPr>
          <a:lstStyle/>
          <a:p>
            <a:pPr algn="ctr" eaLnBrk="1" hangingPunct="1">
              <a:defRPr/>
            </a:pPr>
            <a:r>
              <a:rPr lang="en-US" altLang="en-US" sz="3000" b="1" cap="small" dirty="0">
                <a:latin typeface="+mn-lt"/>
              </a:rPr>
              <a:t>Multiple IRRs</a:t>
            </a:r>
          </a:p>
        </p:txBody>
      </p:sp>
      <p:sp>
        <p:nvSpPr>
          <p:cNvPr id="367619" name="Rectangle 3"/>
          <p:cNvSpPr>
            <a:spLocks noGrp="1" noChangeArrowheads="1"/>
          </p:cNvSpPr>
          <p:nvPr>
            <p:ph type="body" idx="4294967295"/>
          </p:nvPr>
        </p:nvSpPr>
        <p:spPr>
          <a:xfrm>
            <a:off x="406400" y="867442"/>
            <a:ext cx="8305800" cy="5443537"/>
          </a:xfrm>
        </p:spPr>
        <p:txBody>
          <a:bodyPr>
            <a:spAutoFit/>
          </a:bodyPr>
          <a:lstStyle/>
          <a:p>
            <a:pPr marL="457200" indent="-457200" eaLnBrk="1" hangingPunct="1">
              <a:lnSpc>
                <a:spcPct val="100000"/>
              </a:lnSpc>
              <a:buClr>
                <a:srgbClr val="006600"/>
              </a:buClr>
            </a:pPr>
            <a:r>
              <a:rPr lang="en-US" altLang="en-US" sz="2600" dirty="0">
                <a:solidFill>
                  <a:srgbClr val="0033CC"/>
                </a:solidFill>
              </a:rPr>
              <a:t>Conventional</a:t>
            </a:r>
            <a:r>
              <a:rPr lang="en-US" altLang="en-US" sz="2600" dirty="0"/>
              <a:t> cash flow pattern—cash outflow(s) occurs at the beginning of the project’s life, followed by a series of cash inflows.</a:t>
            </a:r>
          </a:p>
          <a:p>
            <a:pPr marL="457200" indent="-457200" eaLnBrk="1" hangingPunct="1">
              <a:lnSpc>
                <a:spcPct val="100000"/>
              </a:lnSpc>
              <a:buClr>
                <a:srgbClr val="006600"/>
              </a:buClr>
              <a:buFontTx/>
              <a:buNone/>
            </a:pPr>
            <a:r>
              <a:rPr lang="en-US" altLang="en-US" sz="2400" dirty="0"/>
              <a:t>		</a:t>
            </a:r>
            <a:r>
              <a:rPr lang="en-US" altLang="en-US" sz="2400" b="1" dirty="0">
                <a:solidFill>
                  <a:srgbClr val="FF0000"/>
                </a:solidFill>
              </a:rPr>
              <a:t>―</a:t>
            </a:r>
            <a:r>
              <a:rPr lang="en-US" altLang="en-US" sz="2400" dirty="0"/>
              <a:t>	</a:t>
            </a:r>
            <a:r>
              <a:rPr lang="en-US" altLang="en-US" sz="2400" b="1" dirty="0">
                <a:solidFill>
                  <a:srgbClr val="006600"/>
                </a:solidFill>
              </a:rPr>
              <a:t>+	+	+	+	+	+</a:t>
            </a:r>
          </a:p>
          <a:p>
            <a:pPr marL="457200" indent="-457200" eaLnBrk="1" hangingPunct="1">
              <a:lnSpc>
                <a:spcPct val="100000"/>
              </a:lnSpc>
              <a:buClr>
                <a:srgbClr val="006600"/>
              </a:buClr>
              <a:buFontTx/>
              <a:buNone/>
            </a:pPr>
            <a:r>
              <a:rPr lang="en-US" altLang="en-US" sz="2400" dirty="0"/>
              <a:t>		</a:t>
            </a:r>
            <a:r>
              <a:rPr lang="en-US" altLang="en-US" sz="2400" b="1" dirty="0">
                <a:solidFill>
                  <a:srgbClr val="FF0000"/>
                </a:solidFill>
              </a:rPr>
              <a:t>―	― 	―</a:t>
            </a:r>
            <a:r>
              <a:rPr lang="en-US" altLang="en-US" sz="2400" b="1" dirty="0">
                <a:solidFill>
                  <a:srgbClr val="006600"/>
                </a:solidFill>
              </a:rPr>
              <a:t>	+	+	+	+</a:t>
            </a:r>
          </a:p>
          <a:p>
            <a:pPr marL="457200" indent="-457200" eaLnBrk="1" hangingPunct="1">
              <a:lnSpc>
                <a:spcPct val="100000"/>
              </a:lnSpc>
              <a:buClr>
                <a:srgbClr val="006600"/>
              </a:buClr>
            </a:pPr>
            <a:r>
              <a:rPr lang="en-US" altLang="en-US" sz="2600" dirty="0">
                <a:solidFill>
                  <a:srgbClr val="0033CC"/>
                </a:solidFill>
              </a:rPr>
              <a:t>Unconventional </a:t>
            </a:r>
            <a:r>
              <a:rPr lang="en-US" altLang="en-US" sz="2600" dirty="0"/>
              <a:t>cash flow pattern—cash outflow(s) occurs during the life of the project, after cash inflows have been generated.</a:t>
            </a:r>
          </a:p>
          <a:p>
            <a:pPr marL="457200" indent="-457200" eaLnBrk="1" hangingPunct="1">
              <a:lnSpc>
                <a:spcPct val="100000"/>
              </a:lnSpc>
              <a:buClr>
                <a:srgbClr val="006600"/>
              </a:buClr>
              <a:buFontTx/>
              <a:buNone/>
            </a:pPr>
            <a:r>
              <a:rPr lang="en-US" altLang="en-US" sz="2400" dirty="0"/>
              <a:t>		</a:t>
            </a:r>
            <a:r>
              <a:rPr lang="en-US" altLang="en-US" sz="2400" b="1" dirty="0">
                <a:solidFill>
                  <a:srgbClr val="FF0000"/>
                </a:solidFill>
              </a:rPr>
              <a:t>―</a:t>
            </a:r>
            <a:r>
              <a:rPr lang="en-US" altLang="en-US" sz="2400" b="1" dirty="0"/>
              <a:t>	</a:t>
            </a:r>
            <a:r>
              <a:rPr lang="en-US" altLang="en-US" sz="2400" b="1" dirty="0">
                <a:solidFill>
                  <a:srgbClr val="006600"/>
                </a:solidFill>
              </a:rPr>
              <a:t>+	+</a:t>
            </a:r>
            <a:r>
              <a:rPr lang="en-US" altLang="en-US" sz="2400" b="1" dirty="0"/>
              <a:t>	 </a:t>
            </a:r>
            <a:r>
              <a:rPr lang="en-US" altLang="en-US" sz="2400" b="1" dirty="0">
                <a:solidFill>
                  <a:srgbClr val="FF0000"/>
                </a:solidFill>
              </a:rPr>
              <a:t>―</a:t>
            </a:r>
            <a:r>
              <a:rPr lang="en-US" altLang="en-US" sz="2400" b="1" dirty="0"/>
              <a:t> 	</a:t>
            </a:r>
            <a:r>
              <a:rPr lang="en-US" altLang="en-US" sz="2400" b="1" dirty="0">
                <a:solidFill>
                  <a:srgbClr val="006600"/>
                </a:solidFill>
              </a:rPr>
              <a:t>+	+	+</a:t>
            </a:r>
          </a:p>
          <a:p>
            <a:pPr marL="457200" indent="-457200" eaLnBrk="1" hangingPunct="1">
              <a:lnSpc>
                <a:spcPct val="100000"/>
              </a:lnSpc>
              <a:buClr>
                <a:srgbClr val="006600"/>
              </a:buClr>
            </a:pPr>
            <a:r>
              <a:rPr lang="en-US" altLang="en-US" sz="2600" dirty="0"/>
              <a:t>An IRR solution occurs when a cash flow pattern is interrupted; </a:t>
            </a:r>
            <a:r>
              <a:rPr lang="en-US" altLang="en-US" sz="2600" dirty="0">
                <a:solidFill>
                  <a:srgbClr val="FF0000"/>
                </a:solidFill>
              </a:rPr>
              <a:t>if a cash flow pattern is interrupted more than once, then more than one IRR solution exists</a:t>
            </a:r>
            <a:r>
              <a:rPr lang="en-US" altLang="en-US" sz="2600" dirty="0"/>
              <a:t>.   </a:t>
            </a:r>
          </a:p>
        </p:txBody>
      </p:sp>
    </p:spTree>
    <p:custDataLst>
      <p:tags r:id="rId1"/>
    </p:custDataLst>
  </p:cSld>
  <p:clrMapOvr>
    <a:masterClrMapping/>
  </p:clrMapOvr>
  <p:transition advTm="173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676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676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676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6761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6761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6761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619"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43" name="Rectangle 3"/>
          <p:cNvSpPr>
            <a:spLocks noGrp="1" noChangeArrowheads="1"/>
          </p:cNvSpPr>
          <p:nvPr>
            <p:ph type="body" idx="4294967295"/>
          </p:nvPr>
        </p:nvSpPr>
        <p:spPr>
          <a:xfrm>
            <a:off x="2446338" y="1287463"/>
            <a:ext cx="4419600" cy="2682875"/>
          </a:xfrm>
        </p:spPr>
        <p:txBody>
          <a:bodyPr>
            <a:spAutoFit/>
          </a:bodyPr>
          <a:lstStyle/>
          <a:p>
            <a:pPr defTabSz="909638" eaLnBrk="1" hangingPunct="1">
              <a:buFontTx/>
              <a:buNone/>
              <a:tabLst>
                <a:tab pos="1768475" algn="l"/>
                <a:tab pos="3143250" algn="dec"/>
              </a:tabLst>
            </a:pPr>
            <a:r>
              <a:rPr lang="en-US" altLang="en-US" sz="3000" u="sng"/>
              <a:t>Year</a:t>
            </a:r>
            <a:r>
              <a:rPr lang="en-US" altLang="en-US" sz="3000">
                <a:solidFill>
                  <a:srgbClr val="7F7F7F"/>
                </a:solidFill>
              </a:rPr>
              <a:t>	</a:t>
            </a:r>
            <a:r>
              <a:rPr lang="en-US" altLang="en-US" sz="3000" u="sng"/>
              <a:t>Cash Flow</a:t>
            </a:r>
          </a:p>
          <a:p>
            <a:pPr defTabSz="909638" eaLnBrk="1" hangingPunct="1">
              <a:buFontTx/>
              <a:buNone/>
              <a:tabLst>
                <a:tab pos="1768475" algn="l"/>
                <a:tab pos="3143250" algn="dec"/>
              </a:tabLst>
            </a:pPr>
            <a:r>
              <a:rPr lang="en-US" altLang="en-US" sz="3000"/>
              <a:t>  0</a:t>
            </a:r>
            <a:r>
              <a:rPr lang="en-US" altLang="en-US" sz="3000">
                <a:solidFill>
                  <a:srgbClr val="7F7F7F"/>
                </a:solidFill>
              </a:rPr>
              <a:t>		</a:t>
            </a:r>
            <a:r>
              <a:rPr lang="en-US" altLang="en-US" sz="3000"/>
              <a:t>(15,000)</a:t>
            </a:r>
          </a:p>
          <a:p>
            <a:pPr defTabSz="909638" eaLnBrk="1" hangingPunct="1">
              <a:buFontTx/>
              <a:buNone/>
              <a:tabLst>
                <a:tab pos="1768475" algn="l"/>
                <a:tab pos="3143250" algn="dec"/>
              </a:tabLst>
            </a:pPr>
            <a:r>
              <a:rPr lang="en-US" altLang="en-US" sz="3000"/>
              <a:t>  1</a:t>
            </a:r>
            <a:r>
              <a:rPr lang="en-US" altLang="en-US" sz="3000">
                <a:solidFill>
                  <a:srgbClr val="7F7F7F"/>
                </a:solidFill>
              </a:rPr>
              <a:t>		</a:t>
            </a:r>
            <a:r>
              <a:rPr lang="en-US" altLang="en-US" sz="3000"/>
              <a:t>40,150</a:t>
            </a:r>
          </a:p>
          <a:p>
            <a:pPr defTabSz="909638" eaLnBrk="1" hangingPunct="1">
              <a:buFontTx/>
              <a:buNone/>
              <a:tabLst>
                <a:tab pos="1768475" algn="l"/>
                <a:tab pos="3143250" algn="dec"/>
              </a:tabLst>
            </a:pPr>
            <a:r>
              <a:rPr lang="en-US" altLang="en-US" sz="3000"/>
              <a:t>  2</a:t>
            </a:r>
            <a:r>
              <a:rPr lang="en-US" altLang="en-US" sz="3000">
                <a:solidFill>
                  <a:srgbClr val="7F7F7F"/>
                </a:solidFill>
              </a:rPr>
              <a:t>		</a:t>
            </a:r>
            <a:r>
              <a:rPr lang="en-US" altLang="en-US" sz="3000"/>
              <a:t>(13,210)</a:t>
            </a:r>
          </a:p>
          <a:p>
            <a:pPr defTabSz="909638" eaLnBrk="1" hangingPunct="1">
              <a:buFontTx/>
              <a:buNone/>
              <a:tabLst>
                <a:tab pos="1768475" algn="l"/>
                <a:tab pos="3143250" algn="dec"/>
              </a:tabLst>
            </a:pPr>
            <a:r>
              <a:rPr lang="en-US" altLang="en-US" sz="3000"/>
              <a:t>  3</a:t>
            </a:r>
            <a:r>
              <a:rPr lang="en-US" altLang="en-US" sz="3000">
                <a:solidFill>
                  <a:srgbClr val="7F7F7F"/>
                </a:solidFill>
              </a:rPr>
              <a:t>		</a:t>
            </a:r>
            <a:r>
              <a:rPr lang="en-US" altLang="en-US" sz="3000"/>
              <a:t>(16,495)</a:t>
            </a:r>
          </a:p>
        </p:txBody>
      </p:sp>
      <p:sp>
        <p:nvSpPr>
          <p:cNvPr id="368644" name="Text Box 4"/>
          <p:cNvSpPr txBox="1">
            <a:spLocks noChangeArrowheads="1"/>
          </p:cNvSpPr>
          <p:nvPr/>
        </p:nvSpPr>
        <p:spPr bwMode="auto">
          <a:xfrm>
            <a:off x="2667000" y="4249738"/>
            <a:ext cx="21542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SzTx/>
              <a:buFontTx/>
              <a:buNone/>
              <a:defRPr/>
            </a:pPr>
            <a:r>
              <a:rPr lang="en-US" altLang="en-US" sz="3000" dirty="0">
                <a:latin typeface="+mn-lt"/>
              </a:rPr>
              <a:t>IRR</a:t>
            </a:r>
            <a:r>
              <a:rPr lang="en-US" altLang="en-US" sz="3000" baseline="-25000" dirty="0">
                <a:latin typeface="+mn-lt"/>
              </a:rPr>
              <a:t>1</a:t>
            </a:r>
            <a:r>
              <a:rPr lang="en-US" altLang="en-US" sz="3000" dirty="0">
                <a:latin typeface="+mn-lt"/>
              </a:rPr>
              <a:t> = 22.5%</a:t>
            </a:r>
          </a:p>
          <a:p>
            <a:pPr eaLnBrk="1" hangingPunct="1">
              <a:lnSpc>
                <a:spcPct val="100000"/>
              </a:lnSpc>
              <a:buSzTx/>
              <a:buFontTx/>
              <a:buNone/>
              <a:defRPr/>
            </a:pPr>
            <a:r>
              <a:rPr lang="en-US" altLang="en-US" sz="3000" dirty="0">
                <a:latin typeface="+mn-lt"/>
              </a:rPr>
              <a:t>IRR</a:t>
            </a:r>
            <a:r>
              <a:rPr lang="en-US" altLang="en-US" sz="3000" baseline="-25000" dirty="0">
                <a:latin typeface="+mn-lt"/>
              </a:rPr>
              <a:t>2</a:t>
            </a:r>
            <a:r>
              <a:rPr lang="en-US" altLang="en-US" sz="3000" dirty="0">
                <a:latin typeface="+mn-lt"/>
              </a:rPr>
              <a:t> = 92.0%</a:t>
            </a:r>
          </a:p>
          <a:p>
            <a:pPr eaLnBrk="1" hangingPunct="1">
              <a:lnSpc>
                <a:spcPct val="100000"/>
              </a:lnSpc>
              <a:buSzTx/>
              <a:buFontTx/>
              <a:buNone/>
              <a:defRPr/>
            </a:pPr>
            <a:r>
              <a:rPr lang="en-US" altLang="en-US" sz="3000" dirty="0">
                <a:latin typeface="+mn-lt"/>
              </a:rPr>
              <a:t>   </a:t>
            </a:r>
          </a:p>
        </p:txBody>
      </p:sp>
      <p:sp>
        <p:nvSpPr>
          <p:cNvPr id="6" name="Rectangle 2"/>
          <p:cNvSpPr txBox="1">
            <a:spLocks noChangeArrowheads="1"/>
          </p:cNvSpPr>
          <p:nvPr/>
        </p:nvSpPr>
        <p:spPr bwMode="auto">
          <a:xfrm>
            <a:off x="381000" y="263525"/>
            <a:ext cx="8382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defRPr/>
            </a:pPr>
            <a:r>
              <a:rPr lang="en-US" altLang="en-US" sz="3000" b="1" cap="small" dirty="0">
                <a:latin typeface="+mn-lt"/>
              </a:rPr>
              <a:t>Multiple IRRs—Example </a:t>
            </a:r>
          </a:p>
        </p:txBody>
      </p:sp>
    </p:spTree>
    <p:custDataLst>
      <p:tags r:id="rId1"/>
    </p:custDataLst>
  </p:cSld>
  <p:clrMapOvr>
    <a:masterClrMapping/>
  </p:clrMapOvr>
  <p:transition advTm="129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6864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68644">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68644">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6864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43" grpId="0" autoUpdateAnimBg="0"/>
      <p:bldP spid="368644"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80898" name="Object 8"/>
          <p:cNvGraphicFramePr>
            <a:graphicFrameLocks noChangeAspect="1"/>
          </p:cNvGraphicFramePr>
          <p:nvPr/>
        </p:nvGraphicFramePr>
        <p:xfrm>
          <a:off x="304800" y="1371600"/>
          <a:ext cx="8172450" cy="4652963"/>
        </p:xfrm>
        <a:graphic>
          <a:graphicData uri="http://schemas.openxmlformats.org/presentationml/2006/ole">
            <mc:AlternateContent xmlns:mc="http://schemas.openxmlformats.org/markup-compatibility/2006">
              <mc:Choice xmlns:v="urn:schemas-microsoft-com:vml" Requires="v">
                <p:oleObj name="Chart" r:id="rId4" imgW="4667402" imgH="2657551" progId="Excel.Chart.8">
                  <p:embed/>
                </p:oleObj>
              </mc:Choice>
              <mc:Fallback>
                <p:oleObj name="Chart" r:id="rId4" imgW="4667402" imgH="2657551" progId="Excel.Chart.8">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371600"/>
                        <a:ext cx="8172450" cy="4652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0899" name="Text Box 4"/>
          <p:cNvSpPr txBox="1">
            <a:spLocks noChangeArrowheads="1"/>
          </p:cNvSpPr>
          <p:nvPr/>
        </p:nvSpPr>
        <p:spPr bwMode="auto">
          <a:xfrm>
            <a:off x="1676400" y="1905000"/>
            <a:ext cx="20907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20000"/>
              </a:spcBef>
              <a:buFontTx/>
              <a:buNone/>
            </a:pPr>
            <a:r>
              <a:rPr lang="en-US" altLang="en-US" sz="1800">
                <a:latin typeface="Tahoma" panose="020B0604030504040204" pitchFamily="34" charset="0"/>
                <a:ea typeface="ＭＳ Ｐゴシック" panose="020B0600070205080204" pitchFamily="34" charset="-128"/>
              </a:rPr>
              <a:t>IRR</a:t>
            </a:r>
            <a:r>
              <a:rPr lang="en-US" altLang="en-US" sz="1800" baseline="-25000">
                <a:latin typeface="Tahoma" panose="020B0604030504040204" pitchFamily="34" charset="0"/>
                <a:ea typeface="ＭＳ Ｐゴシック" panose="020B0600070205080204" pitchFamily="34" charset="-128"/>
              </a:rPr>
              <a:t>1</a:t>
            </a:r>
            <a:r>
              <a:rPr lang="en-US" altLang="en-US" sz="1800">
                <a:latin typeface="Tahoma" panose="020B0604030504040204" pitchFamily="34" charset="0"/>
                <a:ea typeface="ＭＳ Ｐゴシック" panose="020B0600070205080204" pitchFamily="34" charset="-128"/>
              </a:rPr>
              <a:t> = 22.5%</a:t>
            </a:r>
          </a:p>
        </p:txBody>
      </p:sp>
      <p:sp>
        <p:nvSpPr>
          <p:cNvPr id="80900" name="Text Box 4"/>
          <p:cNvSpPr txBox="1">
            <a:spLocks noChangeArrowheads="1"/>
          </p:cNvSpPr>
          <p:nvPr/>
        </p:nvSpPr>
        <p:spPr bwMode="auto">
          <a:xfrm>
            <a:off x="6705600" y="1905000"/>
            <a:ext cx="16144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20000"/>
              </a:spcBef>
              <a:buFontTx/>
              <a:buNone/>
            </a:pPr>
            <a:r>
              <a:rPr lang="en-US" altLang="en-US" sz="1800">
                <a:latin typeface="Tahoma" panose="020B0604030504040204" pitchFamily="34" charset="0"/>
                <a:ea typeface="ＭＳ Ｐゴシック" panose="020B0600070205080204" pitchFamily="34" charset="-128"/>
              </a:rPr>
              <a:t>IRR</a:t>
            </a:r>
            <a:r>
              <a:rPr lang="en-US" altLang="en-US" sz="1800" baseline="-25000">
                <a:latin typeface="Tahoma" panose="020B0604030504040204" pitchFamily="34" charset="0"/>
                <a:ea typeface="ＭＳ Ｐゴシック" panose="020B0600070205080204" pitchFamily="34" charset="-128"/>
              </a:rPr>
              <a:t>2</a:t>
            </a:r>
            <a:r>
              <a:rPr lang="en-US" altLang="en-US" sz="1800">
                <a:latin typeface="Tahoma" panose="020B0604030504040204" pitchFamily="34" charset="0"/>
                <a:ea typeface="ＭＳ Ｐゴシック" panose="020B0600070205080204" pitchFamily="34" charset="-128"/>
              </a:rPr>
              <a:t> = 92.0%</a:t>
            </a:r>
          </a:p>
        </p:txBody>
      </p:sp>
      <p:sp>
        <p:nvSpPr>
          <p:cNvPr id="80901" name="Line 11"/>
          <p:cNvSpPr>
            <a:spLocks noChangeShapeType="1"/>
          </p:cNvSpPr>
          <p:nvPr/>
        </p:nvSpPr>
        <p:spPr bwMode="auto">
          <a:xfrm>
            <a:off x="7467600" y="2286000"/>
            <a:ext cx="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0902" name="Line 12"/>
          <p:cNvSpPr>
            <a:spLocks noChangeShapeType="1"/>
          </p:cNvSpPr>
          <p:nvPr/>
        </p:nvSpPr>
        <p:spPr bwMode="auto">
          <a:xfrm>
            <a:off x="2819400" y="2362200"/>
            <a:ext cx="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 name="Rectangle 2"/>
          <p:cNvSpPr txBox="1">
            <a:spLocks noChangeArrowheads="1"/>
          </p:cNvSpPr>
          <p:nvPr/>
        </p:nvSpPr>
        <p:spPr bwMode="auto">
          <a:xfrm>
            <a:off x="381000" y="263525"/>
            <a:ext cx="8382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defRPr/>
            </a:pPr>
            <a:r>
              <a:rPr lang="en-US" altLang="en-US" sz="3000" b="1" cap="small" dirty="0">
                <a:latin typeface="+mn-lt"/>
              </a:rPr>
              <a:t>Multiple IRRs—Example </a:t>
            </a:r>
          </a:p>
        </p:txBody>
      </p:sp>
    </p:spTree>
    <p:custDataLst>
      <p:tags r:id="rId1"/>
    </p:custDataLst>
  </p:cSld>
  <p:clrMapOvr>
    <a:masterClrMapping/>
  </p:clrMapOvr>
  <p:transition advTm="129000"/>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82" name="Rectangle 2"/>
          <p:cNvSpPr>
            <a:spLocks noGrp="1" noChangeArrowheads="1"/>
          </p:cNvSpPr>
          <p:nvPr>
            <p:ph type="title" idx="4294967295"/>
          </p:nvPr>
        </p:nvSpPr>
        <p:spPr>
          <a:xfrm>
            <a:off x="381000" y="260350"/>
            <a:ext cx="8335963" cy="508000"/>
          </a:xfrm>
        </p:spPr>
        <p:txBody>
          <a:bodyPr>
            <a:spAutoFit/>
          </a:bodyPr>
          <a:lstStyle/>
          <a:p>
            <a:pPr algn="ctr" eaLnBrk="1" hangingPunct="1">
              <a:defRPr/>
            </a:pPr>
            <a:r>
              <a:rPr lang="en-US" altLang="en-US" sz="3000" b="1" cap="small" dirty="0">
                <a:latin typeface="+mn-lt"/>
              </a:rPr>
              <a:t>Modified Internal Rate of Return (MIRR)</a:t>
            </a:r>
          </a:p>
        </p:txBody>
      </p:sp>
      <p:sp>
        <p:nvSpPr>
          <p:cNvPr id="174083" name="Rectangle 3"/>
          <p:cNvSpPr>
            <a:spLocks noGrp="1" noChangeArrowheads="1"/>
          </p:cNvSpPr>
          <p:nvPr>
            <p:ph type="body" idx="4294967295"/>
          </p:nvPr>
        </p:nvSpPr>
        <p:spPr>
          <a:xfrm>
            <a:off x="374650" y="1208088"/>
            <a:ext cx="8167688" cy="996950"/>
          </a:xfrm>
        </p:spPr>
        <p:txBody>
          <a:bodyPr>
            <a:spAutoFit/>
          </a:bodyPr>
          <a:lstStyle/>
          <a:p>
            <a:pPr eaLnBrk="1" hangingPunct="1">
              <a:lnSpc>
                <a:spcPct val="105000"/>
              </a:lnSpc>
              <a:buClr>
                <a:srgbClr val="006600"/>
              </a:buClr>
            </a:pPr>
            <a:r>
              <a:rPr lang="en-US" altLang="en-US"/>
              <a:t>Generally solves the ranking conflict and the multiple IRR problem</a:t>
            </a:r>
          </a:p>
        </p:txBody>
      </p:sp>
      <p:graphicFrame>
        <p:nvGraphicFramePr>
          <p:cNvPr id="174084" name="Object 4"/>
          <p:cNvGraphicFramePr>
            <a:graphicFrameLocks noChangeAspect="1"/>
          </p:cNvGraphicFramePr>
          <p:nvPr/>
        </p:nvGraphicFramePr>
        <p:xfrm>
          <a:off x="1219200" y="2333625"/>
          <a:ext cx="6018213" cy="963613"/>
        </p:xfrm>
        <a:graphic>
          <a:graphicData uri="http://schemas.openxmlformats.org/presentationml/2006/ole">
            <mc:AlternateContent xmlns:mc="http://schemas.openxmlformats.org/markup-compatibility/2006">
              <mc:Choice xmlns:v="urn:schemas-microsoft-com:vml" Requires="v">
                <p:oleObj name="Equation" r:id="rId4" imgW="2616200" imgH="419100" progId="Equation.3">
                  <p:embed/>
                </p:oleObj>
              </mc:Choice>
              <mc:Fallback>
                <p:oleObj name="Equation" r:id="rId4" imgW="2616200" imgH="4191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2333625"/>
                        <a:ext cx="6018213" cy="963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2949" name="Rectangle 13"/>
          <p:cNvSpPr>
            <a:spLocks noChangeArrowheads="1"/>
          </p:cNvSpPr>
          <p:nvPr/>
        </p:nvSpPr>
        <p:spPr bwMode="auto">
          <a:xfrm>
            <a:off x="0" y="30908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graphicFrame>
        <p:nvGraphicFramePr>
          <p:cNvPr id="6156" name="Object 12"/>
          <p:cNvGraphicFramePr>
            <a:graphicFrameLocks noChangeAspect="1"/>
          </p:cNvGraphicFramePr>
          <p:nvPr/>
        </p:nvGraphicFramePr>
        <p:xfrm>
          <a:off x="2514600" y="3429000"/>
          <a:ext cx="4433888" cy="1684338"/>
        </p:xfrm>
        <a:graphic>
          <a:graphicData uri="http://schemas.openxmlformats.org/presentationml/2006/ole">
            <mc:AlternateContent xmlns:mc="http://schemas.openxmlformats.org/markup-compatibility/2006">
              <mc:Choice xmlns:v="urn:schemas-microsoft-com:vml" Requires="v">
                <p:oleObj name="Equation" r:id="rId6" imgW="1777229" imgH="672808" progId="Equation.3">
                  <p:embed/>
                </p:oleObj>
              </mc:Choice>
              <mc:Fallback>
                <p:oleObj name="Equation" r:id="rId6" imgW="1777229" imgH="672808" progId="Equation.3">
                  <p:embed/>
                  <p:pic>
                    <p:nvPicPr>
                      <p:cNvPr id="0" name="Object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4600" y="3429000"/>
                        <a:ext cx="4433888" cy="168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1"/>
    </p:custDataLst>
  </p:cSld>
  <p:clrMapOvr>
    <a:masterClrMapping/>
  </p:clrMapOvr>
  <p:transition advTm="149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74083">
                                            <p:txEl>
                                              <p:pRg st="0" end="0"/>
                                            </p:txEl>
                                          </p:spTgt>
                                        </p:tgtEl>
                                        <p:attrNameLst>
                                          <p:attrName>style.visibility</p:attrName>
                                        </p:attrNameLst>
                                      </p:cBhvr>
                                      <p:to>
                                        <p:strVal val="visible"/>
                                      </p:to>
                                    </p:set>
                                    <p:animEffect transition="in" filter="wipe(up)">
                                      <p:cBhvr>
                                        <p:cTn id="7" dur="500"/>
                                        <p:tgtEl>
                                          <p:spTgt spid="1740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174084"/>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61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3" grpId="0" build="allAtOnce"/>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3" name="Rectangle 6"/>
          <p:cNvSpPr>
            <a:spLocks noChangeArrowheads="1"/>
          </p:cNvSpPr>
          <p:nvPr/>
        </p:nvSpPr>
        <p:spPr bwMode="auto">
          <a:xfrm>
            <a:off x="0" y="3205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a typeface="ＭＳ Ｐゴシック" panose="020B0600070205080204" pitchFamily="34" charset="-128"/>
            </a:endParaRPr>
          </a:p>
        </p:txBody>
      </p:sp>
      <p:graphicFrame>
        <p:nvGraphicFramePr>
          <p:cNvPr id="122887" name="Object 7"/>
          <p:cNvGraphicFramePr>
            <a:graphicFrameLocks noChangeAspect="1"/>
          </p:cNvGraphicFramePr>
          <p:nvPr/>
        </p:nvGraphicFramePr>
        <p:xfrm>
          <a:off x="512763" y="3630613"/>
          <a:ext cx="8089900" cy="736600"/>
        </p:xfrm>
        <a:graphic>
          <a:graphicData uri="http://schemas.openxmlformats.org/presentationml/2006/ole">
            <mc:AlternateContent xmlns:mc="http://schemas.openxmlformats.org/markup-compatibility/2006">
              <mc:Choice xmlns:v="urn:schemas-microsoft-com:vml" Requires="v">
                <p:oleObj name="Equation" r:id="rId4" imgW="4495800" imgH="406400" progId="Equation.DSMT4">
                  <p:embed/>
                </p:oleObj>
              </mc:Choice>
              <mc:Fallback>
                <p:oleObj name="Equation" r:id="rId4" imgW="4495800" imgH="406400" progId="Equation.DSMT4">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763" y="3630613"/>
                        <a:ext cx="808990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2888" name="Text Box 8"/>
          <p:cNvSpPr txBox="1">
            <a:spLocks noChangeArrowheads="1"/>
          </p:cNvSpPr>
          <p:nvPr/>
        </p:nvSpPr>
        <p:spPr bwMode="auto">
          <a:xfrm>
            <a:off x="381000" y="4546600"/>
            <a:ext cx="8305800" cy="8302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50000"/>
              </a:spcBef>
              <a:buFontTx/>
              <a:buNone/>
            </a:pPr>
            <a:r>
              <a:rPr lang="en-US" altLang="en-US" sz="2400">
                <a:latin typeface="Arial" panose="020B0604020202020204" pitchFamily="34" charset="0"/>
                <a:ea typeface="ＭＳ Ｐゴシック" panose="020B0600070205080204" pitchFamily="34" charset="-128"/>
              </a:rPr>
              <a:t>Project A—calculator solution: N = 4, PV = -7,000, PMT = 0, FV = 13,114.25; I/Y = 16.99 = MIRR</a:t>
            </a:r>
            <a:r>
              <a:rPr lang="en-US" altLang="en-US" sz="2400" baseline="-25000">
                <a:latin typeface="Arial" panose="020B0604020202020204" pitchFamily="34" charset="0"/>
                <a:ea typeface="ＭＳ Ｐゴシック" panose="020B0600070205080204" pitchFamily="34" charset="-128"/>
              </a:rPr>
              <a:t>A</a:t>
            </a:r>
            <a:r>
              <a:rPr lang="en-US" altLang="en-US" sz="2400">
                <a:latin typeface="Arial" panose="020B0604020202020204" pitchFamily="34" charset="0"/>
                <a:ea typeface="ＭＳ Ｐゴシック" panose="020B0600070205080204" pitchFamily="34" charset="-128"/>
              </a:rPr>
              <a:t> </a:t>
            </a:r>
          </a:p>
        </p:txBody>
      </p:sp>
      <p:sp>
        <p:nvSpPr>
          <p:cNvPr id="122889" name="Text Box 9"/>
          <p:cNvSpPr txBox="1">
            <a:spLocks noChangeArrowheads="1"/>
          </p:cNvSpPr>
          <p:nvPr/>
        </p:nvSpPr>
        <p:spPr bwMode="auto">
          <a:xfrm>
            <a:off x="381000" y="5519738"/>
            <a:ext cx="8305800" cy="8302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50000"/>
              </a:spcBef>
              <a:buFontTx/>
              <a:buNone/>
            </a:pPr>
            <a:r>
              <a:rPr lang="en-US" altLang="en-US" sz="2400">
                <a:latin typeface="Arial" panose="020B0604020202020204" pitchFamily="34" charset="0"/>
                <a:ea typeface="ＭＳ Ｐゴシック" panose="020B0600070205080204" pitchFamily="34" charset="-128"/>
              </a:rPr>
              <a:t>Project B—calculator solution: N = 4, PV = -8,000, PMT = 0, FV = 14,742.75; I/Y = 16.51 = MIRR</a:t>
            </a:r>
            <a:r>
              <a:rPr lang="en-US" altLang="en-US" sz="2400" baseline="-25000">
                <a:latin typeface="Arial" panose="020B0604020202020204" pitchFamily="34" charset="0"/>
                <a:ea typeface="ＭＳ Ｐゴシック" panose="020B0600070205080204" pitchFamily="34" charset="-128"/>
              </a:rPr>
              <a:t>B</a:t>
            </a:r>
            <a:r>
              <a:rPr lang="en-US" altLang="en-US" sz="2400">
                <a:latin typeface="Arial" panose="020B0604020202020204" pitchFamily="34" charset="0"/>
                <a:ea typeface="ＭＳ Ｐゴシック" panose="020B0600070205080204" pitchFamily="34" charset="-128"/>
              </a:rPr>
              <a:t> </a:t>
            </a:r>
          </a:p>
        </p:txBody>
      </p:sp>
      <p:sp>
        <p:nvSpPr>
          <p:cNvPr id="122890" name="Text Box 10"/>
          <p:cNvSpPr txBox="1">
            <a:spLocks noChangeArrowheads="1"/>
          </p:cNvSpPr>
          <p:nvPr/>
        </p:nvSpPr>
        <p:spPr bwMode="auto">
          <a:xfrm>
            <a:off x="381000" y="4546600"/>
            <a:ext cx="8305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50000"/>
              </a:spcBef>
              <a:buFontTx/>
              <a:buNone/>
            </a:pPr>
            <a:r>
              <a:rPr lang="en-US" altLang="en-US" sz="2400">
                <a:latin typeface="Arial" panose="020B0604020202020204" pitchFamily="34" charset="0"/>
                <a:ea typeface="ＭＳ Ｐゴシック" panose="020B0600070205080204" pitchFamily="34" charset="-128"/>
              </a:rPr>
              <a:t>Project A—calculator solution: N = 4, PV = -7,000, PMT = 0, FV = 13,114.25; I/Y = </a:t>
            </a:r>
            <a:r>
              <a:rPr lang="en-US" altLang="en-US" sz="2400">
                <a:solidFill>
                  <a:srgbClr val="F6110F"/>
                </a:solidFill>
                <a:latin typeface="Arial" panose="020B0604020202020204" pitchFamily="34" charset="0"/>
                <a:ea typeface="ＭＳ Ｐゴシック" panose="020B0600070205080204" pitchFamily="34" charset="-128"/>
              </a:rPr>
              <a:t>16.99 = MIRR</a:t>
            </a:r>
            <a:r>
              <a:rPr lang="en-US" altLang="en-US" sz="2400" baseline="-25000">
                <a:solidFill>
                  <a:srgbClr val="F6110F"/>
                </a:solidFill>
                <a:latin typeface="Arial" panose="020B0604020202020204" pitchFamily="34" charset="0"/>
                <a:ea typeface="ＭＳ Ｐゴシック" panose="020B0600070205080204" pitchFamily="34" charset="-128"/>
              </a:rPr>
              <a:t>A</a:t>
            </a:r>
            <a:r>
              <a:rPr lang="en-US" altLang="en-US" sz="2400">
                <a:latin typeface="Arial" panose="020B0604020202020204" pitchFamily="34" charset="0"/>
                <a:ea typeface="ＭＳ Ｐゴシック" panose="020B0600070205080204" pitchFamily="34" charset="-128"/>
              </a:rPr>
              <a:t> </a:t>
            </a:r>
          </a:p>
        </p:txBody>
      </p:sp>
      <p:sp>
        <p:nvSpPr>
          <p:cNvPr id="10" name="Rectangle 2"/>
          <p:cNvSpPr txBox="1">
            <a:spLocks noChangeArrowheads="1"/>
          </p:cNvSpPr>
          <p:nvPr/>
        </p:nvSpPr>
        <p:spPr bwMode="auto">
          <a:xfrm>
            <a:off x="381000" y="260350"/>
            <a:ext cx="8335963"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defRPr/>
            </a:pPr>
            <a:r>
              <a:rPr lang="en-US" altLang="en-US" sz="3000" b="1" cap="small" dirty="0">
                <a:latin typeface="+mn-lt"/>
              </a:rPr>
              <a:t>MIRR Example</a:t>
            </a:r>
          </a:p>
        </p:txBody>
      </p:sp>
      <p:sp>
        <p:nvSpPr>
          <p:cNvPr id="9" name="Rectangle 3"/>
          <p:cNvSpPr>
            <a:spLocks noChangeArrowheads="1"/>
          </p:cNvSpPr>
          <p:nvPr/>
        </p:nvSpPr>
        <p:spPr bwMode="auto">
          <a:xfrm>
            <a:off x="313255" y="785807"/>
            <a:ext cx="6248400"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tabLst>
                <a:tab pos="461963" algn="ctr"/>
                <a:tab pos="1489075" algn="r"/>
                <a:tab pos="3089275" algn="dec"/>
                <a:tab pos="5319713" algn="dec"/>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461963" algn="ctr"/>
                <a:tab pos="1489075" algn="r"/>
                <a:tab pos="3089275" algn="dec"/>
                <a:tab pos="5319713" algn="dec"/>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461963" algn="ctr"/>
                <a:tab pos="1489075" algn="r"/>
                <a:tab pos="3089275" algn="dec"/>
                <a:tab pos="5319713" algn="dec"/>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461963" algn="ctr"/>
                <a:tab pos="1489075" algn="r"/>
                <a:tab pos="3089275" algn="dec"/>
                <a:tab pos="5319713" algn="dec"/>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461963" algn="ctr"/>
                <a:tab pos="1489075" algn="r"/>
                <a:tab pos="3089275" algn="dec"/>
                <a:tab pos="5319713" algn="dec"/>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461963" algn="ctr"/>
                <a:tab pos="1489075" algn="r"/>
                <a:tab pos="3089275" algn="dec"/>
                <a:tab pos="5319713" algn="dec"/>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461963" algn="ctr"/>
                <a:tab pos="1489075" algn="r"/>
                <a:tab pos="3089275" algn="dec"/>
                <a:tab pos="5319713" algn="dec"/>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461963" algn="ctr"/>
                <a:tab pos="1489075" algn="r"/>
                <a:tab pos="3089275" algn="dec"/>
                <a:tab pos="5319713" algn="dec"/>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461963" algn="ctr"/>
                <a:tab pos="1489075" algn="r"/>
                <a:tab pos="3089275" algn="dec"/>
                <a:tab pos="5319713" algn="dec"/>
              </a:tabLst>
              <a:defRPr>
                <a:solidFill>
                  <a:schemeClr val="tx1"/>
                </a:solidFill>
                <a:latin typeface="Calibri" panose="020F0502020204030204" pitchFamily="34" charset="0"/>
              </a:defRPr>
            </a:lvl9pPr>
          </a:lstStyle>
          <a:p>
            <a:pPr eaLnBrk="1" hangingPunct="1">
              <a:lnSpc>
                <a:spcPct val="100000"/>
              </a:lnSpc>
              <a:spcBef>
                <a:spcPts val="0"/>
              </a:spcBef>
              <a:buSzPct val="75000"/>
              <a:buFontTx/>
              <a:buNone/>
            </a:pPr>
            <a:r>
              <a:rPr lang="en-US" altLang="en-US" sz="2600" dirty="0">
                <a:solidFill>
                  <a:srgbClr val="7F7F7F"/>
                </a:solidFill>
                <a:latin typeface="+mn-lt"/>
                <a:ea typeface="ＭＳ Ｐゴシック" panose="020B0600070205080204" pitchFamily="34" charset="-128"/>
              </a:rPr>
              <a:t>	</a:t>
            </a:r>
            <a:r>
              <a:rPr lang="en-US" altLang="en-US" sz="2600" u="sng" dirty="0">
                <a:latin typeface="+mn-lt"/>
                <a:ea typeface="ＭＳ Ｐゴシック" panose="020B0600070205080204" pitchFamily="34" charset="-128"/>
              </a:rPr>
              <a:t>Year		Project A	Project B</a:t>
            </a:r>
          </a:p>
          <a:p>
            <a:pPr eaLnBrk="1" hangingPunct="1">
              <a:lnSpc>
                <a:spcPct val="100000"/>
              </a:lnSpc>
              <a:spcBef>
                <a:spcPts val="0"/>
              </a:spcBef>
              <a:buSzPct val="75000"/>
              <a:buFontTx/>
              <a:buNone/>
            </a:pPr>
            <a:r>
              <a:rPr lang="en-US" altLang="en-US" sz="2600" dirty="0">
                <a:solidFill>
                  <a:srgbClr val="7F7F7F"/>
                </a:solidFill>
                <a:latin typeface="+mn-lt"/>
                <a:ea typeface="ＭＳ Ｐゴシック" panose="020B0600070205080204" pitchFamily="34" charset="-128"/>
              </a:rPr>
              <a:t>	</a:t>
            </a:r>
            <a:r>
              <a:rPr lang="en-US" altLang="en-US" sz="2600" dirty="0">
                <a:latin typeface="+mn-lt"/>
                <a:ea typeface="ＭＳ Ｐゴシック" panose="020B0600070205080204" pitchFamily="34" charset="-128"/>
              </a:rPr>
              <a:t>0</a:t>
            </a:r>
            <a:r>
              <a:rPr lang="en-US" altLang="en-US" sz="2600" dirty="0">
                <a:solidFill>
                  <a:srgbClr val="7F7F7F"/>
                </a:solidFill>
                <a:latin typeface="+mn-lt"/>
                <a:ea typeface="ＭＳ Ｐゴシック" panose="020B0600070205080204" pitchFamily="34" charset="-128"/>
              </a:rPr>
              <a:t>		</a:t>
            </a:r>
            <a:r>
              <a:rPr lang="en-US" altLang="en-US" sz="2600" dirty="0">
                <a:latin typeface="+mn-lt"/>
                <a:ea typeface="ＭＳ Ｐゴシック" panose="020B0600070205080204" pitchFamily="34" charset="-128"/>
              </a:rPr>
              <a:t>(7,000)</a:t>
            </a:r>
            <a:r>
              <a:rPr lang="en-US" altLang="en-US" sz="2600" dirty="0">
                <a:solidFill>
                  <a:srgbClr val="7F7F7F"/>
                </a:solidFill>
                <a:latin typeface="+mn-lt"/>
                <a:ea typeface="ＭＳ Ｐゴシック" panose="020B0600070205080204" pitchFamily="34" charset="-128"/>
              </a:rPr>
              <a:t>	</a:t>
            </a:r>
            <a:r>
              <a:rPr lang="en-US" altLang="en-US" sz="2600" dirty="0">
                <a:latin typeface="+mn-lt"/>
                <a:ea typeface="ＭＳ Ｐゴシック" panose="020B0600070205080204" pitchFamily="34" charset="-128"/>
              </a:rPr>
              <a:t>(8,000)</a:t>
            </a:r>
          </a:p>
          <a:p>
            <a:pPr eaLnBrk="1" hangingPunct="1">
              <a:lnSpc>
                <a:spcPct val="100000"/>
              </a:lnSpc>
              <a:spcBef>
                <a:spcPts val="0"/>
              </a:spcBef>
              <a:buSzPct val="75000"/>
              <a:buFontTx/>
              <a:buNone/>
            </a:pPr>
            <a:r>
              <a:rPr lang="en-US" altLang="en-US" sz="2600" dirty="0">
                <a:solidFill>
                  <a:srgbClr val="7F7F7F"/>
                </a:solidFill>
                <a:latin typeface="+mn-lt"/>
                <a:ea typeface="ＭＳ Ｐゴシック" panose="020B0600070205080204" pitchFamily="34" charset="-128"/>
              </a:rPr>
              <a:t>	</a:t>
            </a:r>
            <a:r>
              <a:rPr lang="en-US" altLang="en-US" sz="2600" dirty="0">
                <a:latin typeface="+mn-lt"/>
                <a:ea typeface="ＭＳ Ｐゴシック" panose="020B0600070205080204" pitchFamily="34" charset="-128"/>
              </a:rPr>
              <a:t>1</a:t>
            </a:r>
            <a:r>
              <a:rPr lang="en-US" altLang="en-US" sz="2600" dirty="0">
                <a:solidFill>
                  <a:srgbClr val="7F7F7F"/>
                </a:solidFill>
                <a:latin typeface="+mn-lt"/>
                <a:ea typeface="ＭＳ Ｐゴシック" panose="020B0600070205080204" pitchFamily="34" charset="-128"/>
              </a:rPr>
              <a:t>		</a:t>
            </a:r>
            <a:r>
              <a:rPr lang="en-US" altLang="en-US" sz="2600" dirty="0">
                <a:latin typeface="+mn-lt"/>
                <a:ea typeface="ＭＳ Ｐゴシック" panose="020B0600070205080204" pitchFamily="34" charset="-128"/>
              </a:rPr>
              <a:t>2,000</a:t>
            </a:r>
            <a:r>
              <a:rPr lang="en-US" altLang="en-US" sz="2600" dirty="0">
                <a:solidFill>
                  <a:srgbClr val="7F7F7F"/>
                </a:solidFill>
                <a:latin typeface="+mn-lt"/>
                <a:ea typeface="ＭＳ Ｐゴシック" panose="020B0600070205080204" pitchFamily="34" charset="-128"/>
              </a:rPr>
              <a:t>	</a:t>
            </a:r>
            <a:r>
              <a:rPr lang="en-US" altLang="en-US" sz="2600" dirty="0">
                <a:latin typeface="+mn-lt"/>
                <a:ea typeface="ＭＳ Ｐゴシック" panose="020B0600070205080204" pitchFamily="34" charset="-128"/>
              </a:rPr>
              <a:t>6,000</a:t>
            </a:r>
          </a:p>
          <a:p>
            <a:pPr eaLnBrk="1" hangingPunct="1">
              <a:lnSpc>
                <a:spcPct val="100000"/>
              </a:lnSpc>
              <a:spcBef>
                <a:spcPts val="0"/>
              </a:spcBef>
              <a:buSzPct val="75000"/>
              <a:buFontTx/>
              <a:buNone/>
            </a:pPr>
            <a:r>
              <a:rPr lang="en-US" altLang="en-US" sz="2600" dirty="0">
                <a:solidFill>
                  <a:srgbClr val="7F7F7F"/>
                </a:solidFill>
                <a:latin typeface="+mn-lt"/>
                <a:ea typeface="ＭＳ Ｐゴシック" panose="020B0600070205080204" pitchFamily="34" charset="-128"/>
              </a:rPr>
              <a:t>	</a:t>
            </a:r>
            <a:r>
              <a:rPr lang="en-US" altLang="en-US" sz="2600" dirty="0">
                <a:latin typeface="+mn-lt"/>
                <a:ea typeface="ＭＳ Ｐゴシック" panose="020B0600070205080204" pitchFamily="34" charset="-128"/>
              </a:rPr>
              <a:t>2</a:t>
            </a:r>
            <a:r>
              <a:rPr lang="en-US" altLang="en-US" sz="2600" dirty="0">
                <a:solidFill>
                  <a:srgbClr val="7F7F7F"/>
                </a:solidFill>
                <a:latin typeface="+mn-lt"/>
                <a:ea typeface="ＭＳ Ｐゴシック" panose="020B0600070205080204" pitchFamily="34" charset="-128"/>
              </a:rPr>
              <a:t>		</a:t>
            </a:r>
            <a:r>
              <a:rPr lang="en-US" altLang="en-US" sz="2600" dirty="0">
                <a:latin typeface="+mn-lt"/>
                <a:ea typeface="ＭＳ Ｐゴシック" panose="020B0600070205080204" pitchFamily="34" charset="-128"/>
              </a:rPr>
              <a:t>1,000</a:t>
            </a:r>
            <a:r>
              <a:rPr lang="en-US" altLang="en-US" sz="2600" dirty="0">
                <a:solidFill>
                  <a:srgbClr val="7F7F7F"/>
                </a:solidFill>
                <a:latin typeface="+mn-lt"/>
                <a:ea typeface="ＭＳ Ｐゴシック" panose="020B0600070205080204" pitchFamily="34" charset="-128"/>
              </a:rPr>
              <a:t>	</a:t>
            </a:r>
            <a:r>
              <a:rPr lang="en-US" altLang="en-US" sz="2600" dirty="0">
                <a:latin typeface="+mn-lt"/>
                <a:ea typeface="ＭＳ Ｐゴシック" panose="020B0600070205080204" pitchFamily="34" charset="-128"/>
              </a:rPr>
              <a:t>3,000</a:t>
            </a:r>
          </a:p>
          <a:p>
            <a:pPr eaLnBrk="1" hangingPunct="1">
              <a:lnSpc>
                <a:spcPct val="100000"/>
              </a:lnSpc>
              <a:spcBef>
                <a:spcPts val="0"/>
              </a:spcBef>
              <a:buSzPct val="75000"/>
              <a:buFontTx/>
              <a:buNone/>
            </a:pPr>
            <a:r>
              <a:rPr lang="en-US" altLang="en-US" sz="2600" dirty="0">
                <a:solidFill>
                  <a:srgbClr val="7F7F7F"/>
                </a:solidFill>
                <a:latin typeface="+mn-lt"/>
                <a:ea typeface="ＭＳ Ｐゴシック" panose="020B0600070205080204" pitchFamily="34" charset="-128"/>
              </a:rPr>
              <a:t>	</a:t>
            </a:r>
            <a:r>
              <a:rPr lang="en-US" altLang="en-US" sz="2600" dirty="0">
                <a:latin typeface="+mn-lt"/>
                <a:ea typeface="ＭＳ Ｐゴシック" panose="020B0600070205080204" pitchFamily="34" charset="-128"/>
              </a:rPr>
              <a:t>3</a:t>
            </a:r>
            <a:r>
              <a:rPr lang="en-US" altLang="en-US" sz="2600" dirty="0">
                <a:solidFill>
                  <a:srgbClr val="7F7F7F"/>
                </a:solidFill>
                <a:latin typeface="+mn-lt"/>
                <a:ea typeface="ＭＳ Ｐゴシック" panose="020B0600070205080204" pitchFamily="34" charset="-128"/>
              </a:rPr>
              <a:t>		</a:t>
            </a:r>
            <a:r>
              <a:rPr lang="en-US" altLang="en-US" sz="2600" dirty="0">
                <a:latin typeface="+mn-lt"/>
                <a:ea typeface="ＭＳ Ｐゴシック" panose="020B0600070205080204" pitchFamily="34" charset="-128"/>
              </a:rPr>
              <a:t>5,000</a:t>
            </a:r>
            <a:r>
              <a:rPr lang="en-US" altLang="en-US" sz="2600" dirty="0">
                <a:solidFill>
                  <a:srgbClr val="7F7F7F"/>
                </a:solidFill>
                <a:latin typeface="+mn-lt"/>
                <a:ea typeface="ＭＳ Ｐゴシック" panose="020B0600070205080204" pitchFamily="34" charset="-128"/>
              </a:rPr>
              <a:t>	</a:t>
            </a:r>
            <a:r>
              <a:rPr lang="en-US" altLang="en-US" sz="2600" dirty="0">
                <a:latin typeface="+mn-lt"/>
                <a:ea typeface="ＭＳ Ｐゴシック" panose="020B0600070205080204" pitchFamily="34" charset="-128"/>
              </a:rPr>
              <a:t>1,000</a:t>
            </a:r>
          </a:p>
          <a:p>
            <a:pPr eaLnBrk="1" hangingPunct="1">
              <a:lnSpc>
                <a:spcPct val="100000"/>
              </a:lnSpc>
              <a:spcBef>
                <a:spcPts val="0"/>
              </a:spcBef>
              <a:buSzPct val="75000"/>
              <a:buFontTx/>
              <a:buNone/>
            </a:pPr>
            <a:r>
              <a:rPr lang="en-US" altLang="en-US" sz="2600" dirty="0">
                <a:solidFill>
                  <a:srgbClr val="7F7F7F"/>
                </a:solidFill>
                <a:latin typeface="+mn-lt"/>
                <a:ea typeface="ＭＳ Ｐゴシック" panose="020B0600070205080204" pitchFamily="34" charset="-128"/>
              </a:rPr>
              <a:t>	</a:t>
            </a:r>
            <a:r>
              <a:rPr lang="en-US" altLang="en-US" sz="2600" dirty="0">
                <a:latin typeface="+mn-lt"/>
                <a:ea typeface="ＭＳ Ｐゴシック" panose="020B0600070205080204" pitchFamily="34" charset="-128"/>
              </a:rPr>
              <a:t>4</a:t>
            </a:r>
            <a:r>
              <a:rPr lang="en-US" altLang="en-US" sz="2600" dirty="0">
                <a:solidFill>
                  <a:srgbClr val="7F7F7F"/>
                </a:solidFill>
                <a:latin typeface="+mn-lt"/>
                <a:ea typeface="ＭＳ Ｐゴシック" panose="020B0600070205080204" pitchFamily="34" charset="-128"/>
              </a:rPr>
              <a:t>		</a:t>
            </a:r>
            <a:r>
              <a:rPr lang="en-US" altLang="en-US" sz="2600" dirty="0">
                <a:latin typeface="+mn-lt"/>
                <a:ea typeface="ＭＳ Ｐゴシック" panose="020B0600070205080204" pitchFamily="34" charset="-128"/>
              </a:rPr>
              <a:t>3,000</a:t>
            </a:r>
            <a:r>
              <a:rPr lang="en-US" altLang="en-US" sz="2600" dirty="0">
                <a:solidFill>
                  <a:srgbClr val="7F7F7F"/>
                </a:solidFill>
                <a:latin typeface="+mn-lt"/>
                <a:ea typeface="ＭＳ Ｐゴシック" panose="020B0600070205080204" pitchFamily="34" charset="-128"/>
              </a:rPr>
              <a:t>	</a:t>
            </a:r>
            <a:r>
              <a:rPr lang="en-US" altLang="en-US" sz="2600" dirty="0">
                <a:latin typeface="+mn-lt"/>
                <a:ea typeface="ＭＳ Ｐゴシック" panose="020B0600070205080204" pitchFamily="34" charset="-128"/>
              </a:rPr>
              <a:t>500</a:t>
            </a:r>
            <a:endParaRPr lang="en-US" altLang="en-US" sz="2600" baseline="-25000" dirty="0">
              <a:latin typeface="+mn-lt"/>
              <a:ea typeface="ＭＳ Ｐゴシック" panose="020B0600070205080204" pitchFamily="34" charset="-128"/>
            </a:endParaRPr>
          </a:p>
        </p:txBody>
      </p:sp>
      <p:sp>
        <p:nvSpPr>
          <p:cNvPr id="11" name="Rectangle 15"/>
          <p:cNvSpPr>
            <a:spLocks noChangeArrowheads="1"/>
          </p:cNvSpPr>
          <p:nvPr/>
        </p:nvSpPr>
        <p:spPr bwMode="auto">
          <a:xfrm>
            <a:off x="6385200" y="1569381"/>
            <a:ext cx="2174601" cy="1292662"/>
          </a:xfrm>
          <a:prstGeom prst="rect">
            <a:avLst/>
          </a:prstGeom>
          <a:solidFill>
            <a:schemeClr val="bg1"/>
          </a:solidFill>
          <a:ln>
            <a:noFill/>
          </a:ln>
        </p:spPr>
        <p:txBody>
          <a:bodyPr wrap="square">
            <a:spAutoFit/>
          </a:bodyPr>
          <a:lstStyle>
            <a:lvl1pPr marL="914400">
              <a:lnSpc>
                <a:spcPct val="90000"/>
              </a:lnSpc>
              <a:spcBef>
                <a:spcPts val="1000"/>
              </a:spcBef>
              <a:buFont typeface="Arial" panose="020B0604020202020204" pitchFamily="34" charset="0"/>
              <a:buChar char="•"/>
              <a:tabLst>
                <a:tab pos="3662363" algn="l"/>
                <a:tab pos="594360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3662363" algn="l"/>
                <a:tab pos="594360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3662363" algn="l"/>
                <a:tab pos="594360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3662363" algn="l"/>
                <a:tab pos="594360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3662363" algn="l"/>
                <a:tab pos="594360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3662363" algn="l"/>
                <a:tab pos="594360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3662363" algn="l"/>
                <a:tab pos="594360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3662363" algn="l"/>
                <a:tab pos="594360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3662363" algn="l"/>
                <a:tab pos="5943600" algn="l"/>
              </a:tabLst>
              <a:defRPr>
                <a:solidFill>
                  <a:schemeClr val="tx1"/>
                </a:solidFill>
                <a:latin typeface="Calibri" panose="020F0502020204030204" pitchFamily="34" charset="0"/>
              </a:defRPr>
            </a:lvl9pPr>
          </a:lstStyle>
          <a:p>
            <a:pPr marL="119063" eaLnBrk="1" hangingPunct="1">
              <a:lnSpc>
                <a:spcPct val="100000"/>
              </a:lnSpc>
              <a:spcBef>
                <a:spcPts val="0"/>
              </a:spcBef>
              <a:buClr>
                <a:schemeClr val="folHlink"/>
              </a:buClr>
              <a:buSzPct val="60000"/>
              <a:buFont typeface="Wingdings" panose="05000000000000000000" pitchFamily="2" charset="2"/>
              <a:buNone/>
              <a:tabLst>
                <a:tab pos="855663" algn="l"/>
                <a:tab pos="1143000" algn="l"/>
                <a:tab pos="3662363" algn="l"/>
                <a:tab pos="5943600" algn="l"/>
              </a:tabLst>
            </a:pPr>
            <a:r>
              <a:rPr lang="en-US" altLang="en-US" sz="2600" dirty="0">
                <a:latin typeface="+mn-lt"/>
                <a:ea typeface="ＭＳ Ｐゴシック" panose="020B0600070205080204" pitchFamily="34" charset="-128"/>
              </a:rPr>
              <a:t>DPB</a:t>
            </a:r>
            <a:r>
              <a:rPr lang="en-US" altLang="en-US" sz="2600" baseline="-25000" dirty="0">
                <a:latin typeface="+mn-lt"/>
                <a:ea typeface="ＭＳ Ｐゴシック" panose="020B0600070205080204" pitchFamily="34" charset="-128"/>
              </a:rPr>
              <a:t>A</a:t>
            </a:r>
            <a:r>
              <a:rPr lang="en-US" altLang="en-US" sz="2600" dirty="0">
                <a:latin typeface="+mn-lt"/>
                <a:ea typeface="ＭＳ Ｐゴシック" panose="020B0600070205080204" pitchFamily="34" charset="-128"/>
              </a:rPr>
              <a:t>	&gt;	</a:t>
            </a:r>
            <a:r>
              <a:rPr lang="en-US" altLang="en-US" sz="2600" dirty="0">
                <a:solidFill>
                  <a:srgbClr val="FF0000"/>
                </a:solidFill>
                <a:ea typeface="ＭＳ Ｐゴシック" panose="020B0600070205080204" pitchFamily="34" charset="-128"/>
              </a:rPr>
              <a:t>DPB</a:t>
            </a:r>
            <a:r>
              <a:rPr lang="en-US" altLang="en-US" sz="2600" baseline="-25000" dirty="0">
                <a:solidFill>
                  <a:srgbClr val="FF0000"/>
                </a:solidFill>
                <a:ea typeface="ＭＳ Ｐゴシック" panose="020B0600070205080204" pitchFamily="34" charset="-128"/>
              </a:rPr>
              <a:t>B</a:t>
            </a:r>
          </a:p>
          <a:p>
            <a:pPr marL="119063" eaLnBrk="1" hangingPunct="1">
              <a:lnSpc>
                <a:spcPct val="100000"/>
              </a:lnSpc>
              <a:spcBef>
                <a:spcPts val="0"/>
              </a:spcBef>
              <a:buClr>
                <a:schemeClr val="folHlink"/>
              </a:buClr>
              <a:buSzPct val="60000"/>
              <a:buFont typeface="Wingdings" panose="05000000000000000000" pitchFamily="2" charset="2"/>
              <a:buNone/>
              <a:tabLst>
                <a:tab pos="855663" algn="l"/>
                <a:tab pos="1143000" algn="l"/>
                <a:tab pos="3662363" algn="l"/>
                <a:tab pos="5943600" algn="l"/>
              </a:tabLst>
            </a:pPr>
            <a:r>
              <a:rPr lang="en-US" altLang="en-US" sz="2600" dirty="0">
                <a:solidFill>
                  <a:srgbClr val="FF0000"/>
                </a:solidFill>
                <a:latin typeface="+mn-lt"/>
                <a:ea typeface="ＭＳ Ｐゴシック" panose="020B0600070205080204" pitchFamily="34" charset="-128"/>
              </a:rPr>
              <a:t>NPV</a:t>
            </a:r>
            <a:r>
              <a:rPr lang="en-US" altLang="en-US" sz="2600" baseline="-25000" dirty="0">
                <a:solidFill>
                  <a:srgbClr val="FF0000"/>
                </a:solidFill>
                <a:latin typeface="+mn-lt"/>
                <a:ea typeface="ＭＳ Ｐゴシック" panose="020B0600070205080204" pitchFamily="34" charset="-128"/>
              </a:rPr>
              <a:t>A</a:t>
            </a:r>
            <a:r>
              <a:rPr lang="en-US" altLang="en-US" sz="2600" dirty="0">
                <a:latin typeface="+mn-lt"/>
                <a:ea typeface="ＭＳ Ｐゴシック" panose="020B0600070205080204" pitchFamily="34" charset="-128"/>
              </a:rPr>
              <a:t>	&gt;	NPV</a:t>
            </a:r>
            <a:r>
              <a:rPr lang="en-US" altLang="en-US" sz="2600" baseline="-25000" dirty="0">
                <a:latin typeface="+mn-lt"/>
                <a:ea typeface="ＭＳ Ｐゴシック" panose="020B0600070205080204" pitchFamily="34" charset="-128"/>
              </a:rPr>
              <a:t>B</a:t>
            </a:r>
          </a:p>
          <a:p>
            <a:pPr marL="119063" eaLnBrk="1" hangingPunct="1">
              <a:lnSpc>
                <a:spcPct val="100000"/>
              </a:lnSpc>
              <a:spcBef>
                <a:spcPts val="0"/>
              </a:spcBef>
              <a:buClr>
                <a:schemeClr val="folHlink"/>
              </a:buClr>
              <a:buSzPct val="60000"/>
              <a:buFont typeface="Wingdings" panose="05000000000000000000" pitchFamily="2" charset="2"/>
              <a:buNone/>
              <a:tabLst>
                <a:tab pos="855663" algn="l"/>
                <a:tab pos="1143000" algn="l"/>
                <a:tab pos="3662363" algn="l"/>
                <a:tab pos="5943600" algn="l"/>
              </a:tabLst>
            </a:pPr>
            <a:r>
              <a:rPr lang="en-US" altLang="en-US" sz="2600" dirty="0">
                <a:ea typeface="ＭＳ Ｐゴシック" panose="020B0600070205080204" pitchFamily="34" charset="-128"/>
              </a:rPr>
              <a:t>IRR</a:t>
            </a:r>
            <a:r>
              <a:rPr lang="en-US" altLang="en-US" sz="2600" baseline="-25000" dirty="0">
                <a:ea typeface="ＭＳ Ｐゴシック" panose="020B0600070205080204" pitchFamily="34" charset="-128"/>
              </a:rPr>
              <a:t>A</a:t>
            </a:r>
            <a:r>
              <a:rPr lang="en-US" altLang="en-US" sz="2600" dirty="0">
                <a:ea typeface="ＭＳ Ｐゴシック" panose="020B0600070205080204" pitchFamily="34" charset="-128"/>
              </a:rPr>
              <a:t>	&lt;	</a:t>
            </a:r>
            <a:r>
              <a:rPr lang="en-US" altLang="en-US" sz="2600" dirty="0">
                <a:solidFill>
                  <a:srgbClr val="FF0000"/>
                </a:solidFill>
                <a:ea typeface="ＭＳ Ｐゴシック" panose="020B0600070205080204" pitchFamily="34" charset="-128"/>
              </a:rPr>
              <a:t>IRR</a:t>
            </a:r>
            <a:r>
              <a:rPr lang="en-US" altLang="en-US" sz="2600" baseline="-25000" dirty="0">
                <a:solidFill>
                  <a:srgbClr val="FF0000"/>
                </a:solidFill>
                <a:ea typeface="ＭＳ Ｐゴシック" panose="020B0600070205080204" pitchFamily="34" charset="-128"/>
              </a:rPr>
              <a:t>B</a:t>
            </a:r>
          </a:p>
        </p:txBody>
      </p:sp>
      <p:sp>
        <p:nvSpPr>
          <p:cNvPr id="3" name="Right Brace 2"/>
          <p:cNvSpPr/>
          <p:nvPr/>
        </p:nvSpPr>
        <p:spPr>
          <a:xfrm>
            <a:off x="6011333" y="1312332"/>
            <a:ext cx="194734" cy="1819197"/>
          </a:xfrm>
          <a:prstGeom prst="rightBrace">
            <a:avLst/>
          </a:prstGeom>
          <a:ln w="349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A72F743C-5B83-4596-A0F1-9D14F9CE193D}"/>
              </a:ext>
            </a:extLst>
          </p:cNvPr>
          <p:cNvSpPr/>
          <p:nvPr/>
        </p:nvSpPr>
        <p:spPr>
          <a:xfrm>
            <a:off x="434382" y="3779519"/>
            <a:ext cx="767403" cy="374555"/>
          </a:xfrm>
          <a:prstGeom prst="round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140EF37C-9DDE-4EC7-8679-0D2D3C29CBEB}"/>
              </a:ext>
            </a:extLst>
          </p:cNvPr>
          <p:cNvSpPr/>
          <p:nvPr/>
        </p:nvSpPr>
        <p:spPr>
          <a:xfrm>
            <a:off x="7370785" y="3635814"/>
            <a:ext cx="1120072" cy="374555"/>
          </a:xfrm>
          <a:prstGeom prst="roundRect">
            <a:avLst/>
          </a:prstGeom>
          <a:noFill/>
          <a:ln w="31750">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15">
            <a:extLst>
              <a:ext uri="{FF2B5EF4-FFF2-40B4-BE49-F238E27FC236}">
                <a16:creationId xmlns:a16="http://schemas.microsoft.com/office/drawing/2014/main" id="{AE0499C5-D458-C274-47D6-CCFFC92C0E93}"/>
              </a:ext>
            </a:extLst>
          </p:cNvPr>
          <p:cNvSpPr>
            <a:spLocks noChangeArrowheads="1"/>
          </p:cNvSpPr>
          <p:nvPr/>
        </p:nvSpPr>
        <p:spPr bwMode="auto">
          <a:xfrm>
            <a:off x="6380840" y="2853931"/>
            <a:ext cx="2174601" cy="492443"/>
          </a:xfrm>
          <a:prstGeom prst="rect">
            <a:avLst/>
          </a:prstGeom>
          <a:solidFill>
            <a:schemeClr val="bg1"/>
          </a:solidFill>
          <a:ln>
            <a:noFill/>
          </a:ln>
        </p:spPr>
        <p:txBody>
          <a:bodyPr wrap="square">
            <a:spAutoFit/>
          </a:bodyPr>
          <a:lstStyle>
            <a:lvl1pPr marL="914400">
              <a:lnSpc>
                <a:spcPct val="90000"/>
              </a:lnSpc>
              <a:spcBef>
                <a:spcPts val="1000"/>
              </a:spcBef>
              <a:buFont typeface="Arial" panose="020B0604020202020204" pitchFamily="34" charset="0"/>
              <a:buChar char="•"/>
              <a:tabLst>
                <a:tab pos="3662363" algn="l"/>
                <a:tab pos="594360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3662363" algn="l"/>
                <a:tab pos="594360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3662363" algn="l"/>
                <a:tab pos="594360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3662363" algn="l"/>
                <a:tab pos="594360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3662363" algn="l"/>
                <a:tab pos="594360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3662363" algn="l"/>
                <a:tab pos="594360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3662363" algn="l"/>
                <a:tab pos="594360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3662363" algn="l"/>
                <a:tab pos="594360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3662363" algn="l"/>
                <a:tab pos="5943600" algn="l"/>
              </a:tabLst>
              <a:defRPr>
                <a:solidFill>
                  <a:schemeClr val="tx1"/>
                </a:solidFill>
                <a:latin typeface="Calibri" panose="020F0502020204030204" pitchFamily="34" charset="0"/>
              </a:defRPr>
            </a:lvl9pPr>
          </a:lstStyle>
          <a:p>
            <a:pPr marL="119063" eaLnBrk="1" hangingPunct="1">
              <a:lnSpc>
                <a:spcPct val="100000"/>
              </a:lnSpc>
              <a:spcBef>
                <a:spcPts val="0"/>
              </a:spcBef>
              <a:buClr>
                <a:schemeClr val="folHlink"/>
              </a:buClr>
              <a:buSzPct val="60000"/>
              <a:buFont typeface="Wingdings" panose="05000000000000000000" pitchFamily="2" charset="2"/>
              <a:buNone/>
              <a:tabLst>
                <a:tab pos="855663" algn="l"/>
                <a:tab pos="1143000" algn="l"/>
                <a:tab pos="3662363" algn="l"/>
                <a:tab pos="5943600" algn="l"/>
              </a:tabLst>
            </a:pPr>
            <a:r>
              <a:rPr lang="en-US" altLang="en-US" sz="2600" dirty="0">
                <a:solidFill>
                  <a:srgbClr val="FF0000"/>
                </a:solidFill>
                <a:ea typeface="ＭＳ Ｐゴシック" panose="020B0600070205080204" pitchFamily="34" charset="-128"/>
              </a:rPr>
              <a:t>MIRR</a:t>
            </a:r>
            <a:r>
              <a:rPr lang="en-US" altLang="en-US" sz="2600" baseline="-25000" dirty="0">
                <a:solidFill>
                  <a:srgbClr val="FF0000"/>
                </a:solidFill>
                <a:ea typeface="ＭＳ Ｐゴシック" panose="020B0600070205080204" pitchFamily="34" charset="-128"/>
              </a:rPr>
              <a:t>A</a:t>
            </a:r>
            <a:r>
              <a:rPr lang="en-US" altLang="en-US" sz="2600" dirty="0">
                <a:solidFill>
                  <a:srgbClr val="FF0000"/>
                </a:solidFill>
                <a:ea typeface="ＭＳ Ｐゴシック" panose="020B0600070205080204" pitchFamily="34" charset="-128"/>
              </a:rPr>
              <a:t>	</a:t>
            </a:r>
            <a:r>
              <a:rPr lang="en-US" altLang="en-US" sz="2600" dirty="0">
                <a:ea typeface="ＭＳ Ｐゴシック" panose="020B0600070205080204" pitchFamily="34" charset="-128"/>
              </a:rPr>
              <a:t>&gt; IRR</a:t>
            </a:r>
            <a:r>
              <a:rPr lang="en-US" altLang="en-US" sz="2600" baseline="-25000" dirty="0">
                <a:ea typeface="ＭＳ Ｐゴシック" panose="020B0600070205080204" pitchFamily="34" charset="-128"/>
              </a:rPr>
              <a:t>B</a:t>
            </a:r>
          </a:p>
        </p:txBody>
      </p:sp>
    </p:spTree>
    <p:custDataLst>
      <p:tags r:id="rId1"/>
    </p:custDataLst>
  </p:cSld>
  <p:clrMapOvr>
    <a:masterClrMapping/>
  </p:clrMapOvr>
  <p:transition advTm="226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2288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122888"/>
                                        </p:tgtEl>
                                        <p:attrNameLst>
                                          <p:attrName>style.visibility</p:attrName>
                                        </p:attrNameLst>
                                      </p:cBhvr>
                                      <p:to>
                                        <p:strVal val="visible"/>
                                      </p:to>
                                    </p:set>
                                    <p:animEffect transition="in" filter="wipe(up)">
                                      <p:cBhvr>
                                        <p:cTn id="31" dur="500"/>
                                        <p:tgtEl>
                                          <p:spTgt spid="12288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5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122889"/>
                                        </p:tgtEl>
                                        <p:attrNameLst>
                                          <p:attrName>style.visibility</p:attrName>
                                        </p:attrNameLst>
                                      </p:cBhvr>
                                      <p:to>
                                        <p:strVal val="visible"/>
                                      </p:to>
                                    </p:set>
                                    <p:animEffect transition="in" filter="wipe(up)">
                                      <p:cBhvr>
                                        <p:cTn id="41" dur="500"/>
                                        <p:tgtEl>
                                          <p:spTgt spid="122889"/>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1228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8" grpId="0" animBg="1"/>
      <p:bldP spid="122889" grpId="0" animBg="1"/>
      <p:bldP spid="122890" grpId="0"/>
      <p:bldP spid="9" grpId="0" autoUpdateAnimBg="0"/>
      <p:bldP spid="11" grpId="0" animBg="1"/>
      <p:bldP spid="3" grpId="0" animBg="1"/>
      <p:bldP spid="2" grpId="0" animBg="1"/>
      <p:bldP spid="12" grpId="0" animBg="1"/>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0"/>
            <a:ext cx="8653463" cy="711200"/>
          </a:xfrm>
        </p:spPr>
        <p:txBody>
          <a:bodyPr>
            <a:noAutofit/>
          </a:bodyPr>
          <a:lstStyle/>
          <a:p>
            <a:pPr>
              <a:lnSpc>
                <a:spcPct val="100000"/>
              </a:lnSpc>
              <a:spcBef>
                <a:spcPts val="1200"/>
              </a:spcBef>
              <a:spcAft>
                <a:spcPts val="1000"/>
              </a:spcAft>
              <a:defRPr/>
            </a:pPr>
            <a:r>
              <a:rPr lang="en-US" sz="3000" b="1" cap="small" dirty="0"/>
              <a:t>Capital Budgeting in Practice</a:t>
            </a:r>
            <a:endParaRPr lang="en-US" sz="3000" cap="small" dirty="0"/>
          </a:p>
          <a:p>
            <a:pPr algn="l">
              <a:defRPr/>
            </a:pPr>
            <a:endParaRPr lang="en-US" sz="3000" cap="small" dirty="0"/>
          </a:p>
        </p:txBody>
      </p:sp>
      <p:sp>
        <p:nvSpPr>
          <p:cNvPr id="3" name="Rectangle 3"/>
          <p:cNvSpPr txBox="1">
            <a:spLocks noChangeArrowheads="1"/>
          </p:cNvSpPr>
          <p:nvPr/>
        </p:nvSpPr>
        <p:spPr bwMode="auto">
          <a:xfrm>
            <a:off x="728133" y="1416051"/>
            <a:ext cx="7992533" cy="4180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5613" indent="-455613" eaLnBrk="1" hangingPunct="1">
              <a:lnSpc>
                <a:spcPct val="100000"/>
              </a:lnSpc>
              <a:spcBef>
                <a:spcPts val="2000"/>
              </a:spcBef>
              <a:buClr>
                <a:srgbClr val="006600"/>
              </a:buClr>
              <a:tabLst>
                <a:tab pos="3662363" algn="l"/>
                <a:tab pos="5943600" algn="l"/>
              </a:tabLst>
            </a:pPr>
            <a:r>
              <a:rPr lang="en-US" altLang="en-US" sz="3200" dirty="0"/>
              <a:t>Large firms use all the capital budgeting techniques discussed earlier.</a:t>
            </a:r>
          </a:p>
          <a:p>
            <a:pPr marL="455613" indent="-455613" eaLnBrk="1" hangingPunct="1">
              <a:lnSpc>
                <a:spcPct val="100000"/>
              </a:lnSpc>
              <a:spcBef>
                <a:spcPts val="2000"/>
              </a:spcBef>
              <a:buClr>
                <a:srgbClr val="006600"/>
              </a:buClr>
              <a:tabLst>
                <a:tab pos="3662363" algn="l"/>
                <a:tab pos="5943600" algn="l"/>
              </a:tabLst>
            </a:pPr>
            <a:r>
              <a:rPr lang="en-US" altLang="en-US" sz="3200" dirty="0"/>
              <a:t>Shift to more technical techniques as electronics/technologies have improved.</a:t>
            </a:r>
          </a:p>
          <a:p>
            <a:pPr marL="455613" indent="-455613" eaLnBrk="1" hangingPunct="1">
              <a:lnSpc>
                <a:spcPct val="100000"/>
              </a:lnSpc>
              <a:spcBef>
                <a:spcPts val="2000"/>
              </a:spcBef>
              <a:buClr>
                <a:srgbClr val="006600"/>
              </a:buClr>
              <a:tabLst>
                <a:tab pos="3662363" algn="l"/>
                <a:tab pos="5943600" algn="l"/>
              </a:tabLst>
            </a:pPr>
            <a:r>
              <a:rPr lang="en-US" altLang="en-US" sz="3200" dirty="0"/>
              <a:t>About 85 percent use NPV; 77 percent also use IRR</a:t>
            </a:r>
          </a:p>
          <a:p>
            <a:pPr marL="455613" indent="-455613" eaLnBrk="1" hangingPunct="1">
              <a:lnSpc>
                <a:spcPct val="100000"/>
              </a:lnSpc>
              <a:buClr>
                <a:srgbClr val="006600"/>
              </a:buClr>
              <a:buFontTx/>
              <a:buNone/>
              <a:tabLst>
                <a:tab pos="3662363" algn="l"/>
                <a:tab pos="5943600" algn="l"/>
              </a:tabLst>
            </a:pPr>
            <a:r>
              <a:rPr lang="en-US" altLang="en-US" sz="3200" dirty="0"/>
              <a:t>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0"/>
            <a:ext cx="8653463" cy="6154738"/>
          </a:xfrm>
        </p:spPr>
        <p:txBody>
          <a:bodyPr>
            <a:noAutofit/>
          </a:bodyPr>
          <a:lstStyle/>
          <a:p>
            <a:pPr>
              <a:lnSpc>
                <a:spcPct val="100000"/>
              </a:lnSpc>
              <a:spcBef>
                <a:spcPts val="1200"/>
              </a:spcBef>
              <a:spcAft>
                <a:spcPts val="1000"/>
              </a:spcAft>
              <a:defRPr/>
            </a:pPr>
            <a:r>
              <a:rPr lang="en-US" sz="2800" b="1" cap="small" dirty="0"/>
              <a:t>Chapter 9 Questions</a:t>
            </a:r>
          </a:p>
          <a:p>
            <a:pPr marL="514350" indent="-514350" algn="l">
              <a:lnSpc>
                <a:spcPct val="100000"/>
              </a:lnSpc>
              <a:buFont typeface="+mj-lt"/>
              <a:buAutoNum type="arabicPeriod"/>
              <a:defRPr/>
            </a:pPr>
            <a:r>
              <a:rPr lang="en-US" sz="3000" dirty="0"/>
              <a:t>How do firms make decisions about whether to invest in costly, long-lived assets? What techniques are used?</a:t>
            </a:r>
          </a:p>
          <a:p>
            <a:pPr marL="514350" indent="-514350" algn="l">
              <a:lnSpc>
                <a:spcPct val="100000"/>
              </a:lnSpc>
              <a:buFont typeface="+mj-lt"/>
              <a:buAutoNum type="arabicPeriod"/>
              <a:defRPr/>
            </a:pPr>
            <a:r>
              <a:rPr lang="en-US" sz="3000" dirty="0"/>
              <a:t>How are different capital budgeting techniques related?</a:t>
            </a:r>
          </a:p>
          <a:p>
            <a:pPr marL="514350" indent="-514350" algn="l">
              <a:lnSpc>
                <a:spcPct val="100000"/>
              </a:lnSpc>
              <a:buFont typeface="+mj-lt"/>
              <a:buAutoNum type="arabicPeriod"/>
              <a:defRPr/>
            </a:pPr>
            <a:r>
              <a:rPr lang="en-US" sz="3000" dirty="0"/>
              <a:t>How does a firm make a choice between two acceptable investments when only one can be purchased?</a:t>
            </a:r>
          </a:p>
          <a:p>
            <a:pPr marL="514350" indent="-514350" algn="l">
              <a:lnSpc>
                <a:spcPct val="100000"/>
              </a:lnSpc>
              <a:buFont typeface="+mj-lt"/>
              <a:buAutoNum type="arabicPeriod"/>
              <a:defRPr/>
            </a:pPr>
            <a:r>
              <a:rPr lang="en-US" sz="3000" dirty="0"/>
              <a:t>Which capital budgeting methods do firms actually use?</a:t>
            </a:r>
          </a:p>
          <a:p>
            <a:pPr marL="514350" indent="-514350" algn="l">
              <a:buFont typeface="+mj-lt"/>
              <a:buAutoNum type="arabicPeriod"/>
              <a:defRPr/>
            </a:pPr>
            <a:endParaRPr lang="en-US" sz="2800" dirty="0"/>
          </a:p>
          <a:p>
            <a:pPr algn="l">
              <a:defRPr/>
            </a:pPr>
            <a:endParaRPr lang="en-US" sz="2800" dirty="0"/>
          </a:p>
        </p:txBody>
      </p:sp>
    </p:spTree>
    <p:custDataLst>
      <p:tags r:id="rId1"/>
    </p:custDataLst>
    <p:extLst>
      <p:ext uri="{BB962C8B-B14F-4D97-AF65-F5344CB8AC3E}">
        <p14:creationId xmlns:p14="http://schemas.microsoft.com/office/powerpoint/2010/main" val="1658434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0"/>
            <a:ext cx="8653463" cy="2260600"/>
          </a:xfrm>
        </p:spPr>
        <p:txBody>
          <a:bodyPr>
            <a:noAutofit/>
          </a:bodyPr>
          <a:lstStyle/>
          <a:p>
            <a:pPr>
              <a:lnSpc>
                <a:spcPct val="100000"/>
              </a:lnSpc>
              <a:spcBef>
                <a:spcPts val="1200"/>
              </a:spcBef>
              <a:spcAft>
                <a:spcPts val="1000"/>
              </a:spcAft>
              <a:defRPr/>
            </a:pPr>
            <a:r>
              <a:rPr lang="en-US" sz="2800" b="1" cap="small" dirty="0"/>
              <a:t>Chapter 9 Supplemental Questions</a:t>
            </a:r>
          </a:p>
          <a:p>
            <a:pPr marL="514350" indent="-514350" algn="l">
              <a:lnSpc>
                <a:spcPct val="100000"/>
              </a:lnSpc>
              <a:buFont typeface="+mj-lt"/>
              <a:buAutoNum type="arabicPeriod"/>
              <a:defRPr/>
            </a:pPr>
            <a:r>
              <a:rPr lang="en-US" sz="3000" dirty="0"/>
              <a:t>Would changes in a firm’s required rate of return ever cause a change in the IRR ranking of two projects? Explain.</a:t>
            </a:r>
          </a:p>
        </p:txBody>
      </p:sp>
      <p:sp>
        <p:nvSpPr>
          <p:cNvPr id="3" name="Subtitle 2"/>
          <p:cNvSpPr txBox="1">
            <a:spLocks/>
          </p:cNvSpPr>
          <p:nvPr/>
        </p:nvSpPr>
        <p:spPr bwMode="auto">
          <a:xfrm>
            <a:off x="261938" y="2489200"/>
            <a:ext cx="8653462" cy="215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804863" indent="-34766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buClr>
                <a:srgbClr val="006600"/>
              </a:buClr>
            </a:pPr>
            <a:r>
              <a:rPr lang="en-US" altLang="en-US" dirty="0"/>
              <a:t>A firm’s required rate of return is </a:t>
            </a:r>
            <a:r>
              <a:rPr lang="en-US" altLang="en-US" dirty="0">
                <a:solidFill>
                  <a:srgbClr val="FF0000"/>
                </a:solidFill>
              </a:rPr>
              <a:t>not</a:t>
            </a:r>
            <a:r>
              <a:rPr lang="en-US" altLang="en-US" dirty="0"/>
              <a:t> included in the </a:t>
            </a:r>
            <a:r>
              <a:rPr lang="en-US" altLang="en-US" dirty="0">
                <a:solidFill>
                  <a:srgbClr val="FF0000"/>
                </a:solidFill>
              </a:rPr>
              <a:t>computation</a:t>
            </a:r>
            <a:r>
              <a:rPr lang="en-US" altLang="en-US" dirty="0"/>
              <a:t> of IRR.</a:t>
            </a:r>
          </a:p>
          <a:p>
            <a:pPr>
              <a:lnSpc>
                <a:spcPct val="100000"/>
              </a:lnSpc>
              <a:buClr>
                <a:srgbClr val="006600"/>
              </a:buClr>
            </a:pPr>
            <a:r>
              <a:rPr lang="en-US" altLang="en-US" dirty="0"/>
              <a:t>The required rate of return is used to make a decision; i.e., a project is acceptable if IRR &gt; r.</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0"/>
            <a:ext cx="8653463" cy="2979738"/>
          </a:xfrm>
        </p:spPr>
        <p:txBody>
          <a:bodyPr>
            <a:noAutofit/>
          </a:bodyPr>
          <a:lstStyle/>
          <a:p>
            <a:pPr>
              <a:lnSpc>
                <a:spcPct val="100000"/>
              </a:lnSpc>
              <a:spcBef>
                <a:spcPts val="1200"/>
              </a:spcBef>
              <a:spcAft>
                <a:spcPts val="1000"/>
              </a:spcAft>
              <a:defRPr/>
            </a:pPr>
            <a:r>
              <a:rPr lang="en-US" sz="2800" b="1" cap="small" dirty="0"/>
              <a:t>Chapter 9 Supplemental Questions</a:t>
            </a:r>
          </a:p>
          <a:p>
            <a:pPr marL="514350" indent="-514350" algn="l">
              <a:lnSpc>
                <a:spcPct val="100000"/>
              </a:lnSpc>
              <a:buFont typeface="+mj-lt"/>
              <a:buAutoNum type="arabicPeriod" startAt="2"/>
              <a:defRPr/>
            </a:pPr>
            <a:r>
              <a:rPr lang="en-US" sz="2800" dirty="0"/>
              <a:t>After evaluating a capital budgeting project, Susan discovered that the project’s NPV = 0. What does this information tell us about the project’s IRR and discounted payback (DPB)? Can anything be concluded about the project’s traditional payback period (PB)?</a:t>
            </a:r>
          </a:p>
        </p:txBody>
      </p:sp>
      <p:sp>
        <p:nvSpPr>
          <p:cNvPr id="97283" name="Subtitle 2"/>
          <p:cNvSpPr txBox="1">
            <a:spLocks/>
          </p:cNvSpPr>
          <p:nvPr/>
        </p:nvSpPr>
        <p:spPr bwMode="auto">
          <a:xfrm>
            <a:off x="296863" y="3233738"/>
            <a:ext cx="8653462" cy="257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804863" indent="-34766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buClr>
                <a:srgbClr val="006600"/>
              </a:buClr>
            </a:pPr>
            <a:r>
              <a:rPr lang="en-US" altLang="en-US" dirty="0"/>
              <a:t>The project is neither acceptable nor unacceptable.</a:t>
            </a:r>
          </a:p>
          <a:p>
            <a:pPr>
              <a:lnSpc>
                <a:spcPct val="100000"/>
              </a:lnSpc>
              <a:buClr>
                <a:srgbClr val="006600"/>
              </a:buClr>
            </a:pPr>
            <a:r>
              <a:rPr lang="en-US" altLang="en-US" dirty="0"/>
              <a:t>IRR = r</a:t>
            </a:r>
          </a:p>
          <a:p>
            <a:pPr>
              <a:lnSpc>
                <a:spcPct val="100000"/>
              </a:lnSpc>
              <a:buClr>
                <a:srgbClr val="006600"/>
              </a:buClr>
            </a:pPr>
            <a:r>
              <a:rPr lang="en-US" altLang="en-US" dirty="0"/>
              <a:t>DPB = project’s life</a:t>
            </a:r>
          </a:p>
          <a:p>
            <a:pPr>
              <a:lnSpc>
                <a:spcPct val="100000"/>
              </a:lnSpc>
              <a:buClr>
                <a:srgbClr val="006600"/>
              </a:buClr>
            </a:pPr>
            <a:r>
              <a:rPr lang="en-US" altLang="en-US" dirty="0"/>
              <a:t>Traditional PB =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2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72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72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72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build="p" bldLvl="3"/>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139338" y="279400"/>
            <a:ext cx="8874034" cy="3630749"/>
          </a:xfrm>
        </p:spPr>
        <p:txBody>
          <a:bodyPr>
            <a:noAutofit/>
          </a:bodyPr>
          <a:lstStyle/>
          <a:p>
            <a:pPr>
              <a:lnSpc>
                <a:spcPct val="100000"/>
              </a:lnSpc>
              <a:spcBef>
                <a:spcPts val="1200"/>
              </a:spcBef>
              <a:spcAft>
                <a:spcPts val="0"/>
              </a:spcAft>
              <a:defRPr/>
            </a:pPr>
            <a:r>
              <a:rPr lang="en-US" sz="2800" b="1" cap="small" dirty="0"/>
              <a:t>Chapter 9 Supplemental Questions</a:t>
            </a:r>
          </a:p>
          <a:p>
            <a:pPr marL="457200" indent="-457200" algn="l">
              <a:lnSpc>
                <a:spcPct val="100000"/>
              </a:lnSpc>
              <a:buFont typeface="+mj-lt"/>
              <a:buAutoNum type="arabicPeriod" startAt="3"/>
              <a:defRPr/>
            </a:pPr>
            <a:r>
              <a:rPr lang="en-US" sz="2500" dirty="0"/>
              <a:t>“If a firm has no mutually exclusive projects, only </a:t>
            </a:r>
            <a:r>
              <a:rPr lang="en-US" sz="2500" b="1" i="1" dirty="0"/>
              <a:t>independent</a:t>
            </a:r>
            <a:r>
              <a:rPr lang="en-US" sz="2500" dirty="0"/>
              <a:t> ones, and it also has both a constant required rate of return and projects with conventional cash flow patterns, then the NPV and IRR methods will always lead to identical capital budgeting decisions.” Discuss this statement. What does it imply about using the IRR method in lieu of the NPV method? If the projects are mutually exclusive, would your answer be the same? </a:t>
            </a:r>
          </a:p>
          <a:p>
            <a:pPr marL="457200" indent="-457200" algn="l">
              <a:buFont typeface="+mj-lt"/>
              <a:buAutoNum type="arabicPeriod" startAt="3"/>
              <a:defRPr/>
            </a:pPr>
            <a:endParaRPr lang="en-US" sz="2000" dirty="0"/>
          </a:p>
        </p:txBody>
      </p:sp>
      <p:sp>
        <p:nvSpPr>
          <p:cNvPr id="99331" name="Subtitle 2"/>
          <p:cNvSpPr txBox="1">
            <a:spLocks/>
          </p:cNvSpPr>
          <p:nvPr/>
        </p:nvSpPr>
        <p:spPr bwMode="auto">
          <a:xfrm>
            <a:off x="236538" y="3758866"/>
            <a:ext cx="8653462" cy="2671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804863" indent="-34766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ts val="600"/>
              </a:spcBef>
              <a:buClr>
                <a:srgbClr val="006600"/>
              </a:buClr>
            </a:pPr>
            <a:r>
              <a:rPr lang="en-US" altLang="en-US" sz="2500" dirty="0"/>
              <a:t>The statement is </a:t>
            </a:r>
            <a:r>
              <a:rPr lang="en-US" altLang="en-US" sz="2500" dirty="0">
                <a:solidFill>
                  <a:srgbClr val="FF0000"/>
                </a:solidFill>
              </a:rPr>
              <a:t>correct</a:t>
            </a:r>
            <a:r>
              <a:rPr lang="en-US" altLang="en-US" sz="2500" dirty="0"/>
              <a:t>.</a:t>
            </a:r>
          </a:p>
          <a:p>
            <a:pPr>
              <a:lnSpc>
                <a:spcPct val="100000"/>
              </a:lnSpc>
              <a:spcBef>
                <a:spcPts val="600"/>
              </a:spcBef>
              <a:buClr>
                <a:srgbClr val="006600"/>
              </a:buClr>
            </a:pPr>
            <a:r>
              <a:rPr lang="en-US" altLang="en-US" sz="2500" dirty="0"/>
              <a:t>All techniques that include time value of money provide the same </a:t>
            </a:r>
            <a:r>
              <a:rPr lang="en-US" altLang="en-US" sz="2500" dirty="0">
                <a:solidFill>
                  <a:srgbClr val="0033CC"/>
                </a:solidFill>
              </a:rPr>
              <a:t>accept-reject conclusions</a:t>
            </a:r>
            <a:r>
              <a:rPr lang="en-US" altLang="en-US" sz="2500" dirty="0"/>
              <a:t>.</a:t>
            </a:r>
          </a:p>
          <a:p>
            <a:pPr>
              <a:lnSpc>
                <a:spcPct val="100000"/>
              </a:lnSpc>
              <a:spcBef>
                <a:spcPts val="600"/>
              </a:spcBef>
              <a:buClr>
                <a:srgbClr val="006600"/>
              </a:buClr>
            </a:pPr>
            <a:r>
              <a:rPr lang="en-US" altLang="en-US" sz="2500" dirty="0">
                <a:solidFill>
                  <a:srgbClr val="FF0000"/>
                </a:solidFill>
              </a:rPr>
              <a:t>If the projects are mutually exclusive</a:t>
            </a:r>
            <a:r>
              <a:rPr lang="en-US" altLang="en-US" sz="2500" dirty="0"/>
              <a:t>, statement is not correct; NPV should be used to determine which project to purchase.</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93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93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build="p" bldLvl="3"/>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0"/>
            <a:ext cx="8653463" cy="2852738"/>
          </a:xfrm>
        </p:spPr>
        <p:txBody>
          <a:bodyPr>
            <a:noAutofit/>
          </a:bodyPr>
          <a:lstStyle/>
          <a:p>
            <a:pPr>
              <a:lnSpc>
                <a:spcPct val="100000"/>
              </a:lnSpc>
              <a:spcBef>
                <a:spcPts val="1200"/>
              </a:spcBef>
              <a:spcAft>
                <a:spcPts val="1000"/>
              </a:spcAft>
              <a:defRPr/>
            </a:pPr>
            <a:r>
              <a:rPr lang="en-US" sz="2800" b="1" cap="small" dirty="0"/>
              <a:t>Chapter 9 Supplemental Questions</a:t>
            </a:r>
          </a:p>
          <a:p>
            <a:pPr marL="514350" indent="-514350" algn="l">
              <a:lnSpc>
                <a:spcPct val="100000"/>
              </a:lnSpc>
              <a:buFont typeface="+mj-lt"/>
              <a:buAutoNum type="arabicPeriod" startAt="4"/>
              <a:defRPr/>
            </a:pPr>
            <a:r>
              <a:rPr lang="en-US" sz="2600" dirty="0"/>
              <a:t>“Two companies examined the same capital budgeting project, which has an internal rate of return equal to 19 percent. One firm accepted the project, but the other firm rejected it. One of the firms must have made an incorrect decision.” Discuss the validity of this statement.</a:t>
            </a:r>
          </a:p>
          <a:p>
            <a:pPr marL="514350" indent="-514350" algn="l">
              <a:buFont typeface="+mj-lt"/>
              <a:buAutoNum type="arabicPeriod" startAt="4"/>
              <a:defRPr/>
            </a:pPr>
            <a:endParaRPr lang="en-US" sz="2600" dirty="0"/>
          </a:p>
          <a:p>
            <a:pPr marL="457200" indent="-457200" algn="l">
              <a:buFont typeface="+mj-lt"/>
              <a:buAutoNum type="arabicPeriod" startAt="4"/>
              <a:defRPr/>
            </a:pPr>
            <a:endParaRPr lang="en-US" sz="2000" dirty="0"/>
          </a:p>
        </p:txBody>
      </p:sp>
      <p:sp>
        <p:nvSpPr>
          <p:cNvPr id="101379" name="Subtitle 2"/>
          <p:cNvSpPr txBox="1">
            <a:spLocks/>
          </p:cNvSpPr>
          <p:nvPr/>
        </p:nvSpPr>
        <p:spPr bwMode="auto">
          <a:xfrm>
            <a:off x="296863" y="3233738"/>
            <a:ext cx="8653462" cy="300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804863" indent="-34766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buClr>
                <a:srgbClr val="006600"/>
              </a:buClr>
            </a:pPr>
            <a:r>
              <a:rPr lang="en-US" altLang="en-US" dirty="0"/>
              <a:t>The statement is </a:t>
            </a:r>
            <a:r>
              <a:rPr lang="en-US" altLang="en-US" dirty="0">
                <a:solidFill>
                  <a:srgbClr val="FF0000"/>
                </a:solidFill>
              </a:rPr>
              <a:t>incorrect</a:t>
            </a:r>
            <a:r>
              <a:rPr lang="en-US" altLang="en-US" dirty="0"/>
              <a:t>.</a:t>
            </a:r>
          </a:p>
          <a:p>
            <a:pPr>
              <a:lnSpc>
                <a:spcPct val="100000"/>
              </a:lnSpc>
              <a:buClr>
                <a:srgbClr val="006600"/>
              </a:buClr>
            </a:pPr>
            <a:r>
              <a:rPr lang="en-US" altLang="en-US" dirty="0"/>
              <a:t>The firm that accepted the project must have a required rate of return that is less than 19 percent.</a:t>
            </a:r>
          </a:p>
          <a:p>
            <a:pPr>
              <a:lnSpc>
                <a:spcPct val="100000"/>
              </a:lnSpc>
              <a:buClr>
                <a:srgbClr val="006600"/>
              </a:buClr>
            </a:pPr>
            <a:r>
              <a:rPr lang="en-US" altLang="en-US" dirty="0"/>
              <a:t>The firm that rejected the project must have a required rate of return that is greater than 19 percent.</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13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137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build="p" bldLvl="2"/>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OFFICE THEME" val="GWBPihIK"/>
  <p:tag name="ARTICULATE_SLIDE_COUNT" val="48"/>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TIMING" val="|6.|5.6|36.4|35.|5.1|32.8|48."/>
  <p:tag name="ARTICULATE_SLIDE_PAUSE" val="0"/>
  <p:tag name="ARTICULATE_NAV_LEVEL" val="2"/>
  <p:tag name="ARTICULATE_PLAYLIST_ID" val="-1"/>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TIMING" val="|10.2|28.7|18.1|13.9|53.8"/>
  <p:tag name="ARTICULATE_TITLE_TAG" val="Capital Budgeting Basics"/>
  <p:tag name="ARTICULATE_SLIDE_PAUSE" val="0"/>
  <p:tag name="ARTICULATE_NAV_LEVEL" val="2"/>
  <p:tag name="ARTICULATE_PLAYLIST_ID" val="-1"/>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TIMING" val="|10.1|1.3|1.6|21.9"/>
  <p:tag name="ARTICULATE_SLIDE_PAUSE" val="0"/>
  <p:tag name="ARTICULATE_NAV_LEVEL" val="1"/>
  <p:tag name="ARTICULATE_PLAYLIST_ID" val="-1"/>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TIMING" val="|8.3|1.8|12.2|3.2|3.6|3.|5.4|18.5"/>
  <p:tag name="ARTICULATE_TITLE_TAG" val="Example"/>
  <p:tag name="ARTICULATE_SLIDE_PAUSE" val="0"/>
  <p:tag name="ARTICULATE_NAV_LEVEL" val="2"/>
  <p:tag name="ARTICULATE_PLAYLIST_ID" val="-1"/>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TIMING" val="|8.6|0.6|4.9|3.6|2.5|2.7|2.6|14.|2.5|4.3|3.3|3.3|2.4|4.9|4.4|6.9|18.6|8.3|63.1"/>
  <p:tag name="ARTICULATE_TITLE_TAG" val="Example"/>
  <p:tag name="ARTICULATE_SLIDE_PAUSE" val="0"/>
  <p:tag name="ARTICULATE_NAV_LEVEL" val="2"/>
  <p:tag name="ARTICULATE_PLAYLIST_ID" val="-1"/>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TIMING" val="|7.4|12.4|19.1|11.2|77.2"/>
  <p:tag name="ARTICULATE_TITLE_TAG" val="Net Present Value (NPV)"/>
  <p:tag name="ARTICULATE_SLIDE_PAUSE" val="0"/>
  <p:tag name="ARTICULATE_NAV_LEVEL" val="1"/>
  <p:tag name="ARTICULATE_PLAYLIST_ID" val="-1"/>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TIMING" val="|4.3|20.7|5.4|6.9|44.7"/>
  <p:tag name="ARTICULATE_TITLE_TAG" val="NPV"/>
  <p:tag name="ARTICULATE_SLIDE_PAUSE" val="0"/>
  <p:tag name="ARTICULATE_NAV_LEVEL" val="2"/>
  <p:tag name="ARTICULATE_PLAYLIST_ID" val="-1"/>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TIMING" val="|7.3|1.3|20.4|11.|46.6|2.9|40."/>
  <p:tag name="ARTICULATE_TITLE_TAG" val="NPV"/>
  <p:tag name="ARTICULATE_SLIDE_PAUSE" val="0"/>
  <p:tag name="ARTICULATE_NAV_LEVEL" val="2"/>
  <p:tag name="ARTICULATE_PLAYLIST_ID" val="-1"/>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TIMING" val="|17.6|4.2|3.2|4.6|1.4|2.|10.6|8.1|17.1"/>
  <p:tag name="ARTICULATE_TITLE_TAG" val="Financial Calculator Solution"/>
  <p:tag name="ARTICULATE_SLIDE_PAUSE" val="0"/>
  <p:tag name="ARTICULATE_NAV_LEVEL" val="3"/>
  <p:tag name="ARTICULATE_PLAYLIST_ID" val="-1"/>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TIMING" val="|11.2|8.4|1.8|6.1|10.8|0.4|5.7|102.8|8.1|45.8"/>
  <p:tag name="ARTICULATE_TITLE_TAG" val="Internal Rate of Return (IRR)"/>
  <p:tag name="ARTICULATE_SLIDE_PAUSE" val="0"/>
  <p:tag name="ARTICULATE_NAV_LEVEL" val="1"/>
  <p:tag name="ARTICULATE_PLAYLIST_ID" val="-1"/>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TIMING" val="|4.1|13.5|20.3|19.7"/>
  <p:tag name="ARTICULATE_TITLE_TAG" val="Internal Rate of Return (IRR)"/>
  <p:tag name="ARTICULATE_SLIDE_PAUSE" val="0"/>
  <p:tag name="ARTICULATE_NAV_LEVEL" val="2"/>
  <p:tag name="ARTICULATE_PLAYLIST_ID" val="-1"/>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TIMING" val="|7.|24.|20.7"/>
  <p:tag name="ARTICULATE_TITLE_TAG" val="Internal Rate of Return (IRR)"/>
  <p:tag name="ARTICULATE_SLIDE_PAUSE" val="0"/>
  <p:tag name="ARTICULATE_NAV_LEVEL" val="2"/>
  <p:tag name="ARTICULATE_PLAYLIST_ID" val="-1"/>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TIMING" val="|8.|9.8|5.8|4.4|3.5|13.9"/>
  <p:tag name="ARTICULATE_TITLE_TAG" val="IRR--Cash Flow Time Line"/>
  <p:tag name="ARTICULATE_SLIDE_PAUSE" val="0"/>
  <p:tag name="ARTICULATE_NAV_LEVEL" val="2"/>
  <p:tag name="ARTICULATE_PLAYLIST_ID" val="-1"/>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TIMING" val="|45.5|6.8|30.9"/>
  <p:tag name="ARTICULATE_TITLE_TAG" val="Numerical Solution"/>
  <p:tag name="ARTICULATE_SLIDE_PAUSE" val="0"/>
  <p:tag name="ARTICULATE_NAV_LEVEL" val="2"/>
  <p:tag name="ARTICULATE_PLAYLIST_ID" val="-1"/>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TIMING" val="|12.3|3.3|5.7|2.1|2.8|1.9|16.1|30.3"/>
  <p:tag name="ARTICULATE_TITLE_TAG" val="Financial Calculator Solution"/>
  <p:tag name="ARTICULATE_SLIDE_PAUSE" val="0"/>
  <p:tag name="ARTICULATE_NAV_LEVEL" val="3"/>
  <p:tag name="ARTICULATE_PLAYLIST_ID" val="-1"/>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TIMING" val="|17.9|1.3|3.5|4.7|26.9|2.5|9.8|15.8"/>
  <p:tag name="ARTICULATE_SLIDE_PAUSE" val="0"/>
  <p:tag name="ARTICULATE_NAV_LEVEL" val="2"/>
  <p:tag name="ARTICULATE_PLAYLIST_ID" val="-1"/>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TIMING" val="|3.7|10.1|2.5|16.|9.5|6.9|15.5|23.|12.9"/>
  <p:tag name="ARTICULATE_TITLE_TAG" val="Payback Period"/>
  <p:tag name="ARTICULATE_SLIDE_PAUSE" val="0"/>
  <p:tag name="ARTICULATE_NAV_LEVEL" val="1"/>
  <p:tag name="ARTICULATE_PLAYLIST_ID" val="-1"/>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TIMING" val="|4.5|7.3|20.7|15.8|18.2"/>
  <p:tag name="ARTICULATE_TITLE_TAG" val="Payback Period"/>
  <p:tag name="ARTICULATE_SLIDE_PAUSE" val="0"/>
  <p:tag name="ARTICULATE_NAV_LEVEL" val="2"/>
  <p:tag name="ARTICULATE_PLAYLIST_ID" val="-1"/>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TIMING" val="|7.6|25.8|14.3"/>
  <p:tag name="ARTICULATE_TITLE_TAG" val="Payback Period"/>
  <p:tag name="ARTICULATE_SLIDE_PAUSE" val="0"/>
  <p:tag name="ARTICULATE_NAV_LEVEL" val="2"/>
  <p:tag name="ARTICULATE_PLAYLIST_ID" val="-1"/>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TIMING" val="|15.7|1.2|8.9|8.9|52.|2.6|11.5|28.2"/>
  <p:tag name="ARTICULATE_TITLE_TAG" val="Payback Period"/>
  <p:tag name="ARTICULATE_SLIDE_PAUSE" val="0"/>
  <p:tag name="ARTICULATE_NAV_LEVEL" val="2"/>
  <p:tag name="ARTICULATE_PLAYLIST_ID" val="-1"/>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TIMING" val="|43.5|17.9|3.2|14.1|20.6|12.9|13.8|55.7|17.8|89.5"/>
  <p:tag name="ARTICULATE_TITLE_TAG" val="Discounted Payback Period"/>
  <p:tag name="ARTICULATE_SLIDE_PAUSE" val="0"/>
  <p:tag name="ARTICULATE_NAV_LEVEL" val="1"/>
  <p:tag name="ARTICULATE_PLAYLIST_ID" val="-1"/>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TIMING" val="|43.5|17.9|3.2|14.1|20.6|12.9|13.8|55.7|17.8|89.5"/>
  <p:tag name="ARTICULATE_TITLE_TAG" val="Discounted Payback Period"/>
  <p:tag name="ARTICULATE_SLIDE_PAUSE" val="0"/>
  <p:tag name="ARTICULATE_NAV_LEVEL" val="1"/>
  <p:tag name="ARTICULATE_PLAYLIST_ID" val="-1"/>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TIMING" val="|8.7|15.9|24.|20.9"/>
  <p:tag name="ARTICULATE_SLIDE_PAUSE" val="0"/>
  <p:tag name="ARTICULATE_NAV_LEVEL" val="1"/>
  <p:tag name="ARTICULATE_PLAYLIST_ID" val="-1"/>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TIMING" val="|44.4|1.9|5.6|1.2|20.5|10.|3.|7.5|139.7"/>
  <p:tag name="ARTICULATE_TITLE_TAG" val="Accept/Reject Decisions"/>
  <p:tag name="ARTICULATE_SLIDE_PAUSE" val="0"/>
  <p:tag name="ARTICULATE_NAV_LEVEL" val="2"/>
  <p:tag name="ARTICULATE_PLAYLIST_ID" val="-1"/>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TIMING" val="|45.7|13.|8.8|4.7|2.6|3.|2.7|3.7|5.3|23.9"/>
  <p:tag name="ARTICULATE_SLIDE_PAUSE" val="0"/>
  <p:tag name="ARTICULATE_NAV_LEVEL" val="2"/>
  <p:tag name="ARTICULATE_PLAYLIST_ID" val="-1"/>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TIMING" val="|4.9|8.7|32.1|3.1|11.6|89.8"/>
  <p:tag name="ARTICULATE_SLIDE_PAUSE" val="0"/>
  <p:tag name="ARTICULATE_NAV_LEVEL" val="2"/>
  <p:tag name="ARTICULATE_PLAYLIST_ID" val="-1"/>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TIMING" val="|15.3|1.9|4.3|9.7|4.2|16.6|12.2|70.5"/>
  <p:tag name="ARTICULATE_TITLE_TAG" val="Illustrative Projects A &amp; B"/>
  <p:tag name="ARTICULATE_SLIDE_PAUSE" val="0"/>
  <p:tag name="ARTICULATE_NAV_LEVEL" val="2"/>
  <p:tag name="ARTICULATE_PLAYLIST_ID" val="-1"/>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TIMING" val="|5.4|18.4|0.7|0.7|8.6|1.1|0.7|22.1|0.4|92.1"/>
  <p:tag name="ARTICULATE_TITLE_TAG" val="NPV Profiles"/>
  <p:tag name="ARTICULATE_SLIDE_PAUSE" val="0"/>
  <p:tag name="ARTICULATE_NAV_LEVEL" val="2"/>
  <p:tag name="ARTICULATE_PLAYLIST_ID" val="-1"/>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TIMING" val="|16.1|4.9|5.9|51.1|7.2|40.4"/>
  <p:tag name="ARTICULATE_TITLE_TAG" val="NPV Profile"/>
  <p:tag name="ARTICULATE_SLIDE_PAUSE" val="0"/>
  <p:tag name="ARTICULATE_NAV_LEVEL" val="2"/>
  <p:tag name="ARTICULATE_PLAYLIST_ID" val="-1"/>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TIMING" val="|34.5|2.6|2.7|5.7|3.1|6.5|4.|5.7|3.6|4.1|4.2|3.|4.7|5.8|51.6|25.4"/>
  <p:tag name="ARTICULATE_SLIDE_PAUSE" val="0"/>
  <p:tag name="ARTICULATE_NAV_LEVEL" val="1"/>
  <p:tag name="ARTICULATE_PLAYLIST_ID" val="-1"/>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TIMING" val="|4.2|1.1|29.8|23.7|47.2|7.9|20.|113.9"/>
  <p:tag name="ARTICULATE_SLIDE_PAUSE" val="0"/>
  <p:tag name="ARTICULATE_NAV_LEVEL" val="2"/>
  <p:tag name="ARTICULATE_PLAYLIST_ID" val="-1"/>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TIMING" val="|17.2|38.9|48.2|59."/>
  <p:tag name="ARTICULATE_SLIDE_PAUSE" val="0"/>
  <p:tag name="ARTICULATE_NAV_LEVEL" val="2"/>
  <p:tag name="ARTICULATE_PLAYLIST_ID" val="-1"/>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TIMING" val="|5.2|66.2|14.5|35.9"/>
  <p:tag name="ARTICULATE_TITLE_TAG" val="Example"/>
  <p:tag name="ARTICULATE_SLIDE_PAUSE" val="0"/>
  <p:tag name="ARTICULATE_NAV_LEVEL" val="2"/>
  <p:tag name="ARTICULATE_PLAYLIST_ID" val="-1"/>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TIMING" val="|5.2|66.2|14.5|35.9"/>
  <p:tag name="ARTICULATE_TITLE_TAG" val="Example"/>
  <p:tag name="ARTICULATE_SLIDE_PAUSE" val="0"/>
  <p:tag name="ARTICULATE_NAV_LEVEL" val="2"/>
  <p:tag name="ARTICULATE_PLAYLIST_ID" val="-1"/>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TITLE_TAG" val="Modified Internal Rate of Return (MIRR)"/>
  <p:tag name="TIMING" val="|6.7|23.3|52.8"/>
  <p:tag name="ARTICULATE_SLIDE_PAUSE" val="0"/>
  <p:tag name="ARTICULATE_NAV_LEVEL" val="1"/>
  <p:tag name="ARTICULATE_PLAYLIST_ID" val="-1"/>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TITLE_TAG" val="Modified Internal Rate of Return (MIRR)"/>
  <p:tag name="TIMING" val="|14.4|113|24.3|28.4"/>
  <p:tag name="ARTICULATE_SLIDE_PAUSE" val="0"/>
  <p:tag name="ARTICULATE_NAV_LEVEL" val="2"/>
  <p:tag name="ARTICULATE_PLAYLIST_ID" val="-1"/>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What is Finance.pptx" id="{DB78170F-85E4-4EAC-B818-2222438A2F99}" vid="{9F307F52-2A63-4FFA-8F72-30B56345A78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837</TotalTime>
  <Words>3522</Words>
  <Application>Microsoft Office PowerPoint</Application>
  <PresentationFormat>On-screen Show (4:3)</PresentationFormat>
  <Paragraphs>754</Paragraphs>
  <Slides>44</Slides>
  <Notes>44</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2</vt:i4>
      </vt:variant>
      <vt:variant>
        <vt:lpstr>Slide Titles</vt:lpstr>
      </vt:variant>
      <vt:variant>
        <vt:i4>44</vt:i4>
      </vt:variant>
    </vt:vector>
  </HeadingPairs>
  <TitlesOfParts>
    <vt:vector size="57" baseType="lpstr">
      <vt:lpstr>Arial</vt:lpstr>
      <vt:lpstr>Arial Narrow</vt:lpstr>
      <vt:lpstr>Calibri</vt:lpstr>
      <vt:lpstr>Calibri Light</vt:lpstr>
      <vt:lpstr>Courier New</vt:lpstr>
      <vt:lpstr>Symbol</vt:lpstr>
      <vt:lpstr>Tahoma</vt:lpstr>
      <vt:lpstr>Times New Roman</vt:lpstr>
      <vt:lpstr>Wingdings</vt:lpstr>
      <vt:lpstr>Wingdings 2</vt:lpstr>
      <vt:lpstr>Office Theme</vt:lpstr>
      <vt:lpstr>Equation</vt:lpstr>
      <vt:lpstr>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Solving for NPV Using a Financial Calculator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NPV versus IRR</vt:lpstr>
      <vt:lpstr>Accept/Reject Decisions Using  NPV, Discounted Payback, and IRR</vt:lpstr>
      <vt:lpstr>NPV Profile</vt:lpstr>
      <vt:lpstr>PowerPoint Presentation</vt:lpstr>
      <vt:lpstr>Capital Budgeting Techniques Illustrative Projects A &amp; B</vt:lpstr>
      <vt:lpstr>NPV Profiles for Projects A &amp; B</vt:lpstr>
      <vt:lpstr>PowerPoint Presentation</vt:lpstr>
      <vt:lpstr>NPV/IRR Ranking Conflicts</vt:lpstr>
      <vt:lpstr>PowerPoint Presentation</vt:lpstr>
      <vt:lpstr>Multiple IRRs</vt:lpstr>
      <vt:lpstr>PowerPoint Presentation</vt:lpstr>
      <vt:lpstr>PowerPoint Presentation</vt:lpstr>
      <vt:lpstr>Modified Internal Rate of Return (MIRR)</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South Florida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Besley, Scott</dc:creator>
  <cp:lastModifiedBy>Scott Besley</cp:lastModifiedBy>
  <cp:revision>109</cp:revision>
  <dcterms:created xsi:type="dcterms:W3CDTF">2016-05-25T16:13:03Z</dcterms:created>
  <dcterms:modified xsi:type="dcterms:W3CDTF">2023-04-20T17:53:23Z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6D70F270-C9BD-45AB-BE42-6A5717318620</vt:lpwstr>
  </property>
  <property fmtid="{D5CDD505-2E9C-101B-9397-08002B2CF9AE}" pid="3" name="ArticulatePath">
    <vt:lpwstr>Presentation2</vt:lpwstr>
  </property>
</Properties>
</file>