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60" r:id="rId2"/>
    <p:sldId id="258" r:id="rId3"/>
    <p:sldId id="287" r:id="rId4"/>
    <p:sldId id="290" r:id="rId5"/>
    <p:sldId id="263" r:id="rId6"/>
    <p:sldId id="264" r:id="rId7"/>
    <p:sldId id="265" r:id="rId8"/>
    <p:sldId id="266" r:id="rId9"/>
    <p:sldId id="267" r:id="rId10"/>
    <p:sldId id="268" r:id="rId11"/>
    <p:sldId id="259" r:id="rId12"/>
    <p:sldId id="269" r:id="rId13"/>
    <p:sldId id="270" r:id="rId14"/>
    <p:sldId id="271" r:id="rId15"/>
    <p:sldId id="272" r:id="rId16"/>
    <p:sldId id="289" r:id="rId17"/>
    <p:sldId id="274" r:id="rId18"/>
    <p:sldId id="275" r:id="rId19"/>
    <p:sldId id="276" r:id="rId20"/>
    <p:sldId id="278" r:id="rId21"/>
    <p:sldId id="279" r:id="rId22"/>
    <p:sldId id="280" r:id="rId23"/>
    <p:sldId id="281" r:id="rId24"/>
    <p:sldId id="282" r:id="rId25"/>
    <p:sldId id="283" r:id="rId26"/>
    <p:sldId id="284" r:id="rId27"/>
    <p:sldId id="285" r:id="rId28"/>
    <p:sldId id="277" r:id="rId29"/>
    <p:sldId id="286" r:id="rId30"/>
  </p:sldIdLst>
  <p:sldSz cx="9144000" cy="6858000" type="screen4x3"/>
  <p:notesSz cx="6858000" cy="9144000"/>
  <p:custDataLst>
    <p:tags r:id="rId32"/>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0000"/>
    <a:srgbClr val="339933"/>
    <a:srgbClr val="006600"/>
    <a:srgbClr val="006666"/>
    <a:srgbClr val="33CC33"/>
    <a:srgbClr val="920000"/>
    <a:srgbClr val="FEF8C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0" d="100"/>
          <a:sy n="110" d="100"/>
        </p:scale>
        <p:origin x="148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ABB88F1-9742-4BE4-B8C0-919A13FCA677}" type="datetimeFigureOut">
              <a:rPr lang="en-US"/>
              <a:pPr>
                <a:defRPr/>
              </a:pPr>
              <a:t>4/20/2023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D5E4DE38-0567-4814-8696-41EDAEAF9206}" type="slidenum">
              <a:rPr lang="en-US"/>
              <a:pPr>
                <a:defRPr/>
              </a:pPr>
              <a:t>‹#›</a:t>
            </a:fld>
            <a:endParaRPr lang="en-US"/>
          </a:p>
        </p:txBody>
      </p:sp>
    </p:spTree>
    <p:extLst>
      <p:ext uri="{BB962C8B-B14F-4D97-AF65-F5344CB8AC3E}">
        <p14:creationId xmlns:p14="http://schemas.microsoft.com/office/powerpoint/2010/main" val="9712387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5A7B23D8-FAC7-448D-B1ED-659D87C38618}" type="slidenum">
              <a:rPr lang="en-US" altLang="en-US" sz="1200"/>
              <a:pPr/>
              <a:t>1</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0445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2</a:t>
            </a:fld>
            <a:endParaRPr lang="en-US"/>
          </a:p>
        </p:txBody>
      </p:sp>
    </p:spTree>
    <p:extLst>
      <p:ext uri="{BB962C8B-B14F-4D97-AF65-F5344CB8AC3E}">
        <p14:creationId xmlns:p14="http://schemas.microsoft.com/office/powerpoint/2010/main" val="2324179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3</a:t>
            </a:fld>
            <a:endParaRPr lang="en-US"/>
          </a:p>
        </p:txBody>
      </p:sp>
    </p:spTree>
    <p:extLst>
      <p:ext uri="{BB962C8B-B14F-4D97-AF65-F5344CB8AC3E}">
        <p14:creationId xmlns:p14="http://schemas.microsoft.com/office/powerpoint/2010/main" val="9702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4</a:t>
            </a:fld>
            <a:endParaRPr lang="en-US"/>
          </a:p>
        </p:txBody>
      </p:sp>
    </p:spTree>
    <p:extLst>
      <p:ext uri="{BB962C8B-B14F-4D97-AF65-F5344CB8AC3E}">
        <p14:creationId xmlns:p14="http://schemas.microsoft.com/office/powerpoint/2010/main" val="2552037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E7092E8C-E4FE-43B5-BDA0-7F23E6F62936}" type="slidenum">
              <a:rPr lang="en-US" altLang="en-US" sz="1200"/>
              <a:pPr/>
              <a:t>5</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40474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FBC0542F-D11C-48F5-B4CF-CF38DC8F7C64}" type="slidenum">
              <a:rPr lang="en-US" altLang="en-US" sz="1200"/>
              <a:pPr/>
              <a:t>6</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3738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E3E964DD-9933-4647-A7E5-3500D56C7FE6}" type="slidenum">
              <a:rPr lang="en-US" altLang="en-US" sz="1200"/>
              <a:pPr/>
              <a:t>7</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94602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AD070CE8-6735-4F05-9248-F844E87592AD}" type="slidenum">
              <a:rPr lang="en-US" altLang="en-US" sz="1200"/>
              <a:pPr/>
              <a:t>8</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68270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042EDB9A-F4CF-46F0-AF5B-7D459F2C9B38}" type="slidenum">
              <a:rPr lang="en-US" altLang="en-US" sz="1200"/>
              <a:pPr/>
              <a:t>9</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11013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BF776A2F-96EF-474E-88E7-7592FB82801A}" type="slidenum">
              <a:rPr lang="en-US" altLang="en-US" sz="1200"/>
              <a:pPr/>
              <a:t>10</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76896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11</a:t>
            </a:fld>
            <a:endParaRPr lang="en-US"/>
          </a:p>
        </p:txBody>
      </p:sp>
    </p:spTree>
    <p:extLst>
      <p:ext uri="{BB962C8B-B14F-4D97-AF65-F5344CB8AC3E}">
        <p14:creationId xmlns:p14="http://schemas.microsoft.com/office/powerpoint/2010/main" val="1420768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E7D6BD7F-9286-4119-A536-5E227AA9D33C}" type="slidenum">
              <a:rPr lang="en-US" altLang="en-US" sz="1200"/>
              <a:pPr/>
              <a:t>12</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12887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9FF22EB6-CE82-43CB-81E3-83D835BE482D}" type="slidenum">
              <a:rPr lang="en-US" altLang="en-US" sz="1200"/>
              <a:pPr/>
              <a:t>13</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1469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B575CE3D-5714-4392-A742-90ECE037213D}" type="slidenum">
              <a:rPr lang="en-US" altLang="en-US" sz="1200"/>
              <a:pPr/>
              <a:t>14</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4987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6209AAB1-4F9C-450F-A00D-9B34B95EA1A7}" type="slidenum">
              <a:rPr lang="en-US" altLang="en-US" sz="1200"/>
              <a:pPr/>
              <a:t>15</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4367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6209AAB1-4F9C-450F-A00D-9B34B95EA1A7}" type="slidenum">
              <a:rPr lang="en-US" altLang="en-US" sz="1200"/>
              <a:pPr/>
              <a:t>16</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16204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7CE557B4-63AB-4D63-9CDC-D717051B0033}" type="slidenum">
              <a:rPr lang="en-US" altLang="en-US" sz="1200"/>
              <a:pPr/>
              <a:t>17</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26212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91708759-D54C-4A91-84F0-FA737F775F44}" type="slidenum">
              <a:rPr lang="en-US" altLang="en-US" sz="1200"/>
              <a:pPr/>
              <a:t>18</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28692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19</a:t>
            </a:fld>
            <a:endParaRPr lang="en-US"/>
          </a:p>
        </p:txBody>
      </p:sp>
    </p:spTree>
    <p:extLst>
      <p:ext uri="{BB962C8B-B14F-4D97-AF65-F5344CB8AC3E}">
        <p14:creationId xmlns:p14="http://schemas.microsoft.com/office/powerpoint/2010/main" val="2224417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DD701ACF-D5A2-46DB-974D-064EB5F594B8}" type="slidenum">
              <a:rPr lang="en-US" altLang="en-US" sz="1200"/>
              <a:pPr/>
              <a:t>20</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70750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20388416-183B-4E4B-B3A9-8FF4FF4C3B5C}" type="slidenum">
              <a:rPr lang="en-US" altLang="en-US" sz="1200"/>
              <a:pPr/>
              <a:t>21</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03154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4FFA174D-5059-4CB3-81F7-CD4E77BB5277}" type="slidenum">
              <a:rPr lang="en-US" altLang="en-US" sz="1200"/>
              <a:pPr/>
              <a:t>22</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082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55D96A9B-2458-4CC0-BC91-78C62691505F}" type="slidenum">
              <a:rPr lang="en-US" altLang="en-US" sz="1200"/>
              <a:pPr/>
              <a:t>23</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54978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B6238538-429F-4CBC-9151-82E8450AB152}" type="slidenum">
              <a:rPr lang="en-US" altLang="en-US" sz="1200"/>
              <a:pPr/>
              <a:t>24</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93608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BD22322B-BE1F-4D5E-97A4-437324C27445}" type="slidenum">
              <a:rPr lang="en-US" altLang="en-US" sz="1200"/>
              <a:pPr/>
              <a:t>25</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06994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BD8BBF5F-7DA6-4377-89EA-8E9E78B02A33}" type="slidenum">
              <a:rPr lang="en-US" altLang="en-US" sz="1200"/>
              <a:pPr/>
              <a:t>26</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4919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0AD9BDEC-6DF0-48D8-8439-A8304C27AAD0}" type="slidenum">
              <a:rPr lang="en-US" altLang="en-US" sz="1200"/>
              <a:pPr/>
              <a:t>27</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7956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28</a:t>
            </a:fld>
            <a:endParaRPr lang="en-US"/>
          </a:p>
        </p:txBody>
      </p:sp>
    </p:spTree>
    <p:extLst>
      <p:ext uri="{BB962C8B-B14F-4D97-AF65-F5344CB8AC3E}">
        <p14:creationId xmlns:p14="http://schemas.microsoft.com/office/powerpoint/2010/main" val="2556969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0DAD757-E1F9-40B4-B0CC-3F338C074FFC}" type="slidenum">
              <a:rPr lang="en-US" smtClean="0"/>
              <a:pPr>
                <a:defRPr/>
              </a:pPr>
              <a:t>29</a:t>
            </a:fld>
            <a:endParaRPr lang="en-US"/>
          </a:p>
        </p:txBody>
      </p:sp>
    </p:spTree>
    <p:extLst>
      <p:ext uri="{BB962C8B-B14F-4D97-AF65-F5344CB8AC3E}">
        <p14:creationId xmlns:p14="http://schemas.microsoft.com/office/powerpoint/2010/main" val="3425720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501F124-89A8-47F2-88D0-E468CC444CF8}"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72174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501F124-89A8-47F2-88D0-E468CC444CF8}"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Tree>
    <p:extLst>
      <p:ext uri="{BB962C8B-B14F-4D97-AF65-F5344CB8AC3E}">
        <p14:creationId xmlns:p14="http://schemas.microsoft.com/office/powerpoint/2010/main" val="3051233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85B91A-857A-405D-86E2-1290BFAFBFDF}" type="slidenum">
              <a:rPr lang="en-US"/>
              <a:pPr>
                <a:defRPr/>
              </a:pPr>
              <a:t>‹#›</a:t>
            </a:fld>
            <a:endParaRPr lang="en-US"/>
          </a:p>
        </p:txBody>
      </p:sp>
    </p:spTree>
    <p:extLst>
      <p:ext uri="{BB962C8B-B14F-4D97-AF65-F5344CB8AC3E}">
        <p14:creationId xmlns:p14="http://schemas.microsoft.com/office/powerpoint/2010/main" val="426869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B69133-E767-4FC2-A9BB-DAC1A127C4AE}" type="slidenum">
              <a:rPr lang="en-US"/>
              <a:pPr>
                <a:defRPr/>
              </a:pPr>
              <a:t>‹#›</a:t>
            </a:fld>
            <a:endParaRPr lang="en-US"/>
          </a:p>
        </p:txBody>
      </p:sp>
    </p:spTree>
    <p:extLst>
      <p:ext uri="{BB962C8B-B14F-4D97-AF65-F5344CB8AC3E}">
        <p14:creationId xmlns:p14="http://schemas.microsoft.com/office/powerpoint/2010/main" val="1894643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C118823-34AE-4DCA-9D53-7BCD4DBE5689}" type="slidenum">
              <a:rPr lang="en-US"/>
              <a:pPr>
                <a:defRPr/>
              </a:pPr>
              <a:t>‹#›</a:t>
            </a:fld>
            <a:endParaRPr lang="en-US"/>
          </a:p>
        </p:txBody>
      </p:sp>
    </p:spTree>
    <p:extLst>
      <p:ext uri="{BB962C8B-B14F-4D97-AF65-F5344CB8AC3E}">
        <p14:creationId xmlns:p14="http://schemas.microsoft.com/office/powerpoint/2010/main" val="1775484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381B023-EE01-47D2-B002-8F43DF32F6B5}" type="slidenum">
              <a:rPr lang="en-US"/>
              <a:pPr>
                <a:defRPr/>
              </a:pPr>
              <a:t>‹#›</a:t>
            </a:fld>
            <a:endParaRPr lang="en-US"/>
          </a:p>
        </p:txBody>
      </p:sp>
    </p:spTree>
    <p:extLst>
      <p:ext uri="{BB962C8B-B14F-4D97-AF65-F5344CB8AC3E}">
        <p14:creationId xmlns:p14="http://schemas.microsoft.com/office/powerpoint/2010/main" val="2550064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FC81FB9-1A1B-40EF-AC5F-961776869A35}" type="slidenum">
              <a:rPr lang="en-US"/>
              <a:pPr>
                <a:defRPr/>
              </a:pPr>
              <a:t>‹#›</a:t>
            </a:fld>
            <a:endParaRPr lang="en-US"/>
          </a:p>
        </p:txBody>
      </p:sp>
    </p:spTree>
    <p:extLst>
      <p:ext uri="{BB962C8B-B14F-4D97-AF65-F5344CB8AC3E}">
        <p14:creationId xmlns:p14="http://schemas.microsoft.com/office/powerpoint/2010/main" val="31124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4599310-BC14-4857-AB43-77BB5E1F0652}" type="slidenum">
              <a:rPr lang="en-US"/>
              <a:pPr>
                <a:defRPr/>
              </a:pPr>
              <a:t>‹#›</a:t>
            </a:fld>
            <a:endParaRPr lang="en-US"/>
          </a:p>
        </p:txBody>
      </p:sp>
    </p:spTree>
    <p:extLst>
      <p:ext uri="{BB962C8B-B14F-4D97-AF65-F5344CB8AC3E}">
        <p14:creationId xmlns:p14="http://schemas.microsoft.com/office/powerpoint/2010/main" val="257667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1889B0-6BF8-4420-88A0-52BB5661762E}" type="slidenum">
              <a:rPr lang="en-US"/>
              <a:pPr>
                <a:defRPr/>
              </a:pPr>
              <a:t>‹#›</a:t>
            </a:fld>
            <a:endParaRPr lang="en-US"/>
          </a:p>
        </p:txBody>
      </p:sp>
    </p:spTree>
    <p:extLst>
      <p:ext uri="{BB962C8B-B14F-4D97-AF65-F5344CB8AC3E}">
        <p14:creationId xmlns:p14="http://schemas.microsoft.com/office/powerpoint/2010/main" val="3912612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62C5C9-D2A4-4073-9A33-5EC17C9401F3}" type="slidenum">
              <a:rPr lang="en-US"/>
              <a:pPr>
                <a:defRPr/>
              </a:pPr>
              <a:t>‹#›</a:t>
            </a:fld>
            <a:endParaRPr lang="en-US"/>
          </a:p>
        </p:txBody>
      </p:sp>
    </p:spTree>
    <p:extLst>
      <p:ext uri="{BB962C8B-B14F-4D97-AF65-F5344CB8AC3E}">
        <p14:creationId xmlns:p14="http://schemas.microsoft.com/office/powerpoint/2010/main" val="416729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F1B3EC-DD8C-444D-A511-8BD05DB35864}" type="slidenum">
              <a:rPr lang="en-US"/>
              <a:pPr>
                <a:defRPr/>
              </a:pPr>
              <a:t>‹#›</a:t>
            </a:fld>
            <a:endParaRPr lang="en-US"/>
          </a:p>
        </p:txBody>
      </p:sp>
    </p:spTree>
    <p:extLst>
      <p:ext uri="{BB962C8B-B14F-4D97-AF65-F5344CB8AC3E}">
        <p14:creationId xmlns:p14="http://schemas.microsoft.com/office/powerpoint/2010/main" val="4080976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7C125F-12E0-4A55-B7DC-CBDA122EB588}" type="slidenum">
              <a:rPr lang="en-US"/>
              <a:pPr>
                <a:defRPr/>
              </a:pPr>
              <a:t>‹#›</a:t>
            </a:fld>
            <a:endParaRPr lang="en-US"/>
          </a:p>
        </p:txBody>
      </p:sp>
    </p:spTree>
    <p:extLst>
      <p:ext uri="{BB962C8B-B14F-4D97-AF65-F5344CB8AC3E}">
        <p14:creationId xmlns:p14="http://schemas.microsoft.com/office/powerpoint/2010/main" val="4090340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34BEF0B7-6820-4CEF-82E0-7184E4B2ED45}" type="slidenum">
              <a:rPr lang="en-US"/>
              <a:pPr>
                <a:defRPr/>
              </a:pPr>
              <a:t>‹#›</a:t>
            </a:fld>
            <a:endParaRPr lang="en-US"/>
          </a:p>
        </p:txBody>
      </p:sp>
    </p:spTree>
    <p:custDataLst>
      <p:tags r:id="rId14"/>
    </p:custDataLst>
  </p:cSld>
  <p:clrMap bg1="lt1" tx1="dk1" bg2="lt2" tx2="dk2" accent1="accent1" accent2="accent2" accent3="accent3" accent4="accent4" accent5="accent5" accent6="accent6" hlink="hlink" folHlink="folHlink"/>
  <p:sldLayoutIdLst>
    <p:sldLayoutId id="2147483851" r:id="rId1"/>
    <p:sldLayoutId id="2147483852"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2"/>
          <p:cNvSpPr>
            <a:spLocks noGrp="1" noChangeArrowheads="1"/>
          </p:cNvSpPr>
          <p:nvPr>
            <p:ph type="title" idx="4294967295"/>
          </p:nvPr>
        </p:nvSpPr>
        <p:spPr>
          <a:xfrm>
            <a:off x="660403" y="255057"/>
            <a:ext cx="7886700" cy="964147"/>
          </a:xfrm>
        </p:spPr>
        <p:txBody>
          <a:bodyPr anchor="t" anchorCtr="0"/>
          <a:lstStyle/>
          <a:p>
            <a:pPr algn="ctr" eaLnBrk="1" hangingPunct="1"/>
            <a:r>
              <a:rPr lang="en-US" altLang="en-US" sz="3000" b="1" dirty="0">
                <a:latin typeface="+mn-lt"/>
                <a:cs typeface="Times New Roman" panose="02020603050405020304" pitchFamily="18" charset="0"/>
              </a:rPr>
              <a:t>Capital Budgeting</a:t>
            </a:r>
            <a:br>
              <a:rPr lang="en-US" altLang="en-US" sz="3000" b="1" dirty="0">
                <a:latin typeface="+mn-lt"/>
                <a:cs typeface="Times New Roman" panose="02020603050405020304" pitchFamily="18" charset="0"/>
              </a:rPr>
            </a:br>
            <a:r>
              <a:rPr lang="en-US" altLang="en-US" sz="3000" b="1" dirty="0">
                <a:latin typeface="+mn-lt"/>
                <a:cs typeface="Times New Roman" panose="02020603050405020304" pitchFamily="18" charset="0"/>
              </a:rPr>
              <a:t>Project Cash Flows and Risk</a:t>
            </a:r>
          </a:p>
        </p:txBody>
      </p:sp>
      <p:sp>
        <p:nvSpPr>
          <p:cNvPr id="257055" name="Rectangle 31"/>
          <p:cNvSpPr>
            <a:spLocks noGrp="1" noChangeArrowheads="1"/>
          </p:cNvSpPr>
          <p:nvPr>
            <p:ph type="body" idx="4294967295"/>
          </p:nvPr>
        </p:nvSpPr>
        <p:spPr>
          <a:xfrm>
            <a:off x="626537" y="3132667"/>
            <a:ext cx="7848600" cy="1448042"/>
          </a:xfrm>
          <a:noFill/>
        </p:spPr>
        <p:txBody>
          <a:bodyPr/>
          <a:lstStyle/>
          <a:p>
            <a:pPr marL="457200" indent="-457200" eaLnBrk="1" hangingPunct="1">
              <a:lnSpc>
                <a:spcPct val="100000"/>
              </a:lnSpc>
            </a:pPr>
            <a:r>
              <a:rPr lang="en-US" altLang="en-US" dirty="0">
                <a:cs typeface="Times New Roman" panose="02020603050405020304" pitchFamily="18" charset="0"/>
              </a:rPr>
              <a:t>When evaluating a capital budgeting project, we must estimate the </a:t>
            </a:r>
            <a:r>
              <a:rPr lang="en-US" altLang="en-US" dirty="0">
                <a:solidFill>
                  <a:srgbClr val="D63A17"/>
                </a:solidFill>
                <a:cs typeface="Times New Roman" panose="02020603050405020304" pitchFamily="18" charset="0"/>
              </a:rPr>
              <a:t>after-tax cash flows</a:t>
            </a:r>
            <a:r>
              <a:rPr lang="en-US" altLang="en-US" dirty="0">
                <a:cs typeface="Times New Roman" panose="02020603050405020304" pitchFamily="18" charset="0"/>
              </a:rPr>
              <a:t> the asset is expected to generate in the future.</a:t>
            </a:r>
          </a:p>
        </p:txBody>
      </p:sp>
      <p:grpSp>
        <p:nvGrpSpPr>
          <p:cNvPr id="2" name="Group 3"/>
          <p:cNvGrpSpPr>
            <a:grpSpLocks/>
          </p:cNvGrpSpPr>
          <p:nvPr/>
        </p:nvGrpSpPr>
        <p:grpSpPr bwMode="auto">
          <a:xfrm>
            <a:off x="280988" y="1583268"/>
            <a:ext cx="8482012" cy="1108075"/>
            <a:chOff x="144" y="2208"/>
            <a:chExt cx="5343" cy="698"/>
          </a:xfrm>
        </p:grpSpPr>
        <p:sp>
          <p:nvSpPr>
            <p:cNvPr id="13347" name="Text Box 4"/>
            <p:cNvSpPr txBox="1">
              <a:spLocks noChangeArrowheads="1"/>
            </p:cNvSpPr>
            <p:nvPr/>
          </p:nvSpPr>
          <p:spPr bwMode="auto">
            <a:xfrm>
              <a:off x="1038" y="2474"/>
              <a:ext cx="14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spcBef>
                  <a:spcPct val="0"/>
                </a:spcBef>
                <a:buSzTx/>
                <a:buFontTx/>
                <a:buNone/>
              </a:pPr>
              <a:r>
                <a:rPr lang="en-US" altLang="en-US" sz="2400"/>
                <a:t>= NPV = CF</a:t>
              </a:r>
              <a:r>
                <a:rPr lang="en-US" altLang="en-US" sz="2400" baseline="-25000"/>
                <a:t>0</a:t>
              </a:r>
              <a:r>
                <a:rPr lang="en-US" altLang="en-US" sz="2400"/>
                <a:t> +</a:t>
              </a:r>
              <a:endParaRPr lang="en-US" altLang="en-US" sz="2400" baseline="-25000"/>
            </a:p>
          </p:txBody>
        </p:sp>
        <p:sp>
          <p:nvSpPr>
            <p:cNvPr id="13348" name="Text Box 5"/>
            <p:cNvSpPr txBox="1">
              <a:spLocks noChangeArrowheads="1"/>
            </p:cNvSpPr>
            <p:nvPr/>
          </p:nvSpPr>
          <p:spPr bwMode="auto">
            <a:xfrm>
              <a:off x="144" y="2340"/>
              <a:ext cx="93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Asset’s</a:t>
              </a:r>
            </a:p>
            <a:p>
              <a:pPr algn="ctr" eaLnBrk="1" hangingPunct="1">
                <a:lnSpc>
                  <a:spcPct val="100000"/>
                </a:lnSpc>
                <a:spcBef>
                  <a:spcPct val="0"/>
                </a:spcBef>
                <a:buSzTx/>
                <a:buFontTx/>
                <a:buNone/>
              </a:pPr>
              <a:r>
                <a:rPr lang="en-US" altLang="en-US" sz="2400"/>
                <a:t>Net Value</a:t>
              </a:r>
              <a:endParaRPr lang="en-US" altLang="en-US" sz="2400" baseline="-25000"/>
            </a:p>
          </p:txBody>
        </p:sp>
        <p:sp>
          <p:nvSpPr>
            <p:cNvPr id="13349" name="Text Box 6"/>
            <p:cNvSpPr txBox="1">
              <a:spLocks noChangeArrowheads="1"/>
            </p:cNvSpPr>
            <p:nvPr/>
          </p:nvSpPr>
          <p:spPr bwMode="auto">
            <a:xfrm>
              <a:off x="2435" y="2319"/>
              <a:ext cx="768"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t>CF</a:t>
              </a:r>
              <a:r>
                <a:rPr lang="en-US" altLang="en-US" sz="2400" baseline="-25000"/>
                <a:t>1</a:t>
              </a:r>
            </a:p>
            <a:p>
              <a:pPr algn="ctr" eaLnBrk="1" hangingPunct="1">
                <a:lnSpc>
                  <a:spcPct val="100000"/>
                </a:lnSpc>
                <a:spcBef>
                  <a:spcPct val="30000"/>
                </a:spcBef>
                <a:buSzTx/>
                <a:buFontTx/>
                <a:buNone/>
              </a:pPr>
              <a:r>
                <a:rPr lang="en-US" altLang="en-US" sz="2400"/>
                <a:t>(1 + r)</a:t>
              </a:r>
              <a:r>
                <a:rPr lang="en-US" altLang="en-US" sz="2400" baseline="30000"/>
                <a:t>1</a:t>
              </a:r>
            </a:p>
          </p:txBody>
        </p:sp>
        <p:sp>
          <p:nvSpPr>
            <p:cNvPr id="13350" name="Line 7"/>
            <p:cNvSpPr>
              <a:spLocks noChangeShapeType="1"/>
            </p:cNvSpPr>
            <p:nvPr/>
          </p:nvSpPr>
          <p:spPr bwMode="auto">
            <a:xfrm>
              <a:off x="2448"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51" name="Text Box 8"/>
            <p:cNvSpPr txBox="1">
              <a:spLocks noChangeArrowheads="1"/>
            </p:cNvSpPr>
            <p:nvPr/>
          </p:nvSpPr>
          <p:spPr bwMode="auto">
            <a:xfrm>
              <a:off x="2672"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t>
              </a:r>
              <a:endParaRPr lang="en-US" altLang="en-US" sz="2400" baseline="-25000"/>
            </a:p>
          </p:txBody>
        </p:sp>
        <p:sp>
          <p:nvSpPr>
            <p:cNvPr id="13352" name="Text Box 9"/>
            <p:cNvSpPr txBox="1">
              <a:spLocks noChangeArrowheads="1"/>
            </p:cNvSpPr>
            <p:nvPr/>
          </p:nvSpPr>
          <p:spPr bwMode="auto">
            <a:xfrm>
              <a:off x="3120" y="2474"/>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t>
              </a:r>
              <a:endParaRPr lang="en-US" altLang="en-US" sz="2400" baseline="-25000"/>
            </a:p>
          </p:txBody>
        </p:sp>
        <p:sp>
          <p:nvSpPr>
            <p:cNvPr id="13353" name="Text Box 10"/>
            <p:cNvSpPr txBox="1">
              <a:spLocks noChangeArrowheads="1"/>
            </p:cNvSpPr>
            <p:nvPr/>
          </p:nvSpPr>
          <p:spPr bwMode="auto">
            <a:xfrm>
              <a:off x="3347" y="2319"/>
              <a:ext cx="768"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t>CF</a:t>
              </a:r>
              <a:r>
                <a:rPr lang="en-US" altLang="en-US" sz="2400" baseline="-25000"/>
                <a:t>2</a:t>
              </a:r>
            </a:p>
            <a:p>
              <a:pPr algn="ctr" eaLnBrk="1" hangingPunct="1">
                <a:lnSpc>
                  <a:spcPct val="100000"/>
                </a:lnSpc>
                <a:spcBef>
                  <a:spcPct val="30000"/>
                </a:spcBef>
                <a:buSzTx/>
                <a:buFontTx/>
                <a:buNone/>
              </a:pPr>
              <a:r>
                <a:rPr lang="en-US" altLang="en-US" sz="2400"/>
                <a:t>(1 + r)</a:t>
              </a:r>
              <a:r>
                <a:rPr lang="en-US" altLang="en-US" sz="2400" baseline="30000"/>
                <a:t>2</a:t>
              </a:r>
            </a:p>
          </p:txBody>
        </p:sp>
        <p:sp>
          <p:nvSpPr>
            <p:cNvPr id="13354" name="Line 11"/>
            <p:cNvSpPr>
              <a:spLocks noChangeShapeType="1"/>
            </p:cNvSpPr>
            <p:nvPr/>
          </p:nvSpPr>
          <p:spPr bwMode="auto">
            <a:xfrm>
              <a:off x="3360"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55" name="Text Box 12"/>
            <p:cNvSpPr txBox="1">
              <a:spLocks noChangeArrowheads="1"/>
            </p:cNvSpPr>
            <p:nvPr/>
          </p:nvSpPr>
          <p:spPr bwMode="auto">
            <a:xfrm>
              <a:off x="3584"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t>
              </a:r>
              <a:endParaRPr lang="en-US" altLang="en-US" sz="2400" baseline="-25000"/>
            </a:p>
          </p:txBody>
        </p:sp>
        <p:sp>
          <p:nvSpPr>
            <p:cNvPr id="13356" name="Text Box 13"/>
            <p:cNvSpPr txBox="1">
              <a:spLocks noChangeArrowheads="1"/>
            </p:cNvSpPr>
            <p:nvPr/>
          </p:nvSpPr>
          <p:spPr bwMode="auto">
            <a:xfrm>
              <a:off x="4032" y="2441"/>
              <a:ext cx="6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a:t>+ </a:t>
              </a:r>
              <a:r>
                <a:rPr lang="en-US" altLang="en-US" sz="2800"/>
                <a:t>…</a:t>
              </a:r>
              <a:r>
                <a:rPr lang="en-US" altLang="en-US" sz="2400"/>
                <a:t> +</a:t>
              </a:r>
              <a:endParaRPr lang="en-US" altLang="en-US" sz="2400" baseline="-25000"/>
            </a:p>
          </p:txBody>
        </p:sp>
        <p:sp>
          <p:nvSpPr>
            <p:cNvPr id="13357" name="Text Box 14"/>
            <p:cNvSpPr txBox="1">
              <a:spLocks noChangeArrowheads="1"/>
            </p:cNvSpPr>
            <p:nvPr/>
          </p:nvSpPr>
          <p:spPr bwMode="auto">
            <a:xfrm>
              <a:off x="4718" y="2319"/>
              <a:ext cx="769"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t>CF</a:t>
              </a:r>
              <a:r>
                <a:rPr lang="en-US" altLang="en-US" sz="2400" baseline="-25000"/>
                <a:t>n</a:t>
              </a:r>
            </a:p>
            <a:p>
              <a:pPr algn="ctr" eaLnBrk="1" hangingPunct="1">
                <a:lnSpc>
                  <a:spcPct val="100000"/>
                </a:lnSpc>
                <a:spcBef>
                  <a:spcPct val="30000"/>
                </a:spcBef>
                <a:buSzTx/>
                <a:buFontTx/>
                <a:buNone/>
              </a:pPr>
              <a:r>
                <a:rPr lang="en-US" altLang="en-US" sz="2400"/>
                <a:t>(1 + r)</a:t>
              </a:r>
              <a:r>
                <a:rPr lang="en-US" altLang="en-US" sz="2400" baseline="30000"/>
                <a:t>n</a:t>
              </a:r>
            </a:p>
          </p:txBody>
        </p:sp>
        <p:sp>
          <p:nvSpPr>
            <p:cNvPr id="13358" name="Line 15"/>
            <p:cNvSpPr>
              <a:spLocks noChangeShapeType="1"/>
            </p:cNvSpPr>
            <p:nvPr/>
          </p:nvSpPr>
          <p:spPr bwMode="auto">
            <a:xfrm>
              <a:off x="4731"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59" name="Text Box 16"/>
            <p:cNvSpPr txBox="1">
              <a:spLocks noChangeArrowheads="1"/>
            </p:cNvSpPr>
            <p:nvPr/>
          </p:nvSpPr>
          <p:spPr bwMode="auto">
            <a:xfrm>
              <a:off x="4955"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t>
              </a:r>
              <a:endParaRPr lang="en-US" altLang="en-US" sz="2400" baseline="-25000"/>
            </a:p>
          </p:txBody>
        </p:sp>
      </p:grpSp>
      <p:grpSp>
        <p:nvGrpSpPr>
          <p:cNvPr id="3" name="Group 17"/>
          <p:cNvGrpSpPr>
            <a:grpSpLocks/>
          </p:cNvGrpSpPr>
          <p:nvPr/>
        </p:nvGrpSpPr>
        <p:grpSpPr bwMode="auto">
          <a:xfrm>
            <a:off x="280988" y="1583268"/>
            <a:ext cx="8482012" cy="1108075"/>
            <a:chOff x="144" y="2208"/>
            <a:chExt cx="5343" cy="698"/>
          </a:xfrm>
        </p:grpSpPr>
        <p:sp>
          <p:nvSpPr>
            <p:cNvPr id="13334" name="Text Box 18"/>
            <p:cNvSpPr txBox="1">
              <a:spLocks noChangeArrowheads="1"/>
            </p:cNvSpPr>
            <p:nvPr/>
          </p:nvSpPr>
          <p:spPr bwMode="auto">
            <a:xfrm>
              <a:off x="1038" y="2474"/>
              <a:ext cx="14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spcBef>
                  <a:spcPct val="0"/>
                </a:spcBef>
                <a:buSzTx/>
                <a:buFontTx/>
                <a:buNone/>
              </a:pPr>
              <a:r>
                <a:rPr lang="en-US" altLang="en-US" sz="2400"/>
                <a:t>= NPV = </a:t>
              </a:r>
              <a:r>
                <a:rPr lang="en-US" altLang="en-US" sz="2400">
                  <a:solidFill>
                    <a:srgbClr val="D63A17"/>
                  </a:solidFill>
                </a:rPr>
                <a:t>CF</a:t>
              </a:r>
              <a:r>
                <a:rPr lang="en-US" altLang="en-US" sz="2400" baseline="-25000">
                  <a:solidFill>
                    <a:srgbClr val="D63A17"/>
                  </a:solidFill>
                </a:rPr>
                <a:t>0</a:t>
              </a:r>
              <a:r>
                <a:rPr lang="en-US" altLang="en-US" sz="2400"/>
                <a:t> +</a:t>
              </a:r>
              <a:endParaRPr lang="en-US" altLang="en-US" sz="2400" baseline="-25000"/>
            </a:p>
          </p:txBody>
        </p:sp>
        <p:sp>
          <p:nvSpPr>
            <p:cNvPr id="13335" name="Text Box 19"/>
            <p:cNvSpPr txBox="1">
              <a:spLocks noChangeArrowheads="1"/>
            </p:cNvSpPr>
            <p:nvPr/>
          </p:nvSpPr>
          <p:spPr bwMode="auto">
            <a:xfrm>
              <a:off x="144" y="2340"/>
              <a:ext cx="93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Asset’s</a:t>
              </a:r>
            </a:p>
            <a:p>
              <a:pPr algn="ctr" eaLnBrk="1" hangingPunct="1">
                <a:lnSpc>
                  <a:spcPct val="100000"/>
                </a:lnSpc>
                <a:spcBef>
                  <a:spcPct val="0"/>
                </a:spcBef>
                <a:buSzTx/>
                <a:buFontTx/>
                <a:buNone/>
              </a:pPr>
              <a:r>
                <a:rPr lang="en-US" altLang="en-US" sz="2400"/>
                <a:t>Net Value</a:t>
              </a:r>
              <a:endParaRPr lang="en-US" altLang="en-US" sz="2400" baseline="-25000"/>
            </a:p>
          </p:txBody>
        </p:sp>
        <p:sp>
          <p:nvSpPr>
            <p:cNvPr id="13336" name="Text Box 20"/>
            <p:cNvSpPr txBox="1">
              <a:spLocks noChangeArrowheads="1"/>
            </p:cNvSpPr>
            <p:nvPr/>
          </p:nvSpPr>
          <p:spPr bwMode="auto">
            <a:xfrm>
              <a:off x="2435" y="2319"/>
              <a:ext cx="768"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solidFill>
                    <a:srgbClr val="D63A17"/>
                  </a:solidFill>
                </a:rPr>
                <a:t>CF</a:t>
              </a:r>
              <a:r>
                <a:rPr lang="en-US" altLang="en-US" sz="2400" baseline="-25000">
                  <a:solidFill>
                    <a:srgbClr val="D63A17"/>
                  </a:solidFill>
                </a:rPr>
                <a:t>1</a:t>
              </a:r>
            </a:p>
            <a:p>
              <a:pPr algn="ctr" eaLnBrk="1" hangingPunct="1">
                <a:lnSpc>
                  <a:spcPct val="100000"/>
                </a:lnSpc>
                <a:spcBef>
                  <a:spcPct val="30000"/>
                </a:spcBef>
                <a:buSzTx/>
                <a:buFontTx/>
                <a:buNone/>
              </a:pPr>
              <a:r>
                <a:rPr lang="en-US" altLang="en-US" sz="2400"/>
                <a:t>(1 + r)</a:t>
              </a:r>
              <a:r>
                <a:rPr lang="en-US" altLang="en-US" sz="2400" baseline="30000"/>
                <a:t>1</a:t>
              </a:r>
            </a:p>
          </p:txBody>
        </p:sp>
        <p:sp>
          <p:nvSpPr>
            <p:cNvPr id="13337" name="Line 21"/>
            <p:cNvSpPr>
              <a:spLocks noChangeShapeType="1"/>
            </p:cNvSpPr>
            <p:nvPr/>
          </p:nvSpPr>
          <p:spPr bwMode="auto">
            <a:xfrm>
              <a:off x="2448"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8" name="Text Box 22"/>
            <p:cNvSpPr txBox="1">
              <a:spLocks noChangeArrowheads="1"/>
            </p:cNvSpPr>
            <p:nvPr/>
          </p:nvSpPr>
          <p:spPr bwMode="auto">
            <a:xfrm>
              <a:off x="2672"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solidFill>
                    <a:srgbClr val="D63A17"/>
                  </a:solidFill>
                </a:rPr>
                <a:t>^</a:t>
              </a:r>
              <a:endParaRPr lang="en-US" altLang="en-US" sz="2400" baseline="-25000">
                <a:solidFill>
                  <a:srgbClr val="D63A17"/>
                </a:solidFill>
              </a:endParaRPr>
            </a:p>
          </p:txBody>
        </p:sp>
        <p:sp>
          <p:nvSpPr>
            <p:cNvPr id="13339" name="Text Box 23"/>
            <p:cNvSpPr txBox="1">
              <a:spLocks noChangeArrowheads="1"/>
            </p:cNvSpPr>
            <p:nvPr/>
          </p:nvSpPr>
          <p:spPr bwMode="auto">
            <a:xfrm>
              <a:off x="3120" y="2474"/>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t>
              </a:r>
              <a:endParaRPr lang="en-US" altLang="en-US" sz="2400" baseline="-25000"/>
            </a:p>
          </p:txBody>
        </p:sp>
        <p:sp>
          <p:nvSpPr>
            <p:cNvPr id="13340" name="Text Box 24"/>
            <p:cNvSpPr txBox="1">
              <a:spLocks noChangeArrowheads="1"/>
            </p:cNvSpPr>
            <p:nvPr/>
          </p:nvSpPr>
          <p:spPr bwMode="auto">
            <a:xfrm>
              <a:off x="3347" y="2319"/>
              <a:ext cx="768"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solidFill>
                    <a:srgbClr val="D63A17"/>
                  </a:solidFill>
                </a:rPr>
                <a:t>CF</a:t>
              </a:r>
              <a:r>
                <a:rPr lang="en-US" altLang="en-US" sz="2400" baseline="-25000">
                  <a:solidFill>
                    <a:srgbClr val="D63A17"/>
                  </a:solidFill>
                </a:rPr>
                <a:t>2</a:t>
              </a:r>
            </a:p>
            <a:p>
              <a:pPr algn="ctr" eaLnBrk="1" hangingPunct="1">
                <a:lnSpc>
                  <a:spcPct val="100000"/>
                </a:lnSpc>
                <a:spcBef>
                  <a:spcPct val="30000"/>
                </a:spcBef>
                <a:buSzTx/>
                <a:buFontTx/>
                <a:buNone/>
              </a:pPr>
              <a:r>
                <a:rPr lang="en-US" altLang="en-US" sz="2400"/>
                <a:t>(1 + r)</a:t>
              </a:r>
              <a:r>
                <a:rPr lang="en-US" altLang="en-US" sz="2400" baseline="30000"/>
                <a:t>2</a:t>
              </a:r>
            </a:p>
          </p:txBody>
        </p:sp>
        <p:sp>
          <p:nvSpPr>
            <p:cNvPr id="13341" name="Line 25"/>
            <p:cNvSpPr>
              <a:spLocks noChangeShapeType="1"/>
            </p:cNvSpPr>
            <p:nvPr/>
          </p:nvSpPr>
          <p:spPr bwMode="auto">
            <a:xfrm>
              <a:off x="3360"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42" name="Text Box 26"/>
            <p:cNvSpPr txBox="1">
              <a:spLocks noChangeArrowheads="1"/>
            </p:cNvSpPr>
            <p:nvPr/>
          </p:nvSpPr>
          <p:spPr bwMode="auto">
            <a:xfrm>
              <a:off x="3584"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solidFill>
                    <a:srgbClr val="D63A17"/>
                  </a:solidFill>
                </a:rPr>
                <a:t>^</a:t>
              </a:r>
              <a:endParaRPr lang="en-US" altLang="en-US" sz="2400" baseline="-25000">
                <a:solidFill>
                  <a:srgbClr val="D63A17"/>
                </a:solidFill>
              </a:endParaRPr>
            </a:p>
          </p:txBody>
        </p:sp>
        <p:sp>
          <p:nvSpPr>
            <p:cNvPr id="13343" name="Text Box 27"/>
            <p:cNvSpPr txBox="1">
              <a:spLocks noChangeArrowheads="1"/>
            </p:cNvSpPr>
            <p:nvPr/>
          </p:nvSpPr>
          <p:spPr bwMode="auto">
            <a:xfrm>
              <a:off x="4032" y="2441"/>
              <a:ext cx="6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a:t>+ </a:t>
              </a:r>
              <a:r>
                <a:rPr lang="en-US" altLang="en-US" sz="2800"/>
                <a:t>…</a:t>
              </a:r>
              <a:r>
                <a:rPr lang="en-US" altLang="en-US" sz="2400"/>
                <a:t> +</a:t>
              </a:r>
              <a:endParaRPr lang="en-US" altLang="en-US" sz="2400" baseline="-25000"/>
            </a:p>
          </p:txBody>
        </p:sp>
        <p:sp>
          <p:nvSpPr>
            <p:cNvPr id="13344" name="Text Box 28"/>
            <p:cNvSpPr txBox="1">
              <a:spLocks noChangeArrowheads="1"/>
            </p:cNvSpPr>
            <p:nvPr/>
          </p:nvSpPr>
          <p:spPr bwMode="auto">
            <a:xfrm>
              <a:off x="4718" y="2319"/>
              <a:ext cx="769"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solidFill>
                    <a:srgbClr val="D63A17"/>
                  </a:solidFill>
                </a:rPr>
                <a:t>CF</a:t>
              </a:r>
              <a:r>
                <a:rPr lang="en-US" altLang="en-US" sz="2400" baseline="-25000">
                  <a:solidFill>
                    <a:srgbClr val="D63A17"/>
                  </a:solidFill>
                </a:rPr>
                <a:t>n</a:t>
              </a:r>
            </a:p>
            <a:p>
              <a:pPr algn="ctr" eaLnBrk="1" hangingPunct="1">
                <a:lnSpc>
                  <a:spcPct val="100000"/>
                </a:lnSpc>
                <a:spcBef>
                  <a:spcPct val="30000"/>
                </a:spcBef>
                <a:buSzTx/>
                <a:buFontTx/>
                <a:buNone/>
              </a:pPr>
              <a:r>
                <a:rPr lang="en-US" altLang="en-US" sz="2400"/>
                <a:t>(1 + r)</a:t>
              </a:r>
              <a:r>
                <a:rPr lang="en-US" altLang="en-US" sz="2400" baseline="30000"/>
                <a:t>n</a:t>
              </a:r>
            </a:p>
          </p:txBody>
        </p:sp>
        <p:sp>
          <p:nvSpPr>
            <p:cNvPr id="13345" name="Line 29"/>
            <p:cNvSpPr>
              <a:spLocks noChangeShapeType="1"/>
            </p:cNvSpPr>
            <p:nvPr/>
          </p:nvSpPr>
          <p:spPr bwMode="auto">
            <a:xfrm>
              <a:off x="4731"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46" name="Text Box 30"/>
            <p:cNvSpPr txBox="1">
              <a:spLocks noChangeArrowheads="1"/>
            </p:cNvSpPr>
            <p:nvPr/>
          </p:nvSpPr>
          <p:spPr bwMode="auto">
            <a:xfrm>
              <a:off x="4955"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solidFill>
                    <a:srgbClr val="D63A17"/>
                  </a:solidFill>
                </a:rPr>
                <a:t>^</a:t>
              </a:r>
              <a:endParaRPr lang="en-US" altLang="en-US" sz="2400" baseline="-25000">
                <a:solidFill>
                  <a:srgbClr val="D63A17"/>
                </a:solidFill>
              </a:endParaRPr>
            </a:p>
          </p:txBody>
        </p:sp>
      </p:grpSp>
      <p:grpSp>
        <p:nvGrpSpPr>
          <p:cNvPr id="4" name="Group 33"/>
          <p:cNvGrpSpPr>
            <a:grpSpLocks/>
          </p:cNvGrpSpPr>
          <p:nvPr/>
        </p:nvGrpSpPr>
        <p:grpSpPr bwMode="auto">
          <a:xfrm>
            <a:off x="282575" y="1583268"/>
            <a:ext cx="8480425" cy="1108075"/>
            <a:chOff x="144" y="2208"/>
            <a:chExt cx="5342" cy="698"/>
          </a:xfrm>
        </p:grpSpPr>
        <p:sp>
          <p:nvSpPr>
            <p:cNvPr id="13321" name="Text Box 34"/>
            <p:cNvSpPr txBox="1">
              <a:spLocks noChangeArrowheads="1"/>
            </p:cNvSpPr>
            <p:nvPr/>
          </p:nvSpPr>
          <p:spPr bwMode="auto">
            <a:xfrm>
              <a:off x="1038" y="2474"/>
              <a:ext cx="14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spcBef>
                  <a:spcPct val="0"/>
                </a:spcBef>
                <a:buSzTx/>
                <a:buFontTx/>
                <a:buNone/>
              </a:pPr>
              <a:r>
                <a:rPr lang="en-US" altLang="en-US" sz="2400"/>
                <a:t>= NPV = </a:t>
              </a:r>
              <a:r>
                <a:rPr lang="en-US" altLang="en-US" sz="2400">
                  <a:solidFill>
                    <a:srgbClr val="D63A17"/>
                  </a:solidFill>
                </a:rPr>
                <a:t>CF</a:t>
              </a:r>
              <a:r>
                <a:rPr lang="en-US" altLang="en-US" sz="2400" baseline="-25000">
                  <a:solidFill>
                    <a:srgbClr val="D63A17"/>
                  </a:solidFill>
                </a:rPr>
                <a:t>0</a:t>
              </a:r>
              <a:r>
                <a:rPr lang="en-US" altLang="en-US" sz="2400">
                  <a:solidFill>
                    <a:srgbClr val="D63A17"/>
                  </a:solidFill>
                </a:rPr>
                <a:t> </a:t>
              </a:r>
              <a:r>
                <a:rPr lang="en-US" altLang="en-US" sz="2400"/>
                <a:t>+</a:t>
              </a:r>
              <a:endParaRPr lang="en-US" altLang="en-US" sz="2400" baseline="-25000"/>
            </a:p>
          </p:txBody>
        </p:sp>
        <p:sp>
          <p:nvSpPr>
            <p:cNvPr id="13322" name="Text Box 35"/>
            <p:cNvSpPr txBox="1">
              <a:spLocks noChangeArrowheads="1"/>
            </p:cNvSpPr>
            <p:nvPr/>
          </p:nvSpPr>
          <p:spPr bwMode="auto">
            <a:xfrm>
              <a:off x="144" y="2340"/>
              <a:ext cx="93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Asset’s</a:t>
              </a:r>
            </a:p>
            <a:p>
              <a:pPr algn="ctr" eaLnBrk="1" hangingPunct="1">
                <a:lnSpc>
                  <a:spcPct val="100000"/>
                </a:lnSpc>
                <a:spcBef>
                  <a:spcPct val="0"/>
                </a:spcBef>
                <a:buSzTx/>
                <a:buFontTx/>
                <a:buNone/>
              </a:pPr>
              <a:r>
                <a:rPr lang="en-US" altLang="en-US" sz="2400"/>
                <a:t>Net Value</a:t>
              </a:r>
              <a:endParaRPr lang="en-US" altLang="en-US" sz="2400" baseline="-25000"/>
            </a:p>
          </p:txBody>
        </p:sp>
        <p:sp>
          <p:nvSpPr>
            <p:cNvPr id="13323" name="Text Box 36"/>
            <p:cNvSpPr txBox="1">
              <a:spLocks noChangeArrowheads="1"/>
            </p:cNvSpPr>
            <p:nvPr/>
          </p:nvSpPr>
          <p:spPr bwMode="auto">
            <a:xfrm>
              <a:off x="2434" y="2319"/>
              <a:ext cx="768"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solidFill>
                    <a:srgbClr val="D63A17"/>
                  </a:solidFill>
                </a:rPr>
                <a:t>CF</a:t>
              </a:r>
              <a:r>
                <a:rPr lang="en-US" altLang="en-US" sz="2400" baseline="-25000">
                  <a:solidFill>
                    <a:srgbClr val="D63A17"/>
                  </a:solidFill>
                </a:rPr>
                <a:t>1</a:t>
              </a:r>
            </a:p>
            <a:p>
              <a:pPr algn="ctr" eaLnBrk="1" hangingPunct="1">
                <a:lnSpc>
                  <a:spcPct val="100000"/>
                </a:lnSpc>
                <a:spcBef>
                  <a:spcPct val="30000"/>
                </a:spcBef>
                <a:buSzTx/>
                <a:buFontTx/>
                <a:buNone/>
              </a:pPr>
              <a:r>
                <a:rPr lang="en-US" altLang="en-US" sz="2400"/>
                <a:t>(1 + </a:t>
              </a:r>
              <a:r>
                <a:rPr lang="en-US" altLang="en-US" sz="2400">
                  <a:solidFill>
                    <a:srgbClr val="5B22CC"/>
                  </a:solidFill>
                </a:rPr>
                <a:t>r</a:t>
              </a:r>
              <a:r>
                <a:rPr lang="en-US" altLang="en-US" sz="2400"/>
                <a:t>)</a:t>
              </a:r>
              <a:r>
                <a:rPr lang="en-US" altLang="en-US" sz="2400" baseline="30000"/>
                <a:t>1</a:t>
              </a:r>
            </a:p>
          </p:txBody>
        </p:sp>
        <p:sp>
          <p:nvSpPr>
            <p:cNvPr id="13324" name="Line 37"/>
            <p:cNvSpPr>
              <a:spLocks noChangeShapeType="1"/>
            </p:cNvSpPr>
            <p:nvPr/>
          </p:nvSpPr>
          <p:spPr bwMode="auto">
            <a:xfrm>
              <a:off x="2448"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5" name="Text Box 38"/>
            <p:cNvSpPr txBox="1">
              <a:spLocks noChangeArrowheads="1"/>
            </p:cNvSpPr>
            <p:nvPr/>
          </p:nvSpPr>
          <p:spPr bwMode="auto">
            <a:xfrm>
              <a:off x="2672"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solidFill>
                    <a:srgbClr val="D63A17"/>
                  </a:solidFill>
                </a:rPr>
                <a:t>^</a:t>
              </a:r>
              <a:endParaRPr lang="en-US" altLang="en-US" sz="2400" baseline="-25000">
                <a:solidFill>
                  <a:srgbClr val="D63A17"/>
                </a:solidFill>
              </a:endParaRPr>
            </a:p>
          </p:txBody>
        </p:sp>
        <p:sp>
          <p:nvSpPr>
            <p:cNvPr id="13326" name="Text Box 39"/>
            <p:cNvSpPr txBox="1">
              <a:spLocks noChangeArrowheads="1"/>
            </p:cNvSpPr>
            <p:nvPr/>
          </p:nvSpPr>
          <p:spPr bwMode="auto">
            <a:xfrm>
              <a:off x="3120" y="2474"/>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t>+</a:t>
              </a:r>
              <a:endParaRPr lang="en-US" altLang="en-US" sz="2400" baseline="-25000"/>
            </a:p>
          </p:txBody>
        </p:sp>
        <p:sp>
          <p:nvSpPr>
            <p:cNvPr id="13327" name="Text Box 40"/>
            <p:cNvSpPr txBox="1">
              <a:spLocks noChangeArrowheads="1"/>
            </p:cNvSpPr>
            <p:nvPr/>
          </p:nvSpPr>
          <p:spPr bwMode="auto">
            <a:xfrm>
              <a:off x="3346" y="2319"/>
              <a:ext cx="768"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solidFill>
                    <a:srgbClr val="D63A17"/>
                  </a:solidFill>
                </a:rPr>
                <a:t>CF</a:t>
              </a:r>
              <a:r>
                <a:rPr lang="en-US" altLang="en-US" sz="2400" baseline="-25000">
                  <a:solidFill>
                    <a:srgbClr val="D63A17"/>
                  </a:solidFill>
                </a:rPr>
                <a:t>2</a:t>
              </a:r>
            </a:p>
            <a:p>
              <a:pPr algn="ctr" eaLnBrk="1" hangingPunct="1">
                <a:lnSpc>
                  <a:spcPct val="100000"/>
                </a:lnSpc>
                <a:spcBef>
                  <a:spcPct val="30000"/>
                </a:spcBef>
                <a:buSzTx/>
                <a:buFontTx/>
                <a:buNone/>
              </a:pPr>
              <a:r>
                <a:rPr lang="en-US" altLang="en-US" sz="2400"/>
                <a:t>(1 + </a:t>
              </a:r>
              <a:r>
                <a:rPr lang="en-US" altLang="en-US" sz="2400">
                  <a:solidFill>
                    <a:srgbClr val="5B22CC"/>
                  </a:solidFill>
                </a:rPr>
                <a:t>r</a:t>
              </a:r>
              <a:r>
                <a:rPr lang="en-US" altLang="en-US" sz="2400"/>
                <a:t>)</a:t>
              </a:r>
              <a:r>
                <a:rPr lang="en-US" altLang="en-US" sz="2400" baseline="30000"/>
                <a:t>2</a:t>
              </a:r>
            </a:p>
          </p:txBody>
        </p:sp>
        <p:sp>
          <p:nvSpPr>
            <p:cNvPr id="13328" name="Line 41"/>
            <p:cNvSpPr>
              <a:spLocks noChangeShapeType="1"/>
            </p:cNvSpPr>
            <p:nvPr/>
          </p:nvSpPr>
          <p:spPr bwMode="auto">
            <a:xfrm>
              <a:off x="3360"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9" name="Text Box 42"/>
            <p:cNvSpPr txBox="1">
              <a:spLocks noChangeArrowheads="1"/>
            </p:cNvSpPr>
            <p:nvPr/>
          </p:nvSpPr>
          <p:spPr bwMode="auto">
            <a:xfrm>
              <a:off x="3584"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solidFill>
                    <a:srgbClr val="D63A17"/>
                  </a:solidFill>
                </a:rPr>
                <a:t>^</a:t>
              </a:r>
              <a:endParaRPr lang="en-US" altLang="en-US" sz="2400" baseline="-25000">
                <a:solidFill>
                  <a:srgbClr val="D63A17"/>
                </a:solidFill>
              </a:endParaRPr>
            </a:p>
          </p:txBody>
        </p:sp>
        <p:sp>
          <p:nvSpPr>
            <p:cNvPr id="13330" name="Text Box 43"/>
            <p:cNvSpPr txBox="1">
              <a:spLocks noChangeArrowheads="1"/>
            </p:cNvSpPr>
            <p:nvPr/>
          </p:nvSpPr>
          <p:spPr bwMode="auto">
            <a:xfrm>
              <a:off x="4032" y="2441"/>
              <a:ext cx="6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a:t>+ </a:t>
              </a:r>
              <a:r>
                <a:rPr lang="en-US" altLang="en-US" sz="2800"/>
                <a:t>…</a:t>
              </a:r>
              <a:r>
                <a:rPr lang="en-US" altLang="en-US" sz="2400"/>
                <a:t> +</a:t>
              </a:r>
              <a:endParaRPr lang="en-US" altLang="en-US" sz="2400" baseline="-25000"/>
            </a:p>
          </p:txBody>
        </p:sp>
        <p:sp>
          <p:nvSpPr>
            <p:cNvPr id="13331" name="Text Box 44"/>
            <p:cNvSpPr txBox="1">
              <a:spLocks noChangeArrowheads="1"/>
            </p:cNvSpPr>
            <p:nvPr/>
          </p:nvSpPr>
          <p:spPr bwMode="auto">
            <a:xfrm>
              <a:off x="4717" y="2319"/>
              <a:ext cx="769"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30000"/>
                </a:spcBef>
                <a:buSzTx/>
                <a:buFontTx/>
                <a:buNone/>
              </a:pPr>
              <a:r>
                <a:rPr lang="en-US" altLang="en-US" sz="2400">
                  <a:solidFill>
                    <a:srgbClr val="D63A17"/>
                  </a:solidFill>
                </a:rPr>
                <a:t>CF</a:t>
              </a:r>
              <a:r>
                <a:rPr lang="en-US" altLang="en-US" sz="2400" baseline="-25000">
                  <a:solidFill>
                    <a:srgbClr val="D63A17"/>
                  </a:solidFill>
                </a:rPr>
                <a:t>n</a:t>
              </a:r>
            </a:p>
            <a:p>
              <a:pPr algn="ctr" eaLnBrk="1" hangingPunct="1">
                <a:lnSpc>
                  <a:spcPct val="100000"/>
                </a:lnSpc>
                <a:spcBef>
                  <a:spcPct val="30000"/>
                </a:spcBef>
                <a:buSzTx/>
                <a:buFontTx/>
                <a:buNone/>
              </a:pPr>
              <a:r>
                <a:rPr lang="en-US" altLang="en-US" sz="2400"/>
                <a:t>(1 + </a:t>
              </a:r>
              <a:r>
                <a:rPr lang="en-US" altLang="en-US" sz="2400">
                  <a:solidFill>
                    <a:srgbClr val="5B22CC"/>
                  </a:solidFill>
                </a:rPr>
                <a:t>r</a:t>
              </a:r>
              <a:r>
                <a:rPr lang="en-US" altLang="en-US" sz="2400"/>
                <a:t>)</a:t>
              </a:r>
              <a:r>
                <a:rPr lang="en-US" altLang="en-US" sz="2400" baseline="30000"/>
                <a:t>n</a:t>
              </a:r>
            </a:p>
          </p:txBody>
        </p:sp>
        <p:sp>
          <p:nvSpPr>
            <p:cNvPr id="13332" name="Line 45"/>
            <p:cNvSpPr>
              <a:spLocks noChangeShapeType="1"/>
            </p:cNvSpPr>
            <p:nvPr/>
          </p:nvSpPr>
          <p:spPr bwMode="auto">
            <a:xfrm>
              <a:off x="4731" y="2618"/>
              <a:ext cx="67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3" name="Text Box 46"/>
            <p:cNvSpPr txBox="1">
              <a:spLocks noChangeArrowheads="1"/>
            </p:cNvSpPr>
            <p:nvPr/>
          </p:nvSpPr>
          <p:spPr bwMode="auto">
            <a:xfrm>
              <a:off x="4955" y="2208"/>
              <a:ext cx="2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lnSpc>
                  <a:spcPct val="100000"/>
                </a:lnSpc>
                <a:spcBef>
                  <a:spcPct val="0"/>
                </a:spcBef>
                <a:buSzTx/>
                <a:buFontTx/>
                <a:buNone/>
              </a:pPr>
              <a:r>
                <a:rPr lang="en-US" altLang="en-US" sz="2400">
                  <a:solidFill>
                    <a:srgbClr val="D63A17"/>
                  </a:solidFill>
                </a:rPr>
                <a:t>^</a:t>
              </a:r>
              <a:endParaRPr lang="en-US" altLang="en-US" sz="2400" baseline="-25000">
                <a:solidFill>
                  <a:srgbClr val="D63A17"/>
                </a:solidFill>
              </a:endParaRPr>
            </a:p>
          </p:txBody>
        </p:sp>
      </p:grpSp>
      <p:sp>
        <p:nvSpPr>
          <p:cNvPr id="5" name="TextBox 4">
            <a:extLst>
              <a:ext uri="{FF2B5EF4-FFF2-40B4-BE49-F238E27FC236}">
                <a16:creationId xmlns:a16="http://schemas.microsoft.com/office/drawing/2014/main" id="{6BB54C04-6B37-4736-83DC-4632D87FDA5D}"/>
              </a:ext>
            </a:extLst>
          </p:cNvPr>
          <p:cNvSpPr txBox="1"/>
          <p:nvPr/>
        </p:nvSpPr>
        <p:spPr>
          <a:xfrm>
            <a:off x="6060938" y="2201133"/>
            <a:ext cx="312906" cy="523220"/>
          </a:xfrm>
          <a:prstGeom prst="rect">
            <a:avLst/>
          </a:prstGeom>
          <a:noFill/>
        </p:spPr>
        <p:txBody>
          <a:bodyPr wrap="none" rtlCol="0">
            <a:spAutoFit/>
          </a:bodyPr>
          <a:lstStyle/>
          <a:p>
            <a:r>
              <a:rPr lang="en-US" sz="2800" dirty="0">
                <a:solidFill>
                  <a:srgbClr val="0033CC"/>
                </a:solidFill>
              </a:rPr>
              <a:t>r</a:t>
            </a:r>
          </a:p>
        </p:txBody>
      </p:sp>
      <p:sp>
        <p:nvSpPr>
          <p:cNvPr id="47" name="TextBox 46">
            <a:extLst>
              <a:ext uri="{FF2B5EF4-FFF2-40B4-BE49-F238E27FC236}">
                <a16:creationId xmlns:a16="http://schemas.microsoft.com/office/drawing/2014/main" id="{DF3C0457-CEEE-4188-8C5C-43322D5F5B2C}"/>
              </a:ext>
            </a:extLst>
          </p:cNvPr>
          <p:cNvSpPr txBox="1"/>
          <p:nvPr/>
        </p:nvSpPr>
        <p:spPr>
          <a:xfrm>
            <a:off x="4601967" y="2206053"/>
            <a:ext cx="312906" cy="523220"/>
          </a:xfrm>
          <a:prstGeom prst="rect">
            <a:avLst/>
          </a:prstGeom>
          <a:noFill/>
        </p:spPr>
        <p:txBody>
          <a:bodyPr wrap="none" rtlCol="0">
            <a:spAutoFit/>
          </a:bodyPr>
          <a:lstStyle/>
          <a:p>
            <a:r>
              <a:rPr lang="en-US" sz="2800" dirty="0">
                <a:solidFill>
                  <a:srgbClr val="0033CC"/>
                </a:solidFill>
              </a:rPr>
              <a:t>r</a:t>
            </a:r>
          </a:p>
        </p:txBody>
      </p:sp>
      <p:sp>
        <p:nvSpPr>
          <p:cNvPr id="48" name="TextBox 47">
            <a:extLst>
              <a:ext uri="{FF2B5EF4-FFF2-40B4-BE49-F238E27FC236}">
                <a16:creationId xmlns:a16="http://schemas.microsoft.com/office/drawing/2014/main" id="{27FD533B-A666-4F2F-AA39-7162D0E0EAEE}"/>
              </a:ext>
            </a:extLst>
          </p:cNvPr>
          <p:cNvSpPr txBox="1"/>
          <p:nvPr/>
        </p:nvSpPr>
        <p:spPr>
          <a:xfrm>
            <a:off x="8237664" y="2214762"/>
            <a:ext cx="312906" cy="523220"/>
          </a:xfrm>
          <a:prstGeom prst="rect">
            <a:avLst/>
          </a:prstGeom>
          <a:noFill/>
        </p:spPr>
        <p:txBody>
          <a:bodyPr wrap="none" rtlCol="0">
            <a:spAutoFit/>
          </a:bodyPr>
          <a:lstStyle/>
          <a:p>
            <a:r>
              <a:rPr lang="en-US" sz="2800" dirty="0">
                <a:solidFill>
                  <a:srgbClr val="0033CC"/>
                </a:solidFill>
              </a:rPr>
              <a:t>r</a:t>
            </a:r>
          </a:p>
        </p:txBody>
      </p:sp>
      <p:sp>
        <p:nvSpPr>
          <p:cNvPr id="49" name="Rectangle 31">
            <a:extLst>
              <a:ext uri="{FF2B5EF4-FFF2-40B4-BE49-F238E27FC236}">
                <a16:creationId xmlns:a16="http://schemas.microsoft.com/office/drawing/2014/main" id="{28E2E0F8-79BE-4CDC-9A23-A484B5D8E05D}"/>
              </a:ext>
            </a:extLst>
          </p:cNvPr>
          <p:cNvSpPr txBox="1">
            <a:spLocks noChangeArrowheads="1"/>
          </p:cNvSpPr>
          <p:nvPr/>
        </p:nvSpPr>
        <p:spPr bwMode="auto">
          <a:xfrm>
            <a:off x="626537" y="4621833"/>
            <a:ext cx="7848600" cy="153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eaLnBrk="1" hangingPunct="1">
              <a:lnSpc>
                <a:spcPct val="100000"/>
              </a:lnSpc>
            </a:pPr>
            <a:r>
              <a:rPr lang="en-US" altLang="en-US" dirty="0"/>
              <a:t>Future cash flows generally are uncertain to some degree, so the </a:t>
            </a:r>
            <a:r>
              <a:rPr lang="en-US" altLang="en-US" dirty="0">
                <a:solidFill>
                  <a:srgbClr val="5B22CC"/>
                </a:solidFill>
              </a:rPr>
              <a:t>risk</a:t>
            </a:r>
            <a:r>
              <a:rPr lang="en-US" altLang="en-US" dirty="0"/>
              <a:t> associated with a capital budgeting project should be considered</a:t>
            </a:r>
          </a:p>
          <a:p>
            <a:pPr marL="0" indent="0" eaLnBrk="1" hangingPunct="1">
              <a:lnSpc>
                <a:spcPct val="100000"/>
              </a:lnSpc>
              <a:buFont typeface="Arial" panose="020B0604020202020204" pitchFamily="34" charset="0"/>
              <a:buNone/>
            </a:pPr>
            <a:endParaRPr lang="en-US" altLang="en-US" dirty="0">
              <a:cs typeface="Times New Roman" panose="02020603050405020304" pitchFamily="18" charset="0"/>
            </a:endParaRPr>
          </a:p>
        </p:txBody>
      </p:sp>
    </p:spTree>
    <p:custDataLst>
      <p:tags r:id="rId1"/>
    </p:custDataLst>
    <p:extLst>
      <p:ext uri="{BB962C8B-B14F-4D97-AF65-F5344CB8AC3E}">
        <p14:creationId xmlns:p14="http://schemas.microsoft.com/office/powerpoint/2010/main" val="4062632605"/>
      </p:ext>
    </p:extLst>
  </p:cSld>
  <p:clrMapOvr>
    <a:masterClrMapping/>
  </p:clrMapOvr>
  <p:transition advTm="123755"/>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par>
                          <p:cTn id="11" fill="hold" nodeType="with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57055">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4"/>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499"/>
                                          </p:stCondLst>
                                        </p:cTn>
                                        <p:tgtEl>
                                          <p:spTgt spid="4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55" grpId="0" build="p" autoUpdateAnimBg="0"/>
      <p:bldP spid="5" grpId="0"/>
      <p:bldP spid="47" grpId="0"/>
      <p:bldP spid="48" grpId="0"/>
      <p:bldP spid="4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372266F9-19AA-4C17-9FF7-671965B49019}"/>
              </a:ext>
            </a:extLst>
          </p:cNvPr>
          <p:cNvSpPr txBox="1">
            <a:spLocks noChangeArrowheads="1"/>
          </p:cNvSpPr>
          <p:nvPr/>
        </p:nvSpPr>
        <p:spPr bwMode="auto">
          <a:xfrm>
            <a:off x="570265" y="1568404"/>
            <a:ext cx="7886700" cy="343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ts val="1500"/>
              </a:spcBef>
              <a:buSzTx/>
              <a:buFontTx/>
              <a:buNone/>
            </a:pPr>
            <a:r>
              <a:rPr lang="en-US" altLang="en-US" sz="3000" dirty="0">
                <a:latin typeface="+mn-lt"/>
                <a:cs typeface="Times New Roman" panose="02020603050405020304" pitchFamily="18" charset="0"/>
              </a:rPr>
              <a:t>Incremental cash flows = </a:t>
            </a:r>
            <a:r>
              <a:rPr lang="en-US" altLang="en-US" sz="3000" dirty="0">
                <a:solidFill>
                  <a:srgbClr val="C00000"/>
                </a:solidFill>
                <a:latin typeface="+mn-lt"/>
                <a:cs typeface="Times New Roman" panose="02020603050405020304" pitchFamily="18" charset="0"/>
              </a:rPr>
              <a:t>relevant cash flows</a:t>
            </a:r>
          </a:p>
          <a:p>
            <a:pPr marL="457200" indent="-457200" eaLnBrk="1" hangingPunct="1">
              <a:lnSpc>
                <a:spcPct val="100000"/>
              </a:lnSpc>
              <a:spcBef>
                <a:spcPts val="1500"/>
              </a:spcBef>
              <a:buSzTx/>
              <a:buFont typeface="Arial" panose="020B0604020202020204" pitchFamily="34" charset="0"/>
              <a:buChar char="•"/>
            </a:pPr>
            <a:r>
              <a:rPr lang="en-US" altLang="en-US" sz="3000" dirty="0">
                <a:latin typeface="+mn-lt"/>
                <a:cs typeface="Times New Roman" panose="02020603050405020304" pitchFamily="18" charset="0"/>
              </a:rPr>
              <a:t>Marginal cash flows (positive and negative) generated by the asset</a:t>
            </a:r>
          </a:p>
          <a:p>
            <a:pPr marL="457200" indent="-457200" eaLnBrk="1" hangingPunct="1">
              <a:lnSpc>
                <a:spcPct val="100000"/>
              </a:lnSpc>
              <a:spcBef>
                <a:spcPts val="1500"/>
              </a:spcBef>
              <a:buSzTx/>
              <a:buFont typeface="Arial" panose="020B0604020202020204" pitchFamily="34" charset="0"/>
              <a:buChar char="•"/>
            </a:pPr>
            <a:r>
              <a:rPr lang="en-US" altLang="en-US" sz="3000" dirty="0">
                <a:latin typeface="+mn-lt"/>
                <a:cs typeface="Times New Roman" panose="02020603050405020304" pitchFamily="18" charset="0"/>
              </a:rPr>
              <a:t>Cash flows that </a:t>
            </a:r>
            <a:r>
              <a:rPr lang="en-US" altLang="en-US" sz="3000" dirty="0">
                <a:solidFill>
                  <a:srgbClr val="C00000"/>
                </a:solidFill>
                <a:latin typeface="+mn-lt"/>
                <a:cs typeface="Times New Roman" panose="02020603050405020304" pitchFamily="18" charset="0"/>
              </a:rPr>
              <a:t>change</a:t>
            </a:r>
            <a:r>
              <a:rPr lang="en-US" altLang="en-US" sz="3000" dirty="0">
                <a:latin typeface="+mn-lt"/>
                <a:cs typeface="Times New Roman" panose="02020603050405020304" pitchFamily="18" charset="0"/>
              </a:rPr>
              <a:t> if the project/asset is purchased</a:t>
            </a:r>
          </a:p>
          <a:p>
            <a:pPr eaLnBrk="1" hangingPunct="1">
              <a:lnSpc>
                <a:spcPct val="100000"/>
              </a:lnSpc>
              <a:spcBef>
                <a:spcPts val="1500"/>
              </a:spcBef>
              <a:buSzTx/>
              <a:buNone/>
            </a:pPr>
            <a:r>
              <a:rPr lang="en-US" altLang="en-US" sz="3000" dirty="0">
                <a:latin typeface="+mn-lt"/>
                <a:cs typeface="Times New Roman" panose="02020603050405020304" pitchFamily="18" charset="0"/>
              </a:rPr>
              <a:t>     </a:t>
            </a:r>
          </a:p>
        </p:txBody>
      </p:sp>
      <p:sp>
        <p:nvSpPr>
          <p:cNvPr id="6" name="Rectangle 2"/>
          <p:cNvSpPr txBox="1">
            <a:spLocks noChangeArrowheads="1"/>
          </p:cNvSpPr>
          <p:nvPr/>
        </p:nvSpPr>
        <p:spPr bwMode="auto">
          <a:xfrm>
            <a:off x="660403" y="255057"/>
            <a:ext cx="7886700" cy="96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a:latin typeface="+mn-lt"/>
                <a:cs typeface="Times New Roman" panose="02020603050405020304" pitchFamily="18" charset="0"/>
              </a:rPr>
              <a:t>Capital Budgeting</a:t>
            </a:r>
            <a:br>
              <a:rPr lang="en-US" altLang="en-US" sz="3000" b="1">
                <a:latin typeface="+mn-lt"/>
                <a:cs typeface="Times New Roman" panose="02020603050405020304" pitchFamily="18" charset="0"/>
              </a:rPr>
            </a:br>
            <a:r>
              <a:rPr lang="en-US" altLang="en-US" sz="3000" b="1">
                <a:latin typeface="+mn-lt"/>
                <a:cs typeface="Times New Roman" panose="02020603050405020304" pitchFamily="18" charset="0"/>
              </a:rPr>
              <a:t>Project Cash Flows and Risk</a:t>
            </a:r>
            <a:endParaRPr lang="en-US" altLang="en-US" sz="3000" b="1" dirty="0">
              <a:latin typeface="+mn-lt"/>
              <a:cs typeface="Times New Roman" panose="02020603050405020304" pitchFamily="18" charset="0"/>
            </a:endParaRPr>
          </a:p>
        </p:txBody>
      </p:sp>
    </p:spTree>
    <p:custDataLst>
      <p:tags r:id="rId1"/>
    </p:custDataLst>
    <p:extLst>
      <p:ext uri="{BB962C8B-B14F-4D97-AF65-F5344CB8AC3E}">
        <p14:creationId xmlns:p14="http://schemas.microsoft.com/office/powerpoint/2010/main" val="128914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CB694F9F-820B-4F7C-9BA1-6D836DC1DBCD}"/>
              </a:ext>
            </a:extLst>
          </p:cNvPr>
          <p:cNvSpPr txBox="1">
            <a:spLocks noChangeArrowheads="1"/>
          </p:cNvSpPr>
          <p:nvPr/>
        </p:nvSpPr>
        <p:spPr bwMode="auto">
          <a:xfrm>
            <a:off x="320360" y="1549100"/>
            <a:ext cx="8551337" cy="179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indent="-347663" eaLnBrk="1" hangingPunct="1">
              <a:lnSpc>
                <a:spcPct val="100000"/>
              </a:lnSpc>
              <a:buClr>
                <a:srgbClr val="006600"/>
              </a:buClr>
            </a:pPr>
            <a:r>
              <a:rPr lang="en-US" altLang="en-US" sz="3000" dirty="0"/>
              <a:t>Sunk cost</a:t>
            </a:r>
          </a:p>
          <a:p>
            <a:pPr marL="347663" indent="-347663" eaLnBrk="1" hangingPunct="1">
              <a:lnSpc>
                <a:spcPct val="100000"/>
              </a:lnSpc>
              <a:buClr>
                <a:srgbClr val="006600"/>
              </a:buClr>
            </a:pPr>
            <a:r>
              <a:rPr lang="en-US" altLang="en-US" sz="3000" dirty="0"/>
              <a:t>Opportunity cost</a:t>
            </a:r>
          </a:p>
          <a:p>
            <a:pPr marL="0" indent="0" eaLnBrk="1" hangingPunct="1">
              <a:lnSpc>
                <a:spcPct val="100000"/>
              </a:lnSpc>
              <a:buClr>
                <a:srgbClr val="006600"/>
              </a:buClr>
              <a:buNone/>
            </a:pPr>
            <a:r>
              <a:rPr lang="en-US" altLang="en-US" dirty="0"/>
              <a:t>      </a:t>
            </a:r>
          </a:p>
        </p:txBody>
      </p:sp>
      <p:sp>
        <p:nvSpPr>
          <p:cNvPr id="6" name="Rectangle 2"/>
          <p:cNvSpPr txBox="1">
            <a:spLocks noChangeArrowheads="1"/>
          </p:cNvSpPr>
          <p:nvPr/>
        </p:nvSpPr>
        <p:spPr bwMode="auto">
          <a:xfrm>
            <a:off x="660403" y="255057"/>
            <a:ext cx="7886700" cy="96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a:latin typeface="+mn-lt"/>
                <a:cs typeface="Times New Roman" panose="02020603050405020304" pitchFamily="18" charset="0"/>
              </a:rPr>
              <a:t>Capital Budgeting</a:t>
            </a:r>
            <a:br>
              <a:rPr lang="en-US" altLang="en-US" sz="3000" b="1">
                <a:latin typeface="+mn-lt"/>
                <a:cs typeface="Times New Roman" panose="02020603050405020304" pitchFamily="18" charset="0"/>
              </a:rPr>
            </a:br>
            <a:r>
              <a:rPr lang="en-US" altLang="en-US" sz="3000" b="1">
                <a:latin typeface="+mn-lt"/>
                <a:cs typeface="Times New Roman" panose="02020603050405020304" pitchFamily="18" charset="0"/>
              </a:rPr>
              <a:t>Project Cash Flows and Risk</a:t>
            </a:r>
            <a:endParaRPr lang="en-US" altLang="en-US" sz="3000" b="1" dirty="0">
              <a:latin typeface="+mn-lt"/>
              <a:cs typeface="Times New Roman" panose="02020603050405020304" pitchFamily="18" charset="0"/>
            </a:endParaRPr>
          </a:p>
        </p:txBody>
      </p:sp>
      <p:cxnSp>
        <p:nvCxnSpPr>
          <p:cNvPr id="7" name="Straight Connector 6">
            <a:extLst>
              <a:ext uri="{FF2B5EF4-FFF2-40B4-BE49-F238E27FC236}">
                <a16:creationId xmlns:a16="http://schemas.microsoft.com/office/drawing/2014/main" id="{7513A9A7-5BD0-B50F-0627-4A359F0A41F8}"/>
              </a:ext>
            </a:extLst>
          </p:cNvPr>
          <p:cNvCxnSpPr/>
          <p:nvPr/>
        </p:nvCxnSpPr>
        <p:spPr>
          <a:xfrm>
            <a:off x="320360" y="4537166"/>
            <a:ext cx="810082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98D7B25-06D6-9B93-7865-AC47DEAE0041}"/>
              </a:ext>
            </a:extLst>
          </p:cNvPr>
          <p:cNvCxnSpPr/>
          <p:nvPr/>
        </p:nvCxnSpPr>
        <p:spPr>
          <a:xfrm>
            <a:off x="324709" y="4985666"/>
            <a:ext cx="810082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5A50583-6197-3A80-E192-BDD02FD06789}"/>
              </a:ext>
            </a:extLst>
          </p:cNvPr>
          <p:cNvCxnSpPr/>
          <p:nvPr/>
        </p:nvCxnSpPr>
        <p:spPr>
          <a:xfrm>
            <a:off x="324715" y="4767944"/>
            <a:ext cx="8100829"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41C4853-C357-BEF3-0BB2-A7BD21EFA39B}"/>
              </a:ext>
            </a:extLst>
          </p:cNvPr>
          <p:cNvSpPr txBox="1"/>
          <p:nvPr/>
        </p:nvSpPr>
        <p:spPr>
          <a:xfrm>
            <a:off x="3226119" y="5064834"/>
            <a:ext cx="1345881" cy="369332"/>
          </a:xfrm>
          <a:prstGeom prst="rect">
            <a:avLst/>
          </a:prstGeom>
          <a:noFill/>
        </p:spPr>
        <p:txBody>
          <a:bodyPr wrap="none" rtlCol="0">
            <a:spAutoFit/>
          </a:bodyPr>
          <a:lstStyle/>
          <a:p>
            <a:r>
              <a:rPr lang="en-US" dirty="0"/>
              <a:t>Fletcher Ave</a:t>
            </a:r>
          </a:p>
        </p:txBody>
      </p:sp>
      <p:sp>
        <p:nvSpPr>
          <p:cNvPr id="11" name="TextBox 10">
            <a:extLst>
              <a:ext uri="{FF2B5EF4-FFF2-40B4-BE49-F238E27FC236}">
                <a16:creationId xmlns:a16="http://schemas.microsoft.com/office/drawing/2014/main" id="{D81CFA51-90D6-FDDE-0C51-3F87480B2000}"/>
              </a:ext>
            </a:extLst>
          </p:cNvPr>
          <p:cNvSpPr txBox="1"/>
          <p:nvPr/>
        </p:nvSpPr>
        <p:spPr>
          <a:xfrm>
            <a:off x="613983" y="3660058"/>
            <a:ext cx="1062446" cy="646331"/>
          </a:xfrm>
          <a:prstGeom prst="rect">
            <a:avLst/>
          </a:prstGeom>
          <a:solidFill>
            <a:srgbClr val="FF0000"/>
          </a:solidFill>
        </p:spPr>
        <p:txBody>
          <a:bodyPr wrap="square" rtlCol="0">
            <a:spAutoFit/>
          </a:bodyPr>
          <a:lstStyle/>
          <a:p>
            <a:pPr algn="ctr"/>
            <a:r>
              <a:rPr lang="en-US" b="1" dirty="0">
                <a:solidFill>
                  <a:schemeClr val="bg1"/>
                </a:solidFill>
              </a:rPr>
              <a:t>Superior</a:t>
            </a:r>
          </a:p>
          <a:p>
            <a:pPr algn="ctr"/>
            <a:r>
              <a:rPr lang="en-US" b="1" dirty="0">
                <a:solidFill>
                  <a:schemeClr val="bg1"/>
                </a:solidFill>
              </a:rPr>
              <a:t>Pizza</a:t>
            </a:r>
          </a:p>
        </p:txBody>
      </p:sp>
      <p:sp>
        <p:nvSpPr>
          <p:cNvPr id="12" name="TextBox 11">
            <a:extLst>
              <a:ext uri="{FF2B5EF4-FFF2-40B4-BE49-F238E27FC236}">
                <a16:creationId xmlns:a16="http://schemas.microsoft.com/office/drawing/2014/main" id="{07A09C04-1D57-3BBF-DEA7-FF643CA322E9}"/>
              </a:ext>
            </a:extLst>
          </p:cNvPr>
          <p:cNvSpPr txBox="1"/>
          <p:nvPr/>
        </p:nvSpPr>
        <p:spPr>
          <a:xfrm>
            <a:off x="7071413" y="3664413"/>
            <a:ext cx="1062446" cy="646331"/>
          </a:xfrm>
          <a:prstGeom prst="rect">
            <a:avLst/>
          </a:prstGeom>
          <a:solidFill>
            <a:schemeClr val="accent2">
              <a:lumMod val="60000"/>
              <a:lumOff val="40000"/>
            </a:schemeClr>
          </a:solidFill>
        </p:spPr>
        <p:txBody>
          <a:bodyPr wrap="square" rtlCol="0">
            <a:spAutoFit/>
          </a:bodyPr>
          <a:lstStyle/>
          <a:p>
            <a:pPr algn="ctr"/>
            <a:r>
              <a:rPr lang="en-US" b="1" dirty="0"/>
              <a:t>Vacant</a:t>
            </a:r>
          </a:p>
          <a:p>
            <a:pPr algn="ctr"/>
            <a:r>
              <a:rPr lang="en-US" b="1" dirty="0"/>
              <a:t>Land</a:t>
            </a:r>
          </a:p>
        </p:txBody>
      </p:sp>
      <p:sp>
        <p:nvSpPr>
          <p:cNvPr id="13" name="Rectangle 3">
            <a:extLst>
              <a:ext uri="{FF2B5EF4-FFF2-40B4-BE49-F238E27FC236}">
                <a16:creationId xmlns:a16="http://schemas.microsoft.com/office/drawing/2014/main" id="{2D954873-5D79-4CB2-0B8F-9C1A38A4CB70}"/>
              </a:ext>
            </a:extLst>
          </p:cNvPr>
          <p:cNvSpPr txBox="1">
            <a:spLocks noChangeArrowheads="1"/>
          </p:cNvSpPr>
          <p:nvPr/>
        </p:nvSpPr>
        <p:spPr bwMode="auto">
          <a:xfrm>
            <a:off x="324713" y="1544749"/>
            <a:ext cx="8551337" cy="177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Clr>
                <a:srgbClr val="006600"/>
              </a:buClr>
              <a:buNone/>
            </a:pPr>
            <a:endParaRPr lang="en-US" altLang="en-US" sz="3000" dirty="0"/>
          </a:p>
          <a:p>
            <a:pPr marL="0" indent="0" eaLnBrk="1" hangingPunct="1">
              <a:lnSpc>
                <a:spcPct val="100000"/>
              </a:lnSpc>
              <a:buClr>
                <a:srgbClr val="006600"/>
              </a:buClr>
              <a:buNone/>
            </a:pPr>
            <a:endParaRPr lang="en-US" altLang="en-US" sz="3000" dirty="0"/>
          </a:p>
          <a:p>
            <a:pPr marL="347663" indent="-347663" eaLnBrk="1" hangingPunct="1">
              <a:lnSpc>
                <a:spcPct val="100000"/>
              </a:lnSpc>
              <a:buClr>
                <a:srgbClr val="006600"/>
              </a:buClr>
            </a:pPr>
            <a:r>
              <a:rPr lang="en-US" altLang="en-US" sz="3000" dirty="0"/>
              <a:t>Externalities</a:t>
            </a:r>
          </a:p>
          <a:p>
            <a:pPr marL="0" indent="0" eaLnBrk="1" hangingPunct="1">
              <a:lnSpc>
                <a:spcPct val="100000"/>
              </a:lnSpc>
              <a:buClr>
                <a:srgbClr val="006600"/>
              </a:buClr>
              <a:buNone/>
            </a:pPr>
            <a:r>
              <a:rPr lang="en-US" altLang="en-US" dirty="0"/>
              <a:t>      </a:t>
            </a:r>
          </a:p>
        </p:txBody>
      </p:sp>
      <p:sp>
        <p:nvSpPr>
          <p:cNvPr id="14" name="TextBox 13">
            <a:extLst>
              <a:ext uri="{FF2B5EF4-FFF2-40B4-BE49-F238E27FC236}">
                <a16:creationId xmlns:a16="http://schemas.microsoft.com/office/drawing/2014/main" id="{CEF78BA5-E289-441B-CE73-3716365E062B}"/>
              </a:ext>
            </a:extLst>
          </p:cNvPr>
          <p:cNvSpPr txBox="1"/>
          <p:nvPr/>
        </p:nvSpPr>
        <p:spPr>
          <a:xfrm>
            <a:off x="7084471" y="3686178"/>
            <a:ext cx="1062446" cy="646331"/>
          </a:xfrm>
          <a:prstGeom prst="rect">
            <a:avLst/>
          </a:prstGeom>
          <a:solidFill>
            <a:srgbClr val="FF0000"/>
          </a:solidFill>
        </p:spPr>
        <p:txBody>
          <a:bodyPr wrap="square" rtlCol="0">
            <a:spAutoFit/>
          </a:bodyPr>
          <a:lstStyle/>
          <a:p>
            <a:pPr algn="ctr"/>
            <a:r>
              <a:rPr lang="en-US" b="1" dirty="0">
                <a:solidFill>
                  <a:schemeClr val="bg1"/>
                </a:solidFill>
              </a:rPr>
              <a:t>Superior</a:t>
            </a:r>
          </a:p>
          <a:p>
            <a:pPr algn="ctr"/>
            <a:r>
              <a:rPr lang="en-US" b="1" dirty="0">
                <a:solidFill>
                  <a:schemeClr val="bg1"/>
                </a:solidFill>
              </a:rPr>
              <a:t>Pizza II</a:t>
            </a:r>
          </a:p>
        </p:txBody>
      </p:sp>
      <p:cxnSp>
        <p:nvCxnSpPr>
          <p:cNvPr id="16" name="Straight Connector 15">
            <a:extLst>
              <a:ext uri="{FF2B5EF4-FFF2-40B4-BE49-F238E27FC236}">
                <a16:creationId xmlns:a16="http://schemas.microsoft.com/office/drawing/2014/main" id="{F175DBAF-FF3D-8D79-5A50-9AA34D581495}"/>
              </a:ext>
            </a:extLst>
          </p:cNvPr>
          <p:cNvCxnSpPr/>
          <p:nvPr/>
        </p:nvCxnSpPr>
        <p:spPr>
          <a:xfrm>
            <a:off x="1667720" y="3975474"/>
            <a:ext cx="5408042" cy="0"/>
          </a:xfrm>
          <a:prstGeom prst="line">
            <a:avLst/>
          </a:prstGeom>
          <a:ln w="28575">
            <a:solidFill>
              <a:srgbClr val="0033CC"/>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C3D0DB1-CF99-DF30-89B9-EB2CF7E520D6}"/>
              </a:ext>
            </a:extLst>
          </p:cNvPr>
          <p:cNvSpPr txBox="1"/>
          <p:nvPr/>
        </p:nvSpPr>
        <p:spPr>
          <a:xfrm>
            <a:off x="627039" y="3664405"/>
            <a:ext cx="1062446" cy="646331"/>
          </a:xfrm>
          <a:prstGeom prst="rect">
            <a:avLst/>
          </a:prstGeom>
          <a:solidFill>
            <a:srgbClr val="FF0000"/>
          </a:solidFill>
        </p:spPr>
        <p:txBody>
          <a:bodyPr wrap="square" rtlCol="0">
            <a:spAutoFit/>
          </a:bodyPr>
          <a:lstStyle/>
          <a:p>
            <a:pPr algn="ctr"/>
            <a:r>
              <a:rPr lang="en-US" b="1" dirty="0">
                <a:solidFill>
                  <a:schemeClr val="bg1"/>
                </a:solidFill>
              </a:rPr>
              <a:t>Superior</a:t>
            </a:r>
          </a:p>
          <a:p>
            <a:pPr algn="ctr"/>
            <a:r>
              <a:rPr lang="en-US" b="1" dirty="0">
                <a:solidFill>
                  <a:schemeClr val="bg1"/>
                </a:solidFill>
              </a:rPr>
              <a:t>Pizza I</a:t>
            </a:r>
          </a:p>
        </p:txBody>
      </p:sp>
      <p:sp>
        <p:nvSpPr>
          <p:cNvPr id="18" name="TextBox 17">
            <a:extLst>
              <a:ext uri="{FF2B5EF4-FFF2-40B4-BE49-F238E27FC236}">
                <a16:creationId xmlns:a16="http://schemas.microsoft.com/office/drawing/2014/main" id="{7A8AA850-E086-57BF-1027-ED415EFDE59F}"/>
              </a:ext>
            </a:extLst>
          </p:cNvPr>
          <p:cNvSpPr txBox="1"/>
          <p:nvPr/>
        </p:nvSpPr>
        <p:spPr>
          <a:xfrm>
            <a:off x="1715972" y="3602173"/>
            <a:ext cx="5275803" cy="748923"/>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Superior Pizza I sales transfer to Superior Pizza II</a:t>
            </a:r>
          </a:p>
          <a:p>
            <a:pPr algn="ctr">
              <a:spcBef>
                <a:spcPts val="800"/>
              </a:spcBef>
            </a:pPr>
            <a:r>
              <a:rPr lang="en-US" dirty="0">
                <a:latin typeface="Arial" panose="020B0604020202020204" pitchFamily="34" charset="0"/>
                <a:cs typeface="Arial" panose="020B0604020202020204" pitchFamily="34" charset="0"/>
              </a:rPr>
              <a:t>$200,000</a:t>
            </a:r>
          </a:p>
        </p:txBody>
      </p:sp>
      <p:sp>
        <p:nvSpPr>
          <p:cNvPr id="19" name="TextBox 18">
            <a:extLst>
              <a:ext uri="{FF2B5EF4-FFF2-40B4-BE49-F238E27FC236}">
                <a16:creationId xmlns:a16="http://schemas.microsoft.com/office/drawing/2014/main" id="{EA742306-DE77-034A-3FAD-92A00B20818A}"/>
              </a:ext>
            </a:extLst>
          </p:cNvPr>
          <p:cNvSpPr txBox="1"/>
          <p:nvPr/>
        </p:nvSpPr>
        <p:spPr>
          <a:xfrm>
            <a:off x="431234" y="5425457"/>
            <a:ext cx="8440463" cy="892552"/>
          </a:xfrm>
          <a:prstGeom prst="rect">
            <a:avLst/>
          </a:prstGeom>
          <a:noFill/>
        </p:spPr>
        <p:txBody>
          <a:bodyPr wrap="square" rtlCol="0">
            <a:spAutoFit/>
          </a:bodyPr>
          <a:lstStyle/>
          <a:p>
            <a:r>
              <a:rPr lang="en-US" sz="2600" dirty="0">
                <a:latin typeface="Arial" panose="020B0604020202020204" pitchFamily="34" charset="0"/>
                <a:cs typeface="Arial" panose="020B0604020202020204" pitchFamily="34" charset="0"/>
              </a:rPr>
              <a:t>If estimated cash sales at Superior Pizza I total $550,000, the </a:t>
            </a:r>
            <a:r>
              <a:rPr lang="en-US" sz="2600" b="1" i="1" dirty="0">
                <a:latin typeface="Arial" panose="020B0604020202020204" pitchFamily="34" charset="0"/>
                <a:cs typeface="Arial" panose="020B0604020202020204" pitchFamily="34" charset="0"/>
              </a:rPr>
              <a:t>relevant cash flow </a:t>
            </a:r>
            <a:r>
              <a:rPr lang="en-US" sz="2600" dirty="0">
                <a:latin typeface="Arial" panose="020B0604020202020204" pitchFamily="34" charset="0"/>
                <a:cs typeface="Arial" panose="020B0604020202020204" pitchFamily="34" charset="0"/>
              </a:rPr>
              <a:t>is $350,000</a:t>
            </a:r>
          </a:p>
        </p:txBody>
      </p:sp>
      <p:sp>
        <p:nvSpPr>
          <p:cNvPr id="20" name="TextBox 19">
            <a:extLst>
              <a:ext uri="{FF2B5EF4-FFF2-40B4-BE49-F238E27FC236}">
                <a16:creationId xmlns:a16="http://schemas.microsoft.com/office/drawing/2014/main" id="{BBE7CD24-E6CA-B98F-4123-2D2E1B71A3C8}"/>
              </a:ext>
            </a:extLst>
          </p:cNvPr>
          <p:cNvSpPr txBox="1"/>
          <p:nvPr/>
        </p:nvSpPr>
        <p:spPr>
          <a:xfrm>
            <a:off x="6801418" y="2995749"/>
            <a:ext cx="1619771" cy="646331"/>
          </a:xfrm>
          <a:prstGeom prst="rect">
            <a:avLst/>
          </a:prstGeom>
          <a:noFill/>
        </p:spPr>
        <p:txBody>
          <a:bodyPr wrap="square" rtlCol="0">
            <a:spAutoFit/>
          </a:bodyPr>
          <a:lstStyle/>
          <a:p>
            <a:pPr algn="ctr"/>
            <a:r>
              <a:rPr lang="en-US" dirty="0"/>
              <a:t>Property value </a:t>
            </a:r>
          </a:p>
          <a:p>
            <a:pPr algn="ctr"/>
            <a:r>
              <a:rPr lang="en-US" dirty="0"/>
              <a:t>= $750,000</a:t>
            </a:r>
          </a:p>
        </p:txBody>
      </p:sp>
    </p:spTree>
    <p:custDataLst>
      <p:tags r:id="rId1"/>
    </p:custDataLst>
    <p:extLst>
      <p:ext uri="{BB962C8B-B14F-4D97-AF65-F5344CB8AC3E}">
        <p14:creationId xmlns:p14="http://schemas.microsoft.com/office/powerpoint/2010/main" val="277470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3"/>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utoUpdateAnimBg="0"/>
      <p:bldP spid="10" grpId="0"/>
      <p:bldP spid="11" grpId="0" animBg="1"/>
      <p:bldP spid="12" grpId="0" animBg="1"/>
      <p:bldP spid="13" grpId="0" bldLvl="2" autoUpdateAnimBg="0"/>
      <p:bldP spid="14" grpId="0" animBg="1"/>
      <p:bldP spid="17" grpId="0" animBg="1"/>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CB694F9F-820B-4F7C-9BA1-6D836DC1DBCD}"/>
              </a:ext>
            </a:extLst>
          </p:cNvPr>
          <p:cNvSpPr txBox="1">
            <a:spLocks noChangeArrowheads="1"/>
          </p:cNvSpPr>
          <p:nvPr/>
        </p:nvSpPr>
        <p:spPr bwMode="auto">
          <a:xfrm>
            <a:off x="320360" y="1549100"/>
            <a:ext cx="8551337" cy="393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indent="-347663" eaLnBrk="1" hangingPunct="1">
              <a:lnSpc>
                <a:spcPct val="100000"/>
              </a:lnSpc>
              <a:buClr>
                <a:srgbClr val="006600"/>
              </a:buClr>
            </a:pPr>
            <a:r>
              <a:rPr lang="en-US" altLang="en-US" sz="3000" dirty="0"/>
              <a:t>Sunk cost</a:t>
            </a:r>
          </a:p>
          <a:p>
            <a:pPr marL="347663" indent="-347663" eaLnBrk="1" hangingPunct="1">
              <a:lnSpc>
                <a:spcPct val="100000"/>
              </a:lnSpc>
              <a:buClr>
                <a:srgbClr val="006600"/>
              </a:buClr>
            </a:pPr>
            <a:r>
              <a:rPr lang="en-US" altLang="en-US" sz="3000" dirty="0"/>
              <a:t>Opportunity cost</a:t>
            </a:r>
          </a:p>
          <a:p>
            <a:pPr marL="347663" indent="-347663" eaLnBrk="1" hangingPunct="1">
              <a:lnSpc>
                <a:spcPct val="100000"/>
              </a:lnSpc>
              <a:buClr>
                <a:srgbClr val="006600"/>
              </a:buClr>
            </a:pPr>
            <a:r>
              <a:rPr lang="en-US" altLang="en-US" sz="3000" dirty="0"/>
              <a:t>Externalities</a:t>
            </a:r>
          </a:p>
        </p:txBody>
      </p:sp>
      <p:sp>
        <p:nvSpPr>
          <p:cNvPr id="6" name="Rectangle 2"/>
          <p:cNvSpPr txBox="1">
            <a:spLocks noChangeArrowheads="1"/>
          </p:cNvSpPr>
          <p:nvPr/>
        </p:nvSpPr>
        <p:spPr bwMode="auto">
          <a:xfrm>
            <a:off x="660403" y="255057"/>
            <a:ext cx="7886700" cy="96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a:latin typeface="+mn-lt"/>
                <a:cs typeface="Times New Roman" panose="02020603050405020304" pitchFamily="18" charset="0"/>
              </a:rPr>
              <a:t>Capital Budgeting</a:t>
            </a:r>
            <a:br>
              <a:rPr lang="en-US" altLang="en-US" sz="3000" b="1">
                <a:latin typeface="+mn-lt"/>
                <a:cs typeface="Times New Roman" panose="02020603050405020304" pitchFamily="18" charset="0"/>
              </a:rPr>
            </a:br>
            <a:r>
              <a:rPr lang="en-US" altLang="en-US" sz="3000" b="1">
                <a:latin typeface="+mn-lt"/>
                <a:cs typeface="Times New Roman" panose="02020603050405020304" pitchFamily="18" charset="0"/>
              </a:rPr>
              <a:t>Project Cash Flows and Risk</a:t>
            </a:r>
            <a:endParaRPr lang="en-US" altLang="en-US" sz="3000" b="1" dirty="0">
              <a:latin typeface="+mn-lt"/>
              <a:cs typeface="Times New Roman" panose="02020603050405020304" pitchFamily="18" charset="0"/>
            </a:endParaRPr>
          </a:p>
        </p:txBody>
      </p:sp>
      <p:sp>
        <p:nvSpPr>
          <p:cNvPr id="2" name="Rectangle 3">
            <a:extLst>
              <a:ext uri="{FF2B5EF4-FFF2-40B4-BE49-F238E27FC236}">
                <a16:creationId xmlns:a16="http://schemas.microsoft.com/office/drawing/2014/main" id="{BF7832F8-DCA4-95E7-3303-87B43D3E6549}"/>
              </a:ext>
            </a:extLst>
          </p:cNvPr>
          <p:cNvSpPr txBox="1">
            <a:spLocks noChangeArrowheads="1"/>
          </p:cNvSpPr>
          <p:nvPr/>
        </p:nvSpPr>
        <p:spPr bwMode="auto">
          <a:xfrm>
            <a:off x="319375" y="3299609"/>
            <a:ext cx="8551337" cy="2404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indent="-347663" eaLnBrk="1" hangingPunct="1">
              <a:lnSpc>
                <a:spcPct val="100000"/>
              </a:lnSpc>
              <a:buClr>
                <a:srgbClr val="006600"/>
              </a:buClr>
            </a:pPr>
            <a:r>
              <a:rPr lang="en-US" altLang="en-US" sz="3000" dirty="0"/>
              <a:t>Shipping and installation</a:t>
            </a:r>
          </a:p>
          <a:p>
            <a:pPr marL="690563" lvl="1" indent="-342900" eaLnBrk="1" hangingPunct="1">
              <a:lnSpc>
                <a:spcPct val="100000"/>
              </a:lnSpc>
              <a:buClr>
                <a:srgbClr val="006600"/>
              </a:buClr>
              <a:buFont typeface="Courier New" panose="02070309020205020404" pitchFamily="49" charset="0"/>
              <a:buChar char="o"/>
            </a:pPr>
            <a:r>
              <a:rPr lang="en-US" altLang="en-US" dirty="0"/>
              <a:t>Depreciable basis = Purchase price + (Shipping &amp; Installation)</a:t>
            </a:r>
          </a:p>
          <a:p>
            <a:pPr marL="347663" indent="-347663" eaLnBrk="1" hangingPunct="1">
              <a:lnSpc>
                <a:spcPct val="100000"/>
              </a:lnSpc>
              <a:buClr>
                <a:srgbClr val="006600"/>
              </a:buClr>
            </a:pPr>
            <a:r>
              <a:rPr lang="en-US" altLang="en-US" sz="3000" dirty="0"/>
              <a:t>Inflation  </a:t>
            </a:r>
            <a:r>
              <a:rPr lang="en-US" altLang="en-US" dirty="0"/>
              <a:t> </a:t>
            </a:r>
          </a:p>
          <a:p>
            <a:pPr marL="0" indent="0" eaLnBrk="1" hangingPunct="1">
              <a:lnSpc>
                <a:spcPct val="100000"/>
              </a:lnSpc>
              <a:buClr>
                <a:srgbClr val="006600"/>
              </a:buClr>
              <a:buNone/>
            </a:pPr>
            <a:r>
              <a:rPr lang="en-US" altLang="en-US" dirty="0"/>
              <a:t>      </a:t>
            </a:r>
          </a:p>
        </p:txBody>
      </p:sp>
    </p:spTree>
    <p:custDataLst>
      <p:tags r:id="rId1"/>
    </p:custDataLst>
    <p:extLst>
      <p:ext uri="{BB962C8B-B14F-4D97-AF65-F5344CB8AC3E}">
        <p14:creationId xmlns:p14="http://schemas.microsoft.com/office/powerpoint/2010/main" val="131048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6" name="Rectangle 2"/>
          <p:cNvSpPr>
            <a:spLocks noGrp="1" noChangeArrowheads="1"/>
          </p:cNvSpPr>
          <p:nvPr>
            <p:ph type="title" idx="4294967295"/>
          </p:nvPr>
        </p:nvSpPr>
        <p:spPr>
          <a:xfrm>
            <a:off x="626539" y="263522"/>
            <a:ext cx="7886700" cy="659346"/>
          </a:xfrm>
        </p:spPr>
        <p:txBody>
          <a:bodyPr anchor="t" anchorCtr="0"/>
          <a:lstStyle/>
          <a:p>
            <a:pPr algn="ctr" eaLnBrk="1" hangingPunct="1"/>
            <a:r>
              <a:rPr lang="en-US" altLang="en-US" sz="3000" b="1" dirty="0">
                <a:latin typeface="+mn-lt"/>
                <a:cs typeface="Times New Roman" panose="02020603050405020304" pitchFamily="18" charset="0"/>
              </a:rPr>
              <a:t>Identifying Incremental (Relevant) Cash Flows</a:t>
            </a:r>
            <a:r>
              <a:rPr lang="en-US" altLang="en-US" sz="3000" b="1" dirty="0">
                <a:latin typeface="+mn-lt"/>
              </a:rPr>
              <a:t> </a:t>
            </a:r>
          </a:p>
        </p:txBody>
      </p:sp>
      <p:sp>
        <p:nvSpPr>
          <p:cNvPr id="251907" name="Rectangle 3"/>
          <p:cNvSpPr>
            <a:spLocks noGrp="1" noChangeArrowheads="1"/>
          </p:cNvSpPr>
          <p:nvPr>
            <p:ph type="body" idx="4294967295"/>
          </p:nvPr>
        </p:nvSpPr>
        <p:spPr>
          <a:xfrm>
            <a:off x="482600" y="1024464"/>
            <a:ext cx="7924800" cy="5001683"/>
          </a:xfrm>
        </p:spPr>
        <p:txBody>
          <a:bodyPr/>
          <a:lstStyle/>
          <a:p>
            <a:pPr marL="465138" indent="-465138" eaLnBrk="1" hangingPunct="1">
              <a:lnSpc>
                <a:spcPct val="100000"/>
              </a:lnSpc>
              <a:spcBef>
                <a:spcPts val="1500"/>
              </a:spcBef>
              <a:buClr>
                <a:srgbClr val="006600"/>
              </a:buClr>
            </a:pPr>
            <a:r>
              <a:rPr lang="en-US" altLang="en-US" sz="3000" b="1" i="1" dirty="0">
                <a:solidFill>
                  <a:srgbClr val="5B22CC"/>
                </a:solidFill>
                <a:cs typeface="Times New Roman" panose="02020603050405020304" pitchFamily="18" charset="0"/>
              </a:rPr>
              <a:t>Initial investment outlay</a:t>
            </a:r>
            <a:r>
              <a:rPr lang="en-US" altLang="en-US" sz="3000" dirty="0">
                <a:cs typeface="Times New Roman" panose="02020603050405020304" pitchFamily="18" charset="0"/>
              </a:rPr>
              <a:t>—includes </a:t>
            </a:r>
            <a:r>
              <a:rPr lang="en-US" altLang="en-US" sz="3000" dirty="0">
                <a:solidFill>
                  <a:srgbClr val="FF0000"/>
                </a:solidFill>
                <a:cs typeface="Times New Roman" panose="02020603050405020304" pitchFamily="18" charset="0"/>
              </a:rPr>
              <a:t>lump-sum</a:t>
            </a:r>
            <a:r>
              <a:rPr lang="en-US" altLang="en-US" sz="3000" dirty="0">
                <a:cs typeface="Times New Roman" panose="02020603050405020304" pitchFamily="18" charset="0"/>
              </a:rPr>
              <a:t> cash flows that occur only at the </a:t>
            </a:r>
            <a:r>
              <a:rPr lang="en-US" altLang="en-US" sz="3000" dirty="0">
                <a:solidFill>
                  <a:srgbClr val="FF0000"/>
                </a:solidFill>
                <a:cs typeface="Times New Roman" panose="02020603050405020304" pitchFamily="18" charset="0"/>
              </a:rPr>
              <a:t>beginning of the </a:t>
            </a:r>
            <a:r>
              <a:rPr lang="en-US" altLang="en-US" sz="3000" dirty="0">
                <a:cs typeface="Times New Roman" panose="02020603050405020304" pitchFamily="18" charset="0"/>
              </a:rPr>
              <a:t>project’s</a:t>
            </a:r>
            <a:r>
              <a:rPr lang="en-US" altLang="en-US" sz="3000" dirty="0">
                <a:solidFill>
                  <a:srgbClr val="FF0000"/>
                </a:solidFill>
                <a:cs typeface="Times New Roman" panose="02020603050405020304" pitchFamily="18" charset="0"/>
              </a:rPr>
              <a:t> life</a:t>
            </a:r>
            <a:r>
              <a:rPr lang="en-US" altLang="en-US" sz="3000" dirty="0">
                <a:cs typeface="Times New Roman" panose="02020603050405020304" pitchFamily="18" charset="0"/>
              </a:rPr>
              <a:t>.</a:t>
            </a:r>
            <a:endParaRPr lang="en-US" altLang="en-US" sz="3000" dirty="0"/>
          </a:p>
          <a:p>
            <a:pPr marL="465138" indent="-465138" eaLnBrk="1" hangingPunct="1">
              <a:lnSpc>
                <a:spcPct val="100000"/>
              </a:lnSpc>
              <a:spcBef>
                <a:spcPts val="1500"/>
              </a:spcBef>
              <a:buClr>
                <a:srgbClr val="006600"/>
              </a:buClr>
            </a:pPr>
            <a:r>
              <a:rPr lang="en-US" altLang="en-US" sz="3000" b="1" i="1" dirty="0">
                <a:solidFill>
                  <a:srgbClr val="5B22CC"/>
                </a:solidFill>
                <a:cs typeface="Times New Roman" panose="02020603050405020304" pitchFamily="18" charset="0"/>
              </a:rPr>
              <a:t>Supplemental operating cash flows</a:t>
            </a:r>
            <a:r>
              <a:rPr lang="en-US" altLang="en-US" sz="3000" dirty="0">
                <a:cs typeface="Times New Roman" panose="02020603050405020304" pitchFamily="18" charset="0"/>
              </a:rPr>
              <a:t>—changes in cash flows that are sustained </a:t>
            </a:r>
            <a:r>
              <a:rPr lang="en-US" altLang="en-US" sz="3000" dirty="0">
                <a:solidFill>
                  <a:srgbClr val="FF0000"/>
                </a:solidFill>
                <a:cs typeface="Times New Roman" panose="02020603050405020304" pitchFamily="18" charset="0"/>
              </a:rPr>
              <a:t>throughout the life </a:t>
            </a:r>
            <a:r>
              <a:rPr lang="en-US" altLang="en-US" sz="3000" dirty="0">
                <a:cs typeface="Times New Roman" panose="02020603050405020304" pitchFamily="18" charset="0"/>
              </a:rPr>
              <a:t>of the asset—that is, the cash flow effects are ongoing (</a:t>
            </a:r>
            <a:r>
              <a:rPr lang="en-US" altLang="en-US" sz="3000" dirty="0">
                <a:solidFill>
                  <a:srgbClr val="FF0000"/>
                </a:solidFill>
                <a:cs typeface="Times New Roman" panose="02020603050405020304" pitchFamily="18" charset="0"/>
              </a:rPr>
              <a:t>continuing</a:t>
            </a:r>
            <a:r>
              <a:rPr lang="en-US" altLang="en-US" sz="3000" dirty="0">
                <a:cs typeface="Times New Roman" panose="02020603050405020304" pitchFamily="18" charset="0"/>
              </a:rPr>
              <a:t>)</a:t>
            </a:r>
            <a:r>
              <a:rPr lang="en-US" altLang="en-US" sz="3000" dirty="0">
                <a:solidFill>
                  <a:srgbClr val="5B22CC"/>
                </a:solidFill>
                <a:cs typeface="Times New Roman" panose="02020603050405020304" pitchFamily="18" charset="0"/>
              </a:rPr>
              <a:t>.</a:t>
            </a:r>
            <a:endParaRPr lang="en-US" altLang="en-US" sz="3000" dirty="0">
              <a:solidFill>
                <a:srgbClr val="5B22CC"/>
              </a:solidFill>
            </a:endParaRPr>
          </a:p>
          <a:p>
            <a:pPr marL="465138" indent="-465138" eaLnBrk="1" hangingPunct="1">
              <a:lnSpc>
                <a:spcPct val="100000"/>
              </a:lnSpc>
              <a:spcBef>
                <a:spcPts val="1500"/>
              </a:spcBef>
              <a:buClr>
                <a:srgbClr val="006600"/>
              </a:buClr>
            </a:pPr>
            <a:r>
              <a:rPr lang="en-US" altLang="en-US" sz="3000" b="1" i="1" dirty="0">
                <a:solidFill>
                  <a:srgbClr val="5B22CC"/>
                </a:solidFill>
                <a:cs typeface="Times New Roman" panose="02020603050405020304" pitchFamily="18" charset="0"/>
              </a:rPr>
              <a:t>Terminal cash flow</a:t>
            </a:r>
            <a:r>
              <a:rPr lang="en-US" altLang="en-US" sz="3000" dirty="0">
                <a:cs typeface="Times New Roman" panose="02020603050405020304" pitchFamily="18" charset="0"/>
              </a:rPr>
              <a:t>—the </a:t>
            </a:r>
            <a:r>
              <a:rPr lang="en-US" altLang="en-US" sz="3000" dirty="0">
                <a:solidFill>
                  <a:srgbClr val="FF0000"/>
                </a:solidFill>
                <a:cs typeface="Times New Roman" panose="02020603050405020304" pitchFamily="18" charset="0"/>
              </a:rPr>
              <a:t>lump-sum</a:t>
            </a:r>
            <a:r>
              <a:rPr lang="en-US" altLang="en-US" sz="3000" dirty="0">
                <a:cs typeface="Times New Roman" panose="02020603050405020304" pitchFamily="18" charset="0"/>
              </a:rPr>
              <a:t> cash flows that occur only at the </a:t>
            </a:r>
            <a:r>
              <a:rPr lang="en-US" altLang="en-US" sz="3000" dirty="0">
                <a:solidFill>
                  <a:srgbClr val="FF0000"/>
                </a:solidFill>
                <a:cs typeface="Times New Roman" panose="02020603050405020304" pitchFamily="18" charset="0"/>
              </a:rPr>
              <a:t>end of the life</a:t>
            </a:r>
            <a:r>
              <a:rPr lang="en-US" altLang="en-US" sz="3000" dirty="0">
                <a:cs typeface="Times New Roman" panose="02020603050405020304" pitchFamily="18" charset="0"/>
              </a:rPr>
              <a:t> of the asset. </a:t>
            </a:r>
          </a:p>
        </p:txBody>
      </p:sp>
    </p:spTree>
    <p:custDataLst>
      <p:tags r:id="rId1"/>
    </p:custDataLst>
    <p:extLst>
      <p:ext uri="{BB962C8B-B14F-4D97-AF65-F5344CB8AC3E}">
        <p14:creationId xmlns:p14="http://schemas.microsoft.com/office/powerpoint/2010/main" val="1738996451"/>
      </p:ext>
    </p:extLst>
  </p:cSld>
  <p:clrMapOvr>
    <a:masterClrMapping/>
  </p:clrMapOvr>
  <p:transition advTm="7731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1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1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19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2930" name="Rectangle 2"/>
          <p:cNvSpPr>
            <a:spLocks noGrp="1" noChangeArrowheads="1"/>
          </p:cNvSpPr>
          <p:nvPr>
            <p:ph type="title" idx="4294967295"/>
          </p:nvPr>
        </p:nvSpPr>
        <p:spPr>
          <a:xfrm>
            <a:off x="660408" y="238125"/>
            <a:ext cx="7886700" cy="600075"/>
          </a:xfrm>
        </p:spPr>
        <p:txBody>
          <a:bodyPr anchor="t" anchorCtr="0"/>
          <a:lstStyle/>
          <a:p>
            <a:pPr algn="ctr" eaLnBrk="1" hangingPunct="1"/>
            <a:r>
              <a:rPr lang="en-US" altLang="en-US" sz="3000" b="1" dirty="0">
                <a:latin typeface="+mn-lt"/>
                <a:cs typeface="Times New Roman" panose="02020603050405020304" pitchFamily="18" charset="0"/>
              </a:rPr>
              <a:t>Initial Investment Outlay</a:t>
            </a:r>
          </a:p>
        </p:txBody>
      </p:sp>
      <p:sp>
        <p:nvSpPr>
          <p:cNvPr id="252931" name="Rectangle 3"/>
          <p:cNvSpPr>
            <a:spLocks noGrp="1" noChangeArrowheads="1"/>
          </p:cNvSpPr>
          <p:nvPr>
            <p:ph type="body" idx="4294967295"/>
          </p:nvPr>
        </p:nvSpPr>
        <p:spPr>
          <a:xfrm>
            <a:off x="685800" y="1103312"/>
            <a:ext cx="7772400" cy="4611687"/>
          </a:xfrm>
        </p:spPr>
        <p:txBody>
          <a:bodyPr/>
          <a:lstStyle/>
          <a:p>
            <a:pPr marL="465138" indent="-465138" eaLnBrk="1" hangingPunct="1">
              <a:lnSpc>
                <a:spcPct val="100000"/>
              </a:lnSpc>
              <a:buClr>
                <a:srgbClr val="006600"/>
              </a:buClr>
            </a:pPr>
            <a:r>
              <a:rPr lang="en-US" altLang="en-US" sz="3000" dirty="0"/>
              <a:t>Purchase price</a:t>
            </a:r>
            <a:endParaRPr lang="en-US" altLang="en-US" sz="3000" i="1" dirty="0"/>
          </a:p>
          <a:p>
            <a:pPr marL="465138" indent="-465138" eaLnBrk="1" hangingPunct="1">
              <a:lnSpc>
                <a:spcPct val="100000"/>
              </a:lnSpc>
              <a:buClr>
                <a:srgbClr val="006600"/>
              </a:buClr>
            </a:pPr>
            <a:r>
              <a:rPr lang="en-US" altLang="en-US" sz="3000" dirty="0"/>
              <a:t>Shipping and installation</a:t>
            </a:r>
          </a:p>
          <a:p>
            <a:pPr marL="465138" indent="-465138" eaLnBrk="1" hangingPunct="1">
              <a:lnSpc>
                <a:spcPct val="100000"/>
              </a:lnSpc>
              <a:buClr>
                <a:srgbClr val="006600"/>
              </a:buClr>
            </a:pPr>
            <a:r>
              <a:rPr lang="en-US" altLang="en-US" sz="3000" dirty="0"/>
              <a:t>Cost/Benefit of disposing of old asset (replacement decision)</a:t>
            </a:r>
          </a:p>
          <a:p>
            <a:pPr marL="914400" lvl="1" indent="-457200" eaLnBrk="1" hangingPunct="1">
              <a:lnSpc>
                <a:spcPct val="100000"/>
              </a:lnSpc>
              <a:buClr>
                <a:srgbClr val="006600"/>
              </a:buClr>
              <a:buFont typeface="Courier New" panose="02070309020205020404" pitchFamily="49" charset="0"/>
              <a:buChar char="o"/>
            </a:pPr>
            <a:r>
              <a:rPr lang="en-US" altLang="en-US" sz="2800" dirty="0"/>
              <a:t>Taxes</a:t>
            </a:r>
          </a:p>
          <a:p>
            <a:pPr marL="465138" indent="-465138" eaLnBrk="1" hangingPunct="1">
              <a:lnSpc>
                <a:spcPct val="100000"/>
              </a:lnSpc>
              <a:buClr>
                <a:srgbClr val="006600"/>
              </a:buClr>
            </a:pPr>
            <a:r>
              <a:rPr lang="en-US" altLang="en-US" sz="3000" dirty="0"/>
              <a:t>Change in net working capital</a:t>
            </a:r>
          </a:p>
          <a:p>
            <a:pPr marL="855663" lvl="1" indent="-457200" eaLnBrk="1" hangingPunct="1">
              <a:lnSpc>
                <a:spcPct val="100000"/>
              </a:lnSpc>
              <a:buClr>
                <a:srgbClr val="006600"/>
              </a:buClr>
              <a:buFont typeface="Courier New" panose="02070309020205020404" pitchFamily="49" charset="0"/>
              <a:buChar char="o"/>
            </a:pPr>
            <a:r>
              <a:rPr lang="en-US" altLang="en-US" sz="2800" dirty="0"/>
              <a:t>Net working capital = CA – CL</a:t>
            </a:r>
          </a:p>
          <a:p>
            <a:pPr marL="465138" indent="-465138" eaLnBrk="1" hangingPunct="1">
              <a:lnSpc>
                <a:spcPct val="100000"/>
              </a:lnSpc>
              <a:buClr>
                <a:srgbClr val="006600"/>
              </a:buClr>
            </a:pPr>
            <a:r>
              <a:rPr lang="en-US" altLang="en-US" sz="3000" dirty="0"/>
              <a:t>Other “up-front” inflows/outflows  </a:t>
            </a:r>
          </a:p>
        </p:txBody>
      </p:sp>
    </p:spTree>
    <p:custDataLst>
      <p:tags r:id="rId1"/>
    </p:custDataLst>
    <p:extLst>
      <p:ext uri="{BB962C8B-B14F-4D97-AF65-F5344CB8AC3E}">
        <p14:creationId xmlns:p14="http://schemas.microsoft.com/office/powerpoint/2010/main" val="3921637724"/>
      </p:ext>
    </p:extLst>
  </p:cSld>
  <p:clrMapOvr>
    <a:masterClrMapping/>
  </p:clrMapOvr>
  <p:transition advTm="18847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29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29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29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29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29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5293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529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1"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3954" name="Rectangle 2"/>
          <p:cNvSpPr>
            <a:spLocks noGrp="1" noChangeArrowheads="1"/>
          </p:cNvSpPr>
          <p:nvPr>
            <p:ph type="title" idx="4294967295"/>
          </p:nvPr>
        </p:nvSpPr>
        <p:spPr>
          <a:xfrm>
            <a:off x="643467" y="263522"/>
            <a:ext cx="7886700" cy="667812"/>
          </a:xfrm>
        </p:spPr>
        <p:txBody>
          <a:bodyPr anchor="t" anchorCtr="0"/>
          <a:lstStyle/>
          <a:p>
            <a:pPr algn="ctr" eaLnBrk="1" hangingPunct="1"/>
            <a:r>
              <a:rPr lang="en-US" altLang="en-US" sz="3000" b="1" dirty="0">
                <a:latin typeface="+mn-lt"/>
                <a:cs typeface="Times New Roman" panose="02020603050405020304" pitchFamily="18" charset="0"/>
              </a:rPr>
              <a:t>Supplemental Operating Cash Flows</a:t>
            </a:r>
          </a:p>
        </p:txBody>
      </p:sp>
      <p:sp>
        <p:nvSpPr>
          <p:cNvPr id="253955" name="Rectangle 3"/>
          <p:cNvSpPr>
            <a:spLocks noGrp="1" noChangeArrowheads="1"/>
          </p:cNvSpPr>
          <p:nvPr>
            <p:ph type="body" idx="4294967295"/>
          </p:nvPr>
        </p:nvSpPr>
        <p:spPr>
          <a:xfrm>
            <a:off x="349781" y="1083729"/>
            <a:ext cx="8421687" cy="4927600"/>
          </a:xfrm>
        </p:spPr>
        <p:txBody>
          <a:bodyPr/>
          <a:lstStyle/>
          <a:p>
            <a:pPr marL="465138" indent="-465138" eaLnBrk="1" hangingPunct="1">
              <a:lnSpc>
                <a:spcPct val="100000"/>
              </a:lnSpc>
              <a:buClr>
                <a:srgbClr val="006600"/>
              </a:buClr>
            </a:pPr>
            <a:r>
              <a:rPr lang="en-US" altLang="en-US" sz="3200" dirty="0">
                <a:cs typeface="Tahoma" panose="020B0604030504040204" pitchFamily="34" charset="0"/>
                <a:sym typeface="WP Greek Courier" panose="00000009000000000000" pitchFamily="49" charset="2"/>
              </a:rPr>
              <a:t>Δ</a:t>
            </a:r>
            <a:r>
              <a:rPr lang="en-US" altLang="en-US" sz="3000" dirty="0">
                <a:cs typeface="Times New Roman" panose="02020603050405020304" pitchFamily="18" charset="0"/>
              </a:rPr>
              <a:t> Cash sales</a:t>
            </a:r>
          </a:p>
          <a:p>
            <a:pPr marL="465138" indent="-465138" eaLnBrk="1" hangingPunct="1">
              <a:lnSpc>
                <a:spcPct val="100000"/>
              </a:lnSpc>
              <a:buClr>
                <a:srgbClr val="006600"/>
              </a:buClr>
            </a:pPr>
            <a:r>
              <a:rPr lang="en-US" altLang="en-US" sz="3200" dirty="0">
                <a:cs typeface="Tahoma" panose="020B0604030504040204" pitchFamily="34" charset="0"/>
                <a:sym typeface="WP Greek Courier" panose="00000009000000000000" pitchFamily="49" charset="2"/>
              </a:rPr>
              <a:t>Δ</a:t>
            </a:r>
            <a:r>
              <a:rPr lang="en-US" altLang="en-US" sz="3000" dirty="0">
                <a:cs typeface="Times New Roman" panose="02020603050405020304" pitchFamily="18" charset="0"/>
              </a:rPr>
              <a:t> Salaries</a:t>
            </a:r>
          </a:p>
          <a:p>
            <a:pPr marL="465138" indent="-465138" eaLnBrk="1" hangingPunct="1">
              <a:lnSpc>
                <a:spcPct val="100000"/>
              </a:lnSpc>
              <a:buClr>
                <a:srgbClr val="006600"/>
              </a:buClr>
            </a:pPr>
            <a:r>
              <a:rPr lang="en-US" altLang="en-US" sz="3200" dirty="0">
                <a:cs typeface="Tahoma" panose="020B0604030504040204" pitchFamily="34" charset="0"/>
                <a:sym typeface="WP Greek Courier" panose="00000009000000000000" pitchFamily="49" charset="2"/>
              </a:rPr>
              <a:t>Δ</a:t>
            </a:r>
            <a:r>
              <a:rPr lang="en-US" altLang="en-US" sz="3000" dirty="0">
                <a:cs typeface="Times New Roman" panose="02020603050405020304" pitchFamily="18" charset="0"/>
              </a:rPr>
              <a:t> Costs of raw materials</a:t>
            </a:r>
          </a:p>
          <a:p>
            <a:pPr marL="465138" indent="-465138" eaLnBrk="1" hangingPunct="1">
              <a:lnSpc>
                <a:spcPct val="100000"/>
              </a:lnSpc>
              <a:buClr>
                <a:srgbClr val="006600"/>
              </a:buClr>
            </a:pPr>
            <a:r>
              <a:rPr lang="en-US" altLang="en-US" sz="3200" dirty="0">
                <a:cs typeface="Tahoma" panose="020B0604030504040204" pitchFamily="34" charset="0"/>
                <a:sym typeface="WP Greek Courier" panose="00000009000000000000" pitchFamily="49" charset="2"/>
              </a:rPr>
              <a:t>Δ</a:t>
            </a:r>
            <a:r>
              <a:rPr lang="en-US" altLang="en-US" sz="3000" dirty="0">
                <a:cs typeface="Times New Roman" panose="02020603050405020304" pitchFamily="18" charset="0"/>
              </a:rPr>
              <a:t> Other cash operating revenues and expenses</a:t>
            </a:r>
          </a:p>
          <a:p>
            <a:pPr marL="465138" indent="-465138" eaLnBrk="1" hangingPunct="1">
              <a:lnSpc>
                <a:spcPct val="100000"/>
              </a:lnSpc>
              <a:buClr>
                <a:srgbClr val="006600"/>
              </a:buClr>
            </a:pPr>
            <a:r>
              <a:rPr lang="en-US" altLang="en-US" sz="3200" dirty="0">
                <a:cs typeface="Tahoma" panose="020B0604030504040204" pitchFamily="34" charset="0"/>
                <a:sym typeface="WP Greek Courier" panose="00000009000000000000" pitchFamily="49" charset="2"/>
              </a:rPr>
              <a:t>Δ</a:t>
            </a:r>
            <a:r>
              <a:rPr lang="en-US" altLang="en-US" sz="3000" dirty="0">
                <a:cs typeface="Times New Roman" panose="02020603050405020304" pitchFamily="18" charset="0"/>
              </a:rPr>
              <a:t> Taxes</a:t>
            </a:r>
          </a:p>
          <a:p>
            <a:pPr marL="1093788" lvl="1" indent="-457200" eaLnBrk="1" hangingPunct="1">
              <a:lnSpc>
                <a:spcPct val="100000"/>
              </a:lnSpc>
              <a:buClr>
                <a:srgbClr val="006600"/>
              </a:buClr>
              <a:buFont typeface="Courier New" panose="02070309020205020404" pitchFamily="49" charset="0"/>
              <a:buChar char="o"/>
            </a:pPr>
            <a:r>
              <a:rPr lang="en-US" altLang="en-US" sz="2800" dirty="0">
                <a:cs typeface="Tahoma" panose="020B0604030504040204" pitchFamily="34" charset="0"/>
                <a:sym typeface="WP Greek Courier" panose="00000009000000000000" pitchFamily="49" charset="2"/>
              </a:rPr>
              <a:t>Δ</a:t>
            </a:r>
            <a:r>
              <a:rPr lang="en-US" altLang="en-US" sz="2800" dirty="0">
                <a:cs typeface="Times New Roman" panose="02020603050405020304" pitchFamily="18" charset="0"/>
                <a:sym typeface="WP Greek Courier" panose="00000009000000000000" pitchFamily="49" charset="2"/>
              </a:rPr>
              <a:t> </a:t>
            </a:r>
            <a:r>
              <a:rPr lang="en-US" altLang="en-US" sz="2800" dirty="0">
                <a:cs typeface="Times New Roman" panose="02020603050405020304" pitchFamily="18" charset="0"/>
              </a:rPr>
              <a:t>revenues or expenses, </a:t>
            </a:r>
            <a:r>
              <a:rPr lang="en-US" altLang="en-US" sz="2800" dirty="0">
                <a:cs typeface="Tahoma" panose="020B0604030504040204" pitchFamily="34" charset="0"/>
                <a:sym typeface="WP Greek Courier" panose="00000009000000000000" pitchFamily="49" charset="2"/>
              </a:rPr>
              <a:t>Δ</a:t>
            </a:r>
            <a:r>
              <a:rPr lang="en-US" altLang="en-US" sz="2800" dirty="0">
                <a:cs typeface="Times New Roman" panose="02020603050405020304" pitchFamily="18" charset="0"/>
              </a:rPr>
              <a:t> tax liability</a:t>
            </a:r>
          </a:p>
          <a:p>
            <a:pPr marL="1093788" lvl="1" indent="-457200" eaLnBrk="1" hangingPunct="1">
              <a:lnSpc>
                <a:spcPct val="100000"/>
              </a:lnSpc>
              <a:buClr>
                <a:srgbClr val="006600"/>
              </a:buClr>
              <a:buFont typeface="Courier New" panose="02070309020205020404" pitchFamily="49" charset="0"/>
              <a:buChar char="o"/>
            </a:pPr>
            <a:r>
              <a:rPr lang="en-US" altLang="en-US" sz="2800" dirty="0">
                <a:cs typeface="Times New Roman" panose="02020603050405020304" pitchFamily="18" charset="0"/>
              </a:rPr>
              <a:t>Depreciation—</a:t>
            </a:r>
            <a:r>
              <a:rPr lang="en-US" altLang="en-US" sz="2800" dirty="0">
                <a:solidFill>
                  <a:srgbClr val="FF0000"/>
                </a:solidFill>
                <a:cs typeface="Times New Roman" panose="02020603050405020304" pitchFamily="18" charset="0"/>
              </a:rPr>
              <a:t>non-cash</a:t>
            </a:r>
            <a:r>
              <a:rPr lang="en-US" altLang="en-US" sz="2800" dirty="0">
                <a:cs typeface="Times New Roman" panose="02020603050405020304" pitchFamily="18" charset="0"/>
              </a:rPr>
              <a:t> expense that affects the firm’s taxes, which are paid with cash   </a:t>
            </a:r>
          </a:p>
        </p:txBody>
      </p:sp>
    </p:spTree>
    <p:custDataLst>
      <p:tags r:id="rId1"/>
    </p:custDataLst>
    <p:extLst>
      <p:ext uri="{BB962C8B-B14F-4D97-AF65-F5344CB8AC3E}">
        <p14:creationId xmlns:p14="http://schemas.microsoft.com/office/powerpoint/2010/main" val="3028378776"/>
      </p:ext>
    </p:extLst>
  </p:cSld>
  <p:clrMapOvr>
    <a:masterClrMapping/>
  </p:clrMapOvr>
  <p:transition advTm="11506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3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39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39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39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395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5395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539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idx="4294967295"/>
          </p:nvPr>
        </p:nvSpPr>
        <p:spPr>
          <a:xfrm>
            <a:off x="592667" y="246592"/>
            <a:ext cx="7886700" cy="684741"/>
          </a:xfrm>
        </p:spPr>
        <p:txBody>
          <a:bodyPr anchor="t" anchorCtr="0"/>
          <a:lstStyle/>
          <a:p>
            <a:pPr algn="ctr" eaLnBrk="1" hangingPunct="1"/>
            <a:r>
              <a:rPr lang="en-US" altLang="en-US" sz="3000" b="1" dirty="0">
                <a:latin typeface="+mn-lt"/>
                <a:cs typeface="Times New Roman" panose="02020603050405020304" pitchFamily="18" charset="0"/>
              </a:rPr>
              <a:t>Terminal Cash Flow</a:t>
            </a:r>
          </a:p>
        </p:txBody>
      </p:sp>
      <p:sp>
        <p:nvSpPr>
          <p:cNvPr id="254979" name="Rectangle 3"/>
          <p:cNvSpPr>
            <a:spLocks noGrp="1" noChangeArrowheads="1"/>
          </p:cNvSpPr>
          <p:nvPr>
            <p:ph type="body" idx="4294967295"/>
          </p:nvPr>
        </p:nvSpPr>
        <p:spPr>
          <a:xfrm>
            <a:off x="592667" y="1168394"/>
            <a:ext cx="7924800" cy="4230688"/>
          </a:xfrm>
        </p:spPr>
        <p:txBody>
          <a:bodyPr/>
          <a:lstStyle/>
          <a:p>
            <a:pPr marL="465138" indent="-465138" eaLnBrk="1" hangingPunct="1">
              <a:lnSpc>
                <a:spcPct val="100000"/>
              </a:lnSpc>
              <a:buClr>
                <a:srgbClr val="006600"/>
              </a:buClr>
            </a:pPr>
            <a:r>
              <a:rPr lang="en-US" altLang="en-US" sz="3000" dirty="0">
                <a:cs typeface="Times New Roman" panose="02020603050405020304" pitchFamily="18" charset="0"/>
              </a:rPr>
              <a:t>Salvage value of new asset</a:t>
            </a:r>
          </a:p>
          <a:p>
            <a:pPr marL="1093788" lvl="1" indent="-457200" eaLnBrk="1" hangingPunct="1">
              <a:lnSpc>
                <a:spcPct val="100000"/>
              </a:lnSpc>
              <a:buClr>
                <a:srgbClr val="006600"/>
              </a:buClr>
              <a:buFont typeface="Courier New" panose="02070309020205020404" pitchFamily="49" charset="0"/>
              <a:buChar char="o"/>
            </a:pPr>
            <a:r>
              <a:rPr lang="en-US" altLang="en-US" sz="2800" dirty="0">
                <a:cs typeface="Times New Roman" panose="02020603050405020304" pitchFamily="18" charset="0"/>
              </a:rPr>
              <a:t>Taxes</a:t>
            </a:r>
          </a:p>
          <a:p>
            <a:pPr marL="465138" indent="-465138" eaLnBrk="1" hangingPunct="1">
              <a:lnSpc>
                <a:spcPct val="100000"/>
              </a:lnSpc>
              <a:buClr>
                <a:srgbClr val="006600"/>
              </a:buClr>
            </a:pPr>
            <a:r>
              <a:rPr lang="en-US" altLang="en-US" sz="3000" dirty="0">
                <a:cs typeface="Times New Roman" panose="02020603050405020304" pitchFamily="18" charset="0"/>
              </a:rPr>
              <a:t>Salvage value of old asset</a:t>
            </a:r>
          </a:p>
          <a:p>
            <a:pPr marL="1093788" lvl="1" indent="-457200" eaLnBrk="1" hangingPunct="1">
              <a:lnSpc>
                <a:spcPct val="100000"/>
              </a:lnSpc>
              <a:buClr>
                <a:srgbClr val="006600"/>
              </a:buClr>
              <a:buFont typeface="Courier New" panose="02070309020205020404" pitchFamily="49" charset="0"/>
              <a:buChar char="o"/>
            </a:pPr>
            <a:r>
              <a:rPr lang="en-US" altLang="en-US" sz="2800" dirty="0">
                <a:cs typeface="Times New Roman" panose="02020603050405020304" pitchFamily="18" charset="0"/>
              </a:rPr>
              <a:t>Taxes</a:t>
            </a:r>
          </a:p>
          <a:p>
            <a:pPr marL="465138" indent="-465138" eaLnBrk="1" hangingPunct="1">
              <a:lnSpc>
                <a:spcPct val="100000"/>
              </a:lnSpc>
              <a:buClr>
                <a:srgbClr val="006600"/>
              </a:buClr>
            </a:pPr>
            <a:r>
              <a:rPr lang="en-US" altLang="en-US" sz="3200" dirty="0">
                <a:cs typeface="Tahoma" panose="020B0604030504040204" pitchFamily="34" charset="0"/>
                <a:sym typeface="WP Greek Courier" panose="00000009000000000000" pitchFamily="49" charset="2"/>
              </a:rPr>
              <a:t>Δ</a:t>
            </a:r>
            <a:r>
              <a:rPr lang="en-US" altLang="en-US" sz="3000" dirty="0">
                <a:cs typeface="Times New Roman" panose="02020603050405020304" pitchFamily="18" charset="0"/>
                <a:sym typeface="WP Greek Courier" panose="00000009000000000000" pitchFamily="49" charset="2"/>
              </a:rPr>
              <a:t> </a:t>
            </a:r>
            <a:r>
              <a:rPr lang="en-US" altLang="en-US" sz="3000" dirty="0">
                <a:cs typeface="Times New Roman" panose="02020603050405020304" pitchFamily="18" charset="0"/>
              </a:rPr>
              <a:t>Net working capital</a:t>
            </a:r>
          </a:p>
          <a:p>
            <a:pPr marL="465138" indent="-465138" eaLnBrk="1" hangingPunct="1">
              <a:lnSpc>
                <a:spcPct val="100000"/>
              </a:lnSpc>
              <a:buClr>
                <a:srgbClr val="006600"/>
              </a:buClr>
            </a:pPr>
            <a:r>
              <a:rPr lang="en-US" altLang="en-US" sz="3000" dirty="0">
                <a:cs typeface="Times New Roman" panose="02020603050405020304" pitchFamily="18" charset="0"/>
              </a:rPr>
              <a:t>Other “terminal” inflows/outflows associated with both the new asset and the old asset  </a:t>
            </a:r>
          </a:p>
        </p:txBody>
      </p:sp>
    </p:spTree>
    <p:custDataLst>
      <p:tags r:id="rId1"/>
    </p:custDataLst>
    <p:extLst>
      <p:ext uri="{BB962C8B-B14F-4D97-AF65-F5344CB8AC3E}">
        <p14:creationId xmlns:p14="http://schemas.microsoft.com/office/powerpoint/2010/main" val="2750420032"/>
      </p:ext>
    </p:extLst>
  </p:cSld>
  <p:clrMapOvr>
    <a:masterClrMapping/>
  </p:clrMapOvr>
  <p:transition advTm="19503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49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49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49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49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49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549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
          <p:cNvSpPr>
            <a:spLocks noGrp="1" noChangeArrowheads="1"/>
          </p:cNvSpPr>
          <p:nvPr>
            <p:ph type="title" idx="4294967295"/>
          </p:nvPr>
        </p:nvSpPr>
        <p:spPr>
          <a:xfrm>
            <a:off x="702733" y="246592"/>
            <a:ext cx="7886700" cy="659341"/>
          </a:xfrm>
        </p:spPr>
        <p:txBody>
          <a:bodyPr anchor="t" anchorCtr="0"/>
          <a:lstStyle/>
          <a:p>
            <a:pPr algn="ctr" eaLnBrk="1" hangingPunct="1"/>
            <a:r>
              <a:rPr lang="en-US" altLang="en-US" sz="3000" b="1" dirty="0">
                <a:latin typeface="+mn-lt"/>
                <a:cs typeface="Times New Roman" panose="02020603050405020304" pitchFamily="18" charset="0"/>
              </a:rPr>
              <a:t>Capital Budgeting Project Evaluation</a:t>
            </a:r>
          </a:p>
        </p:txBody>
      </p:sp>
      <p:sp>
        <p:nvSpPr>
          <p:cNvPr id="256003" name="Rectangle 3"/>
          <p:cNvSpPr>
            <a:spLocks noGrp="1" noChangeArrowheads="1"/>
          </p:cNvSpPr>
          <p:nvPr>
            <p:ph type="body" idx="4294967295"/>
          </p:nvPr>
        </p:nvSpPr>
        <p:spPr>
          <a:xfrm>
            <a:off x="332846" y="1109130"/>
            <a:ext cx="8345487" cy="4715934"/>
          </a:xfrm>
        </p:spPr>
        <p:txBody>
          <a:bodyPr/>
          <a:lstStyle/>
          <a:p>
            <a:pPr marL="465138" indent="-465138" eaLnBrk="1" hangingPunct="1">
              <a:lnSpc>
                <a:spcPct val="100000"/>
              </a:lnSpc>
              <a:spcBef>
                <a:spcPts val="1500"/>
              </a:spcBef>
            </a:pPr>
            <a:r>
              <a:rPr lang="en-US" altLang="en-US" sz="3000" b="1" i="1" dirty="0">
                <a:solidFill>
                  <a:srgbClr val="5B22CC"/>
                </a:solidFill>
              </a:rPr>
              <a:t>Expansion projects</a:t>
            </a:r>
            <a:r>
              <a:rPr lang="en-US" altLang="en-US" sz="3000" dirty="0"/>
              <a:t>—marginal cash flows include all cash flows associated with adding a </a:t>
            </a:r>
            <a:r>
              <a:rPr lang="en-US" altLang="en-US" sz="3000" dirty="0">
                <a:solidFill>
                  <a:srgbClr val="FF0000"/>
                </a:solidFill>
              </a:rPr>
              <a:t>new asset </a:t>
            </a:r>
            <a:r>
              <a:rPr lang="en-US" altLang="en-US" sz="3000" dirty="0"/>
              <a:t>to </a:t>
            </a:r>
            <a:r>
              <a:rPr lang="en-US" altLang="en-US" sz="3000" dirty="0">
                <a:solidFill>
                  <a:srgbClr val="FF0000"/>
                </a:solidFill>
              </a:rPr>
              <a:t>grow the firm</a:t>
            </a:r>
            <a:r>
              <a:rPr lang="en-US" altLang="en-US" sz="3000" dirty="0"/>
              <a:t>.</a:t>
            </a:r>
          </a:p>
          <a:p>
            <a:pPr marL="465138" indent="-465138" eaLnBrk="1" hangingPunct="1">
              <a:lnSpc>
                <a:spcPct val="100000"/>
              </a:lnSpc>
              <a:spcBef>
                <a:spcPts val="1500"/>
              </a:spcBef>
            </a:pPr>
            <a:r>
              <a:rPr lang="en-US" altLang="en-US" sz="3000" b="1" i="1" dirty="0">
                <a:solidFill>
                  <a:srgbClr val="5B22CC"/>
                </a:solidFill>
              </a:rPr>
              <a:t>Replacement analysis</a:t>
            </a:r>
            <a:r>
              <a:rPr lang="en-US" altLang="en-US" sz="3000" dirty="0"/>
              <a:t>—marginal cash flows include </a:t>
            </a:r>
            <a:r>
              <a:rPr lang="en-US" altLang="en-US" sz="3000" i="1" dirty="0"/>
              <a:t>changes</a:t>
            </a:r>
            <a:r>
              <a:rPr lang="en-US" altLang="en-US" sz="3000" dirty="0"/>
              <a:t> (+ or -) in the cash flows associated with the new asset that replace the cash flows associated with the old asset that is replaced (</a:t>
            </a:r>
            <a:r>
              <a:rPr lang="en-US" altLang="en-US" sz="3000" dirty="0">
                <a:solidFill>
                  <a:srgbClr val="FF0000"/>
                </a:solidFill>
              </a:rPr>
              <a:t>maintain</a:t>
            </a:r>
            <a:r>
              <a:rPr lang="en-US" altLang="en-US" sz="3000" dirty="0"/>
              <a:t> existing operations by </a:t>
            </a:r>
            <a:r>
              <a:rPr lang="en-US" altLang="en-US" sz="3000" dirty="0">
                <a:solidFill>
                  <a:srgbClr val="FF0000"/>
                </a:solidFill>
              </a:rPr>
              <a:t>replacing an old asset</a:t>
            </a:r>
            <a:r>
              <a:rPr lang="en-US" altLang="en-US" sz="3000" dirty="0"/>
              <a:t>).  </a:t>
            </a:r>
          </a:p>
        </p:txBody>
      </p:sp>
    </p:spTree>
    <p:custDataLst>
      <p:tags r:id="rId1"/>
    </p:custDataLst>
    <p:extLst>
      <p:ext uri="{BB962C8B-B14F-4D97-AF65-F5344CB8AC3E}">
        <p14:creationId xmlns:p14="http://schemas.microsoft.com/office/powerpoint/2010/main" val="1566963710"/>
      </p:ext>
    </p:extLst>
  </p:cSld>
  <p:clrMapOvr>
    <a:masterClrMapping/>
  </p:clrMapOvr>
  <p:transition advTm="11406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60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60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ChangeArrowheads="1"/>
          </p:cNvSpPr>
          <p:nvPr>
            <p:ph type="title" idx="4294967295"/>
          </p:nvPr>
        </p:nvSpPr>
        <p:spPr>
          <a:xfrm>
            <a:off x="194728" y="272337"/>
            <a:ext cx="8763000" cy="507831"/>
          </a:xfrm>
        </p:spPr>
        <p:txBody>
          <a:bodyPr anchor="t" anchorCtr="0">
            <a:spAutoFit/>
          </a:bodyPr>
          <a:lstStyle/>
          <a:p>
            <a:pPr algn="ctr" eaLnBrk="1" hangingPunct="1"/>
            <a:r>
              <a:rPr lang="en-US" altLang="en-US" sz="3000" b="1">
                <a:latin typeface="+mn-lt"/>
              </a:rPr>
              <a:t>Expansion Project—Example</a:t>
            </a:r>
          </a:p>
        </p:txBody>
      </p:sp>
      <p:sp>
        <p:nvSpPr>
          <p:cNvPr id="7" name="Rectangle 3">
            <a:extLst>
              <a:ext uri="{FF2B5EF4-FFF2-40B4-BE49-F238E27FC236}">
                <a16:creationId xmlns:a16="http://schemas.microsoft.com/office/drawing/2014/main" id="{1F69B137-E158-4785-B951-FEFAD244BD2E}"/>
              </a:ext>
            </a:extLst>
          </p:cNvPr>
          <p:cNvSpPr>
            <a:spLocks noChangeArrowheads="1"/>
          </p:cNvSpPr>
          <p:nvPr/>
        </p:nvSpPr>
        <p:spPr bwMode="auto">
          <a:xfrm>
            <a:off x="519113" y="727859"/>
            <a:ext cx="8269287"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5000"/>
              </a:lnSpc>
              <a:spcBef>
                <a:spcPct val="20000"/>
              </a:spcBef>
              <a:buSzPct val="75000"/>
              <a:buBlip>
                <a:blip r:embed="rId4"/>
              </a:buBlip>
              <a:tabLst>
                <a:tab pos="5372100" algn="l"/>
                <a:tab pos="7024688"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5372100" algn="l"/>
                <a:tab pos="7024688"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5372100" algn="l"/>
                <a:tab pos="7024688"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5372100" algn="l"/>
                <a:tab pos="7024688"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5372100" algn="l"/>
                <a:tab pos="7024688"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5372100" algn="l"/>
                <a:tab pos="7024688"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5372100" algn="l"/>
                <a:tab pos="7024688"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5372100" algn="l"/>
                <a:tab pos="7024688"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5372100" algn="l"/>
                <a:tab pos="7024688"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ts val="1000"/>
              </a:spcBef>
              <a:buClr>
                <a:schemeClr val="folHlink"/>
              </a:buClr>
              <a:buSzPct val="60000"/>
              <a:buFont typeface="Wingdings" panose="05000000000000000000" pitchFamily="2" charset="2"/>
              <a:buNone/>
            </a:pPr>
            <a:r>
              <a:rPr lang="en-US" altLang="en-US" sz="3000" dirty="0">
                <a:latin typeface="+mn-lt"/>
              </a:rPr>
              <a:t>Increase production by adding a machine</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Purchase price</a:t>
            </a:r>
            <a:r>
              <a:rPr lang="en-US" altLang="en-US" sz="3000" dirty="0">
                <a:solidFill>
                  <a:srgbClr val="7F7F7F"/>
                </a:solidFill>
                <a:latin typeface="+mn-lt"/>
              </a:rPr>
              <a:t>		</a:t>
            </a:r>
            <a:r>
              <a:rPr lang="en-US" altLang="en-US" sz="3000" dirty="0">
                <a:latin typeface="+mn-lt"/>
              </a:rPr>
              <a:t>$(47,000)</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Installation</a:t>
            </a:r>
            <a:r>
              <a:rPr lang="en-US" altLang="en-US" sz="3000" dirty="0">
                <a:solidFill>
                  <a:srgbClr val="7F7F7F"/>
                </a:solidFill>
                <a:latin typeface="+mn-lt"/>
              </a:rPr>
              <a:t>		</a:t>
            </a:r>
            <a:r>
              <a:rPr lang="en-US" altLang="en-US" sz="3000" dirty="0">
                <a:latin typeface="+mn-lt"/>
              </a:rPr>
              <a:t>$(3,000)</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Life</a:t>
            </a:r>
            <a:r>
              <a:rPr lang="en-US" altLang="en-US" sz="3000" dirty="0">
                <a:solidFill>
                  <a:srgbClr val="7F7F7F"/>
                </a:solidFill>
                <a:latin typeface="+mn-lt"/>
              </a:rPr>
              <a:t>	</a:t>
            </a:r>
            <a:r>
              <a:rPr lang="en-US" altLang="en-US" sz="3000" dirty="0">
                <a:latin typeface="+mn-lt"/>
              </a:rPr>
              <a:t>     3 years</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Salvage</a:t>
            </a:r>
            <a:r>
              <a:rPr lang="en-US" altLang="en-US" sz="3000" dirty="0">
                <a:solidFill>
                  <a:srgbClr val="7F7F7F"/>
                </a:solidFill>
                <a:latin typeface="+mn-lt"/>
              </a:rPr>
              <a:t>		</a:t>
            </a:r>
            <a:r>
              <a:rPr lang="en-US" altLang="en-US" sz="3000" dirty="0">
                <a:latin typeface="+mn-lt"/>
              </a:rPr>
              <a:t>$6,000</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Increase in net WC</a:t>
            </a:r>
            <a:r>
              <a:rPr lang="en-US" altLang="en-US" sz="3000" dirty="0">
                <a:solidFill>
                  <a:srgbClr val="7F7F7F"/>
                </a:solidFill>
                <a:latin typeface="+mn-lt"/>
              </a:rPr>
              <a:t>		</a:t>
            </a:r>
            <a:r>
              <a:rPr lang="en-US" altLang="en-US" sz="3000" dirty="0">
                <a:latin typeface="+mn-lt"/>
              </a:rPr>
              <a:t>$(1,500)</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Increase in operating income,</a:t>
            </a:r>
          </a:p>
          <a:p>
            <a:pPr marL="0" indent="0" eaLnBrk="1" hangingPunct="1">
              <a:lnSpc>
                <a:spcPct val="100000"/>
              </a:lnSpc>
              <a:spcBef>
                <a:spcPts val="0"/>
              </a:spcBef>
              <a:buClr>
                <a:srgbClr val="006600"/>
              </a:buClr>
              <a:buSzPct val="60000"/>
              <a:buNone/>
            </a:pPr>
            <a:r>
              <a:rPr lang="en-US" altLang="en-US" sz="3000" dirty="0">
                <a:latin typeface="+mn-lt"/>
              </a:rPr>
              <a:t>       excluding depreciation</a:t>
            </a:r>
            <a:r>
              <a:rPr lang="en-US" altLang="en-US" sz="3000" dirty="0">
                <a:solidFill>
                  <a:srgbClr val="7F7F7F"/>
                </a:solidFill>
                <a:latin typeface="+mn-lt"/>
              </a:rPr>
              <a:t>		</a:t>
            </a:r>
            <a:r>
              <a:rPr lang="en-US" altLang="en-US" sz="3000" dirty="0">
                <a:latin typeface="+mn-lt"/>
              </a:rPr>
              <a:t>$21,000</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Marginal tax rate</a:t>
            </a:r>
            <a:r>
              <a:rPr lang="en-US" altLang="en-US" sz="3000" dirty="0">
                <a:solidFill>
                  <a:srgbClr val="7F7F7F"/>
                </a:solidFill>
                <a:latin typeface="+mn-lt"/>
              </a:rPr>
              <a:t>	</a:t>
            </a:r>
            <a:r>
              <a:rPr lang="en-US" altLang="en-US" sz="3000" dirty="0">
                <a:latin typeface="+mn-lt"/>
              </a:rPr>
              <a:t>        34%</a:t>
            </a:r>
          </a:p>
          <a:p>
            <a:pPr eaLnBrk="1" hangingPunct="1">
              <a:lnSpc>
                <a:spcPct val="100000"/>
              </a:lnSpc>
              <a:spcBef>
                <a:spcPts val="1000"/>
              </a:spcBef>
              <a:buClr>
                <a:srgbClr val="006600"/>
              </a:buClr>
              <a:buSzPct val="60000"/>
              <a:buFont typeface="Wingdings" panose="05000000000000000000" pitchFamily="2" charset="2"/>
              <a:buChar char="n"/>
            </a:pPr>
            <a:r>
              <a:rPr lang="en-US" altLang="en-US" sz="3000" dirty="0">
                <a:latin typeface="+mn-lt"/>
              </a:rPr>
              <a:t>Depreciation method</a:t>
            </a:r>
            <a:r>
              <a:rPr lang="en-US" altLang="en-US" sz="3000" dirty="0">
                <a:solidFill>
                  <a:srgbClr val="7F7F7F"/>
                </a:solidFill>
                <a:latin typeface="+mn-lt"/>
              </a:rPr>
              <a:t>		</a:t>
            </a:r>
            <a:r>
              <a:rPr lang="en-US" altLang="en-US" sz="3000" dirty="0">
                <a:latin typeface="+mn-lt"/>
              </a:rPr>
              <a:t>MACRS</a:t>
            </a:r>
          </a:p>
        </p:txBody>
      </p:sp>
      <p:sp>
        <p:nvSpPr>
          <p:cNvPr id="2" name="TextBox 1">
            <a:extLst>
              <a:ext uri="{FF2B5EF4-FFF2-40B4-BE49-F238E27FC236}">
                <a16:creationId xmlns:a16="http://schemas.microsoft.com/office/drawing/2014/main" id="{0C8384D5-B482-4C49-A3AA-82FE5DD4107B}"/>
              </a:ext>
            </a:extLst>
          </p:cNvPr>
          <p:cNvSpPr txBox="1"/>
          <p:nvPr/>
        </p:nvSpPr>
        <p:spPr>
          <a:xfrm>
            <a:off x="6156962" y="1314991"/>
            <a:ext cx="1688283" cy="553998"/>
          </a:xfrm>
          <a:prstGeom prst="rect">
            <a:avLst/>
          </a:prstGeom>
          <a:noFill/>
        </p:spPr>
        <p:txBody>
          <a:bodyPr wrap="none" rtlCol="0">
            <a:spAutoFit/>
          </a:bodyPr>
          <a:lstStyle/>
          <a:p>
            <a:pPr algn="r"/>
            <a:r>
              <a:rPr lang="en-US" sz="3000" dirty="0">
                <a:solidFill>
                  <a:srgbClr val="C00000"/>
                </a:solidFill>
              </a:rPr>
              <a:t>$(47,000)</a:t>
            </a:r>
          </a:p>
        </p:txBody>
      </p:sp>
      <p:sp>
        <p:nvSpPr>
          <p:cNvPr id="9" name="TextBox 8">
            <a:extLst>
              <a:ext uri="{FF2B5EF4-FFF2-40B4-BE49-F238E27FC236}">
                <a16:creationId xmlns:a16="http://schemas.microsoft.com/office/drawing/2014/main" id="{04E5AAD3-C9D9-4211-B022-DFA0FF629DA4}"/>
              </a:ext>
            </a:extLst>
          </p:cNvPr>
          <p:cNvSpPr txBox="1"/>
          <p:nvPr/>
        </p:nvSpPr>
        <p:spPr>
          <a:xfrm>
            <a:off x="6348174" y="1894114"/>
            <a:ext cx="1492717" cy="553998"/>
          </a:xfrm>
          <a:prstGeom prst="rect">
            <a:avLst/>
          </a:prstGeom>
          <a:noFill/>
        </p:spPr>
        <p:txBody>
          <a:bodyPr wrap="none" rtlCol="0">
            <a:spAutoFit/>
          </a:bodyPr>
          <a:lstStyle/>
          <a:p>
            <a:pPr algn="r"/>
            <a:r>
              <a:rPr lang="en-US" sz="3000" dirty="0">
                <a:solidFill>
                  <a:srgbClr val="C00000"/>
                </a:solidFill>
              </a:rPr>
              <a:t>$(3,000)</a:t>
            </a:r>
          </a:p>
        </p:txBody>
      </p:sp>
      <p:sp>
        <p:nvSpPr>
          <p:cNvPr id="10" name="TextBox 9">
            <a:extLst>
              <a:ext uri="{FF2B5EF4-FFF2-40B4-BE49-F238E27FC236}">
                <a16:creationId xmlns:a16="http://schemas.microsoft.com/office/drawing/2014/main" id="{7C851A2A-E9F7-468E-B87A-7613B89804B6}"/>
              </a:ext>
            </a:extLst>
          </p:cNvPr>
          <p:cNvSpPr txBox="1"/>
          <p:nvPr/>
        </p:nvSpPr>
        <p:spPr>
          <a:xfrm>
            <a:off x="6348166" y="3644545"/>
            <a:ext cx="1492717" cy="553998"/>
          </a:xfrm>
          <a:prstGeom prst="rect">
            <a:avLst/>
          </a:prstGeom>
          <a:noFill/>
        </p:spPr>
        <p:txBody>
          <a:bodyPr wrap="none" rtlCol="0">
            <a:spAutoFit/>
          </a:bodyPr>
          <a:lstStyle/>
          <a:p>
            <a:pPr algn="r"/>
            <a:r>
              <a:rPr lang="en-US" sz="3000" dirty="0">
                <a:solidFill>
                  <a:srgbClr val="C00000"/>
                </a:solidFill>
              </a:rPr>
              <a:t>$(1,500)</a:t>
            </a:r>
          </a:p>
        </p:txBody>
      </p:sp>
      <p:sp>
        <p:nvSpPr>
          <p:cNvPr id="11" name="TextBox 10">
            <a:extLst>
              <a:ext uri="{FF2B5EF4-FFF2-40B4-BE49-F238E27FC236}">
                <a16:creationId xmlns:a16="http://schemas.microsoft.com/office/drawing/2014/main" id="{7EEF5FD7-01A1-4FBE-83AF-F327D1A25E96}"/>
              </a:ext>
            </a:extLst>
          </p:cNvPr>
          <p:cNvSpPr txBox="1"/>
          <p:nvPr/>
        </p:nvSpPr>
        <p:spPr>
          <a:xfrm>
            <a:off x="6278588" y="4694938"/>
            <a:ext cx="1454244" cy="553998"/>
          </a:xfrm>
          <a:prstGeom prst="rect">
            <a:avLst/>
          </a:prstGeom>
          <a:noFill/>
        </p:spPr>
        <p:txBody>
          <a:bodyPr wrap="none" rtlCol="0">
            <a:spAutoFit/>
          </a:bodyPr>
          <a:lstStyle/>
          <a:p>
            <a:pPr algn="r"/>
            <a:r>
              <a:rPr lang="en-US" sz="3000" dirty="0">
                <a:solidFill>
                  <a:srgbClr val="0033CC"/>
                </a:solidFill>
              </a:rPr>
              <a:t>$21,000</a:t>
            </a:r>
          </a:p>
        </p:txBody>
      </p:sp>
      <p:sp>
        <p:nvSpPr>
          <p:cNvPr id="12" name="TextBox 11">
            <a:extLst>
              <a:ext uri="{FF2B5EF4-FFF2-40B4-BE49-F238E27FC236}">
                <a16:creationId xmlns:a16="http://schemas.microsoft.com/office/drawing/2014/main" id="{91BDDC1A-4A6A-46AF-8909-21BF3504EA5A}"/>
              </a:ext>
            </a:extLst>
          </p:cNvPr>
          <p:cNvSpPr txBox="1"/>
          <p:nvPr/>
        </p:nvSpPr>
        <p:spPr>
          <a:xfrm>
            <a:off x="6572112" y="5275200"/>
            <a:ext cx="851516" cy="553998"/>
          </a:xfrm>
          <a:prstGeom prst="rect">
            <a:avLst/>
          </a:prstGeom>
          <a:noFill/>
        </p:spPr>
        <p:txBody>
          <a:bodyPr wrap="none" rtlCol="0">
            <a:spAutoFit/>
          </a:bodyPr>
          <a:lstStyle/>
          <a:p>
            <a:pPr algn="r"/>
            <a:r>
              <a:rPr lang="en-US" sz="3000" dirty="0">
                <a:solidFill>
                  <a:srgbClr val="0033CC"/>
                </a:solidFill>
              </a:rPr>
              <a:t>34%</a:t>
            </a:r>
          </a:p>
        </p:txBody>
      </p:sp>
      <p:sp>
        <p:nvSpPr>
          <p:cNvPr id="16" name="TextBox 15">
            <a:extLst>
              <a:ext uri="{FF2B5EF4-FFF2-40B4-BE49-F238E27FC236}">
                <a16:creationId xmlns:a16="http://schemas.microsoft.com/office/drawing/2014/main" id="{35D51996-03CA-48A2-8D3D-E64D5323A7E1}"/>
              </a:ext>
            </a:extLst>
          </p:cNvPr>
          <p:cNvSpPr txBox="1"/>
          <p:nvPr/>
        </p:nvSpPr>
        <p:spPr>
          <a:xfrm>
            <a:off x="6407130" y="5859214"/>
            <a:ext cx="1318118" cy="553998"/>
          </a:xfrm>
          <a:prstGeom prst="rect">
            <a:avLst/>
          </a:prstGeom>
          <a:noFill/>
        </p:spPr>
        <p:txBody>
          <a:bodyPr wrap="none" rtlCol="0">
            <a:spAutoFit/>
          </a:bodyPr>
          <a:lstStyle/>
          <a:p>
            <a:pPr algn="r"/>
            <a:r>
              <a:rPr lang="en-US" sz="3000" dirty="0">
                <a:solidFill>
                  <a:srgbClr val="0033CC"/>
                </a:solidFill>
              </a:rPr>
              <a:t>MACRS</a:t>
            </a:r>
          </a:p>
        </p:txBody>
      </p:sp>
      <p:sp>
        <p:nvSpPr>
          <p:cNvPr id="17" name="TextBox 16">
            <a:extLst>
              <a:ext uri="{FF2B5EF4-FFF2-40B4-BE49-F238E27FC236}">
                <a16:creationId xmlns:a16="http://schemas.microsoft.com/office/drawing/2014/main" id="{3A92BBAA-52B4-41BB-8053-1F4795B580E6}"/>
              </a:ext>
            </a:extLst>
          </p:cNvPr>
          <p:cNvSpPr txBox="1"/>
          <p:nvPr/>
        </p:nvSpPr>
        <p:spPr>
          <a:xfrm>
            <a:off x="6307173" y="2475931"/>
            <a:ext cx="1290674" cy="553998"/>
          </a:xfrm>
          <a:prstGeom prst="rect">
            <a:avLst/>
          </a:prstGeom>
          <a:noFill/>
        </p:spPr>
        <p:txBody>
          <a:bodyPr wrap="none" rtlCol="0">
            <a:spAutoFit/>
          </a:bodyPr>
          <a:lstStyle/>
          <a:p>
            <a:pPr algn="r"/>
            <a:r>
              <a:rPr lang="en-US" sz="3000" dirty="0">
                <a:solidFill>
                  <a:srgbClr val="0033CC"/>
                </a:solidFill>
              </a:rPr>
              <a:t>3 years</a:t>
            </a:r>
          </a:p>
        </p:txBody>
      </p:sp>
      <p:sp>
        <p:nvSpPr>
          <p:cNvPr id="18" name="TextBox 17">
            <a:extLst>
              <a:ext uri="{FF2B5EF4-FFF2-40B4-BE49-F238E27FC236}">
                <a16:creationId xmlns:a16="http://schemas.microsoft.com/office/drawing/2014/main" id="{056A98E7-0F16-4D79-AB5D-76FCE00CB411}"/>
              </a:ext>
            </a:extLst>
          </p:cNvPr>
          <p:cNvSpPr txBox="1"/>
          <p:nvPr/>
        </p:nvSpPr>
        <p:spPr>
          <a:xfrm>
            <a:off x="6469813" y="3062080"/>
            <a:ext cx="1258678" cy="553998"/>
          </a:xfrm>
          <a:prstGeom prst="rect">
            <a:avLst/>
          </a:prstGeom>
          <a:noFill/>
        </p:spPr>
        <p:txBody>
          <a:bodyPr wrap="none" rtlCol="0">
            <a:spAutoFit/>
          </a:bodyPr>
          <a:lstStyle/>
          <a:p>
            <a:pPr algn="r"/>
            <a:r>
              <a:rPr lang="en-US" sz="3000" dirty="0">
                <a:solidFill>
                  <a:srgbClr val="339933"/>
                </a:solidFill>
              </a:rPr>
              <a:t>$6,000</a:t>
            </a:r>
          </a:p>
        </p:txBody>
      </p:sp>
      <p:sp>
        <p:nvSpPr>
          <p:cNvPr id="19" name="TextBox 18">
            <a:extLst>
              <a:ext uri="{FF2B5EF4-FFF2-40B4-BE49-F238E27FC236}">
                <a16:creationId xmlns:a16="http://schemas.microsoft.com/office/drawing/2014/main" id="{240B378D-5068-4E3D-B2BD-490366506668}"/>
              </a:ext>
            </a:extLst>
          </p:cNvPr>
          <p:cNvSpPr txBox="1"/>
          <p:nvPr/>
        </p:nvSpPr>
        <p:spPr>
          <a:xfrm>
            <a:off x="7669788" y="3648968"/>
            <a:ext cx="377026" cy="553998"/>
          </a:xfrm>
          <a:prstGeom prst="rect">
            <a:avLst/>
          </a:prstGeom>
          <a:noFill/>
        </p:spPr>
        <p:txBody>
          <a:bodyPr wrap="none" rtlCol="0">
            <a:spAutoFit/>
          </a:bodyPr>
          <a:lstStyle/>
          <a:p>
            <a:pPr algn="r"/>
            <a:r>
              <a:rPr lang="en-US" sz="3000" dirty="0">
                <a:solidFill>
                  <a:srgbClr val="339933"/>
                </a:solidFill>
              </a:rPr>
              <a:t>*</a:t>
            </a:r>
          </a:p>
        </p:txBody>
      </p:sp>
      <p:sp>
        <p:nvSpPr>
          <p:cNvPr id="20" name="TextBox 19">
            <a:extLst>
              <a:ext uri="{FF2B5EF4-FFF2-40B4-BE49-F238E27FC236}">
                <a16:creationId xmlns:a16="http://schemas.microsoft.com/office/drawing/2014/main" id="{F3A6FC84-3CE7-49CE-874B-D1C6D40B06B2}"/>
              </a:ext>
            </a:extLst>
          </p:cNvPr>
          <p:cNvSpPr txBox="1"/>
          <p:nvPr/>
        </p:nvSpPr>
        <p:spPr>
          <a:xfrm>
            <a:off x="7656726" y="5299244"/>
            <a:ext cx="377026" cy="553998"/>
          </a:xfrm>
          <a:prstGeom prst="rect">
            <a:avLst/>
          </a:prstGeom>
          <a:noFill/>
        </p:spPr>
        <p:txBody>
          <a:bodyPr wrap="none" rtlCol="0">
            <a:spAutoFit/>
          </a:bodyPr>
          <a:lstStyle/>
          <a:p>
            <a:pPr algn="r"/>
            <a:r>
              <a:rPr lang="en-US" sz="3000" dirty="0">
                <a:solidFill>
                  <a:srgbClr val="339933"/>
                </a:solidFill>
              </a:rPr>
              <a:t>*</a:t>
            </a:r>
          </a:p>
        </p:txBody>
      </p:sp>
      <p:sp>
        <p:nvSpPr>
          <p:cNvPr id="3" name="TextBox 2">
            <a:extLst>
              <a:ext uri="{FF2B5EF4-FFF2-40B4-BE49-F238E27FC236}">
                <a16:creationId xmlns:a16="http://schemas.microsoft.com/office/drawing/2014/main" id="{19BF30C0-4F80-4790-A0F5-B48786254B63}"/>
              </a:ext>
            </a:extLst>
          </p:cNvPr>
          <p:cNvSpPr txBox="1"/>
          <p:nvPr/>
        </p:nvSpPr>
        <p:spPr>
          <a:xfrm>
            <a:off x="8299269" y="5853242"/>
            <a:ext cx="396262" cy="369332"/>
          </a:xfrm>
          <a:prstGeom prst="rect">
            <a:avLst/>
          </a:prstGeom>
          <a:noFill/>
        </p:spPr>
        <p:txBody>
          <a:bodyPr wrap="none" rtlCol="0">
            <a:spAutoFit/>
          </a:bodyPr>
          <a:lstStyle/>
          <a:p>
            <a:r>
              <a:rPr lang="en-US" dirty="0"/>
              <a:t>    </a:t>
            </a:r>
          </a:p>
        </p:txBody>
      </p:sp>
    </p:spTree>
    <p:custDataLst>
      <p:tags r:id="rId1"/>
    </p:custDataLst>
    <p:extLst>
      <p:ext uri="{BB962C8B-B14F-4D97-AF65-F5344CB8AC3E}">
        <p14:creationId xmlns:p14="http://schemas.microsoft.com/office/powerpoint/2010/main" val="4107961902"/>
      </p:ext>
    </p:extLst>
  </p:cSld>
  <p:clrMapOvr>
    <a:masterClrMapping/>
  </p:clrMapOvr>
  <p:transition advTm="28711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P spid="2" grpId="0"/>
      <p:bldP spid="9" grpId="0"/>
      <p:bldP spid="10" grpId="0"/>
      <p:bldP spid="11" grpId="0"/>
      <p:bldP spid="12" grpId="0"/>
      <p:bldP spid="16" grpId="0"/>
      <p:bldP spid="17" grpId="0"/>
      <p:bldP spid="18" grpId="0"/>
      <p:bldP spid="19" grpId="0"/>
      <p:bldP spid="20"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829733"/>
          </a:xfrm>
        </p:spPr>
        <p:txBody>
          <a:bodyPr>
            <a:noAutofit/>
          </a:bodyPr>
          <a:lstStyle/>
          <a:p>
            <a:pPr>
              <a:lnSpc>
                <a:spcPct val="100000"/>
              </a:lnSpc>
              <a:spcBef>
                <a:spcPts val="1200"/>
              </a:spcBef>
              <a:spcAft>
                <a:spcPts val="1000"/>
              </a:spcAft>
              <a:defRPr/>
            </a:pPr>
            <a:r>
              <a:rPr lang="en-US" sz="2800" b="1" cap="small" dirty="0"/>
              <a:t>Depreciation</a:t>
            </a:r>
          </a:p>
        </p:txBody>
      </p:sp>
      <p:sp>
        <p:nvSpPr>
          <p:cNvPr id="3" name="Rectangle 3"/>
          <p:cNvSpPr txBox="1">
            <a:spLocks noChangeArrowheads="1"/>
          </p:cNvSpPr>
          <p:nvPr/>
        </p:nvSpPr>
        <p:spPr bwMode="auto">
          <a:xfrm>
            <a:off x="736605" y="1320795"/>
            <a:ext cx="7762961" cy="47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65138" indent="-465138" algn="l" eaLnBrk="1" hangingPunct="1">
              <a:lnSpc>
                <a:spcPct val="100000"/>
              </a:lnSpc>
              <a:spcBef>
                <a:spcPts val="1400"/>
              </a:spcBef>
              <a:buClr>
                <a:srgbClr val="006600"/>
              </a:buClr>
              <a:buFont typeface="Arial" panose="020B0604020202020204" pitchFamily="34" charset="0"/>
              <a:buChar char="•"/>
            </a:pPr>
            <a:r>
              <a:rPr lang="en-US" altLang="en-US" sz="3000" dirty="0">
                <a:cs typeface="Times New Roman" panose="02020603050405020304" pitchFamily="18" charset="0"/>
              </a:rPr>
              <a:t>Depreciation exists due to the matching principle in accounting.</a:t>
            </a:r>
          </a:p>
          <a:p>
            <a:pPr marL="465138" indent="-465138" algn="l" eaLnBrk="1" hangingPunct="1">
              <a:lnSpc>
                <a:spcPct val="100000"/>
              </a:lnSpc>
              <a:spcBef>
                <a:spcPts val="1400"/>
              </a:spcBef>
              <a:buClr>
                <a:srgbClr val="006600"/>
              </a:buClr>
              <a:buFont typeface="Arial" panose="020B0604020202020204" pitchFamily="34" charset="0"/>
              <a:buChar char="•"/>
            </a:pPr>
            <a:r>
              <a:rPr lang="en-US" altLang="en-US" sz="3000" dirty="0">
                <a:cs typeface="Times New Roman" panose="02020603050405020304" pitchFamily="18" charset="0"/>
              </a:rPr>
              <a:t>Depreciation is used to account for the decrease in the value of a long-term asset during its life (while it is used to generate sales).</a:t>
            </a:r>
          </a:p>
          <a:p>
            <a:pPr marL="465138" indent="-465138" algn="l" eaLnBrk="1" hangingPunct="1">
              <a:lnSpc>
                <a:spcPct val="100000"/>
              </a:lnSpc>
              <a:spcBef>
                <a:spcPts val="1400"/>
              </a:spcBef>
              <a:buClr>
                <a:srgbClr val="006600"/>
              </a:buClr>
              <a:buFont typeface="Arial" panose="020B0604020202020204" pitchFamily="34" charset="0"/>
              <a:buChar char="•"/>
            </a:pPr>
            <a:r>
              <a:rPr lang="en-US" altLang="en-US" sz="3000" dirty="0">
                <a:cs typeface="Times New Roman" panose="02020603050405020304" pitchFamily="18" charset="0"/>
              </a:rPr>
              <a:t>Depreciation is </a:t>
            </a:r>
            <a:r>
              <a:rPr lang="en-US" altLang="en-US" sz="3000" b="1" dirty="0">
                <a:solidFill>
                  <a:srgbClr val="FF0000"/>
                </a:solidFill>
                <a:cs typeface="Times New Roman" panose="02020603050405020304" pitchFamily="18" charset="0"/>
              </a:rPr>
              <a:t>NOT</a:t>
            </a:r>
            <a:r>
              <a:rPr lang="en-US" altLang="en-US" sz="3000" dirty="0">
                <a:cs typeface="Times New Roman" panose="02020603050405020304" pitchFamily="18" charset="0"/>
              </a:rPr>
              <a:t> a cash flow.</a:t>
            </a:r>
          </a:p>
          <a:p>
            <a:pPr marL="465138" indent="-465138" algn="l" eaLnBrk="1" hangingPunct="1">
              <a:lnSpc>
                <a:spcPct val="100000"/>
              </a:lnSpc>
              <a:spcBef>
                <a:spcPts val="1400"/>
              </a:spcBef>
              <a:buClr>
                <a:srgbClr val="006600"/>
              </a:buClr>
              <a:buFont typeface="Arial" panose="020B0604020202020204" pitchFamily="34" charset="0"/>
              <a:buChar char="•"/>
            </a:pPr>
            <a:r>
              <a:rPr lang="en-US" altLang="en-US" sz="3000" dirty="0">
                <a:cs typeface="Times New Roman" panose="02020603050405020304" pitchFamily="18" charset="0"/>
              </a:rPr>
              <a:t>Depreciation </a:t>
            </a:r>
            <a:r>
              <a:rPr lang="en-US" altLang="en-US" sz="3000" dirty="0">
                <a:solidFill>
                  <a:srgbClr val="0033CC"/>
                </a:solidFill>
                <a:cs typeface="Times New Roman" panose="02020603050405020304" pitchFamily="18" charset="0"/>
              </a:rPr>
              <a:t>affects the taxes </a:t>
            </a:r>
            <a:r>
              <a:rPr lang="en-US" altLang="en-US" sz="3000" dirty="0">
                <a:cs typeface="Times New Roman" panose="02020603050405020304" pitchFamily="18" charset="0"/>
              </a:rPr>
              <a:t>a firm pays, because it is a tax-deductible expense.</a:t>
            </a:r>
            <a:endParaRPr lang="en-US" altLang="en-US" sz="3000" dirty="0"/>
          </a:p>
        </p:txBody>
      </p:sp>
    </p:spTree>
    <p:custDataLst>
      <p:tags r:id="rId1"/>
    </p:custDataLst>
    <p:extLst>
      <p:ext uri="{BB962C8B-B14F-4D97-AF65-F5344CB8AC3E}">
        <p14:creationId xmlns:p14="http://schemas.microsoft.com/office/powerpoint/2010/main" val="283993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idx="4294967295"/>
          </p:nvPr>
        </p:nvSpPr>
        <p:spPr>
          <a:xfrm>
            <a:off x="203198" y="272338"/>
            <a:ext cx="8763000" cy="507831"/>
          </a:xfrm>
        </p:spPr>
        <p:txBody>
          <a:bodyPr anchor="t" anchorCtr="0">
            <a:spAutoFit/>
          </a:bodyPr>
          <a:lstStyle/>
          <a:p>
            <a:pPr algn="ctr" eaLnBrk="1" hangingPunct="1"/>
            <a:r>
              <a:rPr lang="en-US" altLang="en-US" sz="3000" b="1" dirty="0">
                <a:latin typeface="+mn-lt"/>
              </a:rPr>
              <a:t>MACRS Depreciation</a:t>
            </a:r>
          </a:p>
        </p:txBody>
      </p:sp>
      <p:sp>
        <p:nvSpPr>
          <p:cNvPr id="263171" name="Rectangle 3"/>
          <p:cNvSpPr>
            <a:spLocks noGrp="1" noChangeArrowheads="1"/>
          </p:cNvSpPr>
          <p:nvPr>
            <p:ph type="body" idx="4294967295"/>
          </p:nvPr>
        </p:nvSpPr>
        <p:spPr>
          <a:xfrm>
            <a:off x="1151471" y="965195"/>
            <a:ext cx="7086600" cy="5298886"/>
          </a:xfrm>
        </p:spPr>
        <p:txBody>
          <a:bodyPr>
            <a:spAutoFit/>
          </a:bodyPr>
          <a:lstStyle/>
          <a:p>
            <a:pPr marL="0" indent="0" eaLnBrk="1" hangingPunct="1">
              <a:lnSpc>
                <a:spcPct val="100000"/>
              </a:lnSpc>
              <a:buFontTx/>
              <a:buNone/>
              <a:tabLst>
                <a:tab pos="465138" algn="dec"/>
                <a:tab pos="1778000" algn="l"/>
                <a:tab pos="2349500" algn="dec"/>
                <a:tab pos="3598863" algn="l"/>
                <a:tab pos="4170363" algn="dec"/>
                <a:tab pos="5481638" algn="l"/>
                <a:tab pos="6116638" algn="dec"/>
                <a:tab pos="6459538" algn="l"/>
              </a:tabLst>
            </a:pPr>
            <a:r>
              <a:rPr lang="en-US" altLang="en-US" sz="3000" dirty="0">
                <a:solidFill>
                  <a:srgbClr val="7F7F7F"/>
                </a:solidFill>
              </a:rPr>
              <a:t>		</a:t>
            </a:r>
            <a:r>
              <a:rPr lang="en-US" altLang="en-US" sz="3000" u="sng" dirty="0"/>
              <a:t>      Life Class of Investment		</a:t>
            </a:r>
            <a:endParaRPr lang="en-US" altLang="en-US" sz="3000" u="sng" dirty="0">
              <a:solidFill>
                <a:srgbClr val="7F7F7F"/>
              </a:solidFill>
            </a:endParaRPr>
          </a:p>
          <a:p>
            <a:pPr marL="0" indent="0" eaLnBrk="1" hangingPunct="1">
              <a:lnSpc>
                <a:spcPct val="100000"/>
              </a:lnSpc>
              <a:buFontTx/>
              <a:buNone/>
              <a:tabLst>
                <a:tab pos="465138" algn="dec"/>
                <a:tab pos="1778000" algn="l"/>
                <a:tab pos="2349500" algn="dec"/>
                <a:tab pos="3598863" algn="l"/>
                <a:tab pos="4170363" algn="dec"/>
                <a:tab pos="5481638" algn="l"/>
                <a:tab pos="6116638" algn="dec"/>
                <a:tab pos="6456363" algn="l"/>
              </a:tabLst>
            </a:pPr>
            <a:r>
              <a:rPr lang="en-US" altLang="en-US" sz="3000" u="sng" dirty="0"/>
              <a:t>Year</a:t>
            </a:r>
            <a:r>
              <a:rPr lang="en-US" altLang="en-US" sz="3000" dirty="0">
                <a:solidFill>
                  <a:srgbClr val="7F7F7F"/>
                </a:solidFill>
              </a:rPr>
              <a:t>	</a:t>
            </a:r>
            <a:r>
              <a:rPr lang="en-US" altLang="en-US" sz="3000" u="sng" dirty="0"/>
              <a:t>3-year</a:t>
            </a:r>
            <a:r>
              <a:rPr lang="en-US" altLang="en-US" sz="3000" dirty="0">
                <a:solidFill>
                  <a:srgbClr val="7F7F7F"/>
                </a:solidFill>
              </a:rPr>
              <a:t>	</a:t>
            </a:r>
            <a:r>
              <a:rPr lang="en-US" altLang="en-US" sz="3000" u="sng" dirty="0"/>
              <a:t>5-year</a:t>
            </a:r>
            <a:r>
              <a:rPr lang="en-US" altLang="en-US" sz="3000" dirty="0">
                <a:solidFill>
                  <a:srgbClr val="7F7F7F"/>
                </a:solidFill>
              </a:rPr>
              <a:t>	</a:t>
            </a:r>
            <a:r>
              <a:rPr lang="en-US" altLang="en-US" sz="3000" u="sng" dirty="0"/>
              <a:t>7-year</a:t>
            </a:r>
            <a:endParaRPr lang="en-US" altLang="en-US" sz="3000" dirty="0"/>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1</a:t>
            </a:r>
            <a:r>
              <a:rPr lang="en-US" altLang="en-US" sz="3000" dirty="0">
                <a:solidFill>
                  <a:srgbClr val="7F7F7F"/>
                </a:solidFill>
              </a:rPr>
              <a:t>		</a:t>
            </a:r>
            <a:r>
              <a:rPr lang="en-US" altLang="en-US" sz="3000" dirty="0"/>
              <a:t>33%</a:t>
            </a:r>
            <a:r>
              <a:rPr lang="en-US" altLang="en-US" sz="3000" dirty="0">
                <a:solidFill>
                  <a:srgbClr val="7F7F7F"/>
                </a:solidFill>
              </a:rPr>
              <a:t>		</a:t>
            </a:r>
            <a:r>
              <a:rPr lang="en-US" altLang="en-US" sz="3000" dirty="0"/>
              <a:t>20%</a:t>
            </a:r>
            <a:r>
              <a:rPr lang="en-US" altLang="en-US" sz="3000" dirty="0">
                <a:solidFill>
                  <a:srgbClr val="7F7F7F"/>
                </a:solidFill>
              </a:rPr>
              <a:t>		</a:t>
            </a:r>
            <a:r>
              <a:rPr lang="en-US" altLang="en-US" sz="3000" dirty="0"/>
              <a:t>14%</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2</a:t>
            </a:r>
            <a:r>
              <a:rPr lang="en-US" altLang="en-US" sz="3000" dirty="0">
                <a:solidFill>
                  <a:srgbClr val="7F7F7F"/>
                </a:solidFill>
              </a:rPr>
              <a:t>		</a:t>
            </a:r>
            <a:r>
              <a:rPr lang="en-US" altLang="en-US" sz="3000" dirty="0"/>
              <a:t>45</a:t>
            </a:r>
            <a:r>
              <a:rPr lang="en-US" altLang="en-US" sz="3000" dirty="0">
                <a:solidFill>
                  <a:srgbClr val="7F7F7F"/>
                </a:solidFill>
              </a:rPr>
              <a:t>		</a:t>
            </a:r>
            <a:r>
              <a:rPr lang="en-US" altLang="en-US" sz="3000" dirty="0"/>
              <a:t>32</a:t>
            </a:r>
            <a:r>
              <a:rPr lang="en-US" altLang="en-US" sz="3000" dirty="0">
                <a:solidFill>
                  <a:srgbClr val="7F7F7F"/>
                </a:solidFill>
              </a:rPr>
              <a:t>		</a:t>
            </a:r>
            <a:r>
              <a:rPr lang="en-US" altLang="en-US" sz="3000" dirty="0"/>
              <a:t>25</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3</a:t>
            </a:r>
            <a:r>
              <a:rPr lang="en-US" altLang="en-US" sz="3000" dirty="0">
                <a:solidFill>
                  <a:srgbClr val="7F7F7F"/>
                </a:solidFill>
              </a:rPr>
              <a:t>		</a:t>
            </a:r>
            <a:r>
              <a:rPr lang="en-US" altLang="en-US" sz="3000" dirty="0"/>
              <a:t>15</a:t>
            </a:r>
            <a:r>
              <a:rPr lang="en-US" altLang="en-US" sz="3000" dirty="0">
                <a:solidFill>
                  <a:srgbClr val="7F7F7F"/>
                </a:solidFill>
              </a:rPr>
              <a:t>		</a:t>
            </a:r>
            <a:r>
              <a:rPr lang="en-US" altLang="en-US" sz="3000" dirty="0"/>
              <a:t>19</a:t>
            </a:r>
            <a:r>
              <a:rPr lang="en-US" altLang="en-US" sz="3000" dirty="0">
                <a:solidFill>
                  <a:srgbClr val="7F7F7F"/>
                </a:solidFill>
              </a:rPr>
              <a:t>		</a:t>
            </a:r>
            <a:r>
              <a:rPr lang="en-US" altLang="en-US" sz="3000" dirty="0"/>
              <a:t>17</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4</a:t>
            </a:r>
            <a:r>
              <a:rPr lang="en-US" altLang="en-US" sz="3000" dirty="0">
                <a:solidFill>
                  <a:srgbClr val="7F7F7F"/>
                </a:solidFill>
              </a:rPr>
              <a:t>		</a:t>
            </a:r>
            <a:r>
              <a:rPr lang="en-US" altLang="en-US" sz="3000" dirty="0"/>
              <a:t>7</a:t>
            </a:r>
            <a:r>
              <a:rPr lang="en-US" altLang="en-US" sz="3000" dirty="0">
                <a:solidFill>
                  <a:srgbClr val="7F7F7F"/>
                </a:solidFill>
              </a:rPr>
              <a:t>		</a:t>
            </a:r>
            <a:r>
              <a:rPr lang="en-US" altLang="en-US" sz="3000" dirty="0"/>
              <a:t>12</a:t>
            </a:r>
            <a:r>
              <a:rPr lang="en-US" altLang="en-US" sz="3000" dirty="0">
                <a:solidFill>
                  <a:srgbClr val="7F7F7F"/>
                </a:solidFill>
              </a:rPr>
              <a:t>		</a:t>
            </a:r>
            <a:r>
              <a:rPr lang="en-US" altLang="en-US" sz="3000" dirty="0"/>
              <a:t>13</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5</a:t>
            </a:r>
            <a:r>
              <a:rPr lang="en-US" altLang="en-US" sz="3000" dirty="0">
                <a:solidFill>
                  <a:srgbClr val="7F7F7F"/>
                </a:solidFill>
              </a:rPr>
              <a:t>				</a:t>
            </a:r>
            <a:r>
              <a:rPr lang="en-US" altLang="en-US" sz="3000" dirty="0"/>
              <a:t>11</a:t>
            </a:r>
            <a:r>
              <a:rPr lang="en-US" altLang="en-US" sz="3000" dirty="0">
                <a:solidFill>
                  <a:srgbClr val="7F7F7F"/>
                </a:solidFill>
              </a:rPr>
              <a:t>		</a:t>
            </a:r>
            <a:r>
              <a:rPr lang="en-US" altLang="en-US" sz="3000" dirty="0"/>
              <a:t>9</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6</a:t>
            </a:r>
            <a:r>
              <a:rPr lang="en-US" altLang="en-US" sz="3000" dirty="0">
                <a:solidFill>
                  <a:srgbClr val="7F7F7F"/>
                </a:solidFill>
              </a:rPr>
              <a:t>				</a:t>
            </a:r>
            <a:r>
              <a:rPr lang="en-US" altLang="en-US" sz="3000" dirty="0"/>
              <a:t>6</a:t>
            </a:r>
            <a:r>
              <a:rPr lang="en-US" altLang="en-US" sz="3000" dirty="0">
                <a:solidFill>
                  <a:srgbClr val="7F7F7F"/>
                </a:solidFill>
              </a:rPr>
              <a:t>		</a:t>
            </a:r>
            <a:r>
              <a:rPr lang="en-US" altLang="en-US" sz="3000" dirty="0"/>
              <a:t>9</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7</a:t>
            </a:r>
            <a:r>
              <a:rPr lang="en-US" altLang="en-US" sz="3000" dirty="0">
                <a:solidFill>
                  <a:srgbClr val="7F7F7F"/>
                </a:solidFill>
              </a:rPr>
              <a:t>						</a:t>
            </a:r>
            <a:r>
              <a:rPr lang="en-US" altLang="en-US" sz="3000" dirty="0"/>
              <a:t>9</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8</a:t>
            </a:r>
            <a:r>
              <a:rPr lang="en-US" altLang="en-US" sz="3000" dirty="0">
                <a:solidFill>
                  <a:srgbClr val="7F7F7F"/>
                </a:solidFill>
              </a:rPr>
              <a:t>	</a:t>
            </a:r>
            <a:r>
              <a:rPr lang="en-US" altLang="en-US" sz="3000" u="sng" dirty="0"/>
              <a:t>	</a:t>
            </a:r>
            <a:r>
              <a:rPr lang="en-US" altLang="en-US" sz="3000" dirty="0"/>
              <a:t>	</a:t>
            </a:r>
            <a:r>
              <a:rPr lang="en-US" altLang="en-US" sz="3000" u="sng" dirty="0"/>
              <a:t>	 </a:t>
            </a:r>
            <a:r>
              <a:rPr lang="en-US" altLang="en-US" sz="3000" dirty="0"/>
              <a:t>	</a:t>
            </a:r>
            <a:r>
              <a:rPr lang="en-US" altLang="en-US" sz="3000" u="sng" dirty="0"/>
              <a:t>	4</a:t>
            </a:r>
          </a:p>
          <a:p>
            <a:pPr marL="0" indent="0" eaLnBrk="1" hangingPunct="1">
              <a:lnSpc>
                <a:spcPct val="100000"/>
              </a:lnSpc>
              <a:spcBef>
                <a:spcPct val="0"/>
              </a:spcBef>
              <a:buFontTx/>
              <a:buNone/>
              <a:tabLst>
                <a:tab pos="465138" algn="dec"/>
                <a:tab pos="1778000" algn="l"/>
                <a:tab pos="2349500" algn="dec"/>
                <a:tab pos="3598863" algn="l"/>
                <a:tab pos="4170363" algn="dec"/>
                <a:tab pos="5481638" algn="l"/>
                <a:tab pos="6116638" algn="dec"/>
                <a:tab pos="6456363" algn="l"/>
              </a:tabLst>
            </a:pPr>
            <a:r>
              <a:rPr lang="en-US" altLang="en-US" sz="3000" dirty="0">
                <a:solidFill>
                  <a:srgbClr val="7F7F7F"/>
                </a:solidFill>
              </a:rPr>
              <a:t>			</a:t>
            </a:r>
            <a:r>
              <a:rPr lang="en-US" altLang="en-US" sz="3000" dirty="0"/>
              <a:t>100%</a:t>
            </a:r>
            <a:r>
              <a:rPr lang="en-US" altLang="en-US" sz="3000" dirty="0">
                <a:solidFill>
                  <a:srgbClr val="7F7F7F"/>
                </a:solidFill>
              </a:rPr>
              <a:t>	</a:t>
            </a:r>
            <a:r>
              <a:rPr lang="en-US" altLang="en-US" sz="3000" dirty="0"/>
              <a:t>100%</a:t>
            </a:r>
            <a:r>
              <a:rPr lang="en-US" altLang="en-US" sz="3000" dirty="0">
                <a:solidFill>
                  <a:srgbClr val="7F7F7F"/>
                </a:solidFill>
              </a:rPr>
              <a:t>	</a:t>
            </a:r>
            <a:r>
              <a:rPr lang="en-US" altLang="en-US" sz="3000" dirty="0"/>
              <a:t>100%</a:t>
            </a:r>
          </a:p>
        </p:txBody>
      </p:sp>
    </p:spTree>
    <p:custDataLst>
      <p:tags r:id="rId1"/>
    </p:custDataLst>
    <p:extLst>
      <p:ext uri="{BB962C8B-B14F-4D97-AF65-F5344CB8AC3E}">
        <p14:creationId xmlns:p14="http://schemas.microsoft.com/office/powerpoint/2010/main" val="596523318"/>
      </p:ext>
    </p:extLst>
  </p:cSld>
  <p:clrMapOvr>
    <a:masterClrMapping/>
  </p:clrMapOvr>
  <p:transition advTm="22150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3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4194" name="Rectangle 2"/>
          <p:cNvSpPr>
            <a:spLocks noGrp="1" noChangeArrowheads="1"/>
          </p:cNvSpPr>
          <p:nvPr>
            <p:ph type="title" idx="4294967295"/>
          </p:nvPr>
        </p:nvSpPr>
        <p:spPr>
          <a:xfrm>
            <a:off x="194730" y="273869"/>
            <a:ext cx="8763000" cy="923330"/>
          </a:xfrm>
        </p:spPr>
        <p:txBody>
          <a:bodyPr anchor="t" anchorCtr="0">
            <a:spAutoFit/>
          </a:bodyPr>
          <a:lstStyle/>
          <a:p>
            <a:pPr algn="ctr" eaLnBrk="1" hangingPunct="1"/>
            <a:r>
              <a:rPr lang="en-US" altLang="en-US" sz="3000" b="1" dirty="0">
                <a:latin typeface="+mn-lt"/>
              </a:rPr>
              <a:t>Expansion Project</a:t>
            </a:r>
            <a:br>
              <a:rPr lang="en-US" altLang="en-US" sz="3000" b="1" dirty="0">
                <a:latin typeface="+mn-lt"/>
              </a:rPr>
            </a:br>
            <a:r>
              <a:rPr lang="en-US" altLang="en-US" sz="3000" b="1" dirty="0">
                <a:latin typeface="+mn-lt"/>
              </a:rPr>
              <a:t>Initial Investment Outlay</a:t>
            </a:r>
          </a:p>
        </p:txBody>
      </p:sp>
      <p:sp>
        <p:nvSpPr>
          <p:cNvPr id="264195" name="Rectangle 3"/>
          <p:cNvSpPr>
            <a:spLocks noGrp="1" noChangeArrowheads="1"/>
          </p:cNvSpPr>
          <p:nvPr>
            <p:ph type="body" idx="4294967295"/>
          </p:nvPr>
        </p:nvSpPr>
        <p:spPr>
          <a:xfrm>
            <a:off x="493712" y="1761064"/>
            <a:ext cx="8345487" cy="1733808"/>
          </a:xfrm>
        </p:spPr>
        <p:txBody>
          <a:bodyPr>
            <a:spAutoFit/>
          </a:bodyPr>
          <a:lstStyle/>
          <a:p>
            <a:pPr marL="0" indent="0" eaLnBrk="1" hangingPunct="1">
              <a:lnSpc>
                <a:spcPct val="100000"/>
              </a:lnSpc>
              <a:buFontTx/>
              <a:buNone/>
              <a:tabLst>
                <a:tab pos="6399213" algn="dec"/>
              </a:tabLst>
            </a:pPr>
            <a:r>
              <a:rPr lang="en-US" altLang="en-US" sz="3000" dirty="0"/>
              <a:t>Purchase Price</a:t>
            </a:r>
            <a:r>
              <a:rPr lang="en-US" altLang="en-US" sz="3000" dirty="0">
                <a:solidFill>
                  <a:srgbClr val="7F7F7F"/>
                </a:solidFill>
              </a:rPr>
              <a:t>	</a:t>
            </a:r>
            <a:r>
              <a:rPr lang="en-US" altLang="en-US" sz="3000" dirty="0"/>
              <a:t>$(47,000)</a:t>
            </a:r>
          </a:p>
          <a:p>
            <a:pPr marL="0" indent="0" eaLnBrk="1" hangingPunct="1">
              <a:lnSpc>
                <a:spcPct val="100000"/>
              </a:lnSpc>
              <a:buFontTx/>
              <a:buNone/>
              <a:tabLst>
                <a:tab pos="6399213" algn="dec"/>
              </a:tabLst>
            </a:pPr>
            <a:r>
              <a:rPr lang="en-US" altLang="en-US" sz="3000" dirty="0"/>
              <a:t>Installation</a:t>
            </a:r>
            <a:r>
              <a:rPr lang="en-US" altLang="en-US" sz="3000" dirty="0">
                <a:solidFill>
                  <a:srgbClr val="7F7F7F"/>
                </a:solidFill>
              </a:rPr>
              <a:t>	</a:t>
            </a:r>
            <a:r>
              <a:rPr lang="en-US" altLang="en-US" sz="3000" dirty="0"/>
              <a:t>(  3,000)</a:t>
            </a:r>
          </a:p>
          <a:p>
            <a:pPr marL="0" indent="0" eaLnBrk="1" hangingPunct="1">
              <a:lnSpc>
                <a:spcPct val="100000"/>
              </a:lnSpc>
              <a:buFontTx/>
              <a:buNone/>
              <a:tabLst>
                <a:tab pos="6399213" algn="dec"/>
              </a:tabLst>
            </a:pPr>
            <a:r>
              <a:rPr lang="en-US" altLang="en-US" sz="3000" dirty="0">
                <a:cs typeface="Tahoma" panose="020B0604030504040204" pitchFamily="34" charset="0"/>
                <a:sym typeface="WP Greek Courier" panose="00000009000000000000" pitchFamily="49" charset="2"/>
              </a:rPr>
              <a:t>Δ</a:t>
            </a:r>
            <a:r>
              <a:rPr lang="en-US" altLang="en-US" sz="3000" dirty="0">
                <a:sym typeface="WP Greek Courier" panose="00000009000000000000" pitchFamily="49" charset="2"/>
              </a:rPr>
              <a:t> Net WC</a:t>
            </a:r>
            <a:r>
              <a:rPr lang="en-US" altLang="en-US" sz="3000" dirty="0">
                <a:solidFill>
                  <a:srgbClr val="7F7F7F"/>
                </a:solidFill>
                <a:sym typeface="WP Greek Courier" panose="00000009000000000000" pitchFamily="49" charset="2"/>
              </a:rPr>
              <a:t>	</a:t>
            </a:r>
            <a:r>
              <a:rPr lang="en-US" altLang="en-US" sz="3000" dirty="0">
                <a:sym typeface="WP Greek Courier" panose="00000009000000000000" pitchFamily="49" charset="2"/>
              </a:rPr>
              <a:t>(  1,500)</a:t>
            </a:r>
          </a:p>
        </p:txBody>
      </p:sp>
      <p:sp>
        <p:nvSpPr>
          <p:cNvPr id="264196" name="Line 4"/>
          <p:cNvSpPr>
            <a:spLocks noChangeShapeType="1"/>
          </p:cNvSpPr>
          <p:nvPr/>
        </p:nvSpPr>
        <p:spPr bwMode="auto">
          <a:xfrm>
            <a:off x="5257800" y="3429000"/>
            <a:ext cx="2057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4197" name="Text Box 5"/>
          <p:cNvSpPr txBox="1">
            <a:spLocks noChangeArrowheads="1"/>
          </p:cNvSpPr>
          <p:nvPr/>
        </p:nvSpPr>
        <p:spPr bwMode="auto">
          <a:xfrm>
            <a:off x="491062" y="3429000"/>
            <a:ext cx="6858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639921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639921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639921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639921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639921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639921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639921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639921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639921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3000" dirty="0">
                <a:latin typeface="+mn-lt"/>
              </a:rPr>
              <a:t>Initial invest outlay</a:t>
            </a:r>
            <a:r>
              <a:rPr lang="en-US" altLang="en-US" sz="3000" dirty="0">
                <a:solidFill>
                  <a:srgbClr val="7F7F7F"/>
                </a:solidFill>
                <a:latin typeface="+mn-lt"/>
              </a:rPr>
              <a:t>	</a:t>
            </a:r>
            <a:r>
              <a:rPr lang="en-US" altLang="en-US" sz="3000" dirty="0">
                <a:latin typeface="+mn-lt"/>
              </a:rPr>
              <a:t>$(51,500)</a:t>
            </a:r>
          </a:p>
        </p:txBody>
      </p:sp>
      <p:sp>
        <p:nvSpPr>
          <p:cNvPr id="264198" name="Text Box 6"/>
          <p:cNvSpPr txBox="1">
            <a:spLocks noChangeArrowheads="1"/>
          </p:cNvSpPr>
          <p:nvPr/>
        </p:nvSpPr>
        <p:spPr bwMode="auto">
          <a:xfrm>
            <a:off x="448734" y="4390495"/>
            <a:ext cx="7788275"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3257550"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3257550"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3257550"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3257550"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3257550"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3257550"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3257550"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3257550"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3257550"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3000" dirty="0">
                <a:solidFill>
                  <a:srgbClr val="FF0000"/>
                </a:solidFill>
                <a:latin typeface="+mn-lt"/>
              </a:rPr>
              <a:t>Depreciable basis</a:t>
            </a:r>
            <a:r>
              <a:rPr lang="en-US" altLang="en-US" sz="3000" dirty="0">
                <a:solidFill>
                  <a:srgbClr val="7F7F7F"/>
                </a:solidFill>
                <a:latin typeface="+mn-lt"/>
              </a:rPr>
              <a:t>	</a:t>
            </a:r>
            <a:r>
              <a:rPr lang="en-US" altLang="en-US" sz="3000" dirty="0">
                <a:latin typeface="+mn-lt"/>
              </a:rPr>
              <a:t>= $47,000 + $3,000</a:t>
            </a:r>
          </a:p>
          <a:p>
            <a:pPr eaLnBrk="1" hangingPunct="1">
              <a:lnSpc>
                <a:spcPct val="100000"/>
              </a:lnSpc>
              <a:buClr>
                <a:schemeClr val="folHlink"/>
              </a:buClr>
              <a:buSzPct val="60000"/>
              <a:buFont typeface="Wingdings" panose="05000000000000000000" pitchFamily="2" charset="2"/>
              <a:buNone/>
            </a:pPr>
            <a:r>
              <a:rPr lang="en-US" altLang="en-US" sz="3000" dirty="0">
                <a:solidFill>
                  <a:srgbClr val="7F7F7F"/>
                </a:solidFill>
                <a:latin typeface="+mn-lt"/>
              </a:rPr>
              <a:t>	</a:t>
            </a:r>
            <a:r>
              <a:rPr lang="en-US" altLang="en-US" sz="3000" dirty="0">
                <a:latin typeface="+mn-lt"/>
              </a:rPr>
              <a:t>= $50,000</a:t>
            </a:r>
          </a:p>
          <a:p>
            <a:pPr eaLnBrk="1" hangingPunct="1">
              <a:lnSpc>
                <a:spcPct val="100000"/>
              </a:lnSpc>
              <a:buClr>
                <a:schemeClr val="folHlink"/>
              </a:buClr>
              <a:buSzPct val="60000"/>
              <a:buFont typeface="Wingdings" panose="05000000000000000000" pitchFamily="2" charset="2"/>
              <a:buNone/>
            </a:pPr>
            <a:r>
              <a:rPr lang="en-US" altLang="en-US" sz="3000" dirty="0">
                <a:latin typeface="+mn-lt"/>
              </a:rPr>
              <a:t>  </a:t>
            </a:r>
          </a:p>
        </p:txBody>
      </p:sp>
      <p:sp>
        <p:nvSpPr>
          <p:cNvPr id="9" name="Rectangle 3"/>
          <p:cNvSpPr txBox="1">
            <a:spLocks noChangeArrowheads="1"/>
          </p:cNvSpPr>
          <p:nvPr/>
        </p:nvSpPr>
        <p:spPr bwMode="auto">
          <a:xfrm>
            <a:off x="491062" y="1761064"/>
            <a:ext cx="8345488" cy="1733808"/>
          </a:xfrm>
          <a:prstGeom prst="rect">
            <a:avLst/>
          </a:prstGeom>
          <a:noFill/>
          <a:ln w="9525">
            <a:noFill/>
            <a:miter lim="800000"/>
            <a:headEnd/>
            <a:tailEnd/>
          </a:ln>
        </p:spPr>
        <p:txBody>
          <a:bodyPr>
            <a:spAutoFit/>
          </a:bodyPr>
          <a:lstStyle/>
          <a:p>
            <a:pPr eaLnBrk="1" hangingPunct="1">
              <a:spcBef>
                <a:spcPts val="1000"/>
              </a:spcBef>
              <a:buSzPct val="75000"/>
              <a:tabLst>
                <a:tab pos="6399213" algn="dec"/>
              </a:tabLst>
              <a:defRPr/>
            </a:pPr>
            <a:r>
              <a:rPr lang="en-US" sz="3000" kern="0" dirty="0">
                <a:latin typeface="+mn-lt"/>
                <a:ea typeface="+mn-ea"/>
              </a:rPr>
              <a:t>Purchase Price</a:t>
            </a:r>
            <a:r>
              <a:rPr lang="en-US" sz="3000" kern="0" dirty="0">
                <a:solidFill>
                  <a:srgbClr val="7F7F7F"/>
                </a:solidFill>
                <a:latin typeface="+mn-lt"/>
                <a:ea typeface="+mn-ea"/>
              </a:rPr>
              <a:t>	</a:t>
            </a:r>
            <a:r>
              <a:rPr lang="en-US" sz="3000" kern="0" dirty="0">
                <a:solidFill>
                  <a:srgbClr val="FF0000"/>
                </a:solidFill>
                <a:latin typeface="+mn-lt"/>
                <a:ea typeface="+mn-ea"/>
              </a:rPr>
              <a:t>$(47,000)</a:t>
            </a:r>
          </a:p>
          <a:p>
            <a:pPr eaLnBrk="1" hangingPunct="1">
              <a:spcBef>
                <a:spcPts val="1000"/>
              </a:spcBef>
              <a:buSzPct val="75000"/>
              <a:tabLst>
                <a:tab pos="6399213" algn="dec"/>
              </a:tabLst>
              <a:defRPr/>
            </a:pPr>
            <a:r>
              <a:rPr lang="en-US" sz="3000" kern="0" dirty="0">
                <a:latin typeface="+mn-lt"/>
                <a:ea typeface="+mn-ea"/>
              </a:rPr>
              <a:t>Installation</a:t>
            </a:r>
            <a:r>
              <a:rPr lang="en-US" sz="3000" kern="0" dirty="0">
                <a:solidFill>
                  <a:srgbClr val="7F7F7F"/>
                </a:solidFill>
                <a:latin typeface="+mn-lt"/>
                <a:ea typeface="+mn-ea"/>
              </a:rPr>
              <a:t>	</a:t>
            </a:r>
            <a:r>
              <a:rPr lang="en-US" sz="3000" kern="0" dirty="0">
                <a:solidFill>
                  <a:srgbClr val="FF0000"/>
                </a:solidFill>
                <a:latin typeface="+mn-lt"/>
                <a:ea typeface="+mn-ea"/>
              </a:rPr>
              <a:t>(  3,000)</a:t>
            </a:r>
          </a:p>
          <a:p>
            <a:pPr eaLnBrk="1" hangingPunct="1">
              <a:spcBef>
                <a:spcPts val="1000"/>
              </a:spcBef>
              <a:buSzPct val="75000"/>
              <a:tabLst>
                <a:tab pos="6399213" algn="dec"/>
              </a:tabLst>
              <a:defRPr/>
            </a:pPr>
            <a:r>
              <a:rPr lang="en-US" sz="3000" kern="0" dirty="0">
                <a:latin typeface="+mn-lt"/>
                <a:ea typeface="+mn-ea"/>
                <a:cs typeface="Tahoma" pitchFamily="34" charset="0"/>
                <a:sym typeface="WP Greek Courier" pitchFamily="49" charset="2"/>
              </a:rPr>
              <a:t>Δ</a:t>
            </a:r>
            <a:r>
              <a:rPr lang="en-US" sz="3000" kern="0" dirty="0">
                <a:latin typeface="+mn-lt"/>
                <a:ea typeface="+mn-ea"/>
                <a:sym typeface="WP Greek Courier" pitchFamily="49" charset="2"/>
              </a:rPr>
              <a:t> Net WC</a:t>
            </a:r>
            <a:r>
              <a:rPr lang="en-US" sz="3000" kern="0" dirty="0">
                <a:solidFill>
                  <a:srgbClr val="7F7F7F"/>
                </a:solidFill>
                <a:latin typeface="+mn-lt"/>
                <a:ea typeface="+mn-ea"/>
                <a:sym typeface="WP Greek Courier" pitchFamily="49" charset="2"/>
              </a:rPr>
              <a:t>	</a:t>
            </a:r>
            <a:r>
              <a:rPr lang="en-US" sz="3000" kern="0" dirty="0">
                <a:latin typeface="+mn-lt"/>
                <a:ea typeface="+mn-ea"/>
                <a:sym typeface="WP Greek Courier" pitchFamily="49" charset="2"/>
              </a:rPr>
              <a:t>(  1,500)</a:t>
            </a:r>
          </a:p>
        </p:txBody>
      </p:sp>
    </p:spTree>
    <p:custDataLst>
      <p:tags r:id="rId1"/>
    </p:custDataLst>
    <p:extLst>
      <p:ext uri="{BB962C8B-B14F-4D97-AF65-F5344CB8AC3E}">
        <p14:creationId xmlns:p14="http://schemas.microsoft.com/office/powerpoint/2010/main" val="1779306221"/>
      </p:ext>
    </p:extLst>
  </p:cSld>
  <p:clrMapOvr>
    <a:masterClrMapping/>
  </p:clrMapOvr>
  <p:transition advTm="8395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4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4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4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419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41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
                                        </p:tgtEl>
                                        <p:attrNameLst>
                                          <p:attrName>style.visibility</p:attrName>
                                        </p:attrNameLst>
                                      </p:cBhvr>
                                      <p:to>
                                        <p:strVal val="visible"/>
                                      </p:to>
                                    </p:set>
                                  </p:childTnLst>
                                </p:cTn>
                              </p:par>
                            </p:childTnLst>
                          </p:cTn>
                        </p:par>
                        <p:par>
                          <p:cTn id="27" fill="hold" nodeType="withGroup">
                            <p:stCondLst>
                              <p:cond delay="500"/>
                            </p:stCondLst>
                            <p:childTnLst>
                              <p:par>
                                <p:cTn id="28" presetID="1" presetClass="entr" presetSubtype="0" fill="hold" grpId="0" nodeType="afterEffect">
                                  <p:stCondLst>
                                    <p:cond delay="0"/>
                                  </p:stCondLst>
                                  <p:childTnLst>
                                    <p:set>
                                      <p:cBhvr>
                                        <p:cTn id="29" dur="1" fill="hold">
                                          <p:stCondLst>
                                            <p:cond delay="499"/>
                                          </p:stCondLst>
                                        </p:cTn>
                                        <p:tgtEl>
                                          <p:spTgt spid="264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5" grpId="0" build="p" autoUpdateAnimBg="0"/>
      <p:bldP spid="264196" grpId="0" animBg="1"/>
      <p:bldP spid="264197" grpId="0" autoUpdateAnimBg="0"/>
      <p:bldP spid="264198" grpId="0" autoUpdateAnimBg="0"/>
      <p:bldP spid="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5220" name="Rectangle 4"/>
          <p:cNvSpPr>
            <a:spLocks noChangeArrowheads="1"/>
          </p:cNvSpPr>
          <p:nvPr/>
        </p:nvSpPr>
        <p:spPr bwMode="auto">
          <a:xfrm>
            <a:off x="304800" y="1600200"/>
            <a:ext cx="8686800"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solidFill>
                  <a:srgbClr val="7F7F7F"/>
                </a:solidFill>
              </a:rPr>
              <a:t>	</a:t>
            </a:r>
            <a:r>
              <a:rPr lang="en-US" altLang="en-US" sz="2600" u="sng" dirty="0"/>
              <a:t> Year 1</a:t>
            </a:r>
            <a:r>
              <a:rPr lang="en-US" altLang="en-US" sz="2600" u="sng" dirty="0">
                <a:solidFill>
                  <a:srgbClr val="7F7F7F"/>
                </a:solidFill>
              </a:rPr>
              <a:t>	</a:t>
            </a:r>
            <a:r>
              <a:rPr lang="en-US" altLang="en-US" sz="2600" dirty="0">
                <a:solidFill>
                  <a:srgbClr val="7F7F7F"/>
                </a:solidFill>
              </a:rPr>
              <a:t>	</a:t>
            </a:r>
            <a:r>
              <a:rPr lang="en-US" altLang="en-US" sz="2600" u="sng" dirty="0"/>
              <a:t> Year 2 </a:t>
            </a:r>
            <a:r>
              <a:rPr lang="en-US" altLang="en-US" sz="2600" u="sng" dirty="0">
                <a:solidFill>
                  <a:srgbClr val="7F7F7F"/>
                </a:solidFill>
              </a:rPr>
              <a:t>	</a:t>
            </a:r>
            <a:r>
              <a:rPr lang="en-US" altLang="en-US" sz="2600" dirty="0">
                <a:solidFill>
                  <a:srgbClr val="7F7F7F"/>
                </a:solidFill>
              </a:rPr>
              <a:t>	</a:t>
            </a:r>
            <a:r>
              <a:rPr lang="en-US" altLang="en-US" sz="2600" u="sng" dirty="0"/>
              <a:t> Year 3</a:t>
            </a:r>
            <a:r>
              <a:rPr lang="en-US" altLang="en-US" sz="2600" u="sng" dirty="0">
                <a:solidFill>
                  <a:srgbClr val="7F7F7F"/>
                </a:solidFill>
              </a:rPr>
              <a:t>	</a:t>
            </a:r>
          </a:p>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Operating </a:t>
            </a:r>
            <a:r>
              <a:rPr lang="en-US" altLang="en-US" sz="2600" dirty="0" err="1"/>
              <a:t>inc.</a:t>
            </a:r>
            <a:r>
              <a:rPr lang="en-US" altLang="en-US" sz="2600" dirty="0">
                <a:solidFill>
                  <a:srgbClr val="7F7F7F"/>
                </a:solidFill>
              </a:rPr>
              <a:t>		</a:t>
            </a:r>
            <a:r>
              <a:rPr lang="en-US" altLang="en-US" sz="2600" dirty="0"/>
              <a:t>$21,000</a:t>
            </a:r>
            <a:r>
              <a:rPr lang="en-US" altLang="en-US" sz="2600" dirty="0">
                <a:solidFill>
                  <a:srgbClr val="7F7F7F"/>
                </a:solidFill>
              </a:rPr>
              <a:t>		</a:t>
            </a:r>
            <a:r>
              <a:rPr lang="en-US" altLang="en-US" sz="2600" dirty="0"/>
              <a:t>$21,000</a:t>
            </a:r>
            <a:r>
              <a:rPr lang="en-US" altLang="en-US" sz="2600" dirty="0">
                <a:solidFill>
                  <a:srgbClr val="7F7F7F"/>
                </a:solidFill>
              </a:rPr>
              <a:t>		</a:t>
            </a:r>
            <a:r>
              <a:rPr lang="en-US" altLang="en-US" sz="2600" dirty="0"/>
              <a:t>$21,000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265221" name="Rectangle 5"/>
          <p:cNvSpPr>
            <a:spLocks noChangeArrowheads="1"/>
          </p:cNvSpPr>
          <p:nvPr/>
        </p:nvSpPr>
        <p:spPr bwMode="auto">
          <a:xfrm>
            <a:off x="304800" y="1600191"/>
            <a:ext cx="8686800"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solidFill>
                  <a:srgbClr val="7F7F7F"/>
                </a:solidFill>
              </a:rPr>
              <a:t>	</a:t>
            </a:r>
            <a:r>
              <a:rPr lang="en-US" altLang="en-US" sz="2600" u="sng" dirty="0"/>
              <a:t> Year 1</a:t>
            </a:r>
            <a:r>
              <a:rPr lang="en-US" altLang="en-US" sz="2600" u="sng" dirty="0">
                <a:solidFill>
                  <a:srgbClr val="7F7F7F"/>
                </a:solidFill>
              </a:rPr>
              <a:t>	</a:t>
            </a:r>
            <a:r>
              <a:rPr lang="en-US" altLang="en-US" sz="2600" dirty="0">
                <a:solidFill>
                  <a:srgbClr val="7F7F7F"/>
                </a:solidFill>
              </a:rPr>
              <a:t>	</a:t>
            </a:r>
            <a:r>
              <a:rPr lang="en-US" altLang="en-US" sz="2600" u="sng" dirty="0"/>
              <a:t> Year 2 </a:t>
            </a:r>
            <a:r>
              <a:rPr lang="en-US" altLang="en-US" sz="2600" u="sng" dirty="0">
                <a:solidFill>
                  <a:srgbClr val="7F7F7F"/>
                </a:solidFill>
              </a:rPr>
              <a:t>	</a:t>
            </a:r>
            <a:r>
              <a:rPr lang="en-US" altLang="en-US" sz="2600" dirty="0">
                <a:solidFill>
                  <a:srgbClr val="7F7F7F"/>
                </a:solidFill>
              </a:rPr>
              <a:t>	</a:t>
            </a:r>
            <a:r>
              <a:rPr lang="en-US" altLang="en-US" sz="2600" u="sng" dirty="0"/>
              <a:t> Year 3</a:t>
            </a:r>
            <a:r>
              <a:rPr lang="en-US" altLang="en-US" sz="2600" u="sng" dirty="0">
                <a:solidFill>
                  <a:srgbClr val="7F7F7F"/>
                </a:solidFill>
              </a:rPr>
              <a:t>	</a:t>
            </a:r>
          </a:p>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Operating </a:t>
            </a:r>
            <a:r>
              <a:rPr lang="en-US" altLang="en-US" sz="2600" dirty="0" err="1"/>
              <a:t>inc.</a:t>
            </a:r>
            <a:r>
              <a:rPr lang="en-US" altLang="en-US" sz="2600" dirty="0">
                <a:solidFill>
                  <a:srgbClr val="7F7F7F"/>
                </a:solidFill>
              </a:rPr>
              <a:t>		</a:t>
            </a:r>
            <a:r>
              <a:rPr lang="en-US" altLang="en-US" sz="2600" dirty="0"/>
              <a:t>$21,000</a:t>
            </a:r>
            <a:r>
              <a:rPr lang="en-US" altLang="en-US" sz="2600" dirty="0">
                <a:solidFill>
                  <a:srgbClr val="7F7F7F"/>
                </a:solidFill>
              </a:rPr>
              <a:t>		</a:t>
            </a:r>
            <a:r>
              <a:rPr lang="en-US" altLang="en-US" sz="2600" dirty="0"/>
              <a:t>$21,000</a:t>
            </a:r>
            <a:r>
              <a:rPr lang="en-US" altLang="en-US" sz="2600" dirty="0">
                <a:solidFill>
                  <a:srgbClr val="7F7F7F"/>
                </a:solidFill>
              </a:rPr>
              <a:t>		</a:t>
            </a:r>
            <a:r>
              <a:rPr lang="en-US" altLang="en-US" sz="2600" dirty="0"/>
              <a:t>$21,000</a:t>
            </a:r>
          </a:p>
          <a:p>
            <a:pPr eaLnBrk="1" hangingPunct="1">
              <a:lnSpc>
                <a:spcPct val="100000"/>
              </a:lnSpc>
              <a:buClr>
                <a:schemeClr val="folHlink"/>
              </a:buClr>
              <a:buSzPct val="60000"/>
              <a:buFont typeface="Wingdings" panose="05000000000000000000" pitchFamily="2" charset="2"/>
              <a:buNone/>
            </a:pPr>
            <a:r>
              <a:rPr lang="en-US" altLang="en-US" sz="2600" dirty="0"/>
              <a:t>Depreciation</a:t>
            </a:r>
            <a:r>
              <a:rPr lang="en-US" altLang="en-US" sz="2600" dirty="0">
                <a:solidFill>
                  <a:srgbClr val="7F7F7F"/>
                </a:solidFill>
              </a:rPr>
              <a:t>		</a:t>
            </a:r>
            <a:r>
              <a:rPr lang="en-US" altLang="en-US" sz="2600" dirty="0"/>
              <a:t>(16,500)</a:t>
            </a:r>
            <a:r>
              <a:rPr lang="en-US" altLang="en-US" sz="2600" dirty="0">
                <a:solidFill>
                  <a:srgbClr val="7F7F7F"/>
                </a:solidFill>
              </a:rPr>
              <a:t>				</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265222" name="Rectangle 6"/>
          <p:cNvSpPr>
            <a:spLocks noChangeArrowheads="1"/>
          </p:cNvSpPr>
          <p:nvPr/>
        </p:nvSpPr>
        <p:spPr bwMode="auto">
          <a:xfrm>
            <a:off x="304800" y="1600199"/>
            <a:ext cx="8686800"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solidFill>
                  <a:srgbClr val="7F7F7F"/>
                </a:solidFill>
              </a:rPr>
              <a:t>	</a:t>
            </a:r>
            <a:r>
              <a:rPr lang="en-US" altLang="en-US" sz="2600" u="sng" dirty="0"/>
              <a:t> Year 1</a:t>
            </a:r>
            <a:r>
              <a:rPr lang="en-US" altLang="en-US" sz="2600" u="sng" dirty="0">
                <a:solidFill>
                  <a:srgbClr val="7F7F7F"/>
                </a:solidFill>
              </a:rPr>
              <a:t>	</a:t>
            </a:r>
            <a:r>
              <a:rPr lang="en-US" altLang="en-US" sz="2600" dirty="0">
                <a:solidFill>
                  <a:srgbClr val="7F7F7F"/>
                </a:solidFill>
              </a:rPr>
              <a:t>	</a:t>
            </a:r>
            <a:r>
              <a:rPr lang="en-US" altLang="en-US" sz="2600" u="sng" dirty="0"/>
              <a:t> Year 2 </a:t>
            </a:r>
            <a:r>
              <a:rPr lang="en-US" altLang="en-US" sz="2600" u="sng" dirty="0">
                <a:solidFill>
                  <a:srgbClr val="7F7F7F"/>
                </a:solidFill>
              </a:rPr>
              <a:t>	</a:t>
            </a:r>
            <a:r>
              <a:rPr lang="en-US" altLang="en-US" sz="2600" dirty="0">
                <a:solidFill>
                  <a:srgbClr val="7F7F7F"/>
                </a:solidFill>
              </a:rPr>
              <a:t>	</a:t>
            </a:r>
            <a:r>
              <a:rPr lang="en-US" altLang="en-US" sz="2600" u="sng" dirty="0"/>
              <a:t> Year 3</a:t>
            </a:r>
            <a:r>
              <a:rPr lang="en-US" altLang="en-US" sz="2600" u="sng" dirty="0">
                <a:solidFill>
                  <a:srgbClr val="7F7F7F"/>
                </a:solidFill>
              </a:rPr>
              <a:t>	</a:t>
            </a:r>
          </a:p>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Operating </a:t>
            </a:r>
            <a:r>
              <a:rPr lang="en-US" altLang="en-US" sz="2600" dirty="0" err="1"/>
              <a:t>inc.</a:t>
            </a:r>
            <a:r>
              <a:rPr lang="en-US" altLang="en-US" sz="2600" dirty="0">
                <a:solidFill>
                  <a:srgbClr val="7F7F7F"/>
                </a:solidFill>
              </a:rPr>
              <a:t>		</a:t>
            </a:r>
            <a:r>
              <a:rPr lang="en-US" altLang="en-US" sz="2600" dirty="0"/>
              <a:t>$21,000</a:t>
            </a:r>
            <a:r>
              <a:rPr lang="en-US" altLang="en-US" sz="2600" dirty="0">
                <a:solidFill>
                  <a:srgbClr val="7F7F7F"/>
                </a:solidFill>
              </a:rPr>
              <a:t>		</a:t>
            </a:r>
            <a:r>
              <a:rPr lang="en-US" altLang="en-US" sz="2600" dirty="0"/>
              <a:t>$21,000</a:t>
            </a:r>
            <a:r>
              <a:rPr lang="en-US" altLang="en-US" sz="2600" dirty="0">
                <a:solidFill>
                  <a:srgbClr val="7F7F7F"/>
                </a:solidFill>
              </a:rPr>
              <a:t>		</a:t>
            </a:r>
            <a:r>
              <a:rPr lang="en-US" altLang="en-US" sz="2600" dirty="0"/>
              <a:t>$21,000</a:t>
            </a:r>
          </a:p>
          <a:p>
            <a:pPr eaLnBrk="1" hangingPunct="1">
              <a:lnSpc>
                <a:spcPct val="100000"/>
              </a:lnSpc>
              <a:buClr>
                <a:schemeClr val="folHlink"/>
              </a:buClr>
              <a:buSzPct val="60000"/>
              <a:buFont typeface="Wingdings" panose="05000000000000000000" pitchFamily="2" charset="2"/>
              <a:buNone/>
            </a:pPr>
            <a:r>
              <a:rPr lang="en-US" altLang="en-US" sz="2600" dirty="0"/>
              <a:t>Depreciation</a:t>
            </a:r>
            <a:r>
              <a:rPr lang="en-US" altLang="en-US" sz="2600" dirty="0">
                <a:solidFill>
                  <a:srgbClr val="7F7F7F"/>
                </a:solidFill>
              </a:rPr>
              <a:t>		</a:t>
            </a:r>
            <a:r>
              <a:rPr lang="en-US" altLang="en-US" sz="2600" dirty="0"/>
              <a:t>(16,500)</a:t>
            </a:r>
            <a:r>
              <a:rPr lang="en-US" altLang="en-US" sz="2600" dirty="0">
                <a:solidFill>
                  <a:srgbClr val="7F7F7F"/>
                </a:solidFill>
              </a:rPr>
              <a:t>		</a:t>
            </a:r>
            <a:r>
              <a:rPr lang="en-US" altLang="en-US" sz="2600" dirty="0"/>
              <a:t>(22,500)</a:t>
            </a:r>
            <a:r>
              <a:rPr lang="en-US" altLang="en-US" sz="2600" dirty="0">
                <a:solidFill>
                  <a:srgbClr val="7F7F7F"/>
                </a:solidFill>
              </a:rPr>
              <a:t>		</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265223" name="Text Box 7"/>
          <p:cNvSpPr txBox="1">
            <a:spLocks noChangeArrowheads="1"/>
          </p:cNvSpPr>
          <p:nvPr/>
        </p:nvSpPr>
        <p:spPr bwMode="auto">
          <a:xfrm>
            <a:off x="1066800" y="3962400"/>
            <a:ext cx="7010400" cy="13477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2633663" algn="l"/>
                <a:tab pos="4346575" algn="dec"/>
                <a:tab pos="4632325" algn="l"/>
                <a:tab pos="6280150" algn="dec"/>
                <a:tab pos="6459538" algn="l"/>
                <a:tab pos="81708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633663" algn="l"/>
                <a:tab pos="4346575" algn="dec"/>
                <a:tab pos="4632325" algn="l"/>
                <a:tab pos="6280150" algn="dec"/>
                <a:tab pos="6459538" algn="l"/>
                <a:tab pos="81708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633663" algn="l"/>
                <a:tab pos="4346575" algn="dec"/>
                <a:tab pos="4632325" algn="l"/>
                <a:tab pos="6280150" algn="dec"/>
                <a:tab pos="6459538" algn="l"/>
                <a:tab pos="81708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400"/>
              <a:t>Depreciation</a:t>
            </a:r>
            <a:r>
              <a:rPr lang="en-US" altLang="en-US" sz="2400" baseline="-25000"/>
              <a:t>1</a:t>
            </a:r>
            <a:r>
              <a:rPr lang="en-US" altLang="en-US" sz="2400"/>
              <a:t> = $50,000(0.33) </a:t>
            </a:r>
            <a:r>
              <a:rPr lang="en-US" altLang="en-US" sz="2400">
                <a:solidFill>
                  <a:srgbClr val="7F7F7F"/>
                </a:solidFill>
              </a:rPr>
              <a:t>	</a:t>
            </a:r>
            <a:r>
              <a:rPr lang="en-US" altLang="en-US" sz="2400"/>
              <a:t>= $16,500</a:t>
            </a:r>
          </a:p>
          <a:p>
            <a:pPr eaLnBrk="1" hangingPunct="1">
              <a:lnSpc>
                <a:spcPct val="100000"/>
              </a:lnSpc>
              <a:buClr>
                <a:schemeClr val="folHlink"/>
              </a:buClr>
              <a:buSzPct val="60000"/>
              <a:buFont typeface="Wingdings" panose="05000000000000000000" pitchFamily="2" charset="2"/>
              <a:buNone/>
            </a:pPr>
            <a:endParaRPr lang="en-US" altLang="en-US" sz="2400"/>
          </a:p>
          <a:p>
            <a:pPr eaLnBrk="1" hangingPunct="1">
              <a:lnSpc>
                <a:spcPct val="100000"/>
              </a:lnSpc>
              <a:buClr>
                <a:schemeClr val="folHlink"/>
              </a:buClr>
              <a:buSzPct val="60000"/>
              <a:buFont typeface="Wingdings" panose="05000000000000000000" pitchFamily="2" charset="2"/>
              <a:buNone/>
            </a:pPr>
            <a:endParaRPr lang="en-US" altLang="en-US" sz="2400"/>
          </a:p>
        </p:txBody>
      </p:sp>
      <p:sp>
        <p:nvSpPr>
          <p:cNvPr id="265224" name="Text Box 8"/>
          <p:cNvSpPr txBox="1">
            <a:spLocks noChangeArrowheads="1"/>
          </p:cNvSpPr>
          <p:nvPr/>
        </p:nvSpPr>
        <p:spPr bwMode="auto">
          <a:xfrm>
            <a:off x="1066800" y="3962400"/>
            <a:ext cx="7010400" cy="13477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2633663" algn="l"/>
                <a:tab pos="4346575" algn="dec"/>
                <a:tab pos="4632325" algn="l"/>
                <a:tab pos="6280150" algn="dec"/>
                <a:tab pos="6459538" algn="l"/>
                <a:tab pos="81708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633663" algn="l"/>
                <a:tab pos="4346575" algn="dec"/>
                <a:tab pos="4632325" algn="l"/>
                <a:tab pos="6280150" algn="dec"/>
                <a:tab pos="6459538" algn="l"/>
                <a:tab pos="81708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633663" algn="l"/>
                <a:tab pos="4346575" algn="dec"/>
                <a:tab pos="4632325" algn="l"/>
                <a:tab pos="6280150" algn="dec"/>
                <a:tab pos="6459538" algn="l"/>
                <a:tab pos="81708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400"/>
              <a:t>Depreciation</a:t>
            </a:r>
            <a:r>
              <a:rPr lang="en-US" altLang="en-US" sz="2400" baseline="-25000"/>
              <a:t>1</a:t>
            </a:r>
            <a:r>
              <a:rPr lang="en-US" altLang="en-US" sz="2400"/>
              <a:t> = $50,000(0.33) </a:t>
            </a:r>
            <a:r>
              <a:rPr lang="en-US" altLang="en-US" sz="2400">
                <a:solidFill>
                  <a:srgbClr val="7F7F7F"/>
                </a:solidFill>
              </a:rPr>
              <a:t>	</a:t>
            </a:r>
            <a:r>
              <a:rPr lang="en-US" altLang="en-US" sz="2400"/>
              <a:t>= $16,500</a:t>
            </a:r>
          </a:p>
          <a:p>
            <a:pPr eaLnBrk="1" hangingPunct="1">
              <a:lnSpc>
                <a:spcPct val="100000"/>
              </a:lnSpc>
              <a:buClr>
                <a:schemeClr val="folHlink"/>
              </a:buClr>
              <a:buSzPct val="60000"/>
              <a:buFont typeface="Wingdings" panose="05000000000000000000" pitchFamily="2" charset="2"/>
              <a:buNone/>
            </a:pPr>
            <a:r>
              <a:rPr lang="en-US" altLang="en-US" sz="2400"/>
              <a:t>Depreciation</a:t>
            </a:r>
            <a:r>
              <a:rPr lang="en-US" altLang="en-US" sz="2400" baseline="-25000"/>
              <a:t>2</a:t>
            </a:r>
            <a:r>
              <a:rPr lang="en-US" altLang="en-US" sz="2400"/>
              <a:t> = $50,000(0.45) </a:t>
            </a:r>
            <a:r>
              <a:rPr lang="en-US" altLang="en-US" sz="2400">
                <a:solidFill>
                  <a:srgbClr val="7F7F7F"/>
                </a:solidFill>
              </a:rPr>
              <a:t>	</a:t>
            </a:r>
            <a:r>
              <a:rPr lang="en-US" altLang="en-US" sz="2400"/>
              <a:t>= $22,500</a:t>
            </a:r>
          </a:p>
          <a:p>
            <a:pPr eaLnBrk="1" hangingPunct="1">
              <a:lnSpc>
                <a:spcPct val="100000"/>
              </a:lnSpc>
              <a:buClr>
                <a:schemeClr val="folHlink"/>
              </a:buClr>
              <a:buSzPct val="60000"/>
              <a:buFont typeface="Wingdings" panose="05000000000000000000" pitchFamily="2" charset="2"/>
              <a:buNone/>
            </a:pPr>
            <a:endParaRPr lang="en-US" altLang="en-US" sz="2400"/>
          </a:p>
        </p:txBody>
      </p:sp>
      <p:sp>
        <p:nvSpPr>
          <p:cNvPr id="30" name="Text Box 3"/>
          <p:cNvSpPr txBox="1">
            <a:spLocks noChangeArrowheads="1"/>
          </p:cNvSpPr>
          <p:nvPr/>
        </p:nvSpPr>
        <p:spPr bwMode="auto">
          <a:xfrm>
            <a:off x="1066800" y="3962400"/>
            <a:ext cx="7010400" cy="13477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2633663" algn="l"/>
                <a:tab pos="4346575" algn="dec"/>
                <a:tab pos="4632325" algn="l"/>
                <a:tab pos="6280150" algn="dec"/>
                <a:tab pos="6459538" algn="l"/>
                <a:tab pos="81708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633663" algn="l"/>
                <a:tab pos="4346575" algn="dec"/>
                <a:tab pos="4632325" algn="l"/>
                <a:tab pos="6280150" algn="dec"/>
                <a:tab pos="6459538" algn="l"/>
                <a:tab pos="81708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633663" algn="l"/>
                <a:tab pos="4346575" algn="dec"/>
                <a:tab pos="4632325" algn="l"/>
                <a:tab pos="6280150" algn="dec"/>
                <a:tab pos="6459538" algn="l"/>
                <a:tab pos="81708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633663" algn="l"/>
                <a:tab pos="4346575" algn="dec"/>
                <a:tab pos="4632325" algn="l"/>
                <a:tab pos="6280150" algn="dec"/>
                <a:tab pos="6459538" algn="l"/>
                <a:tab pos="81708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400" dirty="0"/>
              <a:t>Depreciation</a:t>
            </a:r>
            <a:r>
              <a:rPr lang="en-US" altLang="en-US" sz="2400" baseline="-25000" dirty="0"/>
              <a:t>1</a:t>
            </a:r>
            <a:r>
              <a:rPr lang="en-US" altLang="en-US" sz="2400" dirty="0"/>
              <a:t> = $50,000(0.33) </a:t>
            </a:r>
            <a:r>
              <a:rPr lang="en-US" altLang="en-US" sz="2400" dirty="0">
                <a:solidFill>
                  <a:srgbClr val="7F7F7F"/>
                </a:solidFill>
              </a:rPr>
              <a:t>	</a:t>
            </a:r>
            <a:r>
              <a:rPr lang="en-US" altLang="en-US" sz="2400" dirty="0"/>
              <a:t>= $16,500</a:t>
            </a:r>
          </a:p>
          <a:p>
            <a:pPr eaLnBrk="1" hangingPunct="1">
              <a:lnSpc>
                <a:spcPct val="100000"/>
              </a:lnSpc>
              <a:buClr>
                <a:schemeClr val="folHlink"/>
              </a:buClr>
              <a:buSzPct val="60000"/>
              <a:buFont typeface="Wingdings" panose="05000000000000000000" pitchFamily="2" charset="2"/>
              <a:buNone/>
            </a:pPr>
            <a:r>
              <a:rPr lang="en-US" altLang="en-US" sz="2400" dirty="0"/>
              <a:t>Depreciation</a:t>
            </a:r>
            <a:r>
              <a:rPr lang="en-US" altLang="en-US" sz="2400" baseline="-25000" dirty="0"/>
              <a:t>2</a:t>
            </a:r>
            <a:r>
              <a:rPr lang="en-US" altLang="en-US" sz="2400" dirty="0"/>
              <a:t> = $50,000(0.45) </a:t>
            </a:r>
            <a:r>
              <a:rPr lang="en-US" altLang="en-US" sz="2400" dirty="0">
                <a:solidFill>
                  <a:srgbClr val="7F7F7F"/>
                </a:solidFill>
              </a:rPr>
              <a:t>	</a:t>
            </a:r>
            <a:r>
              <a:rPr lang="en-US" altLang="en-US" sz="2400" dirty="0"/>
              <a:t>= $22,500</a:t>
            </a:r>
          </a:p>
          <a:p>
            <a:pPr eaLnBrk="1" hangingPunct="1">
              <a:lnSpc>
                <a:spcPct val="100000"/>
              </a:lnSpc>
              <a:buClr>
                <a:schemeClr val="folHlink"/>
              </a:buClr>
              <a:buSzPct val="60000"/>
              <a:buFont typeface="Wingdings" panose="05000000000000000000" pitchFamily="2" charset="2"/>
              <a:buNone/>
            </a:pPr>
            <a:r>
              <a:rPr lang="en-US" altLang="en-US" sz="2400" dirty="0"/>
              <a:t>Depreciation</a:t>
            </a:r>
            <a:r>
              <a:rPr lang="en-US" altLang="en-US" sz="2400" baseline="-25000" dirty="0"/>
              <a:t>3</a:t>
            </a:r>
            <a:r>
              <a:rPr lang="en-US" altLang="en-US" sz="2400" dirty="0"/>
              <a:t> = $50,000(0.15) </a:t>
            </a:r>
            <a:r>
              <a:rPr lang="en-US" altLang="en-US" sz="2400" dirty="0">
                <a:solidFill>
                  <a:srgbClr val="7F7F7F"/>
                </a:solidFill>
              </a:rPr>
              <a:t>	</a:t>
            </a:r>
            <a:r>
              <a:rPr lang="en-US" altLang="en-US" sz="2400" dirty="0"/>
              <a:t>= $  7,500</a:t>
            </a:r>
          </a:p>
        </p:txBody>
      </p:sp>
      <p:sp>
        <p:nvSpPr>
          <p:cNvPr id="11" name="Rectangle 2"/>
          <p:cNvSpPr txBox="1">
            <a:spLocks noChangeArrowheads="1"/>
          </p:cNvSpPr>
          <p:nvPr/>
        </p:nvSpPr>
        <p:spPr bwMode="auto">
          <a:xfrm>
            <a:off x="194730" y="273869"/>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rPr>
              <a:t>Expansion Project</a:t>
            </a:r>
            <a:br>
              <a:rPr lang="en-US" altLang="en-US" sz="3000" b="1" dirty="0">
                <a:latin typeface="+mn-lt"/>
              </a:rPr>
            </a:br>
            <a:r>
              <a:rPr lang="en-US" altLang="en-US" sz="3000" b="1" dirty="0">
                <a:latin typeface="+mn-lt"/>
              </a:rPr>
              <a:t>Supplemental Operating Cash Flows</a:t>
            </a:r>
          </a:p>
        </p:txBody>
      </p:sp>
      <p:sp>
        <p:nvSpPr>
          <p:cNvPr id="2" name="TextBox 1"/>
          <p:cNvSpPr txBox="1"/>
          <p:nvPr/>
        </p:nvSpPr>
        <p:spPr>
          <a:xfrm>
            <a:off x="7162803" y="2556940"/>
            <a:ext cx="1457066" cy="492443"/>
          </a:xfrm>
          <a:prstGeom prst="rect">
            <a:avLst/>
          </a:prstGeom>
          <a:noFill/>
        </p:spPr>
        <p:txBody>
          <a:bodyPr wrap="none" rtlCol="0">
            <a:spAutoFit/>
          </a:bodyPr>
          <a:lstStyle/>
          <a:p>
            <a:pPr algn="r"/>
            <a:r>
              <a:rPr lang="en-US" sz="2600" dirty="0">
                <a:latin typeface="Tahoma" panose="020B0604030504040204" pitchFamily="34" charset="0"/>
                <a:ea typeface="Tahoma" panose="020B0604030504040204" pitchFamily="34" charset="0"/>
                <a:cs typeface="Tahoma" panose="020B0604030504040204" pitchFamily="34" charset="0"/>
              </a:rPr>
              <a:t>(  7,500)</a:t>
            </a:r>
          </a:p>
        </p:txBody>
      </p:sp>
    </p:spTree>
    <p:custDataLst>
      <p:tags r:id="rId1"/>
    </p:custDataLst>
    <p:extLst>
      <p:ext uri="{BB962C8B-B14F-4D97-AF65-F5344CB8AC3E}">
        <p14:creationId xmlns:p14="http://schemas.microsoft.com/office/powerpoint/2010/main" val="2029040511"/>
      </p:ext>
    </p:extLst>
  </p:cSld>
  <p:clrMapOvr>
    <a:masterClrMapping/>
  </p:clrMapOvr>
  <p:transition advTm="3142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52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52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52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52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52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0" grpId="0" autoUpdateAnimBg="0"/>
      <p:bldP spid="265221" grpId="0" autoUpdateAnimBg="0"/>
      <p:bldP spid="265222" grpId="0" autoUpdateAnimBg="0"/>
      <p:bldP spid="265223" grpId="0" animBg="1"/>
      <p:bldP spid="265224" grpId="0" animBg="1"/>
      <p:bldP spid="30"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304800" y="2057400"/>
            <a:ext cx="8305800" cy="457200"/>
          </a:xfrm>
          <a:prstGeom prst="rect">
            <a:avLst/>
          </a:prstGeom>
          <a:solidFill>
            <a:schemeClr val="bg1"/>
          </a:solidFill>
          <a:ln w="22225" algn="ctr">
            <a:solidFill>
              <a:srgbClr val="FF0000"/>
            </a:solidFill>
            <a:round/>
            <a:headEnd/>
            <a:tailEnd/>
          </a:ln>
        </p:spPr>
        <p:txBody>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pPr>
            <a:endParaRPr lang="en-US" altLang="en-US" sz="2800">
              <a:latin typeface="Arial" panose="020B0604020202020204" pitchFamily="34" charset="0"/>
            </a:endParaRPr>
          </a:p>
        </p:txBody>
      </p:sp>
      <p:sp>
        <p:nvSpPr>
          <p:cNvPr id="31" name="Rectangle 30"/>
          <p:cNvSpPr>
            <a:spLocks noChangeArrowheads="1"/>
          </p:cNvSpPr>
          <p:nvPr/>
        </p:nvSpPr>
        <p:spPr bwMode="auto">
          <a:xfrm>
            <a:off x="332793" y="3514531"/>
            <a:ext cx="8305800" cy="457200"/>
          </a:xfrm>
          <a:prstGeom prst="rect">
            <a:avLst/>
          </a:prstGeom>
          <a:solidFill>
            <a:schemeClr val="bg1"/>
          </a:solidFill>
          <a:ln w="22225" algn="ctr">
            <a:solidFill>
              <a:srgbClr val="FF0000"/>
            </a:solidFill>
            <a:round/>
            <a:headEnd/>
            <a:tailEnd/>
          </a:ln>
        </p:spPr>
        <p:txBody>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pPr>
            <a:endParaRPr lang="en-US" altLang="en-US" sz="2800">
              <a:latin typeface="Arial" panose="020B0604020202020204" pitchFamily="34" charset="0"/>
            </a:endParaRPr>
          </a:p>
        </p:txBody>
      </p:sp>
      <p:sp>
        <p:nvSpPr>
          <p:cNvPr id="265220" name="Rectangle 4"/>
          <p:cNvSpPr>
            <a:spLocks noChangeArrowheads="1"/>
          </p:cNvSpPr>
          <p:nvPr/>
        </p:nvSpPr>
        <p:spPr bwMode="auto">
          <a:xfrm>
            <a:off x="304800" y="1600200"/>
            <a:ext cx="8686800" cy="104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	</a:t>
            </a:r>
            <a:r>
              <a:rPr lang="en-US" altLang="en-US" sz="2600" u="sng" dirty="0"/>
              <a:t> Year 1	</a:t>
            </a:r>
            <a:r>
              <a:rPr lang="en-US" altLang="en-US" sz="2600" dirty="0"/>
              <a:t>	</a:t>
            </a:r>
            <a:r>
              <a:rPr lang="en-US" altLang="en-US" sz="2600" u="sng" dirty="0"/>
              <a:t> Year 2 	</a:t>
            </a:r>
            <a:r>
              <a:rPr lang="en-US" altLang="en-US" sz="2600" dirty="0"/>
              <a:t>	</a:t>
            </a:r>
            <a:r>
              <a:rPr lang="en-US" altLang="en-US" sz="2600" u="sng" dirty="0"/>
              <a:t> Year 3	</a:t>
            </a:r>
          </a:p>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Operating </a:t>
            </a:r>
            <a:r>
              <a:rPr lang="en-US" altLang="en-US" sz="2600" dirty="0" err="1"/>
              <a:t>inc.</a:t>
            </a:r>
            <a:r>
              <a:rPr lang="en-US" altLang="en-US" sz="2600" dirty="0"/>
              <a:t>		$21,000		$21,000		$21,000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29" name="Rectangle 2"/>
          <p:cNvSpPr txBox="1">
            <a:spLocks noChangeArrowheads="1"/>
          </p:cNvSpPr>
          <p:nvPr/>
        </p:nvSpPr>
        <p:spPr bwMode="auto">
          <a:xfrm>
            <a:off x="194730" y="273869"/>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rPr>
              <a:t>Expansion Project</a:t>
            </a:r>
            <a:br>
              <a:rPr lang="en-US" altLang="en-US" sz="3000" b="1" dirty="0">
                <a:latin typeface="+mn-lt"/>
              </a:rPr>
            </a:br>
            <a:r>
              <a:rPr lang="en-US" altLang="en-US" sz="3000" b="1" dirty="0">
                <a:latin typeface="+mn-lt"/>
              </a:rPr>
              <a:t>Supplemental Operating Cash Flows</a:t>
            </a:r>
          </a:p>
        </p:txBody>
      </p:sp>
      <p:sp>
        <p:nvSpPr>
          <p:cNvPr id="28" name="Rectangle 4">
            <a:extLst>
              <a:ext uri="{FF2B5EF4-FFF2-40B4-BE49-F238E27FC236}">
                <a16:creationId xmlns:a16="http://schemas.microsoft.com/office/drawing/2014/main" id="{A7183231-7962-4F5E-933B-FED3928FE7DA}"/>
              </a:ext>
            </a:extLst>
          </p:cNvPr>
          <p:cNvSpPr>
            <a:spLocks noChangeArrowheads="1"/>
          </p:cNvSpPr>
          <p:nvPr/>
        </p:nvSpPr>
        <p:spPr bwMode="auto">
          <a:xfrm>
            <a:off x="298923" y="2538545"/>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Depreciation		</a:t>
            </a:r>
            <a:r>
              <a:rPr lang="en-US" altLang="en-US" sz="2600" u="sng" dirty="0"/>
              <a:t>(16,500)</a:t>
            </a:r>
            <a:r>
              <a:rPr lang="en-US" altLang="en-US" sz="2600" dirty="0"/>
              <a:t>		</a:t>
            </a:r>
            <a:r>
              <a:rPr lang="en-US" altLang="en-US" sz="2600" u="sng" dirty="0"/>
              <a:t>(22,500)</a:t>
            </a:r>
            <a:r>
              <a:rPr lang="en-US" altLang="en-US" sz="2600" dirty="0"/>
              <a:t>		</a:t>
            </a:r>
            <a:r>
              <a:rPr lang="en-US" altLang="en-US" sz="2600" u="sng" dirty="0"/>
              <a:t>(  7,500)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32" name="Rectangle 4">
            <a:extLst>
              <a:ext uri="{FF2B5EF4-FFF2-40B4-BE49-F238E27FC236}">
                <a16:creationId xmlns:a16="http://schemas.microsoft.com/office/drawing/2014/main" id="{50D67C79-9564-451F-8905-F26A6BDD09B6}"/>
              </a:ext>
            </a:extLst>
          </p:cNvPr>
          <p:cNvSpPr>
            <a:spLocks noChangeArrowheads="1"/>
          </p:cNvSpPr>
          <p:nvPr/>
        </p:nvSpPr>
        <p:spPr bwMode="auto">
          <a:xfrm>
            <a:off x="288626" y="2963088"/>
            <a:ext cx="5416731" cy="4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Tax. </a:t>
            </a:r>
            <a:r>
              <a:rPr lang="en-US" altLang="en-US" sz="2600" dirty="0" err="1"/>
              <a:t>oper</a:t>
            </a:r>
            <a:r>
              <a:rPr lang="en-US" altLang="en-US" sz="2600" dirty="0"/>
              <a:t>. inc.</a:t>
            </a:r>
            <a:r>
              <a:rPr lang="en-US" altLang="en-US" sz="2600" dirty="0">
                <a:solidFill>
                  <a:srgbClr val="7F7F7F"/>
                </a:solidFill>
              </a:rPr>
              <a:t>		</a:t>
            </a:r>
            <a:r>
              <a:rPr lang="en-US" altLang="en-US" sz="2600" dirty="0"/>
              <a:t>$ 4,500</a:t>
            </a:r>
            <a:r>
              <a:rPr lang="en-US" altLang="en-US" sz="2600" dirty="0">
                <a:solidFill>
                  <a:srgbClr val="7F7F7F"/>
                </a:solidFill>
              </a:rPr>
              <a:t>		</a:t>
            </a:r>
            <a:endParaRPr lang="en-US" altLang="en-US" sz="2600" dirty="0"/>
          </a:p>
        </p:txBody>
      </p:sp>
      <p:sp>
        <p:nvSpPr>
          <p:cNvPr id="33" name="Rectangle 4">
            <a:extLst>
              <a:ext uri="{FF2B5EF4-FFF2-40B4-BE49-F238E27FC236}">
                <a16:creationId xmlns:a16="http://schemas.microsoft.com/office/drawing/2014/main" id="{2E035F28-EB91-4AFA-B851-17BA42668C63}"/>
              </a:ext>
            </a:extLst>
          </p:cNvPr>
          <p:cNvSpPr>
            <a:spLocks noChangeArrowheads="1"/>
          </p:cNvSpPr>
          <p:nvPr/>
        </p:nvSpPr>
        <p:spPr bwMode="auto">
          <a:xfrm>
            <a:off x="5107576" y="2959833"/>
            <a:ext cx="2947853" cy="4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$( 1,500)</a:t>
            </a:r>
            <a:r>
              <a:rPr lang="en-US" altLang="en-US" sz="2600" dirty="0">
                <a:solidFill>
                  <a:srgbClr val="7F7F7F"/>
                </a:solidFill>
              </a:rPr>
              <a:t>	</a:t>
            </a:r>
            <a:endParaRPr lang="en-US" altLang="en-US" sz="2600" dirty="0"/>
          </a:p>
        </p:txBody>
      </p:sp>
      <p:sp>
        <p:nvSpPr>
          <p:cNvPr id="34" name="Rectangle 4">
            <a:extLst>
              <a:ext uri="{FF2B5EF4-FFF2-40B4-BE49-F238E27FC236}">
                <a16:creationId xmlns:a16="http://schemas.microsoft.com/office/drawing/2014/main" id="{FE27A8CB-5449-477B-9483-19E416BBA450}"/>
              </a:ext>
            </a:extLst>
          </p:cNvPr>
          <p:cNvSpPr>
            <a:spLocks noChangeArrowheads="1"/>
          </p:cNvSpPr>
          <p:nvPr/>
        </p:nvSpPr>
        <p:spPr bwMode="auto">
          <a:xfrm>
            <a:off x="7091079" y="2962010"/>
            <a:ext cx="1588227" cy="4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buClr>
                <a:schemeClr val="folHlink"/>
              </a:buClr>
              <a:buSzPct val="60000"/>
              <a:buFont typeface="Wingdings" panose="05000000000000000000" pitchFamily="2" charset="2"/>
              <a:buNone/>
              <a:tabLst>
                <a:tab pos="1089025" algn="l"/>
                <a:tab pos="3948113" algn="dec"/>
                <a:tab pos="4854575" algn="l"/>
                <a:tab pos="6059488" algn="dec"/>
                <a:tab pos="6805613" algn="l"/>
                <a:tab pos="8005763" algn="dec"/>
              </a:tabLst>
            </a:pPr>
            <a:r>
              <a:rPr lang="en-US" altLang="en-US" sz="2600" dirty="0"/>
              <a:t>$13,500</a:t>
            </a:r>
            <a:r>
              <a:rPr lang="en-US" altLang="en-US" sz="2600" dirty="0">
                <a:solidFill>
                  <a:srgbClr val="7F7F7F"/>
                </a:solidFill>
              </a:rPr>
              <a:t>	</a:t>
            </a:r>
            <a:endParaRPr lang="en-US" altLang="en-US" sz="2600" dirty="0"/>
          </a:p>
        </p:txBody>
      </p:sp>
      <p:sp>
        <p:nvSpPr>
          <p:cNvPr id="35" name="Rectangle 4">
            <a:extLst>
              <a:ext uri="{FF2B5EF4-FFF2-40B4-BE49-F238E27FC236}">
                <a16:creationId xmlns:a16="http://schemas.microsoft.com/office/drawing/2014/main" id="{4D9CB328-5423-45B6-9B4E-C97F11595EA3}"/>
              </a:ext>
            </a:extLst>
          </p:cNvPr>
          <p:cNvSpPr>
            <a:spLocks noChangeArrowheads="1"/>
          </p:cNvSpPr>
          <p:nvPr/>
        </p:nvSpPr>
        <p:spPr bwMode="auto">
          <a:xfrm>
            <a:off x="298923" y="3493230"/>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Taxes (34%)		(  1,530)		510		(  4,590)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36" name="Rectangle 4">
            <a:extLst>
              <a:ext uri="{FF2B5EF4-FFF2-40B4-BE49-F238E27FC236}">
                <a16:creationId xmlns:a16="http://schemas.microsoft.com/office/drawing/2014/main" id="{CA20EB80-01D3-4FC9-983F-3AD57799E5CF}"/>
              </a:ext>
            </a:extLst>
          </p:cNvPr>
          <p:cNvSpPr>
            <a:spLocks noChangeArrowheads="1"/>
          </p:cNvSpPr>
          <p:nvPr/>
        </p:nvSpPr>
        <p:spPr bwMode="auto">
          <a:xfrm>
            <a:off x="303274" y="3976562"/>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Income		2,970		(990)		  8,910</a:t>
            </a:r>
          </a:p>
        </p:txBody>
      </p:sp>
      <p:sp>
        <p:nvSpPr>
          <p:cNvPr id="37" name="Rectangle 4">
            <a:extLst>
              <a:ext uri="{FF2B5EF4-FFF2-40B4-BE49-F238E27FC236}">
                <a16:creationId xmlns:a16="http://schemas.microsoft.com/office/drawing/2014/main" id="{B78B9A20-904D-4672-8C46-03DDCBC09753}"/>
              </a:ext>
            </a:extLst>
          </p:cNvPr>
          <p:cNvSpPr>
            <a:spLocks noChangeArrowheads="1"/>
          </p:cNvSpPr>
          <p:nvPr/>
        </p:nvSpPr>
        <p:spPr bwMode="auto">
          <a:xfrm>
            <a:off x="298924" y="3971580"/>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solidFill>
                  <a:srgbClr val="0033CC"/>
                </a:solidFill>
                <a:latin typeface="Symbol" panose="05050102010706020507" pitchFamily="18" charset="2"/>
              </a:rPr>
              <a:t>D</a:t>
            </a:r>
            <a:r>
              <a:rPr lang="en-US" altLang="en-US" sz="2600" dirty="0">
                <a:solidFill>
                  <a:srgbClr val="0033CC"/>
                </a:solidFill>
              </a:rPr>
              <a:t> Income		2,970		(990)		  8,910</a:t>
            </a:r>
          </a:p>
          <a:p>
            <a:pPr eaLnBrk="1" hangingPunct="1">
              <a:lnSpc>
                <a:spcPct val="100000"/>
              </a:lnSpc>
              <a:buClr>
                <a:schemeClr val="folHlink"/>
              </a:buClr>
              <a:buSzPct val="60000"/>
              <a:buFont typeface="Wingdings" panose="05000000000000000000" pitchFamily="2" charset="2"/>
              <a:buNone/>
            </a:pPr>
            <a:endParaRPr lang="en-US" altLang="en-US" sz="2600" dirty="0">
              <a:solidFill>
                <a:srgbClr val="0033CC"/>
              </a:solidFill>
            </a:endParaRPr>
          </a:p>
        </p:txBody>
      </p:sp>
      <p:grpSp>
        <p:nvGrpSpPr>
          <p:cNvPr id="5" name="Group 4">
            <a:extLst>
              <a:ext uri="{FF2B5EF4-FFF2-40B4-BE49-F238E27FC236}">
                <a16:creationId xmlns:a16="http://schemas.microsoft.com/office/drawing/2014/main" id="{3945DC94-E7CA-41C2-A440-31ECF80DBDB9}"/>
              </a:ext>
            </a:extLst>
          </p:cNvPr>
          <p:cNvGrpSpPr/>
          <p:nvPr/>
        </p:nvGrpSpPr>
        <p:grpSpPr>
          <a:xfrm>
            <a:off x="3214708" y="3967539"/>
            <a:ext cx="5333969" cy="17417"/>
            <a:chOff x="3186715" y="4975246"/>
            <a:chExt cx="5333969" cy="17417"/>
          </a:xfrm>
        </p:grpSpPr>
        <p:cxnSp>
          <p:nvCxnSpPr>
            <p:cNvPr id="3" name="Straight Connector 2">
              <a:extLst>
                <a:ext uri="{FF2B5EF4-FFF2-40B4-BE49-F238E27FC236}">
                  <a16:creationId xmlns:a16="http://schemas.microsoft.com/office/drawing/2014/main" id="{0C6FDA44-457B-4902-92F3-24BAA760D321}"/>
                </a:ext>
              </a:extLst>
            </p:cNvPr>
            <p:cNvCxnSpPr>
              <a:cxnSpLocks/>
            </p:cNvCxnSpPr>
            <p:nvPr/>
          </p:nvCxnSpPr>
          <p:spPr>
            <a:xfrm>
              <a:off x="3186715" y="4975246"/>
              <a:ext cx="12709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32E91AB-8AA2-4098-829F-D043719557E4}"/>
                </a:ext>
              </a:extLst>
            </p:cNvPr>
            <p:cNvCxnSpPr>
              <a:cxnSpLocks/>
            </p:cNvCxnSpPr>
            <p:nvPr/>
          </p:nvCxnSpPr>
          <p:spPr>
            <a:xfrm>
              <a:off x="5310517" y="4977889"/>
              <a:ext cx="12709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32DD526-7B24-442C-8ED2-BE92450E3EC4}"/>
                </a:ext>
              </a:extLst>
            </p:cNvPr>
            <p:cNvCxnSpPr>
              <a:cxnSpLocks/>
            </p:cNvCxnSpPr>
            <p:nvPr/>
          </p:nvCxnSpPr>
          <p:spPr>
            <a:xfrm>
              <a:off x="7249699" y="4992663"/>
              <a:ext cx="12709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Rectangle 4">
            <a:extLst>
              <a:ext uri="{FF2B5EF4-FFF2-40B4-BE49-F238E27FC236}">
                <a16:creationId xmlns:a16="http://schemas.microsoft.com/office/drawing/2014/main" id="{E1DA2F8F-AD75-4805-8079-B52EB93E3457}"/>
              </a:ext>
            </a:extLst>
          </p:cNvPr>
          <p:cNvSpPr>
            <a:spLocks noChangeArrowheads="1"/>
          </p:cNvSpPr>
          <p:nvPr/>
        </p:nvSpPr>
        <p:spPr bwMode="auto">
          <a:xfrm>
            <a:off x="311359" y="4403901"/>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mn-lt"/>
              </a:rPr>
              <a:t>Add depreciation</a:t>
            </a:r>
            <a:r>
              <a:rPr lang="en-US" altLang="en-US" sz="2600" dirty="0"/>
              <a:t>		16,500		22,500		7,500</a:t>
            </a:r>
          </a:p>
          <a:p>
            <a:pPr eaLnBrk="1" hangingPunct="1">
              <a:lnSpc>
                <a:spcPct val="100000"/>
              </a:lnSpc>
              <a:buClr>
                <a:schemeClr val="folHlink"/>
              </a:buClr>
              <a:buSzPct val="60000"/>
              <a:buFont typeface="Wingdings" panose="05000000000000000000" pitchFamily="2" charset="2"/>
              <a:buNone/>
            </a:pPr>
            <a:endParaRPr lang="en-US" altLang="en-US" sz="2600" dirty="0"/>
          </a:p>
        </p:txBody>
      </p:sp>
      <p:grpSp>
        <p:nvGrpSpPr>
          <p:cNvPr id="42" name="Group 41">
            <a:extLst>
              <a:ext uri="{FF2B5EF4-FFF2-40B4-BE49-F238E27FC236}">
                <a16:creationId xmlns:a16="http://schemas.microsoft.com/office/drawing/2014/main" id="{DE40D9D6-827B-41E2-97DC-993DD8B671BA}"/>
              </a:ext>
            </a:extLst>
          </p:cNvPr>
          <p:cNvGrpSpPr/>
          <p:nvPr/>
        </p:nvGrpSpPr>
        <p:grpSpPr>
          <a:xfrm>
            <a:off x="3227143" y="4894385"/>
            <a:ext cx="5324638" cy="17417"/>
            <a:chOff x="3186715" y="4975246"/>
            <a:chExt cx="5324638" cy="17417"/>
          </a:xfrm>
        </p:grpSpPr>
        <p:cxnSp>
          <p:nvCxnSpPr>
            <p:cNvPr id="43" name="Straight Connector 42">
              <a:extLst>
                <a:ext uri="{FF2B5EF4-FFF2-40B4-BE49-F238E27FC236}">
                  <a16:creationId xmlns:a16="http://schemas.microsoft.com/office/drawing/2014/main" id="{4B94FB4B-0253-41D8-A5F1-D5C07B0DB3E4}"/>
                </a:ext>
              </a:extLst>
            </p:cNvPr>
            <p:cNvCxnSpPr>
              <a:cxnSpLocks/>
            </p:cNvCxnSpPr>
            <p:nvPr/>
          </p:nvCxnSpPr>
          <p:spPr>
            <a:xfrm>
              <a:off x="3186715" y="4975246"/>
              <a:ext cx="12709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8DAE86A-23BC-451F-8BD0-AAB1B90BC5EC}"/>
                </a:ext>
              </a:extLst>
            </p:cNvPr>
            <p:cNvCxnSpPr>
              <a:cxnSpLocks/>
            </p:cNvCxnSpPr>
            <p:nvPr/>
          </p:nvCxnSpPr>
          <p:spPr>
            <a:xfrm>
              <a:off x="5310517" y="4977889"/>
              <a:ext cx="12709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C495EA1-1E90-4598-A8D3-0F083B037302}"/>
                </a:ext>
              </a:extLst>
            </p:cNvPr>
            <p:cNvCxnSpPr>
              <a:cxnSpLocks/>
            </p:cNvCxnSpPr>
            <p:nvPr/>
          </p:nvCxnSpPr>
          <p:spPr>
            <a:xfrm>
              <a:off x="7240368" y="4992663"/>
              <a:ext cx="12709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Rectangle 4">
            <a:extLst>
              <a:ext uri="{FF2B5EF4-FFF2-40B4-BE49-F238E27FC236}">
                <a16:creationId xmlns:a16="http://schemas.microsoft.com/office/drawing/2014/main" id="{619FCA51-CC9B-4BAC-849E-07B06F66E462}"/>
              </a:ext>
            </a:extLst>
          </p:cNvPr>
          <p:cNvSpPr>
            <a:spLocks noChangeArrowheads="1"/>
          </p:cNvSpPr>
          <p:nvPr/>
        </p:nvSpPr>
        <p:spPr bwMode="auto">
          <a:xfrm>
            <a:off x="305136" y="4994840"/>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mn-lt"/>
              </a:rPr>
              <a:t>Operating CF</a:t>
            </a:r>
            <a:r>
              <a:rPr lang="en-US" altLang="en-US" sz="2600" dirty="0"/>
              <a:t>		19,470		21,510		16,410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47" name="Rectangle 4">
            <a:extLst>
              <a:ext uri="{FF2B5EF4-FFF2-40B4-BE49-F238E27FC236}">
                <a16:creationId xmlns:a16="http://schemas.microsoft.com/office/drawing/2014/main" id="{6AFBA7A8-6377-40C4-A2E8-4A4073ED2D01}"/>
              </a:ext>
            </a:extLst>
          </p:cNvPr>
          <p:cNvSpPr>
            <a:spLocks noChangeArrowheads="1"/>
          </p:cNvSpPr>
          <p:nvPr/>
        </p:nvSpPr>
        <p:spPr bwMode="auto">
          <a:xfrm>
            <a:off x="308250" y="4988613"/>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solidFill>
                  <a:srgbClr val="FF0000"/>
                </a:solidFill>
                <a:latin typeface="+mn-lt"/>
              </a:rPr>
              <a:t>Operating CF</a:t>
            </a:r>
            <a:r>
              <a:rPr lang="en-US" altLang="en-US" sz="2600" dirty="0">
                <a:solidFill>
                  <a:srgbClr val="FF0000"/>
                </a:solidFill>
              </a:rPr>
              <a:t>		19,470		21,510		16,410</a:t>
            </a:r>
          </a:p>
          <a:p>
            <a:pPr eaLnBrk="1" hangingPunct="1">
              <a:lnSpc>
                <a:spcPct val="100000"/>
              </a:lnSpc>
              <a:buClr>
                <a:schemeClr val="folHlink"/>
              </a:buClr>
              <a:buSzPct val="60000"/>
              <a:buFont typeface="Wingdings" panose="05000000000000000000" pitchFamily="2" charset="2"/>
              <a:buNone/>
            </a:pPr>
            <a:endParaRPr lang="en-US" altLang="en-US" sz="2600" dirty="0">
              <a:solidFill>
                <a:srgbClr val="FF0000"/>
              </a:solidFill>
            </a:endParaRPr>
          </a:p>
        </p:txBody>
      </p:sp>
    </p:spTree>
    <p:custDataLst>
      <p:tags r:id="rId1"/>
    </p:custDataLst>
    <p:extLst>
      <p:ext uri="{BB962C8B-B14F-4D97-AF65-F5344CB8AC3E}">
        <p14:creationId xmlns:p14="http://schemas.microsoft.com/office/powerpoint/2010/main" val="927844109"/>
      </p:ext>
    </p:extLst>
  </p:cSld>
  <p:clrMapOvr>
    <a:masterClrMapping/>
  </p:clrMapOvr>
  <p:transition advTm="3142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499"/>
                                          </p:stCondLst>
                                        </p:cTn>
                                        <p:tgtEl>
                                          <p:spTgt spid="3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3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4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499"/>
                                          </p:stCondLst>
                                        </p:cTn>
                                        <p:tgtEl>
                                          <p:spTgt spid="4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4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strVal val="#ppt_w*0.70"/>
                                          </p:val>
                                        </p:tav>
                                        <p:tav tm="100000">
                                          <p:val>
                                            <p:strVal val="#ppt_w"/>
                                          </p:val>
                                        </p:tav>
                                      </p:tavLst>
                                    </p:anim>
                                    <p:anim calcmode="lin" valueType="num">
                                      <p:cBhvr>
                                        <p:cTn id="50" dur="1000" fill="hold"/>
                                        <p:tgtEl>
                                          <p:spTgt spid="31"/>
                                        </p:tgtEl>
                                        <p:attrNameLst>
                                          <p:attrName>ppt_h</p:attrName>
                                        </p:attrNameLst>
                                      </p:cBhvr>
                                      <p:tavLst>
                                        <p:tav tm="0">
                                          <p:val>
                                            <p:strVal val="#ppt_h"/>
                                          </p:val>
                                        </p:tav>
                                        <p:tav tm="100000">
                                          <p:val>
                                            <p:strVal val="#ppt_h"/>
                                          </p:val>
                                        </p:tav>
                                      </p:tavLst>
                                    </p:anim>
                                    <p:animEffect transition="in" filter="fade">
                                      <p:cBhvr>
                                        <p:cTn id="51" dur="1000"/>
                                        <p:tgtEl>
                                          <p:spTgt spid="31"/>
                                        </p:tgtEl>
                                      </p:cBhvr>
                                    </p:animEffect>
                                  </p:childTnLst>
                                </p:cTn>
                              </p:par>
                            </p:childTnLst>
                          </p:cTn>
                        </p:par>
                        <p:par>
                          <p:cTn id="52" fill="hold">
                            <p:stCondLst>
                              <p:cond delay="1000"/>
                            </p:stCondLst>
                            <p:childTnLst>
                              <p:par>
                                <p:cTn id="53" presetID="55"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1000" fill="hold"/>
                                        <p:tgtEl>
                                          <p:spTgt spid="30"/>
                                        </p:tgtEl>
                                        <p:attrNameLst>
                                          <p:attrName>ppt_w</p:attrName>
                                        </p:attrNameLst>
                                      </p:cBhvr>
                                      <p:tavLst>
                                        <p:tav tm="0">
                                          <p:val>
                                            <p:strVal val="#ppt_w*0.70"/>
                                          </p:val>
                                        </p:tav>
                                        <p:tav tm="100000">
                                          <p:val>
                                            <p:strVal val="#ppt_w"/>
                                          </p:val>
                                        </p:tav>
                                      </p:tavLst>
                                    </p:anim>
                                    <p:anim calcmode="lin" valueType="num">
                                      <p:cBhvr>
                                        <p:cTn id="56" dur="1000" fill="hold"/>
                                        <p:tgtEl>
                                          <p:spTgt spid="30"/>
                                        </p:tgtEl>
                                        <p:attrNameLst>
                                          <p:attrName>ppt_h</p:attrName>
                                        </p:attrNameLst>
                                      </p:cBhvr>
                                      <p:tavLst>
                                        <p:tav tm="0">
                                          <p:val>
                                            <p:strVal val="#ppt_h"/>
                                          </p:val>
                                        </p:tav>
                                        <p:tav tm="100000">
                                          <p:val>
                                            <p:strVal val="#ppt_h"/>
                                          </p:val>
                                        </p:tav>
                                      </p:tavLst>
                                    </p:anim>
                                    <p:animEffect transition="in" filter="fade">
                                      <p:cBhvr>
                                        <p:cTn id="5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utoUpdateAnimBg="0"/>
      <p:bldP spid="33" grpId="0" autoUpdateAnimBg="0"/>
      <p:bldP spid="34" grpId="0" autoUpdateAnimBg="0"/>
      <p:bldP spid="35" grpId="0" autoUpdateAnimBg="0"/>
      <p:bldP spid="36" grpId="0" autoUpdateAnimBg="0"/>
      <p:bldP spid="37" grpId="0" autoUpdateAnimBg="0"/>
      <p:bldP spid="41" grpId="0" autoUpdateAnimBg="0"/>
      <p:bldP spid="46" grpId="0" autoUpdateAnimBg="0"/>
      <p:bldP spid="4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304800" y="2057400"/>
            <a:ext cx="8305800" cy="457200"/>
          </a:xfrm>
          <a:prstGeom prst="rect">
            <a:avLst/>
          </a:prstGeom>
          <a:solidFill>
            <a:schemeClr val="bg1"/>
          </a:solidFill>
          <a:ln w="22225" algn="ctr">
            <a:solidFill>
              <a:srgbClr val="FF0000"/>
            </a:solidFill>
            <a:round/>
            <a:headEnd/>
            <a:tailEnd/>
          </a:ln>
        </p:spPr>
        <p:txBody>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pPr>
            <a:endParaRPr lang="en-US" altLang="en-US" sz="2800">
              <a:latin typeface="Arial" panose="020B0604020202020204" pitchFamily="34" charset="0"/>
            </a:endParaRPr>
          </a:p>
        </p:txBody>
      </p:sp>
      <p:sp>
        <p:nvSpPr>
          <p:cNvPr id="31" name="Rectangle 30"/>
          <p:cNvSpPr>
            <a:spLocks noChangeArrowheads="1"/>
          </p:cNvSpPr>
          <p:nvPr/>
        </p:nvSpPr>
        <p:spPr bwMode="auto">
          <a:xfrm>
            <a:off x="332793" y="3514531"/>
            <a:ext cx="8305800" cy="457200"/>
          </a:xfrm>
          <a:prstGeom prst="rect">
            <a:avLst/>
          </a:prstGeom>
          <a:solidFill>
            <a:schemeClr val="bg1"/>
          </a:solidFill>
          <a:ln w="22225" algn="ctr">
            <a:solidFill>
              <a:srgbClr val="FF0000"/>
            </a:solidFill>
            <a:round/>
            <a:headEnd/>
            <a:tailEnd/>
          </a:ln>
        </p:spPr>
        <p:txBody>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pPr>
            <a:endParaRPr lang="en-US" altLang="en-US" sz="2800">
              <a:latin typeface="Arial" panose="020B0604020202020204" pitchFamily="34" charset="0"/>
            </a:endParaRPr>
          </a:p>
        </p:txBody>
      </p:sp>
      <p:sp>
        <p:nvSpPr>
          <p:cNvPr id="265220" name="Rectangle 4"/>
          <p:cNvSpPr>
            <a:spLocks noChangeArrowheads="1"/>
          </p:cNvSpPr>
          <p:nvPr/>
        </p:nvSpPr>
        <p:spPr bwMode="auto">
          <a:xfrm>
            <a:off x="304800" y="1600200"/>
            <a:ext cx="8686800" cy="104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	</a:t>
            </a:r>
            <a:r>
              <a:rPr lang="en-US" altLang="en-US" sz="2600" u="sng" dirty="0"/>
              <a:t> Year 1	</a:t>
            </a:r>
            <a:r>
              <a:rPr lang="en-US" altLang="en-US" sz="2600" dirty="0"/>
              <a:t>	</a:t>
            </a:r>
            <a:r>
              <a:rPr lang="en-US" altLang="en-US" sz="2600" u="sng" dirty="0"/>
              <a:t> Year 2 	</a:t>
            </a:r>
            <a:r>
              <a:rPr lang="en-US" altLang="en-US" sz="2600" dirty="0"/>
              <a:t>	</a:t>
            </a:r>
            <a:r>
              <a:rPr lang="en-US" altLang="en-US" sz="2600" u="sng" dirty="0"/>
              <a:t> Year 3	</a:t>
            </a:r>
          </a:p>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Operating </a:t>
            </a:r>
            <a:r>
              <a:rPr lang="en-US" altLang="en-US" sz="2600" dirty="0" err="1"/>
              <a:t>inc.</a:t>
            </a:r>
            <a:r>
              <a:rPr lang="en-US" altLang="en-US" sz="2600" dirty="0"/>
              <a:t>		$21,000		$21,000		$21,000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29" name="Rectangle 2"/>
          <p:cNvSpPr txBox="1">
            <a:spLocks noChangeArrowheads="1"/>
          </p:cNvSpPr>
          <p:nvPr/>
        </p:nvSpPr>
        <p:spPr bwMode="auto">
          <a:xfrm>
            <a:off x="194730" y="273869"/>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rPr>
              <a:t>Expansion Project</a:t>
            </a:r>
            <a:br>
              <a:rPr lang="en-US" altLang="en-US" sz="3000" b="1" dirty="0">
                <a:latin typeface="+mn-lt"/>
              </a:rPr>
            </a:br>
            <a:r>
              <a:rPr lang="en-US" altLang="en-US" sz="3000" b="1" dirty="0">
                <a:latin typeface="+mn-lt"/>
              </a:rPr>
              <a:t>Supplemental Operating Cash Flows</a:t>
            </a:r>
          </a:p>
        </p:txBody>
      </p:sp>
      <p:sp>
        <p:nvSpPr>
          <p:cNvPr id="28" name="Rectangle 4">
            <a:extLst>
              <a:ext uri="{FF2B5EF4-FFF2-40B4-BE49-F238E27FC236}">
                <a16:creationId xmlns:a16="http://schemas.microsoft.com/office/drawing/2014/main" id="{A7183231-7962-4F5E-933B-FED3928FE7DA}"/>
              </a:ext>
            </a:extLst>
          </p:cNvPr>
          <p:cNvSpPr>
            <a:spLocks noChangeArrowheads="1"/>
          </p:cNvSpPr>
          <p:nvPr/>
        </p:nvSpPr>
        <p:spPr bwMode="auto">
          <a:xfrm>
            <a:off x="298923" y="2538545"/>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Depreciation		</a:t>
            </a:r>
            <a:r>
              <a:rPr lang="en-US" altLang="en-US" sz="2600" u="sng" dirty="0"/>
              <a:t>(16,500)</a:t>
            </a:r>
            <a:r>
              <a:rPr lang="en-US" altLang="en-US" sz="2600" dirty="0"/>
              <a:t>		</a:t>
            </a:r>
            <a:r>
              <a:rPr lang="en-US" altLang="en-US" sz="2600" u="sng" dirty="0"/>
              <a:t>(22,500)</a:t>
            </a:r>
            <a:r>
              <a:rPr lang="en-US" altLang="en-US" sz="2600" dirty="0"/>
              <a:t>		</a:t>
            </a:r>
            <a:r>
              <a:rPr lang="en-US" altLang="en-US" sz="2600" u="sng" dirty="0"/>
              <a:t>(  7,500)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32" name="Rectangle 4">
            <a:extLst>
              <a:ext uri="{FF2B5EF4-FFF2-40B4-BE49-F238E27FC236}">
                <a16:creationId xmlns:a16="http://schemas.microsoft.com/office/drawing/2014/main" id="{50D67C79-9564-451F-8905-F26A6BDD09B6}"/>
              </a:ext>
            </a:extLst>
          </p:cNvPr>
          <p:cNvSpPr>
            <a:spLocks noChangeArrowheads="1"/>
          </p:cNvSpPr>
          <p:nvPr/>
        </p:nvSpPr>
        <p:spPr bwMode="auto">
          <a:xfrm>
            <a:off x="288626" y="2963088"/>
            <a:ext cx="5416731" cy="4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a:t>
            </a:r>
            <a:r>
              <a:rPr lang="en-US" altLang="en-US" sz="2600" dirty="0"/>
              <a:t> Tax. </a:t>
            </a:r>
            <a:r>
              <a:rPr lang="en-US" altLang="en-US" sz="2600" dirty="0" err="1"/>
              <a:t>oper</a:t>
            </a:r>
            <a:r>
              <a:rPr lang="en-US" altLang="en-US" sz="2600" dirty="0"/>
              <a:t>. inc.</a:t>
            </a:r>
            <a:r>
              <a:rPr lang="en-US" altLang="en-US" sz="2600" dirty="0">
                <a:solidFill>
                  <a:srgbClr val="7F7F7F"/>
                </a:solidFill>
              </a:rPr>
              <a:t>		</a:t>
            </a:r>
            <a:r>
              <a:rPr lang="en-US" altLang="en-US" sz="2600" dirty="0"/>
              <a:t>$ 4,500</a:t>
            </a:r>
            <a:r>
              <a:rPr lang="en-US" altLang="en-US" sz="2600" dirty="0">
                <a:solidFill>
                  <a:srgbClr val="7F7F7F"/>
                </a:solidFill>
              </a:rPr>
              <a:t>		</a:t>
            </a:r>
            <a:endParaRPr lang="en-US" altLang="en-US" sz="2600" dirty="0"/>
          </a:p>
        </p:txBody>
      </p:sp>
      <p:sp>
        <p:nvSpPr>
          <p:cNvPr id="33" name="Rectangle 4">
            <a:extLst>
              <a:ext uri="{FF2B5EF4-FFF2-40B4-BE49-F238E27FC236}">
                <a16:creationId xmlns:a16="http://schemas.microsoft.com/office/drawing/2014/main" id="{2E035F28-EB91-4AFA-B851-17BA42668C63}"/>
              </a:ext>
            </a:extLst>
          </p:cNvPr>
          <p:cNvSpPr>
            <a:spLocks noChangeArrowheads="1"/>
          </p:cNvSpPr>
          <p:nvPr/>
        </p:nvSpPr>
        <p:spPr bwMode="auto">
          <a:xfrm>
            <a:off x="5107576" y="2959833"/>
            <a:ext cx="2947853" cy="4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$( 1,500)</a:t>
            </a:r>
            <a:r>
              <a:rPr lang="en-US" altLang="en-US" sz="2600" dirty="0">
                <a:solidFill>
                  <a:srgbClr val="7F7F7F"/>
                </a:solidFill>
              </a:rPr>
              <a:t>	</a:t>
            </a:r>
            <a:endParaRPr lang="en-US" altLang="en-US" sz="2600" dirty="0"/>
          </a:p>
        </p:txBody>
      </p:sp>
      <p:sp>
        <p:nvSpPr>
          <p:cNvPr id="34" name="Rectangle 4">
            <a:extLst>
              <a:ext uri="{FF2B5EF4-FFF2-40B4-BE49-F238E27FC236}">
                <a16:creationId xmlns:a16="http://schemas.microsoft.com/office/drawing/2014/main" id="{FE27A8CB-5449-477B-9483-19E416BBA450}"/>
              </a:ext>
            </a:extLst>
          </p:cNvPr>
          <p:cNvSpPr>
            <a:spLocks noChangeArrowheads="1"/>
          </p:cNvSpPr>
          <p:nvPr/>
        </p:nvSpPr>
        <p:spPr bwMode="auto">
          <a:xfrm>
            <a:off x="7091079" y="2962010"/>
            <a:ext cx="1588227" cy="4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buClr>
                <a:schemeClr val="folHlink"/>
              </a:buClr>
              <a:buSzPct val="60000"/>
              <a:buFont typeface="Wingdings" panose="05000000000000000000" pitchFamily="2" charset="2"/>
              <a:buNone/>
              <a:tabLst>
                <a:tab pos="1089025" algn="l"/>
                <a:tab pos="3948113" algn="dec"/>
                <a:tab pos="4854575" algn="l"/>
                <a:tab pos="6059488" algn="dec"/>
                <a:tab pos="6805613" algn="l"/>
                <a:tab pos="8005763" algn="dec"/>
              </a:tabLst>
            </a:pPr>
            <a:r>
              <a:rPr lang="en-US" altLang="en-US" sz="2600" dirty="0"/>
              <a:t>$13,500</a:t>
            </a:r>
            <a:r>
              <a:rPr lang="en-US" altLang="en-US" sz="2600" dirty="0">
                <a:solidFill>
                  <a:srgbClr val="7F7F7F"/>
                </a:solidFill>
              </a:rPr>
              <a:t>	</a:t>
            </a:r>
            <a:endParaRPr lang="en-US" altLang="en-US" sz="2600" dirty="0"/>
          </a:p>
        </p:txBody>
      </p:sp>
      <p:sp>
        <p:nvSpPr>
          <p:cNvPr id="35" name="Rectangle 4">
            <a:extLst>
              <a:ext uri="{FF2B5EF4-FFF2-40B4-BE49-F238E27FC236}">
                <a16:creationId xmlns:a16="http://schemas.microsoft.com/office/drawing/2014/main" id="{4D9CB328-5423-45B6-9B4E-C97F11595EA3}"/>
              </a:ext>
            </a:extLst>
          </p:cNvPr>
          <p:cNvSpPr>
            <a:spLocks noChangeArrowheads="1"/>
          </p:cNvSpPr>
          <p:nvPr/>
        </p:nvSpPr>
        <p:spPr bwMode="auto">
          <a:xfrm>
            <a:off x="298923" y="3493230"/>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tabLst>
                <a:tab pos="2682875" algn="l"/>
                <a:tab pos="3948113" algn="dec"/>
                <a:tab pos="4854575" algn="l"/>
                <a:tab pos="6059488" algn="dec"/>
                <a:tab pos="6805613" algn="l"/>
                <a:tab pos="8005763" algn="dec"/>
              </a:tabLst>
            </a:pPr>
            <a:r>
              <a:rPr lang="en-US" altLang="en-US" sz="2600" dirty="0">
                <a:latin typeface="Symbol" panose="05050102010706020507" pitchFamily="18" charset="2"/>
              </a:rPr>
              <a:t>D</a:t>
            </a:r>
            <a:r>
              <a:rPr lang="en-US" altLang="en-US" sz="2600" dirty="0"/>
              <a:t> Taxes (34%)	 (  1,530)		510		(  4,590)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46" name="Rectangle 4">
            <a:extLst>
              <a:ext uri="{FF2B5EF4-FFF2-40B4-BE49-F238E27FC236}">
                <a16:creationId xmlns:a16="http://schemas.microsoft.com/office/drawing/2014/main" id="{619FCA51-CC9B-4BAC-849E-07B06F66E462}"/>
              </a:ext>
            </a:extLst>
          </p:cNvPr>
          <p:cNvSpPr>
            <a:spLocks noChangeArrowheads="1"/>
          </p:cNvSpPr>
          <p:nvPr/>
        </p:nvSpPr>
        <p:spPr bwMode="auto">
          <a:xfrm>
            <a:off x="305136" y="4010769"/>
            <a:ext cx="8686800" cy="51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5000"/>
              </a:lnSpc>
              <a:spcBef>
                <a:spcPct val="20000"/>
              </a:spcBef>
              <a:buSzPct val="75000"/>
              <a:buBlip>
                <a:blip r:embed="rId4"/>
              </a:buBlip>
              <a:tabLst>
                <a:tab pos="2738438" algn="l"/>
                <a:tab pos="3948113" algn="dec"/>
                <a:tab pos="4854575" algn="l"/>
                <a:tab pos="6059488" algn="dec"/>
                <a:tab pos="6805613" algn="l"/>
                <a:tab pos="8005763"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738438" algn="l"/>
                <a:tab pos="3948113" algn="dec"/>
                <a:tab pos="4854575" algn="l"/>
                <a:tab pos="6059488" algn="dec"/>
                <a:tab pos="6805613" algn="l"/>
                <a:tab pos="8005763"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738438" algn="l"/>
                <a:tab pos="3948113" algn="dec"/>
                <a:tab pos="4854575" algn="l"/>
                <a:tab pos="6059488" algn="dec"/>
                <a:tab pos="6805613" algn="l"/>
                <a:tab pos="8005763"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738438" algn="l"/>
                <a:tab pos="3948113" algn="dec"/>
                <a:tab pos="4854575" algn="l"/>
                <a:tab pos="6059488" algn="dec"/>
                <a:tab pos="6805613" algn="l"/>
                <a:tab pos="8005763"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latin typeface="Symbol" panose="05050102010706020507" pitchFamily="18" charset="2"/>
              </a:rPr>
              <a:t>D </a:t>
            </a:r>
            <a:r>
              <a:rPr lang="en-US" altLang="en-US" sz="2600" dirty="0">
                <a:latin typeface="+mn-lt"/>
              </a:rPr>
              <a:t>Operating CF</a:t>
            </a:r>
            <a:r>
              <a:rPr lang="en-US" altLang="en-US" sz="2600" dirty="0"/>
              <a:t>		19,470		21,510		16,410</a:t>
            </a:r>
          </a:p>
          <a:p>
            <a:pPr eaLnBrk="1" hangingPunct="1">
              <a:lnSpc>
                <a:spcPct val="100000"/>
              </a:lnSpc>
              <a:buClr>
                <a:schemeClr val="folHlink"/>
              </a:buClr>
              <a:buSzPct val="60000"/>
              <a:buFont typeface="Wingdings" panose="05000000000000000000" pitchFamily="2" charset="2"/>
              <a:buNone/>
            </a:pPr>
            <a:endParaRPr lang="en-US" altLang="en-US" sz="2600" dirty="0"/>
          </a:p>
        </p:txBody>
      </p:sp>
      <p:sp>
        <p:nvSpPr>
          <p:cNvPr id="26" name="TextBox 25">
            <a:extLst>
              <a:ext uri="{FF2B5EF4-FFF2-40B4-BE49-F238E27FC236}">
                <a16:creationId xmlns:a16="http://schemas.microsoft.com/office/drawing/2014/main" id="{090F1E5C-D5A1-4448-AEB7-909B2AC6FA7F}"/>
              </a:ext>
            </a:extLst>
          </p:cNvPr>
          <p:cNvSpPr txBox="1">
            <a:spLocks noChangeArrowheads="1"/>
          </p:cNvSpPr>
          <p:nvPr/>
        </p:nvSpPr>
        <p:spPr bwMode="auto">
          <a:xfrm>
            <a:off x="431800" y="4657725"/>
            <a:ext cx="728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itchFamily="34" charset="0"/>
                <a:ea typeface="ＭＳ Ｐゴシック" pitchFamily="1" charset="-128"/>
              </a:defRPr>
            </a:lvl1pPr>
            <a:lvl2pPr marL="742950" indent="-285750">
              <a:lnSpc>
                <a:spcPct val="115000"/>
              </a:lnSpc>
              <a:spcBef>
                <a:spcPct val="20000"/>
              </a:spcBef>
              <a:buClr>
                <a:srgbClr val="94A41A"/>
              </a:buClr>
              <a:buFont typeface="Wingdings 2" pitchFamily="18" charset="2"/>
              <a:buChar char=""/>
              <a:defRPr sz="2800">
                <a:solidFill>
                  <a:schemeClr val="tx1"/>
                </a:solidFill>
                <a:latin typeface="Tahoma" pitchFamily="34" charset="0"/>
                <a:ea typeface="ＭＳ Ｐゴシック" pitchFamily="1" charset="-128"/>
              </a:defRPr>
            </a:lvl2pPr>
            <a:lvl3pPr marL="1143000" indent="-228600">
              <a:lnSpc>
                <a:spcPct val="115000"/>
              </a:lnSpc>
              <a:spcBef>
                <a:spcPct val="20000"/>
              </a:spcBef>
              <a:buClr>
                <a:srgbClr val="C37C1F"/>
              </a:buClr>
              <a:buFont typeface="Times" pitchFamily="1" charset="0"/>
              <a:buChar char="•"/>
              <a:defRPr sz="2400">
                <a:solidFill>
                  <a:schemeClr val="tx1"/>
                </a:solidFill>
                <a:latin typeface="Tahoma" pitchFamily="34" charset="0"/>
                <a:ea typeface="ＭＳ Ｐゴシック" pitchFamily="1" charset="-128"/>
              </a:defRPr>
            </a:lvl3pPr>
            <a:lvl4pPr marL="1600200" indent="-228600">
              <a:lnSpc>
                <a:spcPct val="115000"/>
              </a:lnSpc>
              <a:spcBef>
                <a:spcPct val="20000"/>
              </a:spcBef>
              <a:buChar char="–"/>
              <a:defRPr sz="2000">
                <a:solidFill>
                  <a:schemeClr val="tx1"/>
                </a:solidFill>
                <a:latin typeface="Tahoma" pitchFamily="34" charset="0"/>
                <a:ea typeface="ＭＳ Ｐゴシック" pitchFamily="1" charset="-128"/>
              </a:defRPr>
            </a:lvl4pPr>
            <a:lvl5pPr marL="2057400" indent="-228600">
              <a:lnSpc>
                <a:spcPct val="115000"/>
              </a:lnSpc>
              <a:spcBef>
                <a:spcPct val="20000"/>
              </a:spcBef>
              <a:buChar char="»"/>
              <a:defRPr sz="2000">
                <a:solidFill>
                  <a:schemeClr val="tx1"/>
                </a:solidFill>
                <a:latin typeface="Tahoma" pitchFamily="34" charset="0"/>
                <a:ea typeface="ＭＳ Ｐゴシック" pitchFamily="1"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itchFamily="34" charset="0"/>
                <a:ea typeface="ＭＳ Ｐゴシック" pitchFamily="1"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itchFamily="34" charset="0"/>
                <a:ea typeface="ＭＳ Ｐゴシック" pitchFamily="1"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itchFamily="34" charset="0"/>
                <a:ea typeface="ＭＳ Ｐゴシック" pitchFamily="1"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itchFamily="34" charset="0"/>
                <a:ea typeface="ＭＳ Ｐゴシック" pitchFamily="1" charset="-128"/>
              </a:defRPr>
            </a:lvl9pPr>
          </a:lstStyle>
          <a:p>
            <a:pPr>
              <a:lnSpc>
                <a:spcPct val="100000"/>
              </a:lnSpc>
              <a:spcBef>
                <a:spcPct val="0"/>
              </a:spcBef>
              <a:buSzTx/>
              <a:buFontTx/>
              <a:buNone/>
              <a:defRPr/>
            </a:pPr>
            <a:r>
              <a:rPr lang="en-US" altLang="en-US" sz="2800" dirty="0">
                <a:latin typeface="Symbol" pitchFamily="18" charset="2"/>
              </a:rPr>
              <a:t>D</a:t>
            </a:r>
            <a:r>
              <a:rPr lang="en-US" altLang="en-US" sz="2800" dirty="0"/>
              <a:t>CF</a:t>
            </a:r>
            <a:r>
              <a:rPr lang="en-US" altLang="en-US" sz="2800" baseline="-25000" dirty="0"/>
              <a:t>1</a:t>
            </a:r>
            <a:r>
              <a:rPr lang="en-US" altLang="en-US" sz="2800" dirty="0"/>
              <a:t> = (</a:t>
            </a:r>
            <a:r>
              <a:rPr lang="en-US" altLang="en-US" sz="2800" dirty="0">
                <a:latin typeface="Symbol" pitchFamily="18" charset="2"/>
              </a:rPr>
              <a:t>D</a:t>
            </a:r>
            <a:r>
              <a:rPr lang="en-US" altLang="en-US" sz="2800" dirty="0">
                <a:latin typeface="+mn-lt"/>
                <a:cs typeface="Arial" panose="020B0604020202020204" pitchFamily="34" charset="0"/>
              </a:rPr>
              <a:t>NOI</a:t>
            </a:r>
            <a:r>
              <a:rPr lang="en-US" altLang="en-US" sz="2800" baseline="-25000" dirty="0">
                <a:latin typeface="+mn-lt"/>
                <a:cs typeface="Arial" panose="020B0604020202020204" pitchFamily="34" charset="0"/>
              </a:rPr>
              <a:t>1</a:t>
            </a:r>
            <a:r>
              <a:rPr lang="en-US" altLang="en-US" sz="2800" dirty="0">
                <a:latin typeface="Arial" panose="020B0604020202020204" pitchFamily="34" charset="0"/>
                <a:cs typeface="Arial" panose="020B0604020202020204" pitchFamily="34" charset="0"/>
              </a:rPr>
              <a:t> +</a:t>
            </a:r>
            <a:r>
              <a:rPr lang="en-US" altLang="en-US" sz="2800" dirty="0"/>
              <a:t> </a:t>
            </a:r>
            <a:r>
              <a:rPr lang="en-US" altLang="en-US" sz="2800" dirty="0">
                <a:latin typeface="Symbol" pitchFamily="18" charset="2"/>
              </a:rPr>
              <a:t>D </a:t>
            </a:r>
            <a:r>
              <a:rPr lang="en-US" altLang="en-US" sz="2800" dirty="0">
                <a:latin typeface="+mn-lt"/>
                <a:cs typeface="Times New Roman" panose="02020603050405020304" pitchFamily="18" charset="0"/>
              </a:rPr>
              <a:t>Depr</a:t>
            </a:r>
            <a:r>
              <a:rPr lang="en-US" altLang="en-US" sz="2800" baseline="-25000" dirty="0">
                <a:latin typeface="+mn-lt"/>
                <a:cs typeface="Times New Roman" panose="02020603050405020304" pitchFamily="18" charset="0"/>
              </a:rPr>
              <a:t>1</a:t>
            </a:r>
            <a:r>
              <a:rPr lang="en-US" altLang="en-US" sz="2800" dirty="0">
                <a:latin typeface="+mn-lt"/>
                <a:cs typeface="Times New Roman" panose="02020603050405020304" pitchFamily="18" charset="0"/>
              </a:rPr>
              <a:t>)(1</a:t>
            </a:r>
            <a:r>
              <a:rPr lang="en-US" altLang="en-US" sz="2800" dirty="0"/>
              <a:t> – T) + T</a:t>
            </a:r>
            <a:r>
              <a:rPr lang="en-US" altLang="en-US" sz="2800" dirty="0">
                <a:latin typeface="Symbol" pitchFamily="18" charset="2"/>
              </a:rPr>
              <a:t>D</a:t>
            </a:r>
            <a:r>
              <a:rPr lang="en-US" altLang="en-US" sz="2800" dirty="0"/>
              <a:t>Depr</a:t>
            </a:r>
            <a:r>
              <a:rPr lang="en-US" altLang="en-US" sz="2800" baseline="-25000" dirty="0"/>
              <a:t>1</a:t>
            </a:r>
            <a:endParaRPr lang="en-US" altLang="en-US" sz="2800" baseline="-25000" dirty="0">
              <a:latin typeface="Arial" charset="0"/>
            </a:endParaRPr>
          </a:p>
        </p:txBody>
      </p:sp>
      <p:sp>
        <p:nvSpPr>
          <p:cNvPr id="27" name="TextBox 26">
            <a:extLst>
              <a:ext uri="{FF2B5EF4-FFF2-40B4-BE49-F238E27FC236}">
                <a16:creationId xmlns:a16="http://schemas.microsoft.com/office/drawing/2014/main" id="{B5D4C11E-B2BA-40F6-A22A-86FEC66AF7D0}"/>
              </a:ext>
            </a:extLst>
          </p:cNvPr>
          <p:cNvSpPr txBox="1"/>
          <p:nvPr/>
        </p:nvSpPr>
        <p:spPr>
          <a:xfrm>
            <a:off x="1295400" y="5294313"/>
            <a:ext cx="7480300" cy="1020762"/>
          </a:xfrm>
          <a:prstGeom prst="rect">
            <a:avLst/>
          </a:prstGeom>
          <a:noFill/>
        </p:spPr>
        <p:txBody>
          <a:bodyPr wrap="none">
            <a:spAutoFit/>
          </a:bodyPr>
          <a:lstStyle/>
          <a:p>
            <a:pPr>
              <a:spcBef>
                <a:spcPts val="1000"/>
              </a:spcBef>
              <a:defRPr/>
            </a:pPr>
            <a:r>
              <a:rPr lang="en-US" sz="2600" dirty="0">
                <a:latin typeface="+mn-lt"/>
                <a:ea typeface="ＭＳ Ｐゴシック" pitchFamily="1" charset="-128"/>
                <a:cs typeface="Arial" pitchFamily="34" charset="0"/>
              </a:rPr>
              <a:t>= ($4,500 + $16,500)(1 – 0.34) + 0.34($16,500)</a:t>
            </a:r>
          </a:p>
          <a:p>
            <a:pPr>
              <a:spcBef>
                <a:spcPts val="1000"/>
              </a:spcBef>
              <a:defRPr/>
            </a:pPr>
            <a:r>
              <a:rPr lang="en-US" sz="2600" dirty="0">
                <a:latin typeface="+mn-lt"/>
                <a:ea typeface="ＭＳ Ｐゴシック" pitchFamily="1" charset="-128"/>
                <a:cs typeface="Arial" pitchFamily="34" charset="0"/>
              </a:rPr>
              <a:t>= $13,860 + $5,610 = $19,470</a:t>
            </a:r>
          </a:p>
        </p:txBody>
      </p:sp>
      <p:cxnSp>
        <p:nvCxnSpPr>
          <p:cNvPr id="40" name="Straight Connector 39">
            <a:extLst>
              <a:ext uri="{FF2B5EF4-FFF2-40B4-BE49-F238E27FC236}">
                <a16:creationId xmlns:a16="http://schemas.microsoft.com/office/drawing/2014/main" id="{3815EB0C-EBA3-4ECE-AB54-90A515A55326}"/>
              </a:ext>
            </a:extLst>
          </p:cNvPr>
          <p:cNvCxnSpPr>
            <a:cxnSpLocks noChangeShapeType="1"/>
          </p:cNvCxnSpPr>
          <p:nvPr/>
        </p:nvCxnSpPr>
        <p:spPr bwMode="auto">
          <a:xfrm>
            <a:off x="431800" y="4572000"/>
            <a:ext cx="7950200" cy="0"/>
          </a:xfrm>
          <a:prstGeom prst="line">
            <a:avLst/>
          </a:prstGeom>
          <a:noFill/>
          <a:ln w="31750" cmpd="tri" algn="ctr">
            <a:solidFill>
              <a:srgbClr val="FF0000"/>
            </a:solidFill>
            <a:round/>
            <a:headEnd/>
            <a:tailEnd/>
          </a:ln>
          <a:extLst>
            <a:ext uri="{909E8E84-426E-40DD-AFC4-6F175D3DCCD1}">
              <a14:hiddenFill xmlns:a14="http://schemas.microsoft.com/office/drawing/2010/main">
                <a:noFill/>
              </a14:hiddenFill>
            </a:ext>
          </a:extLst>
        </p:spPr>
      </p:cxnSp>
      <p:sp>
        <p:nvSpPr>
          <p:cNvPr id="48" name="Oval 47">
            <a:extLst>
              <a:ext uri="{FF2B5EF4-FFF2-40B4-BE49-F238E27FC236}">
                <a16:creationId xmlns:a16="http://schemas.microsoft.com/office/drawing/2014/main" id="{2AF524AB-0FEC-45B0-8962-EFBC0A255FF2}"/>
              </a:ext>
            </a:extLst>
          </p:cNvPr>
          <p:cNvSpPr>
            <a:spLocks noChangeArrowheads="1"/>
          </p:cNvSpPr>
          <p:nvPr/>
        </p:nvSpPr>
        <p:spPr bwMode="auto">
          <a:xfrm>
            <a:off x="4047060" y="5791200"/>
            <a:ext cx="1447800" cy="565150"/>
          </a:xfrm>
          <a:prstGeom prst="ellipse">
            <a:avLst/>
          </a:prstGeom>
          <a:noFill/>
          <a:ln w="31750" algn="ctr">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pPr>
            <a:endParaRPr lang="en-US" altLang="en-US" sz="2800">
              <a:latin typeface="Arial" panose="020B0604020202020204" pitchFamily="34" charset="0"/>
            </a:endParaRPr>
          </a:p>
        </p:txBody>
      </p:sp>
      <p:sp>
        <p:nvSpPr>
          <p:cNvPr id="49" name="Oval 48">
            <a:extLst>
              <a:ext uri="{FF2B5EF4-FFF2-40B4-BE49-F238E27FC236}">
                <a16:creationId xmlns:a16="http://schemas.microsoft.com/office/drawing/2014/main" id="{5F3A59E2-CC2C-4D2E-A9F2-4810AC851011}"/>
              </a:ext>
            </a:extLst>
          </p:cNvPr>
          <p:cNvSpPr>
            <a:spLocks noChangeArrowheads="1"/>
          </p:cNvSpPr>
          <p:nvPr/>
        </p:nvSpPr>
        <p:spPr bwMode="auto">
          <a:xfrm>
            <a:off x="3124200" y="3962400"/>
            <a:ext cx="1447800" cy="565150"/>
          </a:xfrm>
          <a:prstGeom prst="ellipse">
            <a:avLst/>
          </a:prstGeom>
          <a:noFill/>
          <a:ln w="31750" algn="ctr">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nSpc>
                <a:spcPct val="100000"/>
              </a:lnSpc>
              <a:spcBef>
                <a:spcPct val="0"/>
              </a:spcBef>
              <a:buSzTx/>
              <a:buFontTx/>
              <a:buNone/>
            </a:pPr>
            <a:endParaRPr lang="en-US" altLang="en-US" sz="2800">
              <a:latin typeface="Arial" panose="020B0604020202020204" pitchFamily="34" charset="0"/>
            </a:endParaRPr>
          </a:p>
        </p:txBody>
      </p:sp>
    </p:spTree>
    <p:custDataLst>
      <p:tags r:id="rId1"/>
    </p:custDataLst>
    <p:extLst>
      <p:ext uri="{BB962C8B-B14F-4D97-AF65-F5344CB8AC3E}">
        <p14:creationId xmlns:p14="http://schemas.microsoft.com/office/powerpoint/2010/main" val="1550416863"/>
      </p:ext>
    </p:extLst>
  </p:cSld>
  <p:clrMapOvr>
    <a:masterClrMapping/>
  </p:clrMapOvr>
  <p:transition advTm="3142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8"/>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build="p" bldLvl="2"/>
      <p:bldP spid="48" grpId="0" animBg="1"/>
      <p:bldP spid="49"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43" name="Rectangle 3"/>
          <p:cNvSpPr>
            <a:spLocks noGrp="1" noChangeArrowheads="1"/>
          </p:cNvSpPr>
          <p:nvPr>
            <p:ph type="body" idx="4294967295"/>
          </p:nvPr>
        </p:nvSpPr>
        <p:spPr>
          <a:xfrm>
            <a:off x="1295395" y="1598860"/>
            <a:ext cx="6400800" cy="1656864"/>
          </a:xfrm>
        </p:spPr>
        <p:txBody>
          <a:bodyPr>
            <a:spAutoFit/>
          </a:bodyPr>
          <a:lstStyle/>
          <a:p>
            <a:pPr eaLnBrk="1" hangingPunct="1">
              <a:lnSpc>
                <a:spcPct val="100000"/>
              </a:lnSpc>
              <a:spcBef>
                <a:spcPts val="700"/>
              </a:spcBef>
              <a:buFontTx/>
              <a:buNone/>
              <a:tabLst>
                <a:tab pos="4968875" algn="dec"/>
              </a:tabLst>
              <a:defRPr/>
            </a:pPr>
            <a:r>
              <a:rPr lang="en-US" sz="3000" kern="1200" dirty="0"/>
              <a:t>Salvage of asset</a:t>
            </a:r>
            <a:r>
              <a:rPr lang="en-US" sz="3000" kern="1200" dirty="0">
                <a:solidFill>
                  <a:srgbClr val="7F7F7F"/>
                </a:solidFill>
              </a:rPr>
              <a:t>	</a:t>
            </a:r>
            <a:r>
              <a:rPr lang="en-US" sz="3000" kern="1200" dirty="0"/>
              <a:t>$6,000</a:t>
            </a:r>
          </a:p>
          <a:p>
            <a:pPr eaLnBrk="1" hangingPunct="1">
              <a:lnSpc>
                <a:spcPct val="100000"/>
              </a:lnSpc>
              <a:spcBef>
                <a:spcPts val="700"/>
              </a:spcBef>
              <a:buFontTx/>
              <a:buNone/>
              <a:tabLst>
                <a:tab pos="4968875" algn="dec"/>
              </a:tabLst>
              <a:defRPr/>
            </a:pPr>
            <a:r>
              <a:rPr lang="en-US" sz="3000" kern="1200" dirty="0"/>
              <a:t>Taxes on sale</a:t>
            </a:r>
            <a:r>
              <a:rPr lang="en-US" sz="3000" kern="1200" dirty="0">
                <a:solidFill>
                  <a:srgbClr val="7F7F7F"/>
                </a:solidFill>
              </a:rPr>
              <a:t>	</a:t>
            </a:r>
            <a:r>
              <a:rPr lang="en-US" sz="3000" kern="1200" dirty="0"/>
              <a:t>(</a:t>
            </a:r>
            <a:r>
              <a:rPr lang="en-US" sz="3000" dirty="0"/>
              <a:t>850</a:t>
            </a:r>
            <a:r>
              <a:rPr lang="en-US" sz="3000" kern="1200" dirty="0"/>
              <a:t>)</a:t>
            </a:r>
            <a:r>
              <a:rPr lang="en-US" sz="3000" kern="1200" dirty="0">
                <a:solidFill>
                  <a:srgbClr val="7F7F7F"/>
                </a:solidFill>
              </a:rPr>
              <a:t>	</a:t>
            </a:r>
          </a:p>
          <a:p>
            <a:pPr eaLnBrk="1" hangingPunct="1">
              <a:lnSpc>
                <a:spcPct val="100000"/>
              </a:lnSpc>
              <a:spcBef>
                <a:spcPts val="700"/>
              </a:spcBef>
              <a:buFontTx/>
              <a:buNone/>
              <a:tabLst>
                <a:tab pos="4968875" algn="dec"/>
              </a:tabLst>
              <a:defRPr/>
            </a:pPr>
            <a:endParaRPr lang="en-US" sz="3000" kern="1200" dirty="0"/>
          </a:p>
        </p:txBody>
      </p:sp>
      <p:sp>
        <p:nvSpPr>
          <p:cNvPr id="13" name="Text Box 5"/>
          <p:cNvSpPr txBox="1">
            <a:spLocks noChangeArrowheads="1"/>
          </p:cNvSpPr>
          <p:nvPr/>
        </p:nvSpPr>
        <p:spPr bwMode="auto">
          <a:xfrm>
            <a:off x="457200" y="4191000"/>
            <a:ext cx="8229600" cy="1790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400"/>
              <a:t>% of asset depreciated = 33% + 45% + 15% = 93% </a:t>
            </a:r>
          </a:p>
          <a:p>
            <a:pPr eaLnBrk="1" hangingPunct="1">
              <a:lnSpc>
                <a:spcPct val="100000"/>
              </a:lnSpc>
              <a:buClr>
                <a:schemeClr val="folHlink"/>
              </a:buClr>
              <a:buSzPct val="60000"/>
              <a:buFont typeface="Wingdings" panose="05000000000000000000" pitchFamily="2" charset="2"/>
              <a:buNone/>
            </a:pPr>
            <a:r>
              <a:rPr lang="en-US" altLang="en-US" sz="2400"/>
              <a:t>Book Value = (0.07)$50,000 = $3,500</a:t>
            </a:r>
          </a:p>
          <a:p>
            <a:pPr eaLnBrk="1" hangingPunct="1">
              <a:lnSpc>
                <a:spcPct val="100000"/>
              </a:lnSpc>
              <a:buClr>
                <a:schemeClr val="folHlink"/>
              </a:buClr>
              <a:buSzPct val="60000"/>
              <a:buFont typeface="Wingdings" panose="05000000000000000000" pitchFamily="2" charset="2"/>
              <a:buNone/>
            </a:pPr>
            <a:r>
              <a:rPr lang="en-US" altLang="en-US" sz="2400"/>
              <a:t>Gain on sale = Sale price </a:t>
            </a:r>
            <a:r>
              <a:rPr lang="en-US" altLang="en-US" sz="2400">
                <a:cs typeface="Tahoma" panose="020B0604030504040204" pitchFamily="34" charset="0"/>
              </a:rPr>
              <a:t>–</a:t>
            </a:r>
            <a:r>
              <a:rPr lang="en-US" altLang="en-US" sz="2400"/>
              <a:t> Book value</a:t>
            </a:r>
          </a:p>
          <a:p>
            <a:pPr eaLnBrk="1" hangingPunct="1">
              <a:lnSpc>
                <a:spcPct val="100000"/>
              </a:lnSpc>
              <a:buClr>
                <a:schemeClr val="folHlink"/>
              </a:buClr>
              <a:buSzPct val="60000"/>
              <a:buFont typeface="Wingdings" panose="05000000000000000000" pitchFamily="2" charset="2"/>
              <a:buNone/>
            </a:pPr>
            <a:r>
              <a:rPr lang="en-US" altLang="en-US" sz="2400"/>
              <a:t> </a:t>
            </a:r>
          </a:p>
        </p:txBody>
      </p:sp>
      <p:sp>
        <p:nvSpPr>
          <p:cNvPr id="266245" name="Text Box 5"/>
          <p:cNvSpPr txBox="1">
            <a:spLocks noChangeArrowheads="1"/>
          </p:cNvSpPr>
          <p:nvPr/>
        </p:nvSpPr>
        <p:spPr bwMode="auto">
          <a:xfrm>
            <a:off x="457200" y="4191000"/>
            <a:ext cx="8229600" cy="1790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400" dirty="0"/>
              <a:t>% of asset depreciated = 33% + 45% + 15% = 93% </a:t>
            </a:r>
          </a:p>
          <a:p>
            <a:pPr eaLnBrk="1" hangingPunct="1">
              <a:lnSpc>
                <a:spcPct val="100000"/>
              </a:lnSpc>
              <a:buClr>
                <a:schemeClr val="folHlink"/>
              </a:buClr>
              <a:buSzPct val="60000"/>
              <a:buFont typeface="Wingdings" panose="05000000000000000000" pitchFamily="2" charset="2"/>
              <a:buNone/>
            </a:pPr>
            <a:r>
              <a:rPr lang="en-US" altLang="en-US" sz="2400" dirty="0"/>
              <a:t>Book Value = (0.07)$50,000 = $3,500</a:t>
            </a:r>
          </a:p>
          <a:p>
            <a:pPr eaLnBrk="1" hangingPunct="1">
              <a:lnSpc>
                <a:spcPct val="100000"/>
              </a:lnSpc>
              <a:buClr>
                <a:schemeClr val="folHlink"/>
              </a:buClr>
              <a:buSzPct val="60000"/>
              <a:buFont typeface="Wingdings" panose="05000000000000000000" pitchFamily="2" charset="2"/>
              <a:buNone/>
            </a:pPr>
            <a:r>
              <a:rPr lang="en-US" altLang="en-US" sz="2400" dirty="0"/>
              <a:t>Gain on sale =   </a:t>
            </a:r>
            <a:r>
              <a:rPr lang="en-US" altLang="en-US" sz="2400" dirty="0">
                <a:solidFill>
                  <a:srgbClr val="5B22CC"/>
                </a:solidFill>
              </a:rPr>
              <a:t>$6,000</a:t>
            </a:r>
            <a:r>
              <a:rPr lang="en-US" altLang="en-US" sz="2400" dirty="0"/>
              <a:t>   </a:t>
            </a:r>
            <a:r>
              <a:rPr lang="en-US" altLang="en-US" sz="2400" dirty="0">
                <a:cs typeface="Tahoma" panose="020B0604030504040204" pitchFamily="34" charset="0"/>
              </a:rPr>
              <a:t>–</a:t>
            </a:r>
            <a:r>
              <a:rPr lang="en-US" altLang="en-US" sz="2400" dirty="0"/>
              <a:t>   </a:t>
            </a:r>
            <a:r>
              <a:rPr lang="en-US" altLang="en-US" sz="2400" dirty="0">
                <a:solidFill>
                  <a:srgbClr val="5B22CC"/>
                </a:solidFill>
              </a:rPr>
              <a:t>$3,500 </a:t>
            </a:r>
            <a:r>
              <a:rPr lang="en-US" altLang="en-US" sz="2400" dirty="0"/>
              <a:t>=</a:t>
            </a:r>
            <a:r>
              <a:rPr lang="en-US" altLang="en-US" sz="2400" dirty="0">
                <a:solidFill>
                  <a:srgbClr val="5B22CC"/>
                </a:solidFill>
              </a:rPr>
              <a:t> $2,500</a:t>
            </a:r>
          </a:p>
          <a:p>
            <a:pPr eaLnBrk="1" hangingPunct="1">
              <a:lnSpc>
                <a:spcPct val="100000"/>
              </a:lnSpc>
              <a:buClr>
                <a:schemeClr val="folHlink"/>
              </a:buClr>
              <a:buSzPct val="60000"/>
              <a:buFont typeface="Wingdings" panose="05000000000000000000" pitchFamily="2" charset="2"/>
              <a:buNone/>
            </a:pPr>
            <a:r>
              <a:rPr lang="en-US" altLang="en-US" sz="2400" dirty="0"/>
              <a:t> </a:t>
            </a:r>
          </a:p>
        </p:txBody>
      </p:sp>
      <p:sp>
        <p:nvSpPr>
          <p:cNvPr id="266248" name="Text Box 8"/>
          <p:cNvSpPr txBox="1">
            <a:spLocks noChangeArrowheads="1"/>
          </p:cNvSpPr>
          <p:nvPr/>
        </p:nvSpPr>
        <p:spPr bwMode="auto">
          <a:xfrm>
            <a:off x="457202" y="4191000"/>
            <a:ext cx="82296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400" dirty="0"/>
              <a:t>% of asset depreciated = 33% + 45% + 15% = 93% </a:t>
            </a:r>
          </a:p>
          <a:p>
            <a:pPr eaLnBrk="1" hangingPunct="1">
              <a:lnSpc>
                <a:spcPct val="100000"/>
              </a:lnSpc>
              <a:buClr>
                <a:schemeClr val="folHlink"/>
              </a:buClr>
              <a:buSzPct val="60000"/>
              <a:buFont typeface="Wingdings" panose="05000000000000000000" pitchFamily="2" charset="2"/>
              <a:buNone/>
            </a:pPr>
            <a:r>
              <a:rPr lang="en-US" altLang="en-US" sz="2400" dirty="0"/>
              <a:t>Book Value = (0.07)$50,000 = $3,500</a:t>
            </a:r>
          </a:p>
          <a:p>
            <a:pPr eaLnBrk="1" hangingPunct="1">
              <a:lnSpc>
                <a:spcPct val="100000"/>
              </a:lnSpc>
              <a:buClr>
                <a:schemeClr val="folHlink"/>
              </a:buClr>
              <a:buSzPct val="60000"/>
              <a:buFont typeface="Wingdings" panose="05000000000000000000" pitchFamily="2" charset="2"/>
              <a:buNone/>
            </a:pPr>
            <a:r>
              <a:rPr lang="en-US" altLang="en-US" sz="2400" dirty="0"/>
              <a:t>Gain on sale =   </a:t>
            </a:r>
            <a:r>
              <a:rPr lang="en-US" altLang="en-US" sz="2400" dirty="0">
                <a:solidFill>
                  <a:srgbClr val="5B22CC"/>
                </a:solidFill>
              </a:rPr>
              <a:t>$6,000</a:t>
            </a:r>
            <a:r>
              <a:rPr lang="en-US" altLang="en-US" sz="2400" dirty="0"/>
              <a:t>   </a:t>
            </a:r>
            <a:r>
              <a:rPr lang="en-US" altLang="en-US" sz="2400" dirty="0">
                <a:cs typeface="Tahoma" panose="020B0604030504040204" pitchFamily="34" charset="0"/>
              </a:rPr>
              <a:t>–</a:t>
            </a:r>
            <a:r>
              <a:rPr lang="en-US" altLang="en-US" sz="2400" dirty="0"/>
              <a:t>   </a:t>
            </a:r>
            <a:r>
              <a:rPr lang="en-US" altLang="en-US" sz="2400" dirty="0">
                <a:solidFill>
                  <a:srgbClr val="5B22CC"/>
                </a:solidFill>
              </a:rPr>
              <a:t>$3,500</a:t>
            </a:r>
            <a:r>
              <a:rPr lang="en-US" altLang="en-US" sz="2400" dirty="0">
                <a:solidFill>
                  <a:schemeClr val="hlink"/>
                </a:solidFill>
              </a:rPr>
              <a:t> </a:t>
            </a:r>
            <a:r>
              <a:rPr lang="en-US" altLang="en-US" sz="2400" dirty="0"/>
              <a:t>=</a:t>
            </a:r>
            <a:r>
              <a:rPr lang="en-US" altLang="en-US" sz="2400" dirty="0">
                <a:solidFill>
                  <a:schemeClr val="hlink"/>
                </a:solidFill>
              </a:rPr>
              <a:t> </a:t>
            </a:r>
            <a:r>
              <a:rPr lang="en-US" altLang="en-US" sz="2400" dirty="0">
                <a:solidFill>
                  <a:srgbClr val="5B22CC"/>
                </a:solidFill>
              </a:rPr>
              <a:t>$2,500</a:t>
            </a:r>
          </a:p>
          <a:p>
            <a:pPr eaLnBrk="1" hangingPunct="1">
              <a:lnSpc>
                <a:spcPct val="100000"/>
              </a:lnSpc>
              <a:buClr>
                <a:schemeClr val="folHlink"/>
              </a:buClr>
              <a:buSzPct val="60000"/>
              <a:buFont typeface="Wingdings" panose="05000000000000000000" pitchFamily="2" charset="2"/>
              <a:buNone/>
            </a:pPr>
            <a:r>
              <a:rPr lang="en-US" altLang="en-US" sz="2400" dirty="0"/>
              <a:t>Tax on gain = 0.34 x $2,500 = </a:t>
            </a:r>
            <a:r>
              <a:rPr lang="en-US" altLang="en-US" sz="2400" dirty="0">
                <a:solidFill>
                  <a:srgbClr val="D63A17"/>
                </a:solidFill>
              </a:rPr>
              <a:t>$850</a:t>
            </a:r>
          </a:p>
        </p:txBody>
      </p:sp>
      <p:sp>
        <p:nvSpPr>
          <p:cNvPr id="11" name="Rectangle 2"/>
          <p:cNvSpPr txBox="1">
            <a:spLocks noChangeArrowheads="1"/>
          </p:cNvSpPr>
          <p:nvPr/>
        </p:nvSpPr>
        <p:spPr bwMode="auto">
          <a:xfrm>
            <a:off x="194730" y="273869"/>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rPr>
              <a:t>Expansion Project</a:t>
            </a:r>
            <a:br>
              <a:rPr lang="en-US" altLang="en-US" sz="3000" b="1" dirty="0">
                <a:latin typeface="+mn-lt"/>
              </a:rPr>
            </a:br>
            <a:r>
              <a:rPr lang="en-US" altLang="en-US" sz="3000" b="1" dirty="0">
                <a:latin typeface="+mn-lt"/>
              </a:rPr>
              <a:t>Terminal Cash Flow</a:t>
            </a:r>
          </a:p>
        </p:txBody>
      </p:sp>
      <p:sp>
        <p:nvSpPr>
          <p:cNvPr id="10" name="Rectangle 3">
            <a:extLst>
              <a:ext uri="{FF2B5EF4-FFF2-40B4-BE49-F238E27FC236}">
                <a16:creationId xmlns:a16="http://schemas.microsoft.com/office/drawing/2014/main" id="{27435DC9-9293-402A-AA58-AC72AFB0A4A3}"/>
              </a:ext>
            </a:extLst>
          </p:cNvPr>
          <p:cNvSpPr txBox="1">
            <a:spLocks noChangeArrowheads="1"/>
          </p:cNvSpPr>
          <p:nvPr/>
        </p:nvSpPr>
        <p:spPr bwMode="auto">
          <a:xfrm>
            <a:off x="1290478" y="2636164"/>
            <a:ext cx="64008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Bef>
                <a:spcPts val="700"/>
              </a:spcBef>
              <a:buFontTx/>
              <a:buNone/>
              <a:tabLst>
                <a:tab pos="4968875" algn="dec"/>
              </a:tabLst>
              <a:defRPr/>
            </a:pPr>
            <a:r>
              <a:rPr lang="en-US" sz="3000" dirty="0"/>
              <a:t>Change in WC	1,500</a:t>
            </a:r>
            <a:r>
              <a:rPr lang="en-US" sz="3000" dirty="0">
                <a:solidFill>
                  <a:srgbClr val="7F7F7F"/>
                </a:solidFill>
              </a:rPr>
              <a:t>	</a:t>
            </a:r>
          </a:p>
        </p:txBody>
      </p:sp>
      <p:grpSp>
        <p:nvGrpSpPr>
          <p:cNvPr id="4" name="Group 3">
            <a:extLst>
              <a:ext uri="{FF2B5EF4-FFF2-40B4-BE49-F238E27FC236}">
                <a16:creationId xmlns:a16="http://schemas.microsoft.com/office/drawing/2014/main" id="{A94B0343-0639-4611-AD40-79AF41DCB8DE}"/>
              </a:ext>
            </a:extLst>
          </p:cNvPr>
          <p:cNvGrpSpPr/>
          <p:nvPr/>
        </p:nvGrpSpPr>
        <p:grpSpPr>
          <a:xfrm>
            <a:off x="1315067" y="3156910"/>
            <a:ext cx="6400800" cy="647964"/>
            <a:chOff x="1315067" y="3156910"/>
            <a:chExt cx="6400800" cy="647964"/>
          </a:xfrm>
        </p:grpSpPr>
        <p:sp>
          <p:nvSpPr>
            <p:cNvPr id="16" name="Rectangle 11"/>
            <p:cNvSpPr>
              <a:spLocks noChangeArrowheads="1"/>
            </p:cNvSpPr>
            <p:nvPr/>
          </p:nvSpPr>
          <p:spPr bwMode="auto">
            <a:xfrm>
              <a:off x="1315067" y="3156910"/>
              <a:ext cx="6400800" cy="647964"/>
            </a:xfrm>
            <a:prstGeom prst="rect">
              <a:avLst/>
            </a:prstGeom>
            <a:noFill/>
            <a:ln w="9525">
              <a:noFill/>
              <a:miter lim="800000"/>
              <a:headEnd/>
              <a:tailEnd/>
            </a:ln>
          </p:spPr>
          <p:txBody>
            <a:bodyPr/>
            <a:lstStyle/>
            <a:p>
              <a:pPr marL="342900" indent="-342900" eaLnBrk="1" hangingPunct="1">
                <a:spcBef>
                  <a:spcPts val="700"/>
                </a:spcBef>
                <a:buClr>
                  <a:schemeClr val="folHlink"/>
                </a:buClr>
                <a:buSzPct val="60000"/>
                <a:buFont typeface="Wingdings" pitchFamily="2" charset="2"/>
                <a:buNone/>
                <a:tabLst>
                  <a:tab pos="4968875" algn="dec"/>
                </a:tabLst>
                <a:defRPr/>
              </a:pPr>
              <a:r>
                <a:rPr lang="en-US" sz="3000" dirty="0">
                  <a:latin typeface="+mn-lt"/>
                  <a:ea typeface="ＭＳ Ｐゴシック" pitchFamily="1" charset="-128"/>
                </a:rPr>
                <a:t>Terminal cash flow	6,650</a:t>
              </a:r>
              <a:r>
                <a:rPr lang="en-US" sz="3000" dirty="0">
                  <a:solidFill>
                    <a:srgbClr val="7F7F7F"/>
                  </a:solidFill>
                  <a:latin typeface="+mn-lt"/>
                  <a:ea typeface="ＭＳ Ｐゴシック" pitchFamily="1" charset="-128"/>
                </a:rPr>
                <a:t>	</a:t>
              </a:r>
            </a:p>
          </p:txBody>
        </p:sp>
        <p:cxnSp>
          <p:nvCxnSpPr>
            <p:cNvPr id="3" name="Straight Connector 2">
              <a:extLst>
                <a:ext uri="{FF2B5EF4-FFF2-40B4-BE49-F238E27FC236}">
                  <a16:creationId xmlns:a16="http://schemas.microsoft.com/office/drawing/2014/main" id="{AF329665-DEA9-4858-A7B4-87C99FEFF144}"/>
                </a:ext>
              </a:extLst>
            </p:cNvPr>
            <p:cNvCxnSpPr/>
            <p:nvPr/>
          </p:nvCxnSpPr>
          <p:spPr>
            <a:xfrm>
              <a:off x="5299587" y="3190162"/>
              <a:ext cx="112087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370311109"/>
      </p:ext>
    </p:extLst>
  </p:cSld>
  <p:clrMapOvr>
    <a:masterClrMapping/>
  </p:clrMapOvr>
  <p:transition advTm="206757"/>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6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
                                            <p:bg/>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3">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3">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662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662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0">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3" grpId="0" build="p" autoUpdateAnimBg="0"/>
      <p:bldP spid="13" grpId="0" build="p" animBg="1"/>
      <p:bldP spid="266245" grpId="0" animBg="1"/>
      <p:bldP spid="266248" grpId="0"/>
      <p:bldP spid="10"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2667000" y="3182938"/>
            <a:ext cx="1066800" cy="365125"/>
            <a:chOff x="1296" y="2160"/>
            <a:chExt cx="480" cy="192"/>
          </a:xfrm>
        </p:grpSpPr>
        <p:sp>
          <p:nvSpPr>
            <p:cNvPr id="27683" name="Line 4"/>
            <p:cNvSpPr>
              <a:spLocks noChangeShapeType="1"/>
            </p:cNvSpPr>
            <p:nvPr/>
          </p:nvSpPr>
          <p:spPr bwMode="auto">
            <a:xfrm>
              <a:off x="1776" y="2160"/>
              <a:ext cx="0" cy="192"/>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84" name="Line 5"/>
            <p:cNvSpPr>
              <a:spLocks noChangeShapeType="1"/>
            </p:cNvSpPr>
            <p:nvPr/>
          </p:nvSpPr>
          <p:spPr bwMode="auto">
            <a:xfrm flipH="1">
              <a:off x="1296" y="2352"/>
              <a:ext cx="480" cy="0"/>
            </a:xfrm>
            <a:prstGeom prst="line">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267270" name="Text Box 6"/>
          <p:cNvSpPr txBox="1">
            <a:spLocks noChangeArrowheads="1"/>
          </p:cNvSpPr>
          <p:nvPr/>
        </p:nvSpPr>
        <p:spPr bwMode="auto">
          <a:xfrm>
            <a:off x="3048000" y="2679700"/>
            <a:ext cx="118903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19,470</a:t>
            </a:r>
          </a:p>
        </p:txBody>
      </p:sp>
      <p:sp>
        <p:nvSpPr>
          <p:cNvPr id="267271" name="Text Box 7"/>
          <p:cNvSpPr txBox="1">
            <a:spLocks noChangeArrowheads="1"/>
          </p:cNvSpPr>
          <p:nvPr/>
        </p:nvSpPr>
        <p:spPr bwMode="auto">
          <a:xfrm>
            <a:off x="4953000" y="2679700"/>
            <a:ext cx="118903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21,510</a:t>
            </a:r>
          </a:p>
        </p:txBody>
      </p:sp>
      <p:sp>
        <p:nvSpPr>
          <p:cNvPr id="267272" name="Text Box 8"/>
          <p:cNvSpPr txBox="1">
            <a:spLocks noChangeArrowheads="1"/>
          </p:cNvSpPr>
          <p:nvPr/>
        </p:nvSpPr>
        <p:spPr bwMode="auto">
          <a:xfrm>
            <a:off x="6964363" y="2679700"/>
            <a:ext cx="118903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16,410</a:t>
            </a:r>
          </a:p>
        </p:txBody>
      </p:sp>
      <p:grpSp>
        <p:nvGrpSpPr>
          <p:cNvPr id="3" name="Group 9"/>
          <p:cNvGrpSpPr>
            <a:grpSpLocks/>
          </p:cNvGrpSpPr>
          <p:nvPr/>
        </p:nvGrpSpPr>
        <p:grpSpPr bwMode="auto">
          <a:xfrm>
            <a:off x="1676400" y="1676400"/>
            <a:ext cx="6110288" cy="992188"/>
            <a:chOff x="1056" y="1183"/>
            <a:chExt cx="3849" cy="625"/>
          </a:xfrm>
        </p:grpSpPr>
        <p:sp>
          <p:nvSpPr>
            <p:cNvPr id="27674" name="Text Box 10"/>
            <p:cNvSpPr txBox="1">
              <a:spLocks noChangeArrowheads="1"/>
            </p:cNvSpPr>
            <p:nvPr/>
          </p:nvSpPr>
          <p:spPr bwMode="auto">
            <a:xfrm>
              <a:off x="2227" y="1183"/>
              <a:ext cx="230"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1</a:t>
              </a:r>
            </a:p>
          </p:txBody>
        </p:sp>
        <p:sp>
          <p:nvSpPr>
            <p:cNvPr id="27675" name="Line 11"/>
            <p:cNvSpPr>
              <a:spLocks noChangeShapeType="1"/>
            </p:cNvSpPr>
            <p:nvPr/>
          </p:nvSpPr>
          <p:spPr bwMode="auto">
            <a:xfrm>
              <a:off x="1152" y="1578"/>
              <a:ext cx="0" cy="23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6" name="Line 12"/>
            <p:cNvSpPr>
              <a:spLocks noChangeShapeType="1"/>
            </p:cNvSpPr>
            <p:nvPr/>
          </p:nvSpPr>
          <p:spPr bwMode="auto">
            <a:xfrm>
              <a:off x="2352" y="1578"/>
              <a:ext cx="0" cy="23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7" name="Line 13"/>
            <p:cNvSpPr>
              <a:spLocks noChangeShapeType="1"/>
            </p:cNvSpPr>
            <p:nvPr/>
          </p:nvSpPr>
          <p:spPr bwMode="auto">
            <a:xfrm>
              <a:off x="3504" y="1578"/>
              <a:ext cx="0" cy="23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8" name="Line 14"/>
            <p:cNvSpPr>
              <a:spLocks noChangeShapeType="1"/>
            </p:cNvSpPr>
            <p:nvPr/>
          </p:nvSpPr>
          <p:spPr bwMode="auto">
            <a:xfrm>
              <a:off x="4800" y="1578"/>
              <a:ext cx="0" cy="23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9" name="Text Box 15"/>
            <p:cNvSpPr txBox="1">
              <a:spLocks noChangeArrowheads="1"/>
            </p:cNvSpPr>
            <p:nvPr/>
          </p:nvSpPr>
          <p:spPr bwMode="auto">
            <a:xfrm>
              <a:off x="1056" y="1183"/>
              <a:ext cx="230"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0</a:t>
              </a:r>
            </a:p>
          </p:txBody>
        </p:sp>
        <p:sp>
          <p:nvSpPr>
            <p:cNvPr id="27680" name="Text Box 16"/>
            <p:cNvSpPr txBox="1">
              <a:spLocks noChangeArrowheads="1"/>
            </p:cNvSpPr>
            <p:nvPr/>
          </p:nvSpPr>
          <p:spPr bwMode="auto">
            <a:xfrm>
              <a:off x="3379" y="1183"/>
              <a:ext cx="230"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2</a:t>
              </a:r>
            </a:p>
          </p:txBody>
        </p:sp>
        <p:sp>
          <p:nvSpPr>
            <p:cNvPr id="27681" name="Text Box 17"/>
            <p:cNvSpPr txBox="1">
              <a:spLocks noChangeArrowheads="1"/>
            </p:cNvSpPr>
            <p:nvPr/>
          </p:nvSpPr>
          <p:spPr bwMode="auto">
            <a:xfrm>
              <a:off x="4675" y="1183"/>
              <a:ext cx="230"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3</a:t>
              </a:r>
            </a:p>
          </p:txBody>
        </p:sp>
        <p:sp>
          <p:nvSpPr>
            <p:cNvPr id="27682" name="Line 18"/>
            <p:cNvSpPr>
              <a:spLocks noChangeShapeType="1"/>
            </p:cNvSpPr>
            <p:nvPr/>
          </p:nvSpPr>
          <p:spPr bwMode="auto">
            <a:xfrm>
              <a:off x="1152" y="1718"/>
              <a:ext cx="3648"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267283" name="Text Box 19"/>
          <p:cNvSpPr txBox="1">
            <a:spLocks noChangeArrowheads="1"/>
          </p:cNvSpPr>
          <p:nvPr/>
        </p:nvSpPr>
        <p:spPr bwMode="auto">
          <a:xfrm>
            <a:off x="838200" y="2679700"/>
            <a:ext cx="1905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algn="r" eaLnBrk="1" hangingPunct="1">
              <a:lnSpc>
                <a:spcPct val="100000"/>
              </a:lnSpc>
              <a:spcBef>
                <a:spcPct val="0"/>
              </a:spcBef>
              <a:buSzTx/>
              <a:buFontTx/>
              <a:buNone/>
            </a:pPr>
            <a:r>
              <a:rPr lang="en-US" altLang="en-US" sz="2600"/>
              <a:t>(51,500.00)</a:t>
            </a:r>
          </a:p>
        </p:txBody>
      </p:sp>
      <p:sp>
        <p:nvSpPr>
          <p:cNvPr id="267284" name="Text Box 20"/>
          <p:cNvSpPr txBox="1">
            <a:spLocks noChangeArrowheads="1"/>
          </p:cNvSpPr>
          <p:nvPr/>
        </p:nvSpPr>
        <p:spPr bwMode="auto">
          <a:xfrm>
            <a:off x="2484438" y="2097088"/>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a:t>12%</a:t>
            </a:r>
          </a:p>
        </p:txBody>
      </p:sp>
      <p:sp>
        <p:nvSpPr>
          <p:cNvPr id="267285" name="Text Box 21"/>
          <p:cNvSpPr txBox="1">
            <a:spLocks noChangeArrowheads="1"/>
          </p:cNvSpPr>
          <p:nvPr/>
        </p:nvSpPr>
        <p:spPr bwMode="auto">
          <a:xfrm>
            <a:off x="990600" y="3248025"/>
            <a:ext cx="1651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dirty="0"/>
              <a:t>17,383.93</a:t>
            </a:r>
          </a:p>
        </p:txBody>
      </p:sp>
      <p:sp>
        <p:nvSpPr>
          <p:cNvPr id="267286" name="Text Box 22"/>
          <p:cNvSpPr txBox="1">
            <a:spLocks noChangeArrowheads="1"/>
          </p:cNvSpPr>
          <p:nvPr/>
        </p:nvSpPr>
        <p:spPr bwMode="auto">
          <a:xfrm>
            <a:off x="1016000" y="3975100"/>
            <a:ext cx="1651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a:t>17,147.64</a:t>
            </a:r>
          </a:p>
        </p:txBody>
      </p:sp>
      <p:sp>
        <p:nvSpPr>
          <p:cNvPr id="267287" name="Text Box 23"/>
          <p:cNvSpPr txBox="1">
            <a:spLocks noChangeArrowheads="1"/>
          </p:cNvSpPr>
          <p:nvPr/>
        </p:nvSpPr>
        <p:spPr bwMode="auto">
          <a:xfrm>
            <a:off x="1016000" y="4660900"/>
            <a:ext cx="166584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dirty="0"/>
              <a:t>16,413.65</a:t>
            </a:r>
          </a:p>
        </p:txBody>
      </p:sp>
      <p:sp>
        <p:nvSpPr>
          <p:cNvPr id="267288" name="Text Box 24"/>
          <p:cNvSpPr txBox="1">
            <a:spLocks noChangeArrowheads="1"/>
          </p:cNvSpPr>
          <p:nvPr/>
        </p:nvSpPr>
        <p:spPr bwMode="auto">
          <a:xfrm>
            <a:off x="1047128" y="5226050"/>
            <a:ext cx="1757212" cy="4924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dirty="0">
                <a:solidFill>
                  <a:srgbClr val="D63A17"/>
                </a:solidFill>
              </a:rPr>
              <a:t>   (554.78)</a:t>
            </a:r>
            <a:endParaRPr lang="en-US" altLang="en-US" sz="2400" dirty="0">
              <a:solidFill>
                <a:srgbClr val="D63A17"/>
              </a:solidFill>
            </a:endParaRPr>
          </a:p>
        </p:txBody>
      </p:sp>
      <p:sp>
        <p:nvSpPr>
          <p:cNvPr id="267289" name="Text Box 25"/>
          <p:cNvSpPr txBox="1">
            <a:spLocks noChangeArrowheads="1"/>
          </p:cNvSpPr>
          <p:nvPr/>
        </p:nvSpPr>
        <p:spPr bwMode="auto">
          <a:xfrm>
            <a:off x="7145338" y="3092450"/>
            <a:ext cx="10166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6,650</a:t>
            </a:r>
          </a:p>
        </p:txBody>
      </p:sp>
      <p:sp>
        <p:nvSpPr>
          <p:cNvPr id="267290" name="Line 26"/>
          <p:cNvSpPr>
            <a:spLocks noChangeShapeType="1"/>
          </p:cNvSpPr>
          <p:nvPr/>
        </p:nvSpPr>
        <p:spPr bwMode="auto">
          <a:xfrm>
            <a:off x="6934200" y="3549650"/>
            <a:ext cx="118903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7291" name="Text Box 27"/>
          <p:cNvSpPr txBox="1">
            <a:spLocks noChangeArrowheads="1"/>
          </p:cNvSpPr>
          <p:nvPr/>
        </p:nvSpPr>
        <p:spPr bwMode="auto">
          <a:xfrm>
            <a:off x="6964363" y="3517900"/>
            <a:ext cx="11993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23,060</a:t>
            </a:r>
          </a:p>
        </p:txBody>
      </p:sp>
      <p:grpSp>
        <p:nvGrpSpPr>
          <p:cNvPr id="4" name="Group 28"/>
          <p:cNvGrpSpPr>
            <a:grpSpLocks/>
          </p:cNvGrpSpPr>
          <p:nvPr/>
        </p:nvGrpSpPr>
        <p:grpSpPr bwMode="auto">
          <a:xfrm>
            <a:off x="2692400" y="3228975"/>
            <a:ext cx="2870200" cy="1006475"/>
            <a:chOff x="1872" y="3398"/>
            <a:chExt cx="1632" cy="634"/>
          </a:xfrm>
        </p:grpSpPr>
        <p:sp>
          <p:nvSpPr>
            <p:cNvPr id="27672" name="Line 29"/>
            <p:cNvSpPr>
              <a:spLocks noChangeShapeType="1"/>
            </p:cNvSpPr>
            <p:nvPr/>
          </p:nvSpPr>
          <p:spPr bwMode="auto">
            <a:xfrm>
              <a:off x="3504" y="3398"/>
              <a:ext cx="0" cy="634"/>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3" name="Line 30"/>
            <p:cNvSpPr>
              <a:spLocks noChangeShapeType="1"/>
            </p:cNvSpPr>
            <p:nvPr/>
          </p:nvSpPr>
          <p:spPr bwMode="auto">
            <a:xfrm flipH="1">
              <a:off x="1872" y="4032"/>
              <a:ext cx="163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31"/>
          <p:cNvGrpSpPr>
            <a:grpSpLocks/>
          </p:cNvGrpSpPr>
          <p:nvPr/>
        </p:nvGrpSpPr>
        <p:grpSpPr bwMode="auto">
          <a:xfrm>
            <a:off x="2707241" y="4006850"/>
            <a:ext cx="4912759" cy="914400"/>
            <a:chOff x="2112" y="3264"/>
            <a:chExt cx="2928" cy="576"/>
          </a:xfrm>
        </p:grpSpPr>
        <p:sp>
          <p:nvSpPr>
            <p:cNvPr id="27670" name="Line 32"/>
            <p:cNvSpPr>
              <a:spLocks noChangeShapeType="1"/>
            </p:cNvSpPr>
            <p:nvPr/>
          </p:nvSpPr>
          <p:spPr bwMode="auto">
            <a:xfrm>
              <a:off x="5040" y="3264"/>
              <a:ext cx="0" cy="57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1" name="Line 33"/>
            <p:cNvSpPr>
              <a:spLocks noChangeShapeType="1"/>
            </p:cNvSpPr>
            <p:nvPr/>
          </p:nvSpPr>
          <p:spPr bwMode="auto">
            <a:xfrm flipH="1">
              <a:off x="2112" y="3840"/>
              <a:ext cx="2928"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67298" name="Line 34"/>
          <p:cNvSpPr>
            <a:spLocks noChangeShapeType="1"/>
          </p:cNvSpPr>
          <p:nvPr/>
        </p:nvSpPr>
        <p:spPr bwMode="auto">
          <a:xfrm>
            <a:off x="990600" y="5149850"/>
            <a:ext cx="1676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7299" name="Text Box 35"/>
          <p:cNvSpPr txBox="1">
            <a:spLocks noChangeArrowheads="1"/>
          </p:cNvSpPr>
          <p:nvPr/>
        </p:nvSpPr>
        <p:spPr bwMode="auto">
          <a:xfrm>
            <a:off x="4327525" y="4986338"/>
            <a:ext cx="2148345"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Clr>
                <a:schemeClr val="folHlink"/>
              </a:buClr>
              <a:buSzPct val="60000"/>
              <a:buFont typeface="Wingdings" panose="05000000000000000000" pitchFamily="2" charset="2"/>
              <a:buNone/>
            </a:pPr>
            <a:r>
              <a:rPr lang="en-US" altLang="en-US" sz="2600" dirty="0"/>
              <a:t>IRR = </a:t>
            </a:r>
            <a:r>
              <a:rPr lang="en-US" altLang="en-US" sz="2600" dirty="0">
                <a:solidFill>
                  <a:srgbClr val="5B22CC"/>
                </a:solidFill>
              </a:rPr>
              <a:t>11.4%</a:t>
            </a:r>
          </a:p>
          <a:p>
            <a:pPr eaLnBrk="1" hangingPunct="1">
              <a:lnSpc>
                <a:spcPct val="100000"/>
              </a:lnSpc>
              <a:buClr>
                <a:schemeClr val="folHlink"/>
              </a:buClr>
              <a:buSzPct val="60000"/>
              <a:buFont typeface="Wingdings" panose="05000000000000000000" pitchFamily="2" charset="2"/>
              <a:buNone/>
            </a:pPr>
            <a:r>
              <a:rPr lang="en-US" altLang="en-US" sz="2600" dirty="0">
                <a:solidFill>
                  <a:schemeClr val="folHlink"/>
                </a:solidFill>
              </a:rPr>
              <a:t> </a:t>
            </a:r>
          </a:p>
        </p:txBody>
      </p:sp>
      <p:sp>
        <p:nvSpPr>
          <p:cNvPr id="37" name="Rectangle 2"/>
          <p:cNvSpPr txBox="1">
            <a:spLocks noChangeArrowheads="1"/>
          </p:cNvSpPr>
          <p:nvPr/>
        </p:nvSpPr>
        <p:spPr bwMode="auto">
          <a:xfrm>
            <a:off x="194730" y="273869"/>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rPr>
              <a:t>Expansion Project</a:t>
            </a:r>
            <a:br>
              <a:rPr lang="en-US" altLang="en-US" sz="3000" b="1" dirty="0">
                <a:latin typeface="+mn-lt"/>
              </a:rPr>
            </a:br>
            <a:r>
              <a:rPr lang="en-US" altLang="en-US" sz="3000" b="1" dirty="0">
                <a:latin typeface="+mn-lt"/>
              </a:rPr>
              <a:t>Cash Flow Timeline</a:t>
            </a:r>
          </a:p>
        </p:txBody>
      </p:sp>
      <p:sp>
        <p:nvSpPr>
          <p:cNvPr id="36" name="TextBox 35">
            <a:extLst>
              <a:ext uri="{FF2B5EF4-FFF2-40B4-BE49-F238E27FC236}">
                <a16:creationId xmlns:a16="http://schemas.microsoft.com/office/drawing/2014/main" id="{EE0EFD83-7C7A-4CB1-AC4F-06DA22BF28DE}"/>
              </a:ext>
            </a:extLst>
          </p:cNvPr>
          <p:cNvSpPr txBox="1"/>
          <p:nvPr/>
        </p:nvSpPr>
        <p:spPr>
          <a:xfrm>
            <a:off x="2582406" y="3191800"/>
            <a:ext cx="1172116" cy="369332"/>
          </a:xfrm>
          <a:prstGeom prst="rect">
            <a:avLst/>
          </a:prstGeom>
          <a:noFill/>
        </p:spPr>
        <p:txBody>
          <a:bodyPr wrap="none" rtlCol="0">
            <a:spAutoFit/>
          </a:bodyPr>
          <a:lstStyle/>
          <a:p>
            <a:r>
              <a:rPr lang="en-US" dirty="0"/>
              <a:t>1/(1.12)</a:t>
            </a:r>
            <a:r>
              <a:rPr lang="en-US" baseline="30000" dirty="0"/>
              <a:t>1</a:t>
            </a:r>
            <a:r>
              <a:rPr lang="en-US" dirty="0"/>
              <a:t> x</a:t>
            </a:r>
          </a:p>
        </p:txBody>
      </p:sp>
      <p:sp>
        <p:nvSpPr>
          <p:cNvPr id="38" name="TextBox 37">
            <a:extLst>
              <a:ext uri="{FF2B5EF4-FFF2-40B4-BE49-F238E27FC236}">
                <a16:creationId xmlns:a16="http://schemas.microsoft.com/office/drawing/2014/main" id="{5F60877C-6554-47D7-82CC-8DAFF38DF8BC}"/>
              </a:ext>
            </a:extLst>
          </p:cNvPr>
          <p:cNvSpPr txBox="1"/>
          <p:nvPr/>
        </p:nvSpPr>
        <p:spPr>
          <a:xfrm>
            <a:off x="4293020" y="3904036"/>
            <a:ext cx="1172116" cy="369332"/>
          </a:xfrm>
          <a:prstGeom prst="rect">
            <a:avLst/>
          </a:prstGeom>
          <a:noFill/>
        </p:spPr>
        <p:txBody>
          <a:bodyPr wrap="none" rtlCol="0">
            <a:spAutoFit/>
          </a:bodyPr>
          <a:lstStyle/>
          <a:p>
            <a:r>
              <a:rPr lang="en-US" dirty="0"/>
              <a:t>1/(1.12)</a:t>
            </a:r>
            <a:r>
              <a:rPr lang="en-US" baseline="30000" dirty="0"/>
              <a:t>2</a:t>
            </a:r>
            <a:r>
              <a:rPr lang="en-US" dirty="0"/>
              <a:t> x</a:t>
            </a:r>
          </a:p>
        </p:txBody>
      </p:sp>
      <p:sp>
        <p:nvSpPr>
          <p:cNvPr id="39" name="TextBox 38">
            <a:extLst>
              <a:ext uri="{FF2B5EF4-FFF2-40B4-BE49-F238E27FC236}">
                <a16:creationId xmlns:a16="http://schemas.microsoft.com/office/drawing/2014/main" id="{A9E59AE7-28F8-44D5-9BCE-D5FD0C101333}"/>
              </a:ext>
            </a:extLst>
          </p:cNvPr>
          <p:cNvSpPr txBox="1"/>
          <p:nvPr/>
        </p:nvSpPr>
        <p:spPr>
          <a:xfrm>
            <a:off x="6309011" y="4551918"/>
            <a:ext cx="1172116" cy="369332"/>
          </a:xfrm>
          <a:prstGeom prst="rect">
            <a:avLst/>
          </a:prstGeom>
          <a:noFill/>
        </p:spPr>
        <p:txBody>
          <a:bodyPr wrap="none" rtlCol="0">
            <a:spAutoFit/>
          </a:bodyPr>
          <a:lstStyle/>
          <a:p>
            <a:r>
              <a:rPr lang="en-US" dirty="0"/>
              <a:t>1/(1.12)</a:t>
            </a:r>
            <a:r>
              <a:rPr lang="en-US" baseline="30000" dirty="0"/>
              <a:t>3</a:t>
            </a:r>
            <a:r>
              <a:rPr lang="en-US" dirty="0"/>
              <a:t> x</a:t>
            </a:r>
          </a:p>
        </p:txBody>
      </p:sp>
    </p:spTree>
    <p:custDataLst>
      <p:tags r:id="rId1"/>
    </p:custDataLst>
    <p:extLst>
      <p:ext uri="{BB962C8B-B14F-4D97-AF65-F5344CB8AC3E}">
        <p14:creationId xmlns:p14="http://schemas.microsoft.com/office/powerpoint/2010/main" val="1167189596"/>
      </p:ext>
    </p:extLst>
  </p:cSld>
  <p:clrMapOvr>
    <a:masterClrMapping/>
  </p:clrMapOvr>
  <p:transition advTm="211467"/>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728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72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72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727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6728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6729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6729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6728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2"/>
                                        </p:tgtEl>
                                        <p:attrNameLst>
                                          <p:attrName>style.visibility</p:attrName>
                                        </p:attrNameLst>
                                      </p:cBhvr>
                                      <p:to>
                                        <p:strVal val="visible"/>
                                      </p:to>
                                    </p:set>
                                  </p:childTnLst>
                                </p:cTn>
                              </p:par>
                            </p:childTnLst>
                          </p:cTn>
                        </p:par>
                        <p:par>
                          <p:cTn id="43" fill="hold" nodeType="withGroup">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499"/>
                                          </p:stCondLst>
                                        </p:cTn>
                                        <p:tgtEl>
                                          <p:spTgt spid="26728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499"/>
                                          </p:stCondLst>
                                        </p:cTn>
                                        <p:tgtEl>
                                          <p:spTgt spid="4"/>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childTnLst>
                                </p:cTn>
                              </p:par>
                            </p:childTnLst>
                          </p:cTn>
                        </p:par>
                        <p:par>
                          <p:cTn id="56" fill="hold">
                            <p:stCondLst>
                              <p:cond delay="500"/>
                            </p:stCondLst>
                            <p:childTnLst>
                              <p:par>
                                <p:cTn id="57" presetID="1" presetClass="entr" presetSubtype="0" fill="hold" grpId="0" nodeType="afterEffect">
                                  <p:stCondLst>
                                    <p:cond delay="0"/>
                                  </p:stCondLst>
                                  <p:childTnLst>
                                    <p:set>
                                      <p:cBhvr>
                                        <p:cTn id="58" dur="1" fill="hold">
                                          <p:stCondLst>
                                            <p:cond delay="499"/>
                                          </p:stCondLst>
                                        </p:cTn>
                                        <p:tgtEl>
                                          <p:spTgt spid="26728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499"/>
                                          </p:stCondLst>
                                        </p:cTn>
                                        <p:tgtEl>
                                          <p:spTgt spid="5"/>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childTnLst>
                                </p:cTn>
                              </p:par>
                            </p:childTnLst>
                          </p:cTn>
                        </p:par>
                        <p:par>
                          <p:cTn id="66" fill="hold">
                            <p:stCondLst>
                              <p:cond delay="500"/>
                            </p:stCondLst>
                            <p:childTnLst>
                              <p:par>
                                <p:cTn id="67" presetID="1" presetClass="entr" presetSubtype="0" fill="hold" grpId="0" nodeType="afterEffect">
                                  <p:stCondLst>
                                    <p:cond delay="0"/>
                                  </p:stCondLst>
                                  <p:childTnLst>
                                    <p:set>
                                      <p:cBhvr>
                                        <p:cTn id="68" dur="1" fill="hold">
                                          <p:stCondLst>
                                            <p:cond delay="499"/>
                                          </p:stCondLst>
                                        </p:cTn>
                                        <p:tgtEl>
                                          <p:spTgt spid="26728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499"/>
                                          </p:stCondLst>
                                        </p:cTn>
                                        <p:tgtEl>
                                          <p:spTgt spid="267298"/>
                                        </p:tgtEl>
                                        <p:attrNameLst>
                                          <p:attrName>style.visibility</p:attrName>
                                        </p:attrNameLst>
                                      </p:cBhvr>
                                      <p:to>
                                        <p:strVal val="visible"/>
                                      </p:to>
                                    </p:set>
                                  </p:childTnLst>
                                </p:cTn>
                              </p:par>
                            </p:childTnLst>
                          </p:cTn>
                        </p:par>
                        <p:par>
                          <p:cTn id="73" fill="hold">
                            <p:stCondLst>
                              <p:cond delay="500"/>
                            </p:stCondLst>
                            <p:childTnLst>
                              <p:par>
                                <p:cTn id="74" presetID="1" presetClass="entr" presetSubtype="0" fill="hold" grpId="0" nodeType="afterEffect">
                                  <p:stCondLst>
                                    <p:cond delay="0"/>
                                  </p:stCondLst>
                                  <p:childTnLst>
                                    <p:set>
                                      <p:cBhvr>
                                        <p:cTn id="75" dur="1" fill="hold">
                                          <p:stCondLst>
                                            <p:cond delay="499"/>
                                          </p:stCondLst>
                                        </p:cTn>
                                        <p:tgtEl>
                                          <p:spTgt spid="267288"/>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499"/>
                                          </p:stCondLst>
                                        </p:cTn>
                                        <p:tgtEl>
                                          <p:spTgt spid="267299">
                                            <p:txEl>
                                              <p:pRg st="0" end="0"/>
                                            </p:txEl>
                                          </p:spTgt>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grpId="0" nodeType="clickEffect">
                                  <p:stCondLst>
                                    <p:cond delay="0"/>
                                  </p:stCondLst>
                                  <p:childTnLst>
                                    <p:set>
                                      <p:cBhvr>
                                        <p:cTn id="83" dur="1" fill="hold">
                                          <p:stCondLst>
                                            <p:cond delay="499"/>
                                          </p:stCondLst>
                                        </p:cTn>
                                        <p:tgtEl>
                                          <p:spTgt spid="26729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70" grpId="0" autoUpdateAnimBg="0"/>
      <p:bldP spid="267271" grpId="0" autoUpdateAnimBg="0"/>
      <p:bldP spid="267272" grpId="0" autoUpdateAnimBg="0"/>
      <p:bldP spid="267283" grpId="0" autoUpdateAnimBg="0"/>
      <p:bldP spid="267284" grpId="0" autoUpdateAnimBg="0"/>
      <p:bldP spid="267285" grpId="0" autoUpdateAnimBg="0"/>
      <p:bldP spid="267286" grpId="0" autoUpdateAnimBg="0"/>
      <p:bldP spid="267287" grpId="0" autoUpdateAnimBg="0"/>
      <p:bldP spid="267288" grpId="0" animBg="1" autoUpdateAnimBg="0"/>
      <p:bldP spid="267289" grpId="0" autoUpdateAnimBg="0"/>
      <p:bldP spid="267290" grpId="0" animBg="1"/>
      <p:bldP spid="267291" grpId="0" autoUpdateAnimBg="0"/>
      <p:bldP spid="267298" grpId="0" animBg="1"/>
      <p:bldP spid="267299" grpId="0" build="p" autoUpdateAnimBg="0"/>
      <p:bldP spid="36"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609595" y="1168399"/>
            <a:ext cx="8077200" cy="41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65138" indent="-465138" algn="l" eaLnBrk="1" hangingPunct="1">
              <a:lnSpc>
                <a:spcPct val="100000"/>
              </a:lnSpc>
              <a:spcBef>
                <a:spcPct val="40000"/>
              </a:spcBef>
              <a:buClr>
                <a:srgbClr val="006600"/>
              </a:buClr>
              <a:buFont typeface="Arial" panose="020B0604020202020204" pitchFamily="34" charset="0"/>
              <a:buChar char="•"/>
            </a:pPr>
            <a:r>
              <a:rPr lang="en-US" altLang="en-US" sz="2800" dirty="0">
                <a:cs typeface="Times New Roman" panose="02020603050405020304" pitchFamily="18" charset="0"/>
              </a:rPr>
              <a:t>Project risk should be evaluated to determine whether the appropriate required rate of return is used to compute the project’s NPV (or to compare to its IRR). </a:t>
            </a:r>
          </a:p>
          <a:p>
            <a:pPr marL="465138" indent="-465138" algn="l" eaLnBrk="1" hangingPunct="1">
              <a:lnSpc>
                <a:spcPct val="100000"/>
              </a:lnSpc>
              <a:spcBef>
                <a:spcPct val="40000"/>
              </a:spcBef>
              <a:buClr>
                <a:srgbClr val="006600"/>
              </a:buClr>
              <a:buFont typeface="Arial" panose="020B0604020202020204" pitchFamily="34" charset="0"/>
              <a:buChar char="•"/>
            </a:pPr>
            <a:r>
              <a:rPr lang="en-US" altLang="en-US" sz="2800" dirty="0">
                <a:cs typeface="Times New Roman" panose="02020603050405020304" pitchFamily="18" charset="0"/>
              </a:rPr>
              <a:t>If a firm is considering a project that is </a:t>
            </a:r>
            <a:r>
              <a:rPr lang="en-US" altLang="en-US" sz="2800" dirty="0">
                <a:solidFill>
                  <a:srgbClr val="FF0000"/>
                </a:solidFill>
                <a:cs typeface="Times New Roman" panose="02020603050405020304" pitchFamily="18" charset="0"/>
              </a:rPr>
              <a:t>much riskier </a:t>
            </a:r>
            <a:r>
              <a:rPr lang="en-US" altLang="en-US" sz="2800" dirty="0">
                <a:solidFill>
                  <a:srgbClr val="0033CC"/>
                </a:solidFill>
                <a:cs typeface="Times New Roman" panose="02020603050405020304" pitchFamily="18" charset="0"/>
              </a:rPr>
              <a:t>(lower risk)</a:t>
            </a:r>
            <a:r>
              <a:rPr lang="en-US" altLang="en-US" sz="2800" dirty="0">
                <a:solidFill>
                  <a:srgbClr val="FF0000"/>
                </a:solidFill>
                <a:cs typeface="Times New Roman" panose="02020603050405020304" pitchFamily="18" charset="0"/>
              </a:rPr>
              <a:t> </a:t>
            </a:r>
            <a:r>
              <a:rPr lang="en-US" altLang="en-US" sz="2800" dirty="0">
                <a:cs typeface="Times New Roman" panose="02020603050405020304" pitchFamily="18" charset="0"/>
              </a:rPr>
              <a:t>than the existing assets, then it makes sense that the firm should expect to earn a </a:t>
            </a:r>
            <a:r>
              <a:rPr lang="en-US" altLang="en-US" sz="2800" dirty="0">
                <a:solidFill>
                  <a:srgbClr val="FF0000"/>
                </a:solidFill>
                <a:cs typeface="Times New Roman" panose="02020603050405020304" pitchFamily="18" charset="0"/>
              </a:rPr>
              <a:t>higher return </a:t>
            </a:r>
            <a:r>
              <a:rPr lang="en-US" altLang="en-US" sz="2800" dirty="0">
                <a:solidFill>
                  <a:srgbClr val="0033CC"/>
                </a:solidFill>
                <a:cs typeface="Times New Roman" panose="02020603050405020304" pitchFamily="18" charset="0"/>
              </a:rPr>
              <a:t>(lower return) </a:t>
            </a:r>
            <a:r>
              <a:rPr lang="en-US" altLang="en-US" sz="2800" dirty="0">
                <a:cs typeface="Times New Roman" panose="02020603050405020304" pitchFamily="18" charset="0"/>
              </a:rPr>
              <a:t>on the project than on its existing assets, and vice versa.</a:t>
            </a:r>
            <a:endParaRPr lang="en-US" altLang="en-US" sz="2800" dirty="0"/>
          </a:p>
        </p:txBody>
      </p:sp>
      <p:sp>
        <p:nvSpPr>
          <p:cNvPr id="5"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a:latin typeface="+mn-lt"/>
                <a:cs typeface="Times New Roman" panose="02020603050405020304" pitchFamily="18" charset="0"/>
              </a:rPr>
              <a:t>Capital Budgeting Project Risk</a:t>
            </a:r>
            <a:endParaRPr lang="en-US" altLang="en-US" sz="3000" b="1" dirty="0">
              <a:latin typeface="+mn-lt"/>
            </a:endParaRPr>
          </a:p>
        </p:txBody>
      </p:sp>
    </p:spTree>
    <p:custDataLst>
      <p:tags r:id="rId1"/>
    </p:custDataLst>
    <p:extLst>
      <p:ext uri="{BB962C8B-B14F-4D97-AF65-F5344CB8AC3E}">
        <p14:creationId xmlns:p14="http://schemas.microsoft.com/office/powerpoint/2010/main" val="209789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2322" name="Rectangle 2"/>
          <p:cNvSpPr>
            <a:spLocks noGrp="1" noChangeArrowheads="1"/>
          </p:cNvSpPr>
          <p:nvPr>
            <p:ph type="title" idx="4294967295"/>
          </p:nvPr>
        </p:nvSpPr>
        <p:spPr>
          <a:xfrm>
            <a:off x="186274" y="280804"/>
            <a:ext cx="8763000" cy="507831"/>
          </a:xfrm>
        </p:spPr>
        <p:txBody>
          <a:bodyPr anchor="t" anchorCtr="0">
            <a:spAutoFit/>
          </a:bodyPr>
          <a:lstStyle/>
          <a:p>
            <a:pPr algn="ctr" eaLnBrk="1" hangingPunct="1"/>
            <a:r>
              <a:rPr lang="en-US" altLang="en-US" sz="3000" b="1" dirty="0">
                <a:latin typeface="+mn-lt"/>
                <a:cs typeface="Times New Roman" panose="02020603050405020304" pitchFamily="18" charset="0"/>
              </a:rPr>
              <a:t>Capital Budgeting Project Risk</a:t>
            </a:r>
            <a:endParaRPr lang="en-US" altLang="en-US" sz="3000" b="1" dirty="0">
              <a:latin typeface="+mn-lt"/>
            </a:endParaRPr>
          </a:p>
        </p:txBody>
      </p:sp>
      <p:sp>
        <p:nvSpPr>
          <p:cNvPr id="312323" name="Rectangle 3"/>
          <p:cNvSpPr>
            <a:spLocks noGrp="1" noChangeArrowheads="1"/>
          </p:cNvSpPr>
          <p:nvPr>
            <p:ph type="body" idx="4294967295"/>
          </p:nvPr>
        </p:nvSpPr>
        <p:spPr>
          <a:xfrm>
            <a:off x="380997" y="965195"/>
            <a:ext cx="8314269" cy="4893647"/>
          </a:xfrm>
        </p:spPr>
        <p:txBody>
          <a:bodyPr wrap="square">
            <a:spAutoFit/>
          </a:bodyPr>
          <a:lstStyle/>
          <a:p>
            <a:pPr marL="465138" indent="-465138" eaLnBrk="1" hangingPunct="1">
              <a:lnSpc>
                <a:spcPct val="100000"/>
              </a:lnSpc>
              <a:spcBef>
                <a:spcPts val="600"/>
              </a:spcBef>
              <a:buClr>
                <a:srgbClr val="006600"/>
              </a:buClr>
              <a:buFontTx/>
              <a:buNone/>
            </a:pPr>
            <a:r>
              <a:rPr lang="en-US" altLang="en-US" sz="2700" dirty="0"/>
              <a:t>Types of risk associated with projects:</a:t>
            </a:r>
          </a:p>
          <a:p>
            <a:pPr marL="465138" indent="-465138" eaLnBrk="1" hangingPunct="1">
              <a:lnSpc>
                <a:spcPct val="100000"/>
              </a:lnSpc>
              <a:spcBef>
                <a:spcPts val="600"/>
              </a:spcBef>
              <a:buClr>
                <a:srgbClr val="006600"/>
              </a:buClr>
            </a:pPr>
            <a:r>
              <a:rPr lang="en-US" altLang="en-US" sz="2700" i="1" dirty="0">
                <a:solidFill>
                  <a:srgbClr val="D63A17"/>
                </a:solidFill>
                <a:cs typeface="Times New Roman" panose="02020603050405020304" pitchFamily="18" charset="0"/>
              </a:rPr>
              <a:t>Stand-alone risk</a:t>
            </a:r>
            <a:r>
              <a:rPr lang="en-US" altLang="en-US" sz="2700" i="1" dirty="0">
                <a:cs typeface="Times New Roman" panose="02020603050405020304" pitchFamily="18" charset="0"/>
              </a:rPr>
              <a:t>—</a:t>
            </a:r>
            <a:r>
              <a:rPr lang="en-US" altLang="en-US" sz="2700" dirty="0">
                <a:cs typeface="Times New Roman" panose="02020603050405020304" pitchFamily="18" charset="0"/>
              </a:rPr>
              <a:t>risk of the asset when it is held in isolation—that is, when it stands alone</a:t>
            </a:r>
          </a:p>
          <a:p>
            <a:pPr marL="465138" indent="-465138" eaLnBrk="1" hangingPunct="1">
              <a:lnSpc>
                <a:spcPct val="100000"/>
              </a:lnSpc>
              <a:spcBef>
                <a:spcPts val="600"/>
              </a:spcBef>
              <a:buClr>
                <a:srgbClr val="006600"/>
              </a:buClr>
            </a:pPr>
            <a:r>
              <a:rPr lang="en-US" altLang="en-US" sz="2700" i="1" dirty="0">
                <a:solidFill>
                  <a:srgbClr val="D63A17"/>
                </a:solidFill>
                <a:cs typeface="Times New Roman" panose="02020603050405020304" pitchFamily="18" charset="0"/>
              </a:rPr>
              <a:t>Corporate, or within-firm, risk</a:t>
            </a:r>
            <a:r>
              <a:rPr lang="en-US" altLang="en-US" sz="2700" i="1" dirty="0">
                <a:cs typeface="Times New Roman" panose="02020603050405020304" pitchFamily="18" charset="0"/>
              </a:rPr>
              <a:t>—</a:t>
            </a:r>
            <a:r>
              <a:rPr lang="en-US" altLang="en-US" sz="2700" dirty="0">
                <a:cs typeface="Times New Roman" panose="02020603050405020304" pitchFamily="18" charset="0"/>
              </a:rPr>
              <a:t>measured by the impact an asset is expected to have on the operations of the firm—that is, how an asset will affect the firm’s total risk if it is purchased and added to existing assets</a:t>
            </a:r>
          </a:p>
          <a:p>
            <a:pPr marL="465138" indent="-465138" eaLnBrk="1" hangingPunct="1">
              <a:lnSpc>
                <a:spcPct val="100000"/>
              </a:lnSpc>
              <a:spcBef>
                <a:spcPts val="600"/>
              </a:spcBef>
              <a:buClr>
                <a:srgbClr val="006600"/>
              </a:buClr>
            </a:pPr>
            <a:r>
              <a:rPr lang="en-US" altLang="en-US" sz="2700" i="1" dirty="0">
                <a:solidFill>
                  <a:srgbClr val="D63A17"/>
                </a:solidFill>
                <a:cs typeface="Times New Roman" panose="02020603050405020304" pitchFamily="18" charset="0"/>
              </a:rPr>
              <a:t>Beta, or market, risk</a:t>
            </a:r>
            <a:r>
              <a:rPr lang="en-US" altLang="en-US" sz="2700" i="1" dirty="0">
                <a:cs typeface="Times New Roman" panose="02020603050405020304" pitchFamily="18" charset="0"/>
              </a:rPr>
              <a:t>—</a:t>
            </a:r>
            <a:r>
              <a:rPr lang="en-US" altLang="en-US" sz="2700" dirty="0">
                <a:cs typeface="Times New Roman" panose="02020603050405020304" pitchFamily="18" charset="0"/>
              </a:rPr>
              <a:t>the portion of an asset’s risk that cannot be eliminated through diversification—that is, how an asset will affect the firm’s market risk, or beta, if it is purchased and added to existing assets. </a:t>
            </a:r>
            <a:r>
              <a:rPr lang="en-US" altLang="en-US" sz="2700" dirty="0"/>
              <a:t>  </a:t>
            </a:r>
          </a:p>
        </p:txBody>
      </p:sp>
    </p:spTree>
    <p:custDataLst>
      <p:tags r:id="rId1"/>
    </p:custDataLst>
    <p:extLst>
      <p:ext uri="{BB962C8B-B14F-4D97-AF65-F5344CB8AC3E}">
        <p14:creationId xmlns:p14="http://schemas.microsoft.com/office/powerpoint/2010/main" val="24397032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2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2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23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23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3"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7" name="Rectangle 3"/>
          <p:cNvSpPr>
            <a:spLocks noGrp="1" noChangeArrowheads="1"/>
          </p:cNvSpPr>
          <p:nvPr>
            <p:ph type="body" idx="4294967295"/>
          </p:nvPr>
        </p:nvSpPr>
        <p:spPr>
          <a:xfrm>
            <a:off x="414868" y="999052"/>
            <a:ext cx="8153400" cy="2289858"/>
          </a:xfrm>
        </p:spPr>
        <p:txBody>
          <a:bodyPr>
            <a:spAutoFit/>
          </a:bodyPr>
          <a:lstStyle/>
          <a:p>
            <a:pPr marL="347663" indent="-347663" eaLnBrk="1" hangingPunct="1">
              <a:lnSpc>
                <a:spcPct val="90000"/>
              </a:lnSpc>
              <a:buClr>
                <a:srgbClr val="006600"/>
              </a:buClr>
            </a:pPr>
            <a:r>
              <a:rPr lang="en-US" altLang="en-US" dirty="0">
                <a:solidFill>
                  <a:srgbClr val="C00000"/>
                </a:solidFill>
                <a:cs typeface="Times New Roman" panose="02020603050405020304" pitchFamily="18" charset="0"/>
              </a:rPr>
              <a:t>Sensitivity analysis</a:t>
            </a:r>
            <a:r>
              <a:rPr lang="en-US" altLang="en-US" dirty="0">
                <a:cs typeface="Times New Roman" panose="02020603050405020304" pitchFamily="18" charset="0"/>
              </a:rPr>
              <a:t>—determine by how much the final result of a computation, such as NPV, changes when the values (inputs) needed for the computation are changed.</a:t>
            </a:r>
          </a:p>
          <a:p>
            <a:pPr marL="347663" indent="-347663" eaLnBrk="1" hangingPunct="1">
              <a:lnSpc>
                <a:spcPct val="90000"/>
              </a:lnSpc>
              <a:spcBef>
                <a:spcPct val="60000"/>
              </a:spcBef>
              <a:buClr>
                <a:srgbClr val="006600"/>
              </a:buClr>
              <a:buFontTx/>
              <a:buNone/>
            </a:pPr>
            <a:r>
              <a:rPr lang="en-US" altLang="en-US" dirty="0">
                <a:solidFill>
                  <a:srgbClr val="7F7F7F"/>
                </a:solidFill>
              </a:rPr>
              <a:t>	</a:t>
            </a:r>
            <a:r>
              <a:rPr lang="en-US" altLang="en-US" dirty="0"/>
              <a:t>Example—replacement decision illustration:</a:t>
            </a:r>
          </a:p>
        </p:txBody>
      </p:sp>
      <p:sp>
        <p:nvSpPr>
          <p:cNvPr id="313348" name="Text Box 4"/>
          <p:cNvSpPr txBox="1">
            <a:spLocks noChangeArrowheads="1"/>
          </p:cNvSpPr>
          <p:nvPr/>
        </p:nvSpPr>
        <p:spPr bwMode="auto">
          <a:xfrm>
            <a:off x="838200" y="3489325"/>
            <a:ext cx="74422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857250" algn="dec"/>
                <a:tab pos="2000250" algn="l"/>
                <a:tab pos="2625725" algn="dec"/>
                <a:tab pos="3375025" algn="l"/>
                <a:tab pos="3946525" algn="dec"/>
                <a:tab pos="4286250" algn="l"/>
                <a:tab pos="4681538" algn="l"/>
                <a:tab pos="5253038" algn="dec"/>
                <a:tab pos="5946775" algn="l"/>
                <a:tab pos="6462713" algn="dec"/>
                <a:tab pos="6748463"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000">
                <a:solidFill>
                  <a:srgbClr val="7F7F7F"/>
                </a:solidFill>
              </a:rPr>
              <a:t>		</a:t>
            </a:r>
            <a:r>
              <a:rPr lang="en-US" altLang="en-US" sz="2000"/>
              <a:t>Operating Expense</a:t>
            </a:r>
            <a:r>
              <a:rPr lang="en-US" altLang="en-US" sz="2000">
                <a:solidFill>
                  <a:srgbClr val="7F7F7F"/>
                </a:solidFill>
              </a:rPr>
              <a:t>		</a:t>
            </a:r>
            <a:r>
              <a:rPr lang="en-US" altLang="en-US" sz="2000"/>
              <a:t>   Required Rate</a:t>
            </a:r>
          </a:p>
          <a:p>
            <a:pPr eaLnBrk="1" hangingPunct="1">
              <a:lnSpc>
                <a:spcPct val="100000"/>
              </a:lnSpc>
              <a:spcBef>
                <a:spcPct val="0"/>
              </a:spcBef>
              <a:buSzTx/>
              <a:buFontTx/>
              <a:buNone/>
            </a:pPr>
            <a:r>
              <a:rPr lang="en-US" altLang="en-US" sz="2000"/>
              <a:t>Deviation from</a:t>
            </a:r>
            <a:r>
              <a:rPr lang="en-US" altLang="en-US" sz="2000">
                <a:solidFill>
                  <a:srgbClr val="7F7F7F"/>
                </a:solidFill>
              </a:rPr>
              <a:t>	</a:t>
            </a:r>
            <a:r>
              <a:rPr lang="en-US" altLang="en-US" sz="2000" u="sng"/>
              <a:t>  Savings per Year</a:t>
            </a:r>
            <a:r>
              <a:rPr lang="en-US" altLang="en-US" sz="2000" u="sng">
                <a:solidFill>
                  <a:srgbClr val="7F7F7F"/>
                </a:solidFill>
              </a:rPr>
              <a:t>	</a:t>
            </a:r>
            <a:r>
              <a:rPr lang="en-US" altLang="en-US" sz="2000">
                <a:solidFill>
                  <a:srgbClr val="7F7F7F"/>
                </a:solidFill>
              </a:rPr>
              <a:t>	</a:t>
            </a:r>
            <a:r>
              <a:rPr lang="en-US" altLang="en-US" sz="2000" u="sng"/>
              <a:t>    of Return (r)</a:t>
            </a:r>
            <a:r>
              <a:rPr lang="en-US" altLang="en-US" sz="2000" u="sng">
                <a:solidFill>
                  <a:srgbClr val="7F7F7F"/>
                </a:solidFill>
              </a:rPr>
              <a:t>		</a:t>
            </a:r>
            <a:r>
              <a:rPr lang="en-US" altLang="en-US" sz="2000" u="sng"/>
              <a:t>  </a:t>
            </a:r>
            <a:endParaRPr lang="en-US" altLang="en-US" sz="2000"/>
          </a:p>
          <a:p>
            <a:pPr eaLnBrk="1" hangingPunct="1">
              <a:lnSpc>
                <a:spcPct val="100000"/>
              </a:lnSpc>
              <a:spcBef>
                <a:spcPct val="0"/>
              </a:spcBef>
              <a:buSzTx/>
              <a:buFontTx/>
              <a:buNone/>
            </a:pPr>
            <a:r>
              <a:rPr lang="en-US" altLang="en-US" sz="2000" u="sng"/>
              <a:t>Base Case (%)</a:t>
            </a:r>
            <a:r>
              <a:rPr lang="en-US" altLang="en-US" sz="2000">
                <a:solidFill>
                  <a:srgbClr val="7F7F7F"/>
                </a:solidFill>
              </a:rPr>
              <a:t>	</a:t>
            </a:r>
            <a:r>
              <a:rPr lang="en-US" altLang="en-US" sz="2000" u="sng"/>
              <a:t>    NPV    </a:t>
            </a:r>
            <a:r>
              <a:rPr lang="en-US" altLang="en-US" sz="2000">
                <a:solidFill>
                  <a:srgbClr val="7F7F7F"/>
                </a:solidFill>
              </a:rPr>
              <a:t>	</a:t>
            </a:r>
            <a:r>
              <a:rPr lang="en-US" altLang="en-US" sz="2000" u="sng"/>
              <a:t>  % </a:t>
            </a:r>
            <a:r>
              <a:rPr lang="en-US" altLang="en-US" sz="2000" u="sng">
                <a:latin typeface="Symbol" panose="05050102010706020507" pitchFamily="18" charset="2"/>
              </a:rPr>
              <a:t>D</a:t>
            </a:r>
            <a:r>
              <a:rPr lang="en-US" altLang="en-US" sz="2000" u="sng">
                <a:solidFill>
                  <a:srgbClr val="7F7F7F"/>
                </a:solidFill>
                <a:latin typeface="Symbol" panose="05050102010706020507" pitchFamily="18" charset="2"/>
              </a:rPr>
              <a:t>	</a:t>
            </a:r>
            <a:r>
              <a:rPr lang="en-US" altLang="en-US" sz="2000">
                <a:solidFill>
                  <a:srgbClr val="7F7F7F"/>
                </a:solidFill>
              </a:rPr>
              <a:t>	</a:t>
            </a:r>
            <a:r>
              <a:rPr lang="en-US" altLang="en-US" sz="2000" u="sng"/>
              <a:t>   NPV   </a:t>
            </a:r>
            <a:r>
              <a:rPr lang="en-US" altLang="en-US" sz="2000">
                <a:solidFill>
                  <a:srgbClr val="7F7F7F"/>
                </a:solidFill>
              </a:rPr>
              <a:t>	</a:t>
            </a:r>
            <a:r>
              <a:rPr lang="en-US" altLang="en-US" sz="2000" u="sng"/>
              <a:t>  % </a:t>
            </a:r>
            <a:r>
              <a:rPr lang="en-US" altLang="en-US" sz="2000" u="sng">
                <a:latin typeface="Symbol" panose="05050102010706020507" pitchFamily="18" charset="2"/>
              </a:rPr>
              <a:t>D</a:t>
            </a:r>
            <a:r>
              <a:rPr lang="en-US" altLang="en-US" sz="2000" u="sng">
                <a:solidFill>
                  <a:srgbClr val="7F7F7F"/>
                </a:solidFill>
                <a:latin typeface="Symbol" panose="05050102010706020507" pitchFamily="18" charset="2"/>
              </a:rPr>
              <a:t>	</a:t>
            </a:r>
            <a:r>
              <a:rPr lang="en-US" altLang="en-US" sz="2000" u="sng"/>
              <a:t>  </a:t>
            </a:r>
            <a:endParaRPr lang="en-US" altLang="en-US" sz="2000" u="sng">
              <a:latin typeface="Symbol" panose="05050102010706020507" pitchFamily="18" charset="2"/>
            </a:endParaRPr>
          </a:p>
          <a:p>
            <a:pPr eaLnBrk="1" hangingPunct="1">
              <a:lnSpc>
                <a:spcPct val="100000"/>
              </a:lnSpc>
              <a:spcBef>
                <a:spcPct val="0"/>
              </a:spcBef>
              <a:buSzTx/>
              <a:buFontTx/>
              <a:buNone/>
            </a:pPr>
            <a:r>
              <a:rPr lang="en-US" altLang="en-US" sz="2000">
                <a:solidFill>
                  <a:srgbClr val="7F7F7F"/>
                </a:solidFill>
              </a:rPr>
              <a:t>	</a:t>
            </a:r>
            <a:r>
              <a:rPr lang="en-US" altLang="en-US" sz="2000"/>
              <a:t>-10</a:t>
            </a:r>
            <a:r>
              <a:rPr lang="en-US" altLang="en-US" sz="2000">
                <a:solidFill>
                  <a:srgbClr val="7F7F7F"/>
                </a:solidFill>
              </a:rPr>
              <a:t>		</a:t>
            </a:r>
            <a:r>
              <a:rPr lang="en-US" altLang="en-US" sz="2000"/>
              <a:t>$(421.29)</a:t>
            </a:r>
            <a:r>
              <a:rPr lang="en-US" altLang="en-US" sz="2000">
                <a:solidFill>
                  <a:srgbClr val="7F7F7F"/>
                </a:solidFill>
              </a:rPr>
              <a:t>		</a:t>
            </a:r>
            <a:r>
              <a:rPr lang="en-US" altLang="en-US" sz="2000"/>
              <a:t>(237%)</a:t>
            </a:r>
            <a:r>
              <a:rPr lang="en-US" altLang="en-US" sz="2000">
                <a:solidFill>
                  <a:srgbClr val="7F7F7F"/>
                </a:solidFill>
              </a:rPr>
              <a:t>		</a:t>
            </a:r>
            <a:r>
              <a:rPr lang="en-US" altLang="en-US" sz="2000"/>
              <a:t>$519.27</a:t>
            </a:r>
            <a:r>
              <a:rPr lang="en-US" altLang="en-US" sz="2000">
                <a:solidFill>
                  <a:srgbClr val="7F7F7F"/>
                </a:solidFill>
              </a:rPr>
              <a:t>		</a:t>
            </a:r>
            <a:r>
              <a:rPr lang="en-US" altLang="en-US" sz="2000"/>
              <a:t>69%</a:t>
            </a:r>
          </a:p>
          <a:p>
            <a:pPr eaLnBrk="1" hangingPunct="1">
              <a:lnSpc>
                <a:spcPct val="100000"/>
              </a:lnSpc>
              <a:spcBef>
                <a:spcPct val="0"/>
              </a:spcBef>
              <a:buSzTx/>
              <a:buFontTx/>
              <a:buNone/>
            </a:pPr>
            <a:r>
              <a:rPr lang="en-US" altLang="en-US" sz="2000">
                <a:solidFill>
                  <a:srgbClr val="7F7F7F"/>
                </a:solidFill>
              </a:rPr>
              <a:t>	</a:t>
            </a:r>
            <a:r>
              <a:rPr lang="en-US" altLang="en-US" sz="2000"/>
              <a:t>0</a:t>
            </a:r>
            <a:r>
              <a:rPr lang="en-US" altLang="en-US" sz="2000">
                <a:solidFill>
                  <a:srgbClr val="7F7F7F"/>
                </a:solidFill>
              </a:rPr>
              <a:t>		</a:t>
            </a:r>
            <a:r>
              <a:rPr lang="en-US" altLang="en-US" sz="2000"/>
              <a:t>307.68</a:t>
            </a:r>
            <a:r>
              <a:rPr lang="en-US" altLang="en-US" sz="2000">
                <a:solidFill>
                  <a:srgbClr val="7F7F7F"/>
                </a:solidFill>
              </a:rPr>
              <a:t>		</a:t>
            </a:r>
            <a:r>
              <a:rPr lang="en-US" altLang="en-US" sz="2000"/>
              <a:t>0</a:t>
            </a:r>
            <a:r>
              <a:rPr lang="en-US" altLang="en-US" sz="2000">
                <a:solidFill>
                  <a:srgbClr val="7F7F7F"/>
                </a:solidFill>
              </a:rPr>
              <a:t>			</a:t>
            </a:r>
            <a:r>
              <a:rPr lang="en-US" altLang="en-US" sz="2000"/>
              <a:t>307.68</a:t>
            </a:r>
            <a:r>
              <a:rPr lang="en-US" altLang="en-US" sz="2000">
                <a:solidFill>
                  <a:srgbClr val="7F7F7F"/>
                </a:solidFill>
              </a:rPr>
              <a:t>		</a:t>
            </a:r>
            <a:r>
              <a:rPr lang="en-US" altLang="en-US" sz="2000"/>
              <a:t>0</a:t>
            </a:r>
          </a:p>
          <a:p>
            <a:pPr eaLnBrk="1" hangingPunct="1">
              <a:lnSpc>
                <a:spcPct val="100000"/>
              </a:lnSpc>
              <a:spcBef>
                <a:spcPct val="0"/>
              </a:spcBef>
              <a:buSzTx/>
              <a:buFontTx/>
              <a:buNone/>
            </a:pPr>
            <a:r>
              <a:rPr lang="en-US" altLang="en-US" sz="2000">
                <a:solidFill>
                  <a:srgbClr val="7F7F7F"/>
                </a:solidFill>
              </a:rPr>
              <a:t>	</a:t>
            </a:r>
            <a:r>
              <a:rPr lang="en-US" altLang="en-US" sz="2000"/>
              <a:t>10</a:t>
            </a:r>
            <a:r>
              <a:rPr lang="en-US" altLang="en-US" sz="2000">
                <a:solidFill>
                  <a:srgbClr val="7F7F7F"/>
                </a:solidFill>
              </a:rPr>
              <a:t>		</a:t>
            </a:r>
            <a:r>
              <a:rPr lang="en-US" altLang="en-US" sz="2000"/>
              <a:t>1,036.64</a:t>
            </a:r>
            <a:r>
              <a:rPr lang="en-US" altLang="en-US" sz="2000">
                <a:solidFill>
                  <a:srgbClr val="7F7F7F"/>
                </a:solidFill>
              </a:rPr>
              <a:t>		</a:t>
            </a:r>
            <a:r>
              <a:rPr lang="en-US" altLang="en-US" sz="2000"/>
              <a:t>237</a:t>
            </a:r>
            <a:r>
              <a:rPr lang="en-US" altLang="en-US" sz="2000">
                <a:solidFill>
                  <a:srgbClr val="7F7F7F"/>
                </a:solidFill>
              </a:rPr>
              <a:t>			</a:t>
            </a:r>
            <a:r>
              <a:rPr lang="en-US" altLang="en-US" sz="2000"/>
              <a:t>99.85</a:t>
            </a:r>
            <a:r>
              <a:rPr lang="en-US" altLang="en-US" sz="2000">
                <a:solidFill>
                  <a:srgbClr val="7F7F7F"/>
                </a:solidFill>
              </a:rPr>
              <a:t>		</a:t>
            </a:r>
            <a:r>
              <a:rPr lang="en-US" altLang="en-US" sz="2000"/>
              <a:t>(68)</a:t>
            </a:r>
          </a:p>
        </p:txBody>
      </p:sp>
      <p:sp>
        <p:nvSpPr>
          <p:cNvPr id="313349" name="Text Box 5"/>
          <p:cNvSpPr txBox="1">
            <a:spLocks noChangeArrowheads="1"/>
          </p:cNvSpPr>
          <p:nvPr/>
        </p:nvSpPr>
        <p:spPr bwMode="auto">
          <a:xfrm>
            <a:off x="838200" y="3489325"/>
            <a:ext cx="74422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857250" algn="dec"/>
                <a:tab pos="2000250" algn="l"/>
                <a:tab pos="2625725" algn="dec"/>
                <a:tab pos="3375025" algn="l"/>
                <a:tab pos="3946525" algn="dec"/>
                <a:tab pos="4286250" algn="l"/>
                <a:tab pos="4681538" algn="l"/>
                <a:tab pos="5253038" algn="dec"/>
                <a:tab pos="5946775" algn="l"/>
                <a:tab pos="6462713" algn="dec"/>
                <a:tab pos="6748463"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000">
                <a:solidFill>
                  <a:srgbClr val="7F7F7F"/>
                </a:solidFill>
              </a:rPr>
              <a:t>		</a:t>
            </a:r>
            <a:r>
              <a:rPr lang="en-US" altLang="en-US" sz="2000"/>
              <a:t>Operating Expense</a:t>
            </a:r>
            <a:r>
              <a:rPr lang="en-US" altLang="en-US" sz="2000">
                <a:solidFill>
                  <a:srgbClr val="7F7F7F"/>
                </a:solidFill>
              </a:rPr>
              <a:t>		</a:t>
            </a:r>
            <a:r>
              <a:rPr lang="en-US" altLang="en-US" sz="2000"/>
              <a:t>   Required Rate</a:t>
            </a:r>
          </a:p>
          <a:p>
            <a:pPr eaLnBrk="1" hangingPunct="1">
              <a:lnSpc>
                <a:spcPct val="100000"/>
              </a:lnSpc>
              <a:spcBef>
                <a:spcPct val="0"/>
              </a:spcBef>
              <a:buSzTx/>
              <a:buFontTx/>
              <a:buNone/>
            </a:pPr>
            <a:r>
              <a:rPr lang="en-US" altLang="en-US" sz="2000"/>
              <a:t>Deviation from</a:t>
            </a:r>
            <a:r>
              <a:rPr lang="en-US" altLang="en-US" sz="2000">
                <a:solidFill>
                  <a:srgbClr val="7F7F7F"/>
                </a:solidFill>
              </a:rPr>
              <a:t>	</a:t>
            </a:r>
            <a:r>
              <a:rPr lang="en-US" altLang="en-US" sz="2000" u="sng"/>
              <a:t>  Savings per Year</a:t>
            </a:r>
            <a:r>
              <a:rPr lang="en-US" altLang="en-US" sz="2000" u="sng">
                <a:solidFill>
                  <a:srgbClr val="7F7F7F"/>
                </a:solidFill>
              </a:rPr>
              <a:t>	</a:t>
            </a:r>
            <a:r>
              <a:rPr lang="en-US" altLang="en-US" sz="2000">
                <a:solidFill>
                  <a:srgbClr val="7F7F7F"/>
                </a:solidFill>
              </a:rPr>
              <a:t>	</a:t>
            </a:r>
            <a:r>
              <a:rPr lang="en-US" altLang="en-US" sz="2000" u="sng"/>
              <a:t>    of Return (r)</a:t>
            </a:r>
            <a:r>
              <a:rPr lang="en-US" altLang="en-US" sz="2000" u="sng">
                <a:solidFill>
                  <a:srgbClr val="7F7F7F"/>
                </a:solidFill>
              </a:rPr>
              <a:t>		</a:t>
            </a:r>
            <a:r>
              <a:rPr lang="en-US" altLang="en-US" sz="2000" u="sng"/>
              <a:t>  </a:t>
            </a:r>
            <a:endParaRPr lang="en-US" altLang="en-US" sz="2000"/>
          </a:p>
          <a:p>
            <a:pPr eaLnBrk="1" hangingPunct="1">
              <a:lnSpc>
                <a:spcPct val="100000"/>
              </a:lnSpc>
              <a:spcBef>
                <a:spcPct val="0"/>
              </a:spcBef>
              <a:buSzTx/>
              <a:buFontTx/>
              <a:buNone/>
            </a:pPr>
            <a:r>
              <a:rPr lang="en-US" altLang="en-US" sz="2000" u="sng"/>
              <a:t>Base Case (%)</a:t>
            </a:r>
            <a:r>
              <a:rPr lang="en-US" altLang="en-US" sz="2000">
                <a:solidFill>
                  <a:srgbClr val="7F7F7F"/>
                </a:solidFill>
              </a:rPr>
              <a:t>	</a:t>
            </a:r>
            <a:r>
              <a:rPr lang="en-US" altLang="en-US" sz="2000" u="sng"/>
              <a:t>    NPV    </a:t>
            </a:r>
            <a:r>
              <a:rPr lang="en-US" altLang="en-US" sz="2000">
                <a:solidFill>
                  <a:srgbClr val="7F7F7F"/>
                </a:solidFill>
              </a:rPr>
              <a:t>	</a:t>
            </a:r>
            <a:r>
              <a:rPr lang="en-US" altLang="en-US" sz="2000" u="sng"/>
              <a:t>  % </a:t>
            </a:r>
            <a:r>
              <a:rPr lang="en-US" altLang="en-US" sz="2000" u="sng">
                <a:latin typeface="Symbol" panose="05050102010706020507" pitchFamily="18" charset="2"/>
              </a:rPr>
              <a:t>D</a:t>
            </a:r>
            <a:r>
              <a:rPr lang="en-US" altLang="en-US" sz="2000" u="sng">
                <a:solidFill>
                  <a:srgbClr val="7F7F7F"/>
                </a:solidFill>
                <a:latin typeface="Symbol" panose="05050102010706020507" pitchFamily="18" charset="2"/>
              </a:rPr>
              <a:t>	</a:t>
            </a:r>
            <a:r>
              <a:rPr lang="en-US" altLang="en-US" sz="2000">
                <a:solidFill>
                  <a:srgbClr val="7F7F7F"/>
                </a:solidFill>
              </a:rPr>
              <a:t>	</a:t>
            </a:r>
            <a:r>
              <a:rPr lang="en-US" altLang="en-US" sz="2000" u="sng"/>
              <a:t>   NPV   </a:t>
            </a:r>
            <a:r>
              <a:rPr lang="en-US" altLang="en-US" sz="2000">
                <a:solidFill>
                  <a:srgbClr val="7F7F7F"/>
                </a:solidFill>
              </a:rPr>
              <a:t>	</a:t>
            </a:r>
            <a:r>
              <a:rPr lang="en-US" altLang="en-US" sz="2000" u="sng"/>
              <a:t>  % </a:t>
            </a:r>
            <a:r>
              <a:rPr lang="en-US" altLang="en-US" sz="2000" u="sng">
                <a:latin typeface="Symbol" panose="05050102010706020507" pitchFamily="18" charset="2"/>
              </a:rPr>
              <a:t>D</a:t>
            </a:r>
            <a:r>
              <a:rPr lang="en-US" altLang="en-US" sz="2000" u="sng">
                <a:solidFill>
                  <a:srgbClr val="7F7F7F"/>
                </a:solidFill>
                <a:latin typeface="Symbol" panose="05050102010706020507" pitchFamily="18" charset="2"/>
              </a:rPr>
              <a:t>	</a:t>
            </a:r>
            <a:r>
              <a:rPr lang="en-US" altLang="en-US" sz="2000" u="sng"/>
              <a:t>  </a:t>
            </a:r>
            <a:endParaRPr lang="en-US" altLang="en-US" sz="2000" u="sng">
              <a:latin typeface="Symbol" panose="05050102010706020507" pitchFamily="18" charset="2"/>
            </a:endParaRPr>
          </a:p>
          <a:p>
            <a:pPr eaLnBrk="1" hangingPunct="1">
              <a:lnSpc>
                <a:spcPct val="100000"/>
              </a:lnSpc>
              <a:spcBef>
                <a:spcPct val="0"/>
              </a:spcBef>
              <a:buSzTx/>
              <a:buFontTx/>
              <a:buNone/>
            </a:pPr>
            <a:r>
              <a:rPr lang="en-US" altLang="en-US" sz="2000">
                <a:solidFill>
                  <a:srgbClr val="7F7F7F"/>
                </a:solidFill>
              </a:rPr>
              <a:t>	</a:t>
            </a:r>
            <a:r>
              <a:rPr lang="en-US" altLang="en-US" sz="2000"/>
              <a:t>-10</a:t>
            </a:r>
            <a:r>
              <a:rPr lang="en-US" altLang="en-US" sz="2000">
                <a:solidFill>
                  <a:srgbClr val="7F7F7F"/>
                </a:solidFill>
              </a:rPr>
              <a:t>		</a:t>
            </a:r>
            <a:r>
              <a:rPr lang="en-US" altLang="en-US" sz="2000"/>
              <a:t>$(421.29)</a:t>
            </a:r>
            <a:r>
              <a:rPr lang="en-US" altLang="en-US" sz="2000">
                <a:solidFill>
                  <a:srgbClr val="7F7F7F"/>
                </a:solidFill>
              </a:rPr>
              <a:t>		</a:t>
            </a:r>
            <a:r>
              <a:rPr lang="en-US" altLang="en-US" sz="2000"/>
              <a:t>(237%)</a:t>
            </a:r>
            <a:r>
              <a:rPr lang="en-US" altLang="en-US" sz="2000">
                <a:solidFill>
                  <a:srgbClr val="7F7F7F"/>
                </a:solidFill>
              </a:rPr>
              <a:t>		</a:t>
            </a:r>
            <a:r>
              <a:rPr lang="en-US" altLang="en-US" sz="2000"/>
              <a:t>$519.27</a:t>
            </a:r>
            <a:r>
              <a:rPr lang="en-US" altLang="en-US" sz="2000">
                <a:solidFill>
                  <a:srgbClr val="7F7F7F"/>
                </a:solidFill>
              </a:rPr>
              <a:t>		</a:t>
            </a:r>
            <a:r>
              <a:rPr lang="en-US" altLang="en-US" sz="2000"/>
              <a:t>69%</a:t>
            </a:r>
          </a:p>
          <a:p>
            <a:pPr eaLnBrk="1" hangingPunct="1">
              <a:lnSpc>
                <a:spcPct val="100000"/>
              </a:lnSpc>
              <a:spcBef>
                <a:spcPct val="0"/>
              </a:spcBef>
              <a:buSzTx/>
              <a:buFontTx/>
              <a:buNone/>
            </a:pPr>
            <a:r>
              <a:rPr lang="en-US" altLang="en-US" sz="2000">
                <a:solidFill>
                  <a:srgbClr val="7F7F7F"/>
                </a:solidFill>
              </a:rPr>
              <a:t>	</a:t>
            </a:r>
            <a:r>
              <a:rPr lang="en-US" altLang="en-US" sz="2000">
                <a:solidFill>
                  <a:srgbClr val="008000"/>
                </a:solidFill>
              </a:rPr>
              <a:t>0		307.68		0			307.68		0</a:t>
            </a:r>
          </a:p>
          <a:p>
            <a:pPr eaLnBrk="1" hangingPunct="1">
              <a:lnSpc>
                <a:spcPct val="100000"/>
              </a:lnSpc>
              <a:spcBef>
                <a:spcPct val="0"/>
              </a:spcBef>
              <a:buSzTx/>
              <a:buFontTx/>
              <a:buNone/>
            </a:pPr>
            <a:r>
              <a:rPr lang="en-US" altLang="en-US" sz="2000">
                <a:solidFill>
                  <a:srgbClr val="7F7F7F"/>
                </a:solidFill>
              </a:rPr>
              <a:t>	</a:t>
            </a:r>
            <a:r>
              <a:rPr lang="en-US" altLang="en-US" sz="2000"/>
              <a:t>10</a:t>
            </a:r>
            <a:r>
              <a:rPr lang="en-US" altLang="en-US" sz="2000">
                <a:solidFill>
                  <a:srgbClr val="7F7F7F"/>
                </a:solidFill>
              </a:rPr>
              <a:t>		</a:t>
            </a:r>
            <a:r>
              <a:rPr lang="en-US" altLang="en-US" sz="2000"/>
              <a:t>1,036.64</a:t>
            </a:r>
            <a:r>
              <a:rPr lang="en-US" altLang="en-US" sz="2000">
                <a:solidFill>
                  <a:srgbClr val="7F7F7F"/>
                </a:solidFill>
              </a:rPr>
              <a:t>		</a:t>
            </a:r>
            <a:r>
              <a:rPr lang="en-US" altLang="en-US" sz="2000"/>
              <a:t>237</a:t>
            </a:r>
            <a:r>
              <a:rPr lang="en-US" altLang="en-US" sz="2000">
                <a:solidFill>
                  <a:srgbClr val="7F7F7F"/>
                </a:solidFill>
              </a:rPr>
              <a:t>			</a:t>
            </a:r>
            <a:r>
              <a:rPr lang="en-US" altLang="en-US" sz="2000"/>
              <a:t>99.85</a:t>
            </a:r>
            <a:r>
              <a:rPr lang="en-US" altLang="en-US" sz="2000">
                <a:solidFill>
                  <a:srgbClr val="7F7F7F"/>
                </a:solidFill>
              </a:rPr>
              <a:t>		</a:t>
            </a:r>
            <a:r>
              <a:rPr lang="en-US" altLang="en-US" sz="2000"/>
              <a:t>(68)</a:t>
            </a:r>
          </a:p>
        </p:txBody>
      </p:sp>
      <p:sp>
        <p:nvSpPr>
          <p:cNvPr id="313350" name="Text Box 6"/>
          <p:cNvSpPr txBox="1">
            <a:spLocks noChangeArrowheads="1"/>
          </p:cNvSpPr>
          <p:nvPr/>
        </p:nvSpPr>
        <p:spPr bwMode="auto">
          <a:xfrm>
            <a:off x="838200" y="3489325"/>
            <a:ext cx="74422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857250" algn="dec"/>
                <a:tab pos="2000250" algn="l"/>
                <a:tab pos="2625725" algn="dec"/>
                <a:tab pos="3375025" algn="l"/>
                <a:tab pos="3946525" algn="dec"/>
                <a:tab pos="4286250" algn="l"/>
                <a:tab pos="4681538" algn="l"/>
                <a:tab pos="5253038" algn="dec"/>
                <a:tab pos="5946775" algn="l"/>
                <a:tab pos="6462713" algn="dec"/>
                <a:tab pos="6748463"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000">
                <a:solidFill>
                  <a:srgbClr val="7F7F7F"/>
                </a:solidFill>
              </a:rPr>
              <a:t>		</a:t>
            </a:r>
            <a:r>
              <a:rPr lang="en-US" altLang="en-US" sz="2000"/>
              <a:t>Operating Expense</a:t>
            </a:r>
            <a:r>
              <a:rPr lang="en-US" altLang="en-US" sz="2000">
                <a:solidFill>
                  <a:srgbClr val="7F7F7F"/>
                </a:solidFill>
              </a:rPr>
              <a:t>		</a:t>
            </a:r>
            <a:r>
              <a:rPr lang="en-US" altLang="en-US" sz="2000"/>
              <a:t>   Required Rate</a:t>
            </a:r>
          </a:p>
          <a:p>
            <a:pPr eaLnBrk="1" hangingPunct="1">
              <a:lnSpc>
                <a:spcPct val="100000"/>
              </a:lnSpc>
              <a:spcBef>
                <a:spcPct val="0"/>
              </a:spcBef>
              <a:buSzTx/>
              <a:buFontTx/>
              <a:buNone/>
            </a:pPr>
            <a:r>
              <a:rPr lang="en-US" altLang="en-US" sz="2000"/>
              <a:t>Deviation from</a:t>
            </a:r>
            <a:r>
              <a:rPr lang="en-US" altLang="en-US" sz="2000">
                <a:solidFill>
                  <a:srgbClr val="7F7F7F"/>
                </a:solidFill>
              </a:rPr>
              <a:t>	</a:t>
            </a:r>
            <a:r>
              <a:rPr lang="en-US" altLang="en-US" sz="2000" u="sng"/>
              <a:t>  Savings per Year</a:t>
            </a:r>
            <a:r>
              <a:rPr lang="en-US" altLang="en-US" sz="2000" u="sng">
                <a:solidFill>
                  <a:srgbClr val="7F7F7F"/>
                </a:solidFill>
              </a:rPr>
              <a:t>	</a:t>
            </a:r>
            <a:r>
              <a:rPr lang="en-US" altLang="en-US" sz="2000">
                <a:solidFill>
                  <a:srgbClr val="7F7F7F"/>
                </a:solidFill>
              </a:rPr>
              <a:t>	</a:t>
            </a:r>
            <a:r>
              <a:rPr lang="en-US" altLang="en-US" sz="2000" u="sng"/>
              <a:t>    of Return (r)</a:t>
            </a:r>
            <a:r>
              <a:rPr lang="en-US" altLang="en-US" sz="2000" u="sng">
                <a:solidFill>
                  <a:srgbClr val="7F7F7F"/>
                </a:solidFill>
              </a:rPr>
              <a:t>		</a:t>
            </a:r>
            <a:r>
              <a:rPr lang="en-US" altLang="en-US" sz="2000" u="sng"/>
              <a:t>  </a:t>
            </a:r>
            <a:endParaRPr lang="en-US" altLang="en-US" sz="2000"/>
          </a:p>
          <a:p>
            <a:pPr eaLnBrk="1" hangingPunct="1">
              <a:lnSpc>
                <a:spcPct val="100000"/>
              </a:lnSpc>
              <a:spcBef>
                <a:spcPct val="0"/>
              </a:spcBef>
              <a:buSzTx/>
              <a:buFontTx/>
              <a:buNone/>
            </a:pPr>
            <a:r>
              <a:rPr lang="en-US" altLang="en-US" sz="2000" u="sng"/>
              <a:t>Base Case (%)</a:t>
            </a:r>
            <a:r>
              <a:rPr lang="en-US" altLang="en-US" sz="2000">
                <a:solidFill>
                  <a:srgbClr val="7F7F7F"/>
                </a:solidFill>
              </a:rPr>
              <a:t>	</a:t>
            </a:r>
            <a:r>
              <a:rPr lang="en-US" altLang="en-US" sz="2000" u="sng"/>
              <a:t>    NPV    </a:t>
            </a:r>
            <a:r>
              <a:rPr lang="en-US" altLang="en-US" sz="2000">
                <a:solidFill>
                  <a:srgbClr val="7F7F7F"/>
                </a:solidFill>
              </a:rPr>
              <a:t>	</a:t>
            </a:r>
            <a:r>
              <a:rPr lang="en-US" altLang="en-US" sz="2000" u="sng"/>
              <a:t>  % </a:t>
            </a:r>
            <a:r>
              <a:rPr lang="en-US" altLang="en-US" sz="2000" u="sng">
                <a:latin typeface="Symbol" panose="05050102010706020507" pitchFamily="18" charset="2"/>
              </a:rPr>
              <a:t>D</a:t>
            </a:r>
            <a:r>
              <a:rPr lang="en-US" altLang="en-US" sz="2000" u="sng">
                <a:solidFill>
                  <a:srgbClr val="7F7F7F"/>
                </a:solidFill>
                <a:latin typeface="Symbol" panose="05050102010706020507" pitchFamily="18" charset="2"/>
              </a:rPr>
              <a:t>	</a:t>
            </a:r>
            <a:r>
              <a:rPr lang="en-US" altLang="en-US" sz="2000">
                <a:solidFill>
                  <a:srgbClr val="7F7F7F"/>
                </a:solidFill>
              </a:rPr>
              <a:t>	</a:t>
            </a:r>
            <a:r>
              <a:rPr lang="en-US" altLang="en-US" sz="2000" u="sng"/>
              <a:t>   NPV   </a:t>
            </a:r>
            <a:r>
              <a:rPr lang="en-US" altLang="en-US" sz="2000">
                <a:solidFill>
                  <a:srgbClr val="7F7F7F"/>
                </a:solidFill>
              </a:rPr>
              <a:t>	</a:t>
            </a:r>
            <a:r>
              <a:rPr lang="en-US" altLang="en-US" sz="2000" u="sng"/>
              <a:t>  % </a:t>
            </a:r>
            <a:r>
              <a:rPr lang="en-US" altLang="en-US" sz="2000" u="sng">
                <a:latin typeface="Symbol" panose="05050102010706020507" pitchFamily="18" charset="2"/>
              </a:rPr>
              <a:t>D</a:t>
            </a:r>
            <a:r>
              <a:rPr lang="en-US" altLang="en-US" sz="2000" u="sng">
                <a:solidFill>
                  <a:srgbClr val="7F7F7F"/>
                </a:solidFill>
                <a:latin typeface="Symbol" panose="05050102010706020507" pitchFamily="18" charset="2"/>
              </a:rPr>
              <a:t>	</a:t>
            </a:r>
            <a:r>
              <a:rPr lang="en-US" altLang="en-US" sz="2000" u="sng"/>
              <a:t>  </a:t>
            </a:r>
            <a:endParaRPr lang="en-US" altLang="en-US" sz="2000" u="sng">
              <a:latin typeface="Symbol" panose="05050102010706020507" pitchFamily="18" charset="2"/>
            </a:endParaRPr>
          </a:p>
          <a:p>
            <a:pPr eaLnBrk="1" hangingPunct="1">
              <a:lnSpc>
                <a:spcPct val="100000"/>
              </a:lnSpc>
              <a:spcBef>
                <a:spcPct val="0"/>
              </a:spcBef>
              <a:buSzTx/>
              <a:buFontTx/>
              <a:buNone/>
            </a:pPr>
            <a:r>
              <a:rPr lang="en-US" altLang="en-US" sz="2000">
                <a:solidFill>
                  <a:srgbClr val="7F7F7F"/>
                </a:solidFill>
              </a:rPr>
              <a:t>	</a:t>
            </a:r>
            <a:r>
              <a:rPr lang="en-US" altLang="en-US" sz="2000">
                <a:solidFill>
                  <a:srgbClr val="C00000"/>
                </a:solidFill>
              </a:rPr>
              <a:t>-10</a:t>
            </a:r>
            <a:r>
              <a:rPr lang="en-US" altLang="en-US" sz="2000">
                <a:solidFill>
                  <a:srgbClr val="7F7F7F"/>
                </a:solidFill>
              </a:rPr>
              <a:t>		</a:t>
            </a:r>
            <a:r>
              <a:rPr lang="en-US" altLang="en-US" sz="2000"/>
              <a:t>$(421.29)</a:t>
            </a:r>
            <a:r>
              <a:rPr lang="en-US" altLang="en-US" sz="2000">
                <a:solidFill>
                  <a:srgbClr val="7F7F7F"/>
                </a:solidFill>
              </a:rPr>
              <a:t>	</a:t>
            </a:r>
            <a:r>
              <a:rPr lang="en-US" altLang="en-US" sz="2000">
                <a:solidFill>
                  <a:srgbClr val="C00000"/>
                </a:solidFill>
              </a:rPr>
              <a:t>	(237%)</a:t>
            </a:r>
            <a:r>
              <a:rPr lang="en-US" altLang="en-US" sz="2000">
                <a:solidFill>
                  <a:srgbClr val="7F7F7F"/>
                </a:solidFill>
              </a:rPr>
              <a:t>		</a:t>
            </a:r>
            <a:r>
              <a:rPr lang="en-US" altLang="en-US" sz="2000"/>
              <a:t>$519.27</a:t>
            </a:r>
            <a:r>
              <a:rPr lang="en-US" altLang="en-US" sz="2000">
                <a:solidFill>
                  <a:srgbClr val="7F7F7F"/>
                </a:solidFill>
              </a:rPr>
              <a:t>		</a:t>
            </a:r>
            <a:r>
              <a:rPr lang="en-US" altLang="en-US" sz="2000">
                <a:solidFill>
                  <a:srgbClr val="C00000"/>
                </a:solidFill>
              </a:rPr>
              <a:t>69%</a:t>
            </a:r>
          </a:p>
          <a:p>
            <a:pPr eaLnBrk="1" hangingPunct="1">
              <a:lnSpc>
                <a:spcPct val="100000"/>
              </a:lnSpc>
              <a:spcBef>
                <a:spcPct val="0"/>
              </a:spcBef>
              <a:buSzTx/>
              <a:buFontTx/>
              <a:buNone/>
            </a:pPr>
            <a:r>
              <a:rPr lang="en-US" altLang="en-US" sz="2000">
                <a:solidFill>
                  <a:srgbClr val="7F7F7F"/>
                </a:solidFill>
              </a:rPr>
              <a:t>	</a:t>
            </a:r>
            <a:r>
              <a:rPr lang="en-US" altLang="en-US" sz="2000"/>
              <a:t>0</a:t>
            </a:r>
            <a:r>
              <a:rPr lang="en-US" altLang="en-US" sz="2000">
                <a:solidFill>
                  <a:srgbClr val="7F7F7F"/>
                </a:solidFill>
              </a:rPr>
              <a:t>		</a:t>
            </a:r>
            <a:r>
              <a:rPr lang="en-US" altLang="en-US" sz="2000"/>
              <a:t>307.68</a:t>
            </a:r>
            <a:r>
              <a:rPr lang="en-US" altLang="en-US" sz="2000">
                <a:solidFill>
                  <a:srgbClr val="7F7F7F"/>
                </a:solidFill>
              </a:rPr>
              <a:t>		</a:t>
            </a:r>
            <a:r>
              <a:rPr lang="en-US" altLang="en-US" sz="2000"/>
              <a:t>0</a:t>
            </a:r>
            <a:r>
              <a:rPr lang="en-US" altLang="en-US" sz="2000">
                <a:solidFill>
                  <a:srgbClr val="7F7F7F"/>
                </a:solidFill>
              </a:rPr>
              <a:t>			</a:t>
            </a:r>
            <a:r>
              <a:rPr lang="en-US" altLang="en-US" sz="2000"/>
              <a:t>307.68</a:t>
            </a:r>
            <a:r>
              <a:rPr lang="en-US" altLang="en-US" sz="2000">
                <a:solidFill>
                  <a:srgbClr val="7F7F7F"/>
                </a:solidFill>
              </a:rPr>
              <a:t>		</a:t>
            </a:r>
            <a:r>
              <a:rPr lang="en-US" altLang="en-US" sz="2000"/>
              <a:t>0</a:t>
            </a:r>
          </a:p>
          <a:p>
            <a:pPr eaLnBrk="1" hangingPunct="1">
              <a:lnSpc>
                <a:spcPct val="100000"/>
              </a:lnSpc>
              <a:spcBef>
                <a:spcPct val="0"/>
              </a:spcBef>
              <a:buSzTx/>
              <a:buFontTx/>
              <a:buNone/>
            </a:pPr>
            <a:r>
              <a:rPr lang="en-US" altLang="en-US" sz="2000">
                <a:solidFill>
                  <a:srgbClr val="7F7F7F"/>
                </a:solidFill>
              </a:rPr>
              <a:t>	</a:t>
            </a:r>
            <a:r>
              <a:rPr lang="en-US" altLang="en-US" sz="2000">
                <a:solidFill>
                  <a:srgbClr val="C00000"/>
                </a:solidFill>
              </a:rPr>
              <a:t>10</a:t>
            </a:r>
            <a:r>
              <a:rPr lang="en-US" altLang="en-US" sz="2000">
                <a:solidFill>
                  <a:srgbClr val="7F7F7F"/>
                </a:solidFill>
              </a:rPr>
              <a:t>		</a:t>
            </a:r>
            <a:r>
              <a:rPr lang="en-US" altLang="en-US" sz="2000"/>
              <a:t>1,036.64</a:t>
            </a:r>
            <a:r>
              <a:rPr lang="en-US" altLang="en-US" sz="2000">
                <a:solidFill>
                  <a:srgbClr val="7F7F7F"/>
                </a:solidFill>
              </a:rPr>
              <a:t>	</a:t>
            </a:r>
            <a:r>
              <a:rPr lang="en-US" altLang="en-US" sz="2000">
                <a:solidFill>
                  <a:srgbClr val="C00000"/>
                </a:solidFill>
              </a:rPr>
              <a:t>	237	</a:t>
            </a:r>
            <a:r>
              <a:rPr lang="en-US" altLang="en-US" sz="2000">
                <a:solidFill>
                  <a:srgbClr val="7F7F7F"/>
                </a:solidFill>
              </a:rPr>
              <a:t>		</a:t>
            </a:r>
            <a:r>
              <a:rPr lang="en-US" altLang="en-US" sz="2000"/>
              <a:t>99.85</a:t>
            </a:r>
            <a:r>
              <a:rPr lang="en-US" altLang="en-US" sz="2000">
                <a:solidFill>
                  <a:srgbClr val="7F7F7F"/>
                </a:solidFill>
              </a:rPr>
              <a:t>		</a:t>
            </a:r>
            <a:r>
              <a:rPr lang="en-US" altLang="en-US" sz="2000">
                <a:solidFill>
                  <a:srgbClr val="C00000"/>
                </a:solidFill>
              </a:rPr>
              <a:t>(68)</a:t>
            </a:r>
          </a:p>
        </p:txBody>
      </p:sp>
      <p:sp>
        <p:nvSpPr>
          <p:cNvPr id="313351" name="Text Box 7"/>
          <p:cNvSpPr txBox="1">
            <a:spLocks noChangeArrowheads="1"/>
          </p:cNvSpPr>
          <p:nvPr/>
        </p:nvSpPr>
        <p:spPr bwMode="auto">
          <a:xfrm>
            <a:off x="838200" y="3489325"/>
            <a:ext cx="74422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SzPct val="75000"/>
              <a:buBlip>
                <a:blip r:embed="rId4"/>
              </a:buBlip>
              <a:tabLst>
                <a:tab pos="857250" algn="dec"/>
                <a:tab pos="2000250" algn="l"/>
                <a:tab pos="2625725" algn="dec"/>
                <a:tab pos="3375025" algn="l"/>
                <a:tab pos="3946525" algn="dec"/>
                <a:tab pos="4286250" algn="l"/>
                <a:tab pos="4681538" algn="l"/>
                <a:tab pos="5253038" algn="dec"/>
                <a:tab pos="5946775" algn="l"/>
                <a:tab pos="6462713" algn="dec"/>
                <a:tab pos="6748463"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857250" algn="dec"/>
                <a:tab pos="2000250" algn="l"/>
                <a:tab pos="2625725" algn="dec"/>
                <a:tab pos="3375025" algn="l"/>
                <a:tab pos="3946525" algn="dec"/>
                <a:tab pos="4286250" algn="l"/>
                <a:tab pos="4681538" algn="l"/>
                <a:tab pos="5253038" algn="dec"/>
                <a:tab pos="5946775" algn="l"/>
                <a:tab pos="6462713" algn="dec"/>
                <a:tab pos="6748463"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000" dirty="0">
                <a:solidFill>
                  <a:srgbClr val="7F7F7F"/>
                </a:solidFill>
              </a:rPr>
              <a:t>		</a:t>
            </a:r>
            <a:r>
              <a:rPr lang="en-US" altLang="en-US" sz="2000" dirty="0">
                <a:solidFill>
                  <a:srgbClr val="5B22CC"/>
                </a:solidFill>
              </a:rPr>
              <a:t>Operating Expense</a:t>
            </a:r>
            <a:r>
              <a:rPr lang="en-US" altLang="en-US" sz="2000" dirty="0">
                <a:solidFill>
                  <a:srgbClr val="7F7F7F"/>
                </a:solidFill>
              </a:rPr>
              <a:t>		</a:t>
            </a:r>
            <a:r>
              <a:rPr lang="en-US" altLang="en-US" sz="2000" dirty="0"/>
              <a:t>   Required Rate</a:t>
            </a:r>
          </a:p>
          <a:p>
            <a:pPr eaLnBrk="1" hangingPunct="1">
              <a:lnSpc>
                <a:spcPct val="100000"/>
              </a:lnSpc>
              <a:spcBef>
                <a:spcPct val="0"/>
              </a:spcBef>
              <a:buSzTx/>
              <a:buFontTx/>
              <a:buNone/>
            </a:pPr>
            <a:r>
              <a:rPr lang="en-US" altLang="en-US" sz="2000" dirty="0"/>
              <a:t>Deviation from</a:t>
            </a:r>
            <a:r>
              <a:rPr lang="en-US" altLang="en-US" sz="2000" dirty="0">
                <a:solidFill>
                  <a:srgbClr val="7F7F7F"/>
                </a:solidFill>
              </a:rPr>
              <a:t>	</a:t>
            </a:r>
            <a:r>
              <a:rPr lang="en-US" altLang="en-US" sz="2000" u="sng" dirty="0">
                <a:solidFill>
                  <a:srgbClr val="5B22CC"/>
                </a:solidFill>
              </a:rPr>
              <a:t>  Savings per Year</a:t>
            </a:r>
            <a:r>
              <a:rPr lang="en-US" altLang="en-US" sz="2000" u="sng" dirty="0">
                <a:solidFill>
                  <a:srgbClr val="7F7F7F"/>
                </a:solidFill>
              </a:rPr>
              <a:t>	</a:t>
            </a:r>
            <a:r>
              <a:rPr lang="en-US" altLang="en-US" sz="2000" dirty="0">
                <a:solidFill>
                  <a:srgbClr val="7F7F7F"/>
                </a:solidFill>
              </a:rPr>
              <a:t>	</a:t>
            </a:r>
            <a:r>
              <a:rPr lang="en-US" altLang="en-US" sz="2000" u="sng" dirty="0"/>
              <a:t>    of Return (r)</a:t>
            </a:r>
            <a:r>
              <a:rPr lang="en-US" altLang="en-US" sz="2000" u="sng" dirty="0">
                <a:solidFill>
                  <a:srgbClr val="7F7F7F"/>
                </a:solidFill>
              </a:rPr>
              <a:t>		</a:t>
            </a:r>
            <a:r>
              <a:rPr lang="en-US" altLang="en-US" sz="2000" u="sng" dirty="0"/>
              <a:t>  </a:t>
            </a:r>
            <a:endParaRPr lang="en-US" altLang="en-US" sz="2000" dirty="0"/>
          </a:p>
          <a:p>
            <a:pPr eaLnBrk="1" hangingPunct="1">
              <a:lnSpc>
                <a:spcPct val="100000"/>
              </a:lnSpc>
              <a:spcBef>
                <a:spcPct val="0"/>
              </a:spcBef>
              <a:buSzTx/>
              <a:buFontTx/>
              <a:buNone/>
            </a:pPr>
            <a:r>
              <a:rPr lang="en-US" altLang="en-US" sz="2000" u="sng" dirty="0"/>
              <a:t>Base Case (%)</a:t>
            </a:r>
            <a:r>
              <a:rPr lang="en-US" altLang="en-US" sz="2000" dirty="0">
                <a:solidFill>
                  <a:srgbClr val="7F7F7F"/>
                </a:solidFill>
              </a:rPr>
              <a:t>	</a:t>
            </a:r>
            <a:r>
              <a:rPr lang="en-US" altLang="en-US" sz="2000" u="sng" dirty="0"/>
              <a:t>    NPV    </a:t>
            </a:r>
            <a:r>
              <a:rPr lang="en-US" altLang="en-US" sz="2000" dirty="0">
                <a:solidFill>
                  <a:srgbClr val="7F7F7F"/>
                </a:solidFill>
              </a:rPr>
              <a:t>	</a:t>
            </a:r>
            <a:r>
              <a:rPr lang="en-US" altLang="en-US" sz="2000" u="sng" dirty="0"/>
              <a:t>  % </a:t>
            </a:r>
            <a:r>
              <a:rPr lang="en-US" altLang="en-US" sz="2000" u="sng" dirty="0">
                <a:latin typeface="Symbol" panose="05050102010706020507" pitchFamily="18" charset="2"/>
              </a:rPr>
              <a:t>D</a:t>
            </a:r>
            <a:r>
              <a:rPr lang="en-US" altLang="en-US" sz="2000" u="sng" dirty="0">
                <a:solidFill>
                  <a:srgbClr val="7F7F7F"/>
                </a:solidFill>
                <a:latin typeface="Symbol" panose="05050102010706020507" pitchFamily="18" charset="2"/>
              </a:rPr>
              <a:t>	</a:t>
            </a:r>
            <a:r>
              <a:rPr lang="en-US" altLang="en-US" sz="2000" dirty="0">
                <a:solidFill>
                  <a:srgbClr val="7F7F7F"/>
                </a:solidFill>
              </a:rPr>
              <a:t>	</a:t>
            </a:r>
            <a:r>
              <a:rPr lang="en-US" altLang="en-US" sz="2000" u="sng" dirty="0"/>
              <a:t>   NPV   </a:t>
            </a:r>
            <a:r>
              <a:rPr lang="en-US" altLang="en-US" sz="2000" dirty="0">
                <a:solidFill>
                  <a:srgbClr val="7F7F7F"/>
                </a:solidFill>
              </a:rPr>
              <a:t>	</a:t>
            </a:r>
            <a:r>
              <a:rPr lang="en-US" altLang="en-US" sz="2000" u="sng" dirty="0"/>
              <a:t>  % </a:t>
            </a:r>
            <a:r>
              <a:rPr lang="en-US" altLang="en-US" sz="2000" u="sng" dirty="0">
                <a:latin typeface="Symbol" panose="05050102010706020507" pitchFamily="18" charset="2"/>
              </a:rPr>
              <a:t>D</a:t>
            </a:r>
            <a:r>
              <a:rPr lang="en-US" altLang="en-US" sz="2000" u="sng" dirty="0">
                <a:solidFill>
                  <a:srgbClr val="7F7F7F"/>
                </a:solidFill>
                <a:latin typeface="Symbol" panose="05050102010706020507" pitchFamily="18" charset="2"/>
              </a:rPr>
              <a:t>	</a:t>
            </a:r>
            <a:r>
              <a:rPr lang="en-US" altLang="en-US" sz="2000" u="sng" dirty="0"/>
              <a:t>  </a:t>
            </a:r>
            <a:endParaRPr lang="en-US" altLang="en-US" sz="2000" u="sng" dirty="0">
              <a:latin typeface="Symbol" panose="05050102010706020507" pitchFamily="18" charset="2"/>
            </a:endParaRPr>
          </a:p>
          <a:p>
            <a:pPr eaLnBrk="1" hangingPunct="1">
              <a:lnSpc>
                <a:spcPct val="100000"/>
              </a:lnSpc>
              <a:spcBef>
                <a:spcPct val="0"/>
              </a:spcBef>
              <a:buSzTx/>
              <a:buFontTx/>
              <a:buNone/>
            </a:pPr>
            <a:r>
              <a:rPr lang="en-US" altLang="en-US" sz="2000" dirty="0">
                <a:solidFill>
                  <a:srgbClr val="7F7F7F"/>
                </a:solidFill>
              </a:rPr>
              <a:t>	</a:t>
            </a:r>
            <a:r>
              <a:rPr lang="en-US" altLang="en-US" sz="2000" dirty="0"/>
              <a:t>-10</a:t>
            </a:r>
            <a:r>
              <a:rPr lang="en-US" altLang="en-US" sz="2000" dirty="0">
                <a:solidFill>
                  <a:srgbClr val="7F7F7F"/>
                </a:solidFill>
              </a:rPr>
              <a:t>		</a:t>
            </a:r>
            <a:r>
              <a:rPr lang="en-US" altLang="en-US" sz="2000" dirty="0"/>
              <a:t>$(421.29)</a:t>
            </a:r>
            <a:r>
              <a:rPr lang="en-US" altLang="en-US" sz="2000" dirty="0">
                <a:solidFill>
                  <a:srgbClr val="7F7F7F"/>
                </a:solidFill>
              </a:rPr>
              <a:t>		</a:t>
            </a:r>
            <a:r>
              <a:rPr lang="en-US" altLang="en-US" sz="2000" dirty="0"/>
              <a:t>(237%)</a:t>
            </a:r>
            <a:r>
              <a:rPr lang="en-US" altLang="en-US" sz="2000" dirty="0">
                <a:solidFill>
                  <a:srgbClr val="7F7F7F"/>
                </a:solidFill>
              </a:rPr>
              <a:t>		</a:t>
            </a:r>
            <a:r>
              <a:rPr lang="en-US" altLang="en-US" sz="2000" dirty="0"/>
              <a:t>$519.27</a:t>
            </a:r>
            <a:r>
              <a:rPr lang="en-US" altLang="en-US" sz="2000" dirty="0">
                <a:solidFill>
                  <a:srgbClr val="7F7F7F"/>
                </a:solidFill>
              </a:rPr>
              <a:t>		</a:t>
            </a:r>
            <a:r>
              <a:rPr lang="en-US" altLang="en-US" sz="2000" dirty="0"/>
              <a:t>69%</a:t>
            </a:r>
          </a:p>
          <a:p>
            <a:pPr eaLnBrk="1" hangingPunct="1">
              <a:lnSpc>
                <a:spcPct val="100000"/>
              </a:lnSpc>
              <a:spcBef>
                <a:spcPct val="0"/>
              </a:spcBef>
              <a:buSzTx/>
              <a:buFontTx/>
              <a:buNone/>
            </a:pPr>
            <a:r>
              <a:rPr lang="en-US" altLang="en-US" sz="2000" dirty="0">
                <a:solidFill>
                  <a:srgbClr val="7F7F7F"/>
                </a:solidFill>
              </a:rPr>
              <a:t>	</a:t>
            </a:r>
            <a:r>
              <a:rPr lang="en-US" altLang="en-US" sz="2000" dirty="0"/>
              <a:t>0</a:t>
            </a:r>
            <a:r>
              <a:rPr lang="en-US" altLang="en-US" sz="2000" dirty="0">
                <a:solidFill>
                  <a:srgbClr val="7F7F7F"/>
                </a:solidFill>
              </a:rPr>
              <a:t>		</a:t>
            </a:r>
            <a:r>
              <a:rPr lang="en-US" altLang="en-US" sz="2000" dirty="0"/>
              <a:t>307.68</a:t>
            </a:r>
            <a:r>
              <a:rPr lang="en-US" altLang="en-US" sz="2000" dirty="0">
                <a:solidFill>
                  <a:srgbClr val="7F7F7F"/>
                </a:solidFill>
              </a:rPr>
              <a:t>		</a:t>
            </a:r>
            <a:r>
              <a:rPr lang="en-US" altLang="en-US" sz="2000" dirty="0"/>
              <a:t>0</a:t>
            </a:r>
            <a:r>
              <a:rPr lang="en-US" altLang="en-US" sz="2000" dirty="0">
                <a:solidFill>
                  <a:srgbClr val="7F7F7F"/>
                </a:solidFill>
              </a:rPr>
              <a:t>			</a:t>
            </a:r>
            <a:r>
              <a:rPr lang="en-US" altLang="en-US" sz="2000" dirty="0"/>
              <a:t>307.68</a:t>
            </a:r>
            <a:r>
              <a:rPr lang="en-US" altLang="en-US" sz="2000" dirty="0">
                <a:solidFill>
                  <a:srgbClr val="7F7F7F"/>
                </a:solidFill>
              </a:rPr>
              <a:t>		</a:t>
            </a:r>
            <a:r>
              <a:rPr lang="en-US" altLang="en-US" sz="2000" dirty="0"/>
              <a:t>0</a:t>
            </a:r>
          </a:p>
          <a:p>
            <a:pPr eaLnBrk="1" hangingPunct="1">
              <a:lnSpc>
                <a:spcPct val="100000"/>
              </a:lnSpc>
              <a:spcBef>
                <a:spcPct val="0"/>
              </a:spcBef>
              <a:buSzTx/>
              <a:buFontTx/>
              <a:buNone/>
            </a:pPr>
            <a:r>
              <a:rPr lang="en-US" altLang="en-US" sz="2000" dirty="0">
                <a:solidFill>
                  <a:srgbClr val="7F7F7F"/>
                </a:solidFill>
              </a:rPr>
              <a:t>	</a:t>
            </a:r>
            <a:r>
              <a:rPr lang="en-US" altLang="en-US" sz="2000" dirty="0"/>
              <a:t>10</a:t>
            </a:r>
            <a:r>
              <a:rPr lang="en-US" altLang="en-US" sz="2000" dirty="0">
                <a:solidFill>
                  <a:srgbClr val="7F7F7F"/>
                </a:solidFill>
              </a:rPr>
              <a:t>		</a:t>
            </a:r>
            <a:r>
              <a:rPr lang="en-US" altLang="en-US" sz="2000" dirty="0"/>
              <a:t>1,036.64</a:t>
            </a:r>
            <a:r>
              <a:rPr lang="en-US" altLang="en-US" sz="2000" dirty="0">
                <a:solidFill>
                  <a:srgbClr val="7F7F7F"/>
                </a:solidFill>
              </a:rPr>
              <a:t>		</a:t>
            </a:r>
            <a:r>
              <a:rPr lang="en-US" altLang="en-US" sz="2000" dirty="0"/>
              <a:t>237</a:t>
            </a:r>
            <a:r>
              <a:rPr lang="en-US" altLang="en-US" sz="2000" dirty="0">
                <a:solidFill>
                  <a:srgbClr val="7F7F7F"/>
                </a:solidFill>
              </a:rPr>
              <a:t>			</a:t>
            </a:r>
            <a:r>
              <a:rPr lang="en-US" altLang="en-US" sz="2000" dirty="0"/>
              <a:t>99.85</a:t>
            </a:r>
            <a:r>
              <a:rPr lang="en-US" altLang="en-US" sz="2000" dirty="0">
                <a:solidFill>
                  <a:srgbClr val="7F7F7F"/>
                </a:solidFill>
              </a:rPr>
              <a:t>		</a:t>
            </a:r>
            <a:r>
              <a:rPr lang="en-US" altLang="en-US" sz="2000" dirty="0"/>
              <a:t>(68)</a:t>
            </a:r>
          </a:p>
        </p:txBody>
      </p:sp>
      <p:sp>
        <p:nvSpPr>
          <p:cNvPr id="313352" name="Text Box 8"/>
          <p:cNvSpPr txBox="1">
            <a:spLocks noChangeArrowheads="1"/>
          </p:cNvSpPr>
          <p:nvPr/>
        </p:nvSpPr>
        <p:spPr bwMode="auto">
          <a:xfrm>
            <a:off x="1355725" y="6129338"/>
            <a:ext cx="374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a:t>  </a:t>
            </a:r>
          </a:p>
        </p:txBody>
      </p:sp>
      <p:sp>
        <p:nvSpPr>
          <p:cNvPr id="10"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Stand-Alone Risk of a Project</a:t>
            </a:r>
            <a:endParaRPr lang="en-US" altLang="en-US" sz="3000" b="1" dirty="0">
              <a:latin typeface="+mn-lt"/>
            </a:endParaRPr>
          </a:p>
        </p:txBody>
      </p:sp>
    </p:spTree>
    <p:custDataLst>
      <p:tags r:id="rId1"/>
    </p:custDataLst>
    <p:extLst>
      <p:ext uri="{BB962C8B-B14F-4D97-AF65-F5344CB8AC3E}">
        <p14:creationId xmlns:p14="http://schemas.microsoft.com/office/powerpoint/2010/main" val="2945466958"/>
      </p:ext>
    </p:extLst>
  </p:cSld>
  <p:clrMapOvr>
    <a:masterClrMapping/>
  </p:clrMapOvr>
  <p:transition advTm="18549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3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33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334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33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335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33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13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7" grpId="0" build="p" autoUpdateAnimBg="0"/>
      <p:bldP spid="313348" grpId="0" autoUpdateAnimBg="0"/>
      <p:bldP spid="313349" grpId="0" autoUpdateAnimBg="0"/>
      <p:bldP spid="313350" grpId="0" autoUpdateAnimBg="0"/>
      <p:bldP spid="313351" grpId="0" autoUpdateAnimBg="0"/>
      <p:bldP spid="313352"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4371" name="Rectangle 3"/>
          <p:cNvSpPr>
            <a:spLocks noGrp="1" noChangeArrowheads="1"/>
          </p:cNvSpPr>
          <p:nvPr>
            <p:ph type="body" idx="4294967295"/>
          </p:nvPr>
        </p:nvSpPr>
        <p:spPr>
          <a:xfrm>
            <a:off x="491074" y="1145822"/>
            <a:ext cx="8153400" cy="984250"/>
          </a:xfrm>
        </p:spPr>
        <p:txBody>
          <a:bodyPr>
            <a:spAutoFit/>
          </a:bodyPr>
          <a:lstStyle/>
          <a:p>
            <a:pPr marL="347663" indent="-347663" eaLnBrk="1" hangingPunct="1">
              <a:lnSpc>
                <a:spcPct val="100000"/>
              </a:lnSpc>
              <a:buClr>
                <a:srgbClr val="006600"/>
              </a:buClr>
            </a:pPr>
            <a:r>
              <a:rPr lang="en-US" altLang="en-US" dirty="0">
                <a:solidFill>
                  <a:srgbClr val="C00000"/>
                </a:solidFill>
                <a:cs typeface="Times New Roman" panose="02020603050405020304" pitchFamily="18" charset="0"/>
              </a:rPr>
              <a:t>Scenario analysis</a:t>
            </a:r>
            <a:r>
              <a:rPr lang="en-US" altLang="en-US" dirty="0">
                <a:cs typeface="Times New Roman" panose="02020603050405020304" pitchFamily="18" charset="0"/>
              </a:rPr>
              <a:t>—compute outcomes using various circumstances, or scenarios. </a:t>
            </a:r>
            <a:endParaRPr lang="en-US" altLang="en-US" dirty="0"/>
          </a:p>
        </p:txBody>
      </p:sp>
      <p:sp>
        <p:nvSpPr>
          <p:cNvPr id="314372" name="Text Box 4"/>
          <p:cNvSpPr txBox="1">
            <a:spLocks noChangeArrowheads="1"/>
          </p:cNvSpPr>
          <p:nvPr/>
        </p:nvSpPr>
        <p:spPr bwMode="auto">
          <a:xfrm>
            <a:off x="812808" y="2612496"/>
            <a:ext cx="7662333"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tabLst>
                <a:tab pos="2109788" algn="l"/>
                <a:tab pos="3143250" algn="dec"/>
                <a:tab pos="3538538" algn="l"/>
                <a:tab pos="4340225" algn="dec"/>
                <a:tab pos="4625975" algn="l"/>
                <a:tab pos="5253038" algn="dec"/>
                <a:tab pos="6176963" algn="l"/>
                <a:tab pos="6804025"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109788" algn="l"/>
                <a:tab pos="3143250" algn="dec"/>
                <a:tab pos="3538538" algn="l"/>
                <a:tab pos="4340225" algn="dec"/>
                <a:tab pos="4625975" algn="l"/>
                <a:tab pos="5253038" algn="dec"/>
                <a:tab pos="6176963" algn="l"/>
                <a:tab pos="6804025"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109788" algn="l"/>
                <a:tab pos="3143250" algn="dec"/>
                <a:tab pos="3538538" algn="l"/>
                <a:tab pos="4340225" algn="dec"/>
                <a:tab pos="4625975" algn="l"/>
                <a:tab pos="5253038" algn="dec"/>
                <a:tab pos="6176963" algn="l"/>
                <a:tab pos="6804025"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SzTx/>
              <a:buFontTx/>
              <a:buNone/>
            </a:pPr>
            <a:r>
              <a:rPr lang="en-US" altLang="en-US" sz="2200" u="sng"/>
              <a:t>Scenario</a:t>
            </a:r>
            <a:r>
              <a:rPr lang="en-US" altLang="en-US" sz="2200">
                <a:solidFill>
                  <a:srgbClr val="7F7F7F"/>
                </a:solidFill>
              </a:rPr>
              <a:t>	</a:t>
            </a:r>
            <a:r>
              <a:rPr lang="en-US" altLang="en-US" sz="2200" u="sng"/>
              <a:t> Savings</a:t>
            </a:r>
            <a:r>
              <a:rPr lang="en-US" altLang="en-US" sz="2200">
                <a:solidFill>
                  <a:srgbClr val="7F7F7F"/>
                </a:solidFill>
              </a:rPr>
              <a:t>		</a:t>
            </a:r>
            <a:r>
              <a:rPr lang="en-US" altLang="en-US" sz="2200" u="sng"/>
              <a:t>  NPV</a:t>
            </a:r>
            <a:r>
              <a:rPr lang="en-US" altLang="en-US" sz="2200" u="sng">
                <a:solidFill>
                  <a:srgbClr val="7F7F7F"/>
                </a:solidFill>
              </a:rPr>
              <a:t>	</a:t>
            </a:r>
            <a:r>
              <a:rPr lang="en-US" altLang="en-US" sz="2200">
                <a:solidFill>
                  <a:srgbClr val="7F7F7F"/>
                </a:solidFill>
              </a:rPr>
              <a:t>	</a:t>
            </a:r>
            <a:r>
              <a:rPr lang="en-US" altLang="en-US" sz="2200" u="sng"/>
              <a:t>Probability</a:t>
            </a:r>
            <a:r>
              <a:rPr lang="en-US" altLang="en-US" sz="2200">
                <a:solidFill>
                  <a:srgbClr val="7F7F7F"/>
                </a:solidFill>
              </a:rPr>
              <a:t>			</a:t>
            </a:r>
          </a:p>
          <a:p>
            <a:pPr eaLnBrk="1" hangingPunct="1">
              <a:lnSpc>
                <a:spcPct val="100000"/>
              </a:lnSpc>
              <a:buSzTx/>
              <a:buFontTx/>
              <a:buNone/>
            </a:pPr>
            <a:r>
              <a:rPr lang="en-US" altLang="en-US" sz="2200"/>
              <a:t>Best case</a:t>
            </a:r>
            <a:r>
              <a:rPr lang="en-US" altLang="en-US" sz="2200">
                <a:solidFill>
                  <a:srgbClr val="7F7F7F"/>
                </a:solidFill>
              </a:rPr>
              <a:t>		</a:t>
            </a:r>
            <a:r>
              <a:rPr lang="en-US" altLang="en-US" sz="2200"/>
              <a:t>$10,000</a:t>
            </a:r>
            <a:r>
              <a:rPr lang="en-US" altLang="en-US" sz="2200">
                <a:solidFill>
                  <a:srgbClr val="7F7F7F"/>
                </a:solidFill>
              </a:rPr>
              <a:t>		</a:t>
            </a:r>
            <a:r>
              <a:rPr lang="en-US" altLang="en-US" sz="2200"/>
              <a:t>$3,953</a:t>
            </a:r>
            <a:r>
              <a:rPr lang="en-US" altLang="en-US" sz="2200">
                <a:solidFill>
                  <a:srgbClr val="7F7F7F"/>
                </a:solidFill>
              </a:rPr>
              <a:t>		</a:t>
            </a:r>
            <a:r>
              <a:rPr lang="en-US" altLang="en-US" sz="2200"/>
              <a:t>0.2</a:t>
            </a:r>
            <a:r>
              <a:rPr lang="en-US" altLang="en-US" sz="2200">
                <a:solidFill>
                  <a:srgbClr val="7F7F7F"/>
                </a:solidFill>
              </a:rPr>
              <a:t>			</a:t>
            </a:r>
          </a:p>
          <a:p>
            <a:pPr eaLnBrk="1" hangingPunct="1">
              <a:lnSpc>
                <a:spcPct val="100000"/>
              </a:lnSpc>
              <a:buSzTx/>
              <a:buFontTx/>
              <a:buNone/>
            </a:pPr>
            <a:r>
              <a:rPr lang="en-US" altLang="en-US" sz="2200"/>
              <a:t>Most likely case</a:t>
            </a:r>
            <a:r>
              <a:rPr lang="en-US" altLang="en-US" sz="2200">
                <a:solidFill>
                  <a:srgbClr val="7F7F7F"/>
                </a:solidFill>
              </a:rPr>
              <a:t>		</a:t>
            </a:r>
            <a:r>
              <a:rPr lang="en-US" altLang="en-US" sz="2200"/>
              <a:t>8,000</a:t>
            </a:r>
            <a:r>
              <a:rPr lang="en-US" altLang="en-US" sz="2200">
                <a:solidFill>
                  <a:srgbClr val="7F7F7F"/>
                </a:solidFill>
              </a:rPr>
              <a:t>		</a:t>
            </a:r>
            <a:r>
              <a:rPr lang="en-US" altLang="en-US" sz="2200"/>
              <a:t>308</a:t>
            </a:r>
            <a:r>
              <a:rPr lang="en-US" altLang="en-US" sz="2200">
                <a:solidFill>
                  <a:srgbClr val="7F7F7F"/>
                </a:solidFill>
              </a:rPr>
              <a:t>		</a:t>
            </a:r>
            <a:r>
              <a:rPr lang="en-US" altLang="en-US" sz="2200"/>
              <a:t>0.7</a:t>
            </a:r>
            <a:r>
              <a:rPr lang="en-US" altLang="en-US" sz="2200">
                <a:solidFill>
                  <a:srgbClr val="7F7F7F"/>
                </a:solidFill>
              </a:rPr>
              <a:t>		</a:t>
            </a:r>
          </a:p>
          <a:p>
            <a:pPr eaLnBrk="1" hangingPunct="1">
              <a:lnSpc>
                <a:spcPct val="100000"/>
              </a:lnSpc>
              <a:buSzTx/>
              <a:buFontTx/>
              <a:buNone/>
            </a:pPr>
            <a:r>
              <a:rPr lang="en-US" altLang="en-US" sz="2200"/>
              <a:t>Worst case</a:t>
            </a:r>
            <a:r>
              <a:rPr lang="en-US" altLang="en-US" sz="2200">
                <a:solidFill>
                  <a:srgbClr val="7F7F7F"/>
                </a:solidFill>
              </a:rPr>
              <a:t>		</a:t>
            </a:r>
            <a:r>
              <a:rPr lang="en-US" altLang="en-US" sz="2200"/>
              <a:t>6,000</a:t>
            </a:r>
            <a:r>
              <a:rPr lang="en-US" altLang="en-US" sz="2200">
                <a:solidFill>
                  <a:srgbClr val="7F7F7F"/>
                </a:solidFill>
              </a:rPr>
              <a:t>		</a:t>
            </a:r>
            <a:r>
              <a:rPr lang="en-US" altLang="en-US" sz="2200"/>
              <a:t>(3,337)</a:t>
            </a:r>
            <a:r>
              <a:rPr lang="en-US" altLang="en-US" sz="2200">
                <a:solidFill>
                  <a:srgbClr val="7F7F7F"/>
                </a:solidFill>
              </a:rPr>
              <a:t>		</a:t>
            </a:r>
            <a:r>
              <a:rPr lang="en-US" altLang="en-US" sz="2200"/>
              <a:t>0.1</a:t>
            </a:r>
            <a:r>
              <a:rPr lang="en-US" altLang="en-US" sz="2200">
                <a:solidFill>
                  <a:srgbClr val="7F7F7F"/>
                </a:solidFill>
              </a:rPr>
              <a:t>			</a:t>
            </a:r>
          </a:p>
          <a:p>
            <a:pPr eaLnBrk="1" hangingPunct="1">
              <a:lnSpc>
                <a:spcPct val="100000"/>
              </a:lnSpc>
              <a:buSzTx/>
              <a:buFontTx/>
              <a:buNone/>
            </a:pPr>
            <a:endParaRPr lang="en-US" altLang="en-US" sz="2200"/>
          </a:p>
          <a:p>
            <a:pPr eaLnBrk="1" hangingPunct="1">
              <a:lnSpc>
                <a:spcPct val="100000"/>
              </a:lnSpc>
              <a:spcBef>
                <a:spcPct val="0"/>
              </a:spcBef>
              <a:buSzTx/>
              <a:buFontTx/>
              <a:buNone/>
            </a:pPr>
            <a:endParaRPr lang="en-US" altLang="en-US" sz="2200"/>
          </a:p>
        </p:txBody>
      </p:sp>
      <p:sp>
        <p:nvSpPr>
          <p:cNvPr id="314373" name="Text Box 5"/>
          <p:cNvSpPr txBox="1">
            <a:spLocks noChangeArrowheads="1"/>
          </p:cNvSpPr>
          <p:nvPr/>
        </p:nvSpPr>
        <p:spPr bwMode="auto">
          <a:xfrm>
            <a:off x="812808" y="2612496"/>
            <a:ext cx="7662333" cy="286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tabLst>
                <a:tab pos="2109788" algn="l"/>
                <a:tab pos="3143250" algn="dec"/>
                <a:tab pos="3538538" algn="l"/>
                <a:tab pos="4340225" algn="dec"/>
                <a:tab pos="4625975" algn="l"/>
                <a:tab pos="5253038" algn="dec"/>
                <a:tab pos="6176963" algn="l"/>
                <a:tab pos="6804025" algn="dec"/>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109788" algn="l"/>
                <a:tab pos="3143250" algn="dec"/>
                <a:tab pos="3538538" algn="l"/>
                <a:tab pos="4340225" algn="dec"/>
                <a:tab pos="4625975" algn="l"/>
                <a:tab pos="5253038" algn="dec"/>
                <a:tab pos="6176963" algn="l"/>
                <a:tab pos="6804025" algn="dec"/>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109788" algn="l"/>
                <a:tab pos="3143250" algn="dec"/>
                <a:tab pos="3538538" algn="l"/>
                <a:tab pos="4340225" algn="dec"/>
                <a:tab pos="4625975" algn="l"/>
                <a:tab pos="5253038" algn="dec"/>
                <a:tab pos="6176963" algn="l"/>
                <a:tab pos="6804025" algn="dec"/>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109788" algn="l"/>
                <a:tab pos="3143250" algn="dec"/>
                <a:tab pos="3538538" algn="l"/>
                <a:tab pos="4340225" algn="dec"/>
                <a:tab pos="4625975" algn="l"/>
                <a:tab pos="5253038" algn="dec"/>
                <a:tab pos="6176963" algn="l"/>
                <a:tab pos="6804025" algn="dec"/>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SzTx/>
              <a:buFontTx/>
              <a:buNone/>
            </a:pPr>
            <a:r>
              <a:rPr lang="en-US" altLang="en-US" sz="2200" u="sng" dirty="0"/>
              <a:t>Scenario</a:t>
            </a:r>
            <a:r>
              <a:rPr lang="en-US" altLang="en-US" sz="2200" dirty="0">
                <a:solidFill>
                  <a:srgbClr val="7F7F7F"/>
                </a:solidFill>
              </a:rPr>
              <a:t>	</a:t>
            </a:r>
            <a:r>
              <a:rPr lang="en-US" altLang="en-US" sz="2200" u="sng" dirty="0"/>
              <a:t> Savings</a:t>
            </a:r>
            <a:r>
              <a:rPr lang="en-US" altLang="en-US" sz="2200" dirty="0">
                <a:solidFill>
                  <a:srgbClr val="7F7F7F"/>
                </a:solidFill>
              </a:rPr>
              <a:t>		</a:t>
            </a:r>
            <a:r>
              <a:rPr lang="en-US" altLang="en-US" sz="2200" u="sng" dirty="0"/>
              <a:t>  NPV</a:t>
            </a:r>
            <a:r>
              <a:rPr lang="en-US" altLang="en-US" sz="2200" u="sng" dirty="0">
                <a:solidFill>
                  <a:srgbClr val="7F7F7F"/>
                </a:solidFill>
              </a:rPr>
              <a:t>	</a:t>
            </a:r>
            <a:r>
              <a:rPr lang="en-US" altLang="en-US" sz="2200" dirty="0">
                <a:solidFill>
                  <a:srgbClr val="7F7F7F"/>
                </a:solidFill>
              </a:rPr>
              <a:t>	</a:t>
            </a:r>
            <a:r>
              <a:rPr lang="en-US" altLang="en-US" sz="2200" u="sng" dirty="0"/>
              <a:t>Probability</a:t>
            </a:r>
            <a:r>
              <a:rPr lang="en-US" altLang="en-US" sz="2200" dirty="0">
                <a:solidFill>
                  <a:srgbClr val="7F7F7F"/>
                </a:solidFill>
              </a:rPr>
              <a:t>	</a:t>
            </a:r>
            <a:r>
              <a:rPr lang="en-US" altLang="en-US" sz="2200" u="sng" dirty="0"/>
              <a:t>NPV x </a:t>
            </a:r>
            <a:r>
              <a:rPr lang="en-US" altLang="en-US" sz="2200" i="1" u="sng" dirty="0" err="1"/>
              <a:t>Pr</a:t>
            </a:r>
            <a:endParaRPr lang="en-US" altLang="en-US" sz="2200" i="1" u="sng" dirty="0"/>
          </a:p>
          <a:p>
            <a:pPr eaLnBrk="1" hangingPunct="1">
              <a:lnSpc>
                <a:spcPct val="100000"/>
              </a:lnSpc>
              <a:buSzTx/>
              <a:buFontTx/>
              <a:buNone/>
            </a:pPr>
            <a:r>
              <a:rPr lang="en-US" altLang="en-US" sz="2200" dirty="0"/>
              <a:t>Best case</a:t>
            </a:r>
            <a:r>
              <a:rPr lang="en-US" altLang="en-US" sz="2200" dirty="0">
                <a:solidFill>
                  <a:srgbClr val="7F7F7F"/>
                </a:solidFill>
              </a:rPr>
              <a:t>		</a:t>
            </a:r>
            <a:r>
              <a:rPr lang="en-US" altLang="en-US" sz="2200" dirty="0"/>
              <a:t>$10,000</a:t>
            </a:r>
            <a:r>
              <a:rPr lang="en-US" altLang="en-US" sz="2200" dirty="0">
                <a:solidFill>
                  <a:srgbClr val="7F7F7F"/>
                </a:solidFill>
              </a:rPr>
              <a:t>		</a:t>
            </a:r>
            <a:r>
              <a:rPr lang="en-US" altLang="en-US" sz="2200" dirty="0"/>
              <a:t>$3,953</a:t>
            </a:r>
            <a:r>
              <a:rPr lang="en-US" altLang="en-US" sz="2200" dirty="0">
                <a:solidFill>
                  <a:srgbClr val="7F7F7F"/>
                </a:solidFill>
              </a:rPr>
              <a:t>		</a:t>
            </a:r>
            <a:r>
              <a:rPr lang="en-US" altLang="en-US" sz="2200" dirty="0"/>
              <a:t>0.2</a:t>
            </a:r>
            <a:r>
              <a:rPr lang="en-US" altLang="en-US" sz="2200" dirty="0">
                <a:solidFill>
                  <a:srgbClr val="7F7F7F"/>
                </a:solidFill>
              </a:rPr>
              <a:t>		</a:t>
            </a:r>
            <a:r>
              <a:rPr lang="en-US" altLang="en-US" sz="2200" dirty="0"/>
              <a:t>$790.60</a:t>
            </a:r>
          </a:p>
          <a:p>
            <a:pPr eaLnBrk="1" hangingPunct="1">
              <a:lnSpc>
                <a:spcPct val="100000"/>
              </a:lnSpc>
              <a:buSzTx/>
              <a:buFontTx/>
              <a:buNone/>
            </a:pPr>
            <a:r>
              <a:rPr lang="en-US" altLang="en-US" sz="2200" dirty="0"/>
              <a:t>Most likely case</a:t>
            </a:r>
            <a:r>
              <a:rPr lang="en-US" altLang="en-US" sz="2200" dirty="0">
                <a:solidFill>
                  <a:srgbClr val="7F7F7F"/>
                </a:solidFill>
              </a:rPr>
              <a:t>		</a:t>
            </a:r>
            <a:r>
              <a:rPr lang="en-US" altLang="en-US" sz="2200" dirty="0"/>
              <a:t>8,000</a:t>
            </a:r>
            <a:r>
              <a:rPr lang="en-US" altLang="en-US" sz="2200" dirty="0">
                <a:solidFill>
                  <a:srgbClr val="7F7F7F"/>
                </a:solidFill>
              </a:rPr>
              <a:t>		</a:t>
            </a:r>
            <a:r>
              <a:rPr lang="en-US" altLang="en-US" sz="2200" dirty="0"/>
              <a:t>308</a:t>
            </a:r>
            <a:r>
              <a:rPr lang="en-US" altLang="en-US" sz="2200" dirty="0">
                <a:solidFill>
                  <a:srgbClr val="7F7F7F"/>
                </a:solidFill>
              </a:rPr>
              <a:t>		</a:t>
            </a:r>
            <a:r>
              <a:rPr lang="en-US" altLang="en-US" sz="2200" dirty="0"/>
              <a:t>0.7</a:t>
            </a:r>
            <a:r>
              <a:rPr lang="en-US" altLang="en-US" sz="2200" dirty="0">
                <a:solidFill>
                  <a:srgbClr val="7F7F7F"/>
                </a:solidFill>
              </a:rPr>
              <a:t>		</a:t>
            </a:r>
            <a:r>
              <a:rPr lang="en-US" altLang="en-US" sz="2200" dirty="0"/>
              <a:t>215.60</a:t>
            </a:r>
            <a:r>
              <a:rPr lang="en-US" altLang="en-US" sz="2200" dirty="0">
                <a:solidFill>
                  <a:srgbClr val="7F7F7F"/>
                </a:solidFill>
              </a:rPr>
              <a:t>	</a:t>
            </a:r>
          </a:p>
          <a:p>
            <a:pPr eaLnBrk="1" hangingPunct="1">
              <a:lnSpc>
                <a:spcPct val="100000"/>
              </a:lnSpc>
              <a:buSzTx/>
              <a:buFontTx/>
              <a:buNone/>
            </a:pPr>
            <a:r>
              <a:rPr lang="en-US" altLang="en-US" sz="2200" dirty="0"/>
              <a:t>Worst case</a:t>
            </a:r>
            <a:r>
              <a:rPr lang="en-US" altLang="en-US" sz="2200" dirty="0">
                <a:solidFill>
                  <a:srgbClr val="7F7F7F"/>
                </a:solidFill>
              </a:rPr>
              <a:t>		</a:t>
            </a:r>
            <a:r>
              <a:rPr lang="en-US" altLang="en-US" sz="2200" dirty="0"/>
              <a:t>6,000</a:t>
            </a:r>
            <a:r>
              <a:rPr lang="en-US" altLang="en-US" sz="2200" dirty="0">
                <a:solidFill>
                  <a:srgbClr val="7F7F7F"/>
                </a:solidFill>
              </a:rPr>
              <a:t>		</a:t>
            </a:r>
            <a:r>
              <a:rPr lang="en-US" altLang="en-US" sz="2200" dirty="0"/>
              <a:t>(3,337)</a:t>
            </a:r>
            <a:r>
              <a:rPr lang="en-US" altLang="en-US" sz="2200" dirty="0">
                <a:solidFill>
                  <a:srgbClr val="7F7F7F"/>
                </a:solidFill>
              </a:rPr>
              <a:t>		</a:t>
            </a:r>
            <a:r>
              <a:rPr lang="en-US" altLang="en-US" sz="2200" dirty="0"/>
              <a:t>0.1</a:t>
            </a:r>
            <a:r>
              <a:rPr lang="en-US" altLang="en-US" sz="2200" dirty="0">
                <a:solidFill>
                  <a:srgbClr val="7F7F7F"/>
                </a:solidFill>
              </a:rPr>
              <a:t>		</a:t>
            </a:r>
            <a:r>
              <a:rPr lang="en-US" altLang="en-US" sz="2200" dirty="0"/>
              <a:t>(333.70)</a:t>
            </a:r>
          </a:p>
          <a:p>
            <a:pPr eaLnBrk="1" hangingPunct="1">
              <a:lnSpc>
                <a:spcPct val="100000"/>
              </a:lnSpc>
              <a:buSzTx/>
              <a:buFontTx/>
              <a:buNone/>
            </a:pPr>
            <a:endParaRPr lang="en-US" altLang="en-US" sz="2200" dirty="0"/>
          </a:p>
          <a:p>
            <a:pPr eaLnBrk="1" hangingPunct="1">
              <a:lnSpc>
                <a:spcPct val="100000"/>
              </a:lnSpc>
              <a:buSzTx/>
              <a:buFontTx/>
              <a:buNone/>
            </a:pPr>
            <a:endParaRPr lang="en-US" altLang="en-US" sz="2200" dirty="0"/>
          </a:p>
          <a:p>
            <a:pPr eaLnBrk="1" hangingPunct="1">
              <a:lnSpc>
                <a:spcPct val="100000"/>
              </a:lnSpc>
              <a:buSzTx/>
              <a:buFontTx/>
              <a:buNone/>
            </a:pPr>
            <a:endParaRPr lang="en-US" altLang="en-US" sz="2200" dirty="0"/>
          </a:p>
        </p:txBody>
      </p:sp>
      <p:sp>
        <p:nvSpPr>
          <p:cNvPr id="314374" name="Text Box 6"/>
          <p:cNvSpPr txBox="1">
            <a:spLocks noChangeArrowheads="1"/>
          </p:cNvSpPr>
          <p:nvPr/>
        </p:nvSpPr>
        <p:spPr bwMode="auto">
          <a:xfrm>
            <a:off x="812808" y="3817408"/>
            <a:ext cx="7569201"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tabLst>
                <a:tab pos="2109788" algn="l"/>
                <a:tab pos="3143250" algn="dec"/>
                <a:tab pos="3538538" algn="l"/>
                <a:tab pos="5946775" algn="r"/>
                <a:tab pos="6804025" algn="dec"/>
                <a:tab pos="7661275" algn="r"/>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109788" algn="l"/>
                <a:tab pos="3143250" algn="dec"/>
                <a:tab pos="3538538" algn="l"/>
                <a:tab pos="5946775" algn="r"/>
                <a:tab pos="6804025" algn="dec"/>
                <a:tab pos="7661275" algn="r"/>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109788" algn="l"/>
                <a:tab pos="3143250" algn="dec"/>
                <a:tab pos="3538538" algn="l"/>
                <a:tab pos="5946775" algn="r"/>
                <a:tab pos="6804025" algn="dec"/>
                <a:tab pos="7661275" algn="r"/>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SzTx/>
              <a:buFontTx/>
              <a:buNone/>
            </a:pPr>
            <a:r>
              <a:rPr lang="en-US" altLang="en-US" sz="2200">
                <a:solidFill>
                  <a:srgbClr val="7F7F7F"/>
                </a:solidFill>
              </a:rPr>
              <a:t>					</a:t>
            </a:r>
            <a:r>
              <a:rPr lang="en-US" altLang="en-US" sz="2200" u="sng"/>
              <a:t>(333.70)</a:t>
            </a:r>
          </a:p>
          <a:p>
            <a:pPr eaLnBrk="1" hangingPunct="1">
              <a:lnSpc>
                <a:spcPct val="100000"/>
              </a:lnSpc>
              <a:buSzTx/>
              <a:buFontTx/>
              <a:buNone/>
            </a:pPr>
            <a:r>
              <a:rPr lang="en-US" altLang="en-US" sz="2200">
                <a:solidFill>
                  <a:srgbClr val="7F7F7F"/>
                </a:solidFill>
              </a:rPr>
              <a:t>				</a:t>
            </a:r>
            <a:r>
              <a:rPr lang="en-US" altLang="en-US" sz="2200"/>
              <a:t>Expected NPV =</a:t>
            </a:r>
            <a:r>
              <a:rPr lang="en-US" altLang="en-US" sz="2200">
                <a:solidFill>
                  <a:srgbClr val="7F7F7F"/>
                </a:solidFill>
              </a:rPr>
              <a:t>	</a:t>
            </a:r>
            <a:r>
              <a:rPr lang="en-US" altLang="en-US" sz="2200"/>
              <a:t>    672.50 </a:t>
            </a:r>
          </a:p>
        </p:txBody>
      </p:sp>
      <p:sp>
        <p:nvSpPr>
          <p:cNvPr id="314375" name="Text Box 7"/>
          <p:cNvSpPr txBox="1">
            <a:spLocks noChangeArrowheads="1"/>
          </p:cNvSpPr>
          <p:nvPr/>
        </p:nvSpPr>
        <p:spPr bwMode="auto">
          <a:xfrm>
            <a:off x="812808" y="3817408"/>
            <a:ext cx="7569201"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tabLst>
                <a:tab pos="2109788" algn="l"/>
                <a:tab pos="3143250" algn="dec"/>
                <a:tab pos="3538538" algn="l"/>
                <a:tab pos="5946775" algn="r"/>
                <a:tab pos="6804025" algn="dec"/>
                <a:tab pos="7661275" algn="r"/>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109788" algn="l"/>
                <a:tab pos="3143250" algn="dec"/>
                <a:tab pos="3538538" algn="l"/>
                <a:tab pos="5946775" algn="r"/>
                <a:tab pos="6804025" algn="dec"/>
                <a:tab pos="7661275" algn="r"/>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109788" algn="l"/>
                <a:tab pos="3143250" algn="dec"/>
                <a:tab pos="3538538" algn="l"/>
                <a:tab pos="5946775" algn="r"/>
                <a:tab pos="6804025" algn="dec"/>
                <a:tab pos="7661275" algn="r"/>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SzTx/>
              <a:buFontTx/>
              <a:buNone/>
            </a:pPr>
            <a:r>
              <a:rPr lang="en-US" altLang="en-US" sz="2200">
                <a:solidFill>
                  <a:srgbClr val="7F7F7F"/>
                </a:solidFill>
              </a:rPr>
              <a:t>					</a:t>
            </a:r>
            <a:r>
              <a:rPr lang="en-US" altLang="en-US" sz="2200" u="sng"/>
              <a:t>(333.70)</a:t>
            </a:r>
          </a:p>
          <a:p>
            <a:pPr eaLnBrk="1" hangingPunct="1">
              <a:lnSpc>
                <a:spcPct val="100000"/>
              </a:lnSpc>
              <a:buSzTx/>
              <a:buFontTx/>
              <a:buNone/>
            </a:pPr>
            <a:r>
              <a:rPr lang="en-US" altLang="en-US" sz="2200">
                <a:solidFill>
                  <a:srgbClr val="7F7F7F"/>
                </a:solidFill>
              </a:rPr>
              <a:t>				</a:t>
            </a:r>
            <a:r>
              <a:rPr lang="en-US" altLang="en-US" sz="2200"/>
              <a:t>Expected NPV =</a:t>
            </a:r>
            <a:r>
              <a:rPr lang="en-US" altLang="en-US" sz="2200">
                <a:solidFill>
                  <a:srgbClr val="7F7F7F"/>
                </a:solidFill>
              </a:rPr>
              <a:t>	</a:t>
            </a:r>
            <a:r>
              <a:rPr lang="en-US" altLang="en-US" sz="2200"/>
              <a:t>    672.50 </a:t>
            </a:r>
          </a:p>
          <a:p>
            <a:pPr eaLnBrk="1" hangingPunct="1">
              <a:lnSpc>
                <a:spcPct val="100000"/>
              </a:lnSpc>
              <a:buSzTx/>
              <a:buFontTx/>
              <a:buNone/>
            </a:pPr>
            <a:r>
              <a:rPr lang="en-US" altLang="en-US" sz="2200">
                <a:solidFill>
                  <a:srgbClr val="7F7F7F"/>
                </a:solidFill>
                <a:latin typeface="Symbol" panose="05050102010706020507" pitchFamily="18" charset="2"/>
              </a:rPr>
              <a:t>				</a:t>
            </a:r>
            <a:r>
              <a:rPr lang="en-US" altLang="en-US" sz="2200">
                <a:latin typeface="Symbol" panose="05050102010706020507" pitchFamily="18" charset="2"/>
              </a:rPr>
              <a:t>s</a:t>
            </a:r>
            <a:r>
              <a:rPr lang="en-US" altLang="en-US" sz="2200" baseline="-25000"/>
              <a:t>NPV</a:t>
            </a:r>
            <a:r>
              <a:rPr lang="en-US" altLang="en-US" sz="2200"/>
              <a:t> = </a:t>
            </a:r>
            <a:r>
              <a:rPr lang="en-US" altLang="en-US" sz="2200">
                <a:solidFill>
                  <a:srgbClr val="7F7F7F"/>
                </a:solidFill>
              </a:rPr>
              <a:t>	</a:t>
            </a:r>
            <a:r>
              <a:rPr lang="en-US" altLang="en-US" sz="2200"/>
              <a:t>1,962.89</a:t>
            </a:r>
          </a:p>
        </p:txBody>
      </p:sp>
      <p:sp>
        <p:nvSpPr>
          <p:cNvPr id="314376" name="Text Box 8"/>
          <p:cNvSpPr txBox="1">
            <a:spLocks noChangeArrowheads="1"/>
          </p:cNvSpPr>
          <p:nvPr/>
        </p:nvSpPr>
        <p:spPr bwMode="auto">
          <a:xfrm>
            <a:off x="812809" y="3817408"/>
            <a:ext cx="756920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tabLst>
                <a:tab pos="2109788" algn="l"/>
                <a:tab pos="3143250" algn="dec"/>
                <a:tab pos="3538538" algn="l"/>
                <a:tab pos="5946775" algn="r"/>
                <a:tab pos="6804025" algn="dec"/>
                <a:tab pos="7661275" algn="r"/>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109788" algn="l"/>
                <a:tab pos="3143250" algn="dec"/>
                <a:tab pos="3538538" algn="l"/>
                <a:tab pos="5946775" algn="r"/>
                <a:tab pos="6804025" algn="dec"/>
                <a:tab pos="7661275" algn="r"/>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109788" algn="l"/>
                <a:tab pos="3143250" algn="dec"/>
                <a:tab pos="3538538" algn="l"/>
                <a:tab pos="5946775" algn="r"/>
                <a:tab pos="6804025" algn="dec"/>
                <a:tab pos="7661275" algn="r"/>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109788" algn="l"/>
                <a:tab pos="3143250" algn="dec"/>
                <a:tab pos="3538538" algn="l"/>
                <a:tab pos="5946775" algn="r"/>
                <a:tab pos="6804025" algn="dec"/>
                <a:tab pos="7661275" algn="r"/>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buSzTx/>
              <a:buFontTx/>
              <a:buNone/>
            </a:pPr>
            <a:r>
              <a:rPr lang="en-US" altLang="en-US" sz="2200" dirty="0">
                <a:solidFill>
                  <a:srgbClr val="7F7F7F"/>
                </a:solidFill>
              </a:rPr>
              <a:t>					</a:t>
            </a:r>
            <a:r>
              <a:rPr lang="en-US" altLang="en-US" sz="2200" u="sng" dirty="0"/>
              <a:t>(333.70)</a:t>
            </a:r>
          </a:p>
          <a:p>
            <a:pPr eaLnBrk="1" hangingPunct="1">
              <a:lnSpc>
                <a:spcPct val="100000"/>
              </a:lnSpc>
              <a:buSzTx/>
              <a:buFontTx/>
              <a:buNone/>
            </a:pPr>
            <a:r>
              <a:rPr lang="en-US" altLang="en-US" sz="2200" dirty="0">
                <a:solidFill>
                  <a:srgbClr val="7F7F7F"/>
                </a:solidFill>
              </a:rPr>
              <a:t>				</a:t>
            </a:r>
            <a:r>
              <a:rPr lang="en-US" altLang="en-US" sz="2200" dirty="0"/>
              <a:t>Expected NPV =</a:t>
            </a:r>
            <a:r>
              <a:rPr lang="en-US" altLang="en-US" sz="2200" dirty="0">
                <a:solidFill>
                  <a:srgbClr val="7F7F7F"/>
                </a:solidFill>
              </a:rPr>
              <a:t>	</a:t>
            </a:r>
            <a:r>
              <a:rPr lang="en-US" altLang="en-US" sz="2200" dirty="0"/>
              <a:t>    672.50 </a:t>
            </a:r>
          </a:p>
          <a:p>
            <a:pPr eaLnBrk="1" hangingPunct="1">
              <a:lnSpc>
                <a:spcPct val="100000"/>
              </a:lnSpc>
              <a:buSzTx/>
              <a:buFontTx/>
              <a:buNone/>
            </a:pPr>
            <a:r>
              <a:rPr lang="en-US" altLang="en-US" sz="2200" dirty="0">
                <a:solidFill>
                  <a:srgbClr val="7F7F7F"/>
                </a:solidFill>
                <a:latin typeface="Symbol" panose="05050102010706020507" pitchFamily="18" charset="2"/>
              </a:rPr>
              <a:t>				</a:t>
            </a:r>
            <a:r>
              <a:rPr lang="en-US" altLang="en-US" sz="2200" dirty="0" err="1">
                <a:latin typeface="Symbol" panose="05050102010706020507" pitchFamily="18" charset="2"/>
              </a:rPr>
              <a:t>s</a:t>
            </a:r>
            <a:r>
              <a:rPr lang="en-US" altLang="en-US" sz="2200" baseline="-25000" dirty="0" err="1"/>
              <a:t>NPV</a:t>
            </a:r>
            <a:r>
              <a:rPr lang="en-US" altLang="en-US" sz="2200" dirty="0"/>
              <a:t> = </a:t>
            </a:r>
            <a:r>
              <a:rPr lang="en-US" altLang="en-US" sz="2200" dirty="0">
                <a:solidFill>
                  <a:srgbClr val="7F7F7F"/>
                </a:solidFill>
              </a:rPr>
              <a:t>	</a:t>
            </a:r>
            <a:r>
              <a:rPr lang="en-US" altLang="en-US" sz="2200" dirty="0"/>
              <a:t>1,962.89</a:t>
            </a:r>
          </a:p>
          <a:p>
            <a:pPr eaLnBrk="1" hangingPunct="1">
              <a:lnSpc>
                <a:spcPct val="100000"/>
              </a:lnSpc>
              <a:buSzTx/>
              <a:buFontTx/>
              <a:buNone/>
            </a:pPr>
            <a:r>
              <a:rPr lang="en-US" altLang="en-US" sz="2200" dirty="0">
                <a:solidFill>
                  <a:srgbClr val="7F7F7F"/>
                </a:solidFill>
              </a:rPr>
              <a:t>				</a:t>
            </a:r>
            <a:r>
              <a:rPr lang="en-US" altLang="en-US" sz="2200" dirty="0"/>
              <a:t>CV</a:t>
            </a:r>
            <a:r>
              <a:rPr lang="en-US" altLang="en-US" sz="2200" baseline="-25000" dirty="0"/>
              <a:t>NPV </a:t>
            </a:r>
            <a:r>
              <a:rPr lang="en-US" altLang="en-US" sz="2200" dirty="0"/>
              <a:t>=</a:t>
            </a:r>
            <a:r>
              <a:rPr lang="en-US" altLang="en-US" sz="2200" dirty="0">
                <a:solidFill>
                  <a:srgbClr val="7F7F7F"/>
                </a:solidFill>
              </a:rPr>
              <a:t>	</a:t>
            </a:r>
            <a:r>
              <a:rPr lang="en-US" altLang="en-US" sz="2200" dirty="0"/>
              <a:t>2.92</a:t>
            </a:r>
          </a:p>
        </p:txBody>
      </p:sp>
      <p:sp>
        <p:nvSpPr>
          <p:cNvPr id="10"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Stand-Alone Risk of a Project</a:t>
            </a:r>
            <a:endParaRPr lang="en-US" altLang="en-US" sz="3000" b="1" dirty="0">
              <a:latin typeface="+mn-lt"/>
            </a:endParaRPr>
          </a:p>
        </p:txBody>
      </p:sp>
    </p:spTree>
    <p:custDataLst>
      <p:tags r:id="rId1"/>
    </p:custDataLst>
    <p:extLst>
      <p:ext uri="{BB962C8B-B14F-4D97-AF65-F5344CB8AC3E}">
        <p14:creationId xmlns:p14="http://schemas.microsoft.com/office/powerpoint/2010/main" val="2883400827"/>
      </p:ext>
    </p:extLst>
  </p:cSld>
  <p:clrMapOvr>
    <a:masterClrMapping/>
  </p:clrMapOvr>
  <p:transition advTm="172387"/>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4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43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437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43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437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4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1" grpId="0" build="p" autoUpdateAnimBg="0"/>
      <p:bldP spid="314372" grpId="0" autoUpdateAnimBg="0"/>
      <p:bldP spid="314373" grpId="0" autoUpdateAnimBg="0"/>
      <p:bldP spid="314374" grpId="0" autoUpdateAnimBg="0"/>
      <p:bldP spid="314375" grpId="0" autoUpdateAnimBg="0"/>
      <p:bldP spid="31437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5" name="Rectangle 3"/>
          <p:cNvSpPr>
            <a:spLocks noGrp="1" noChangeArrowheads="1"/>
          </p:cNvSpPr>
          <p:nvPr>
            <p:ph type="body" idx="4294967295"/>
          </p:nvPr>
        </p:nvSpPr>
        <p:spPr>
          <a:xfrm>
            <a:off x="550327" y="1642532"/>
            <a:ext cx="8153400" cy="2624693"/>
          </a:xfrm>
        </p:spPr>
        <p:txBody>
          <a:bodyPr>
            <a:spAutoFit/>
          </a:bodyPr>
          <a:lstStyle/>
          <a:p>
            <a:pPr marL="465138" indent="-465138" eaLnBrk="1" hangingPunct="1">
              <a:lnSpc>
                <a:spcPct val="105000"/>
              </a:lnSpc>
              <a:buClr>
                <a:srgbClr val="006600"/>
              </a:buClr>
              <a:tabLst>
                <a:tab pos="465138" algn="l"/>
              </a:tabLst>
            </a:pPr>
            <a:r>
              <a:rPr lang="en-US" altLang="en-US" sz="3000" dirty="0"/>
              <a:t>Monte Carlo simulation—</a:t>
            </a:r>
            <a:r>
              <a:rPr lang="en-US" altLang="en-US" sz="3000" dirty="0">
                <a:cs typeface="Times New Roman" panose="02020603050405020304" pitchFamily="18" charset="0"/>
              </a:rPr>
              <a:t>try to simulate the real world by identifying all the possible outcomes for all the situations, or variables, that are associated with a capital budgeting project</a:t>
            </a:r>
            <a:r>
              <a:rPr lang="en-US" altLang="en-US" sz="3000" dirty="0"/>
              <a:t>. </a:t>
            </a:r>
          </a:p>
          <a:p>
            <a:pPr marL="0" indent="0" eaLnBrk="1" hangingPunct="1">
              <a:lnSpc>
                <a:spcPct val="105000"/>
              </a:lnSpc>
              <a:buClr>
                <a:srgbClr val="006600"/>
              </a:buClr>
              <a:buNone/>
              <a:tabLst>
                <a:tab pos="465138" algn="l"/>
              </a:tabLst>
            </a:pPr>
            <a:r>
              <a:rPr lang="en-US" altLang="en-US" sz="3000" dirty="0"/>
              <a:t>      </a:t>
            </a:r>
          </a:p>
        </p:txBody>
      </p:sp>
      <p:sp>
        <p:nvSpPr>
          <p:cNvPr id="5"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Stand-Alone Risk of a Project</a:t>
            </a:r>
            <a:endParaRPr lang="en-US" altLang="en-US" sz="3000" b="1" dirty="0">
              <a:latin typeface="+mn-lt"/>
            </a:endParaRPr>
          </a:p>
        </p:txBody>
      </p:sp>
    </p:spTree>
    <p:custDataLst>
      <p:tags r:id="rId1"/>
    </p:custDataLst>
    <p:extLst>
      <p:ext uri="{BB962C8B-B14F-4D97-AF65-F5344CB8AC3E}">
        <p14:creationId xmlns:p14="http://schemas.microsoft.com/office/powerpoint/2010/main" val="2281139612"/>
      </p:ext>
    </p:extLst>
  </p:cSld>
  <p:clrMapOvr>
    <a:masterClrMapping/>
  </p:clrMapOvr>
  <p:transition advTm="1145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5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53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6419" name="Rectangle 3"/>
          <p:cNvSpPr>
            <a:spLocks noGrp="1" noChangeArrowheads="1"/>
          </p:cNvSpPr>
          <p:nvPr>
            <p:ph type="body" idx="4294967295"/>
          </p:nvPr>
        </p:nvSpPr>
        <p:spPr>
          <a:xfrm>
            <a:off x="685800" y="1227664"/>
            <a:ext cx="8031480" cy="5068054"/>
          </a:xfrm>
        </p:spPr>
        <p:txBody>
          <a:bodyPr wrap="square">
            <a:spAutoFit/>
          </a:bodyPr>
          <a:lstStyle/>
          <a:p>
            <a:pPr marL="465138" indent="-465138" eaLnBrk="1" hangingPunct="1">
              <a:lnSpc>
                <a:spcPct val="100000"/>
              </a:lnSpc>
              <a:spcBef>
                <a:spcPts val="1400"/>
              </a:spcBef>
              <a:buClr>
                <a:srgbClr val="006600"/>
              </a:buClr>
            </a:pPr>
            <a:r>
              <a:rPr lang="en-US" altLang="en-US" sz="3000" dirty="0">
                <a:cs typeface="Times New Roman" panose="02020603050405020304" pitchFamily="18" charset="0"/>
              </a:rPr>
              <a:t>Determine how a capital budgeting project is related to </a:t>
            </a:r>
            <a:r>
              <a:rPr lang="en-US" altLang="en-US" sz="3000" dirty="0">
                <a:solidFill>
                  <a:srgbClr val="0033CC"/>
                </a:solidFill>
                <a:cs typeface="Times New Roman" panose="02020603050405020304" pitchFamily="18" charset="0"/>
              </a:rPr>
              <a:t>(fit with)</a:t>
            </a:r>
            <a:r>
              <a:rPr lang="en-US" altLang="en-US" sz="3000" dirty="0">
                <a:cs typeface="Times New Roman" panose="02020603050405020304" pitchFamily="18" charset="0"/>
              </a:rPr>
              <a:t> the existing assets of the firm. </a:t>
            </a:r>
          </a:p>
          <a:p>
            <a:pPr marL="465138" indent="-465138" eaLnBrk="1" hangingPunct="1">
              <a:lnSpc>
                <a:spcPct val="100000"/>
              </a:lnSpc>
              <a:spcBef>
                <a:spcPts val="1400"/>
              </a:spcBef>
              <a:buClr>
                <a:srgbClr val="006600"/>
              </a:buClr>
            </a:pPr>
            <a:r>
              <a:rPr lang="en-US" altLang="en-US" sz="3000" dirty="0">
                <a:cs typeface="Times New Roman" panose="02020603050405020304" pitchFamily="18" charset="0"/>
              </a:rPr>
              <a:t>If the firm wants to diversify its risk, it will try to invest in projects that have little relationship </a:t>
            </a:r>
            <a:r>
              <a:rPr lang="en-US" altLang="en-US" sz="3000" dirty="0">
                <a:solidFill>
                  <a:srgbClr val="FF0000"/>
                </a:solidFill>
                <a:cs typeface="Times New Roman" panose="02020603050405020304" pitchFamily="18" charset="0"/>
              </a:rPr>
              <a:t>(ideally are negatively related)</a:t>
            </a:r>
            <a:r>
              <a:rPr lang="en-US" altLang="en-US" sz="3000" dirty="0">
                <a:cs typeface="Times New Roman" panose="02020603050405020304" pitchFamily="18" charset="0"/>
              </a:rPr>
              <a:t> to the existing assets. </a:t>
            </a:r>
          </a:p>
          <a:p>
            <a:pPr marL="465138" indent="-465138" eaLnBrk="1" hangingPunct="1">
              <a:lnSpc>
                <a:spcPct val="100000"/>
              </a:lnSpc>
              <a:spcBef>
                <a:spcPts val="1400"/>
              </a:spcBef>
              <a:buClr>
                <a:srgbClr val="006600"/>
              </a:buClr>
            </a:pPr>
            <a:r>
              <a:rPr lang="en-US" altLang="en-US" sz="3000" dirty="0">
                <a:cs typeface="Times New Roman" panose="02020603050405020304" pitchFamily="18" charset="0"/>
              </a:rPr>
              <a:t>If a firm can reduce its overall risk, then it generally becomes more stable and its required rate of return (cost of funds) decreases.</a:t>
            </a:r>
            <a:r>
              <a:rPr lang="en-US" altLang="en-US" sz="3000" dirty="0"/>
              <a:t>  </a:t>
            </a:r>
          </a:p>
        </p:txBody>
      </p:sp>
      <p:sp>
        <p:nvSpPr>
          <p:cNvPr id="5"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Corporate (Within-Firm) Risk</a:t>
            </a:r>
            <a:endParaRPr lang="en-US" altLang="en-US" sz="3000" b="1" dirty="0">
              <a:latin typeface="+mn-lt"/>
            </a:endParaRPr>
          </a:p>
        </p:txBody>
      </p:sp>
    </p:spTree>
    <p:custDataLst>
      <p:tags r:id="rId1"/>
    </p:custDataLst>
    <p:extLst>
      <p:ext uri="{BB962C8B-B14F-4D97-AF65-F5344CB8AC3E}">
        <p14:creationId xmlns:p14="http://schemas.microsoft.com/office/powerpoint/2010/main" val="2573924944"/>
      </p:ext>
    </p:extLst>
  </p:cSld>
  <p:clrMapOvr>
    <a:masterClrMapping/>
  </p:clrMapOvr>
  <p:transition advTm="9730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6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64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64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9"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3" name="Rectangle 3"/>
          <p:cNvSpPr>
            <a:spLocks noGrp="1" noChangeArrowheads="1"/>
          </p:cNvSpPr>
          <p:nvPr>
            <p:ph type="body" idx="4294967295"/>
          </p:nvPr>
        </p:nvSpPr>
        <p:spPr>
          <a:xfrm>
            <a:off x="629177" y="1168394"/>
            <a:ext cx="7964487" cy="5137817"/>
          </a:xfrm>
        </p:spPr>
        <p:txBody>
          <a:bodyPr>
            <a:spAutoFit/>
          </a:bodyPr>
          <a:lstStyle/>
          <a:p>
            <a:pPr eaLnBrk="1" hangingPunct="1">
              <a:lnSpc>
                <a:spcPct val="100000"/>
              </a:lnSpc>
              <a:spcBef>
                <a:spcPts val="700"/>
              </a:spcBef>
              <a:buClr>
                <a:srgbClr val="006600"/>
              </a:buClr>
            </a:pPr>
            <a:r>
              <a:rPr lang="en-US" altLang="en-US" dirty="0">
                <a:cs typeface="Times New Roman" panose="02020603050405020304" pitchFamily="18" charset="0"/>
              </a:rPr>
              <a:t>Theoretically any asset has a beta,</a:t>
            </a:r>
            <a:r>
              <a:rPr lang="en-US" altLang="en-US" dirty="0">
                <a:latin typeface="Symbol" panose="05050102010706020507" pitchFamily="18" charset="2"/>
                <a:cs typeface="Times New Roman" panose="02020603050405020304" pitchFamily="18" charset="0"/>
              </a:rPr>
              <a:t> </a:t>
            </a:r>
            <a:r>
              <a:rPr lang="en-US" altLang="en-US" dirty="0">
                <a:latin typeface="Symbol" panose="05050102010706020507" pitchFamily="18" charset="2"/>
                <a:cs typeface="Times New Roman" panose="02020603050405020304" pitchFamily="18" charset="0"/>
                <a:sym typeface="Symbol" panose="05050102010706020507" pitchFamily="18" charset="2"/>
              </a:rPr>
              <a:t></a:t>
            </a:r>
            <a:r>
              <a:rPr lang="en-US" altLang="en-US" dirty="0">
                <a:cs typeface="Times New Roman" panose="02020603050405020304" pitchFamily="18" charset="0"/>
              </a:rPr>
              <a:t>, or some way to measure its systematic risk</a:t>
            </a:r>
          </a:p>
          <a:p>
            <a:pPr eaLnBrk="1" hangingPunct="1">
              <a:lnSpc>
                <a:spcPct val="100000"/>
              </a:lnSpc>
              <a:spcBef>
                <a:spcPts val="1500"/>
              </a:spcBef>
              <a:buClr>
                <a:srgbClr val="006600"/>
              </a:buClr>
            </a:pPr>
            <a:r>
              <a:rPr lang="en-US" altLang="en-US" dirty="0">
                <a:cs typeface="Times New Roman" panose="02020603050405020304" pitchFamily="18" charset="0"/>
              </a:rPr>
              <a:t>If we can determine the beta of an asset, then we can use the capital asset pricing model, CAPM, to compute its required rate of return as follows:</a:t>
            </a:r>
          </a:p>
          <a:p>
            <a:pPr eaLnBrk="1" hangingPunct="1">
              <a:lnSpc>
                <a:spcPct val="100000"/>
              </a:lnSpc>
              <a:spcBef>
                <a:spcPts val="700"/>
              </a:spcBef>
              <a:buClr>
                <a:srgbClr val="006600"/>
              </a:buClr>
              <a:buFontTx/>
              <a:buNone/>
            </a:pPr>
            <a:r>
              <a:rPr lang="en-US" altLang="en-US" dirty="0">
                <a:solidFill>
                  <a:srgbClr val="7F7F7F"/>
                </a:solidFill>
                <a:cs typeface="Times New Roman" panose="02020603050405020304" pitchFamily="18" charset="0"/>
              </a:rPr>
              <a:t>			</a:t>
            </a:r>
            <a:r>
              <a:rPr lang="en-US" altLang="en-US" dirty="0" err="1">
                <a:cs typeface="Times New Roman" panose="02020603050405020304" pitchFamily="18" charset="0"/>
              </a:rPr>
              <a:t>r</a:t>
            </a:r>
            <a:r>
              <a:rPr lang="en-US" altLang="en-US" baseline="-30000" dirty="0" err="1">
                <a:cs typeface="Times New Roman" panose="02020603050405020304" pitchFamily="18" charset="0"/>
              </a:rPr>
              <a:t>proj</a:t>
            </a:r>
            <a:r>
              <a:rPr lang="en-US" altLang="en-US" dirty="0">
                <a:cs typeface="Times New Roman" panose="02020603050405020304" pitchFamily="18" charset="0"/>
              </a:rPr>
              <a:t> = </a:t>
            </a:r>
            <a:r>
              <a:rPr lang="en-US" altLang="en-US" dirty="0" err="1">
                <a:cs typeface="Times New Roman" panose="02020603050405020304" pitchFamily="18" charset="0"/>
              </a:rPr>
              <a:t>r</a:t>
            </a:r>
            <a:r>
              <a:rPr lang="en-US" altLang="en-US" baseline="-30000" dirty="0" err="1">
                <a:cs typeface="Times New Roman" panose="02020603050405020304" pitchFamily="18" charset="0"/>
              </a:rPr>
              <a:t>RF</a:t>
            </a:r>
            <a:r>
              <a:rPr lang="en-US" altLang="en-US" dirty="0">
                <a:cs typeface="Times New Roman" panose="02020603050405020304" pitchFamily="18" charset="0"/>
              </a:rPr>
              <a:t> + (</a:t>
            </a:r>
            <a:r>
              <a:rPr lang="en-US" altLang="en-US" dirty="0" err="1">
                <a:cs typeface="Times New Roman" panose="02020603050405020304" pitchFamily="18" charset="0"/>
              </a:rPr>
              <a:t>r</a:t>
            </a:r>
            <a:r>
              <a:rPr lang="en-US" altLang="en-US" baseline="-30000" dirty="0" err="1">
                <a:cs typeface="Times New Roman" panose="02020603050405020304" pitchFamily="18" charset="0"/>
              </a:rPr>
              <a:t>M</a:t>
            </a:r>
            <a:r>
              <a:rPr lang="en-US" altLang="en-US" dirty="0">
                <a:cs typeface="Times New Roman" panose="02020603050405020304" pitchFamily="18" charset="0"/>
              </a:rPr>
              <a:t> - </a:t>
            </a:r>
            <a:r>
              <a:rPr lang="en-US" altLang="en-US" dirty="0" err="1">
                <a:cs typeface="Times New Roman" panose="02020603050405020304" pitchFamily="18" charset="0"/>
              </a:rPr>
              <a:t>r</a:t>
            </a:r>
            <a:r>
              <a:rPr lang="en-US" altLang="en-US" baseline="-30000" dirty="0" err="1">
                <a:cs typeface="Times New Roman" panose="02020603050405020304" pitchFamily="18" charset="0"/>
              </a:rPr>
              <a:t>RF</a:t>
            </a:r>
            <a:r>
              <a:rPr lang="en-US" altLang="en-US" dirty="0">
                <a:cs typeface="Times New Roman" panose="02020603050405020304" pitchFamily="18" charset="0"/>
              </a:rPr>
              <a:t>)</a:t>
            </a:r>
            <a:r>
              <a:rPr lang="en-US" altLang="en-US" dirty="0">
                <a:latin typeface="Symbol" panose="05050102010706020507" pitchFamily="18" charset="2"/>
                <a:cs typeface="Times New Roman" panose="02020603050405020304" pitchFamily="18" charset="0"/>
                <a:sym typeface="Symbol" panose="05050102010706020507" pitchFamily="18" charset="2"/>
              </a:rPr>
              <a:t></a:t>
            </a:r>
            <a:r>
              <a:rPr lang="en-US" altLang="en-US" baseline="-30000" dirty="0" err="1">
                <a:cs typeface="Times New Roman" panose="02020603050405020304" pitchFamily="18" charset="0"/>
              </a:rPr>
              <a:t>proj</a:t>
            </a:r>
            <a:r>
              <a:rPr lang="en-US" altLang="en-US" dirty="0">
                <a:cs typeface="Times New Roman" panose="02020603050405020304" pitchFamily="18" charset="0"/>
              </a:rPr>
              <a:t> </a:t>
            </a:r>
          </a:p>
          <a:p>
            <a:pPr eaLnBrk="1" hangingPunct="1">
              <a:lnSpc>
                <a:spcPct val="100000"/>
              </a:lnSpc>
              <a:spcBef>
                <a:spcPts val="1500"/>
              </a:spcBef>
              <a:buClr>
                <a:srgbClr val="006600"/>
              </a:buClr>
            </a:pPr>
            <a:r>
              <a:rPr lang="en-US" altLang="en-US" dirty="0">
                <a:cs typeface="Times New Roman" panose="02020603050405020304" pitchFamily="18" charset="0"/>
              </a:rPr>
              <a:t>Measuring beta risk for a project—it is difficult to determine the beta for a project. </a:t>
            </a:r>
          </a:p>
          <a:p>
            <a:pPr lvl="1" eaLnBrk="1" hangingPunct="1">
              <a:lnSpc>
                <a:spcPct val="100000"/>
              </a:lnSpc>
              <a:spcBef>
                <a:spcPts val="700"/>
              </a:spcBef>
              <a:buClr>
                <a:srgbClr val="006600"/>
              </a:buClr>
            </a:pPr>
            <a:r>
              <a:rPr lang="en-US" altLang="en-US" sz="2800" i="1" dirty="0">
                <a:cs typeface="Times New Roman" panose="02020603050405020304" pitchFamily="18" charset="0"/>
              </a:rPr>
              <a:t>pure play method</a:t>
            </a:r>
            <a:endParaRPr lang="en-US" altLang="en-US" sz="2800" dirty="0">
              <a:cs typeface="Times New Roman" panose="02020603050405020304" pitchFamily="18" charset="0"/>
            </a:endParaRPr>
          </a:p>
          <a:p>
            <a:pPr eaLnBrk="1" hangingPunct="1">
              <a:lnSpc>
                <a:spcPct val="100000"/>
              </a:lnSpc>
              <a:spcBef>
                <a:spcPct val="40000"/>
              </a:spcBef>
              <a:buClr>
                <a:srgbClr val="006600"/>
              </a:buClr>
              <a:buFontTx/>
              <a:buNone/>
            </a:pPr>
            <a:r>
              <a:rPr lang="en-US" altLang="en-US" dirty="0"/>
              <a:t>  </a:t>
            </a:r>
          </a:p>
        </p:txBody>
      </p:sp>
      <p:sp>
        <p:nvSpPr>
          <p:cNvPr id="5"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Beta (Market) Risk</a:t>
            </a:r>
            <a:endParaRPr lang="en-US" altLang="en-US" sz="3000" b="1" dirty="0">
              <a:latin typeface="+mn-lt"/>
            </a:endParaRPr>
          </a:p>
        </p:txBody>
      </p:sp>
    </p:spTree>
    <p:custDataLst>
      <p:tags r:id="rId1"/>
    </p:custDataLst>
    <p:extLst>
      <p:ext uri="{BB962C8B-B14F-4D97-AF65-F5344CB8AC3E}">
        <p14:creationId xmlns:p14="http://schemas.microsoft.com/office/powerpoint/2010/main" val="1037092379"/>
      </p:ext>
    </p:extLst>
  </p:cSld>
  <p:clrMapOvr>
    <a:masterClrMapping/>
  </p:clrMapOvr>
  <p:transition advTm="14465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4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4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74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74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3"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8" name="Text Box 4"/>
          <p:cNvSpPr txBox="1">
            <a:spLocks noChangeArrowheads="1"/>
          </p:cNvSpPr>
          <p:nvPr/>
        </p:nvSpPr>
        <p:spPr bwMode="auto">
          <a:xfrm>
            <a:off x="676278" y="736587"/>
            <a:ext cx="748347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39725" indent="-339725">
              <a:lnSpc>
                <a:spcPct val="115000"/>
              </a:lnSpc>
              <a:spcBef>
                <a:spcPct val="20000"/>
              </a:spcBef>
              <a:buSzPct val="75000"/>
              <a:buBlip>
                <a:blip r:embed="rId4"/>
              </a:buBlip>
              <a:tabLst>
                <a:tab pos="1252538" algn="l"/>
                <a:tab pos="2517775" algn="l"/>
                <a:tab pos="3660775"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1252538" algn="l"/>
                <a:tab pos="2517775" algn="l"/>
                <a:tab pos="3660775"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1252538" algn="l"/>
                <a:tab pos="2517775" algn="l"/>
                <a:tab pos="3660775"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1252538" algn="l"/>
                <a:tab pos="2517775" algn="l"/>
                <a:tab pos="3660775"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1252538" algn="l"/>
                <a:tab pos="2517775" algn="l"/>
                <a:tab pos="3660775"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1252538" algn="l"/>
                <a:tab pos="2517775" algn="l"/>
                <a:tab pos="3660775"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1252538" algn="l"/>
                <a:tab pos="2517775" algn="l"/>
                <a:tab pos="3660775"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1252538" algn="l"/>
                <a:tab pos="2517775" algn="l"/>
                <a:tab pos="3660775"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1252538" algn="l"/>
                <a:tab pos="2517775" algn="l"/>
                <a:tab pos="3660775"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ts val="200"/>
              </a:spcBef>
              <a:buClr>
                <a:srgbClr val="006600"/>
              </a:buClr>
              <a:buSzTx/>
              <a:buFont typeface="Arial" panose="020B0604020202020204" pitchFamily="34" charset="0"/>
              <a:buChar char="•"/>
            </a:pPr>
            <a:r>
              <a:rPr lang="en-US" altLang="en-US" sz="2600" dirty="0">
                <a:latin typeface="+mn-lt"/>
              </a:rPr>
              <a:t>Capital Budgeting Project Characteristics:</a:t>
            </a:r>
          </a:p>
          <a:p>
            <a:pPr eaLnBrk="1" hangingPunct="1">
              <a:lnSpc>
                <a:spcPct val="100000"/>
              </a:lnSpc>
              <a:spcBef>
                <a:spcPts val="200"/>
              </a:spcBef>
              <a:buClr>
                <a:srgbClr val="006600"/>
              </a:buClr>
              <a:buSzTx/>
              <a:buFontTx/>
              <a:buNone/>
            </a:pPr>
            <a:r>
              <a:rPr lang="en-US" altLang="en-US" sz="2600" dirty="0">
                <a:solidFill>
                  <a:srgbClr val="7F7F7F"/>
                </a:solidFill>
                <a:latin typeface="+mn-lt"/>
              </a:rPr>
              <a:t>	</a:t>
            </a:r>
            <a:r>
              <a:rPr lang="en-US" altLang="en-US" sz="2600" dirty="0">
                <a:latin typeface="+mn-lt"/>
              </a:rPr>
              <a:t>Cost</a:t>
            </a:r>
            <a:r>
              <a:rPr lang="en-US" altLang="en-US" sz="2600" dirty="0">
                <a:solidFill>
                  <a:srgbClr val="7F7F7F"/>
                </a:solidFill>
                <a:latin typeface="+mn-lt"/>
              </a:rPr>
              <a:t>	</a:t>
            </a:r>
            <a:r>
              <a:rPr lang="en-US" altLang="en-US" sz="2600" dirty="0">
                <a:latin typeface="+mn-lt"/>
              </a:rPr>
              <a:t>= $100,000</a:t>
            </a:r>
            <a:r>
              <a:rPr lang="en-US" altLang="en-US" sz="2600" dirty="0">
                <a:solidFill>
                  <a:srgbClr val="7F7F7F"/>
                </a:solidFill>
                <a:latin typeface="+mn-lt"/>
              </a:rPr>
              <a:t>		</a:t>
            </a:r>
          </a:p>
          <a:p>
            <a:pPr eaLnBrk="1" hangingPunct="1">
              <a:lnSpc>
                <a:spcPct val="100000"/>
              </a:lnSpc>
              <a:spcBef>
                <a:spcPts val="200"/>
              </a:spcBef>
              <a:buClr>
                <a:srgbClr val="006600"/>
              </a:buClr>
              <a:buSzTx/>
              <a:buFontTx/>
              <a:buNone/>
            </a:pPr>
            <a:r>
              <a:rPr lang="en-US" altLang="en-US" sz="2600" dirty="0">
                <a:solidFill>
                  <a:srgbClr val="7F7F7F"/>
                </a:solidFill>
                <a:latin typeface="+mn-lt"/>
              </a:rPr>
              <a:t>	</a:t>
            </a:r>
            <a:r>
              <a:rPr lang="el-GR" altLang="en-US" sz="2600" dirty="0">
                <a:latin typeface="+mn-lt"/>
              </a:rPr>
              <a:t>β</a:t>
            </a:r>
            <a:r>
              <a:rPr lang="en-US" altLang="en-US" sz="2600" baseline="-25000" dirty="0">
                <a:latin typeface="+mn-lt"/>
              </a:rPr>
              <a:t>project</a:t>
            </a:r>
            <a:r>
              <a:rPr lang="en-US" altLang="en-US" sz="2600" dirty="0">
                <a:solidFill>
                  <a:srgbClr val="7F7F7F"/>
                </a:solidFill>
                <a:latin typeface="+mn-lt"/>
              </a:rPr>
              <a:t>	</a:t>
            </a:r>
            <a:r>
              <a:rPr lang="en-US" altLang="en-US" sz="2600" dirty="0">
                <a:latin typeface="+mn-lt"/>
              </a:rPr>
              <a:t>= 1.5</a:t>
            </a:r>
          </a:p>
          <a:p>
            <a:pPr eaLnBrk="1" hangingPunct="1">
              <a:lnSpc>
                <a:spcPct val="100000"/>
              </a:lnSpc>
              <a:spcBef>
                <a:spcPts val="200"/>
              </a:spcBef>
              <a:buClr>
                <a:srgbClr val="006600"/>
              </a:buClr>
              <a:buSzTx/>
              <a:buFontTx/>
              <a:buNone/>
            </a:pPr>
            <a:r>
              <a:rPr lang="en-US" altLang="en-US" sz="2600" dirty="0">
                <a:solidFill>
                  <a:srgbClr val="7F7F7F"/>
                </a:solidFill>
                <a:latin typeface="+mn-lt"/>
              </a:rPr>
              <a:t>	</a:t>
            </a:r>
            <a:r>
              <a:rPr lang="en-US" altLang="en-US" sz="2600" dirty="0" err="1">
                <a:latin typeface="+mn-lt"/>
              </a:rPr>
              <a:t>r</a:t>
            </a:r>
            <a:r>
              <a:rPr lang="en-US" altLang="en-US" sz="2600" baseline="-25000" dirty="0" err="1">
                <a:latin typeface="+mn-lt"/>
              </a:rPr>
              <a:t>RF</a:t>
            </a:r>
            <a:r>
              <a:rPr lang="en-US" altLang="en-US" sz="2600" dirty="0">
                <a:latin typeface="+mn-lt"/>
              </a:rPr>
              <a:t> </a:t>
            </a:r>
            <a:r>
              <a:rPr lang="en-US" altLang="en-US" sz="2600" dirty="0">
                <a:solidFill>
                  <a:srgbClr val="7F7F7F"/>
                </a:solidFill>
                <a:latin typeface="+mn-lt"/>
              </a:rPr>
              <a:t>	</a:t>
            </a:r>
            <a:r>
              <a:rPr lang="en-US" altLang="en-US" sz="2600" dirty="0">
                <a:latin typeface="+mn-lt"/>
              </a:rPr>
              <a:t>= 3.0%</a:t>
            </a:r>
            <a:r>
              <a:rPr lang="en-US" altLang="en-US" sz="2600" dirty="0">
                <a:solidFill>
                  <a:srgbClr val="7F7F7F"/>
                </a:solidFill>
                <a:latin typeface="+mn-lt"/>
              </a:rPr>
              <a:t>		</a:t>
            </a:r>
          </a:p>
          <a:p>
            <a:pPr eaLnBrk="1" hangingPunct="1">
              <a:lnSpc>
                <a:spcPct val="100000"/>
              </a:lnSpc>
              <a:spcBef>
                <a:spcPts val="200"/>
              </a:spcBef>
              <a:buClr>
                <a:srgbClr val="006600"/>
              </a:buClr>
              <a:buSzTx/>
              <a:buFontTx/>
              <a:buNone/>
            </a:pPr>
            <a:r>
              <a:rPr lang="en-US" altLang="en-US" sz="2600" dirty="0">
                <a:solidFill>
                  <a:srgbClr val="7F7F7F"/>
                </a:solidFill>
                <a:latin typeface="+mn-lt"/>
              </a:rPr>
              <a:t>	</a:t>
            </a:r>
            <a:r>
              <a:rPr lang="en-US" altLang="en-US" sz="2600" dirty="0" err="1">
                <a:latin typeface="+mn-lt"/>
              </a:rPr>
              <a:t>r</a:t>
            </a:r>
            <a:r>
              <a:rPr lang="en-US" altLang="en-US" sz="2600" baseline="-25000" dirty="0" err="1">
                <a:latin typeface="+mn-lt"/>
              </a:rPr>
              <a:t>M</a:t>
            </a:r>
            <a:r>
              <a:rPr lang="en-US" altLang="en-US" sz="2600" dirty="0">
                <a:latin typeface="+mn-lt"/>
              </a:rPr>
              <a:t> </a:t>
            </a:r>
            <a:r>
              <a:rPr lang="en-US" altLang="en-US" sz="2600" dirty="0">
                <a:solidFill>
                  <a:srgbClr val="7F7F7F"/>
                </a:solidFill>
                <a:latin typeface="+mn-lt"/>
              </a:rPr>
              <a:t>	</a:t>
            </a:r>
            <a:r>
              <a:rPr lang="en-US" altLang="en-US" sz="2600" dirty="0">
                <a:latin typeface="+mn-lt"/>
              </a:rPr>
              <a:t>= 9.0%</a:t>
            </a:r>
          </a:p>
          <a:p>
            <a:pPr eaLnBrk="1" hangingPunct="1">
              <a:lnSpc>
                <a:spcPct val="100000"/>
              </a:lnSpc>
              <a:spcBef>
                <a:spcPts val="200"/>
              </a:spcBef>
              <a:spcAft>
                <a:spcPts val="38"/>
              </a:spcAft>
              <a:buClr>
                <a:srgbClr val="006600"/>
              </a:buClr>
              <a:buSzTx/>
              <a:buFontTx/>
              <a:buNone/>
            </a:pPr>
            <a:r>
              <a:rPr lang="en-US" altLang="en-US" sz="2600" dirty="0">
                <a:solidFill>
                  <a:srgbClr val="7F7F7F"/>
                </a:solidFill>
                <a:latin typeface="+mn-lt"/>
              </a:rPr>
              <a:t>	</a:t>
            </a:r>
            <a:r>
              <a:rPr lang="en-US" altLang="en-US" sz="2600" dirty="0" err="1">
                <a:latin typeface="+mn-lt"/>
              </a:rPr>
              <a:t>r</a:t>
            </a:r>
            <a:r>
              <a:rPr lang="en-US" altLang="en-US" sz="2600" baseline="-25000" dirty="0" err="1">
                <a:latin typeface="+mn-lt"/>
              </a:rPr>
              <a:t>project</a:t>
            </a:r>
            <a:r>
              <a:rPr lang="en-US" altLang="en-US" sz="2600" dirty="0">
                <a:solidFill>
                  <a:srgbClr val="7F7F7F"/>
                </a:solidFill>
                <a:latin typeface="+mn-lt"/>
              </a:rPr>
              <a:t>	</a:t>
            </a:r>
            <a:r>
              <a:rPr lang="en-US" altLang="en-US" sz="2600" dirty="0">
                <a:latin typeface="+mn-lt"/>
              </a:rPr>
              <a:t>= 3.0% + (9.0% - 3.0%)1.5 = 12.0%</a:t>
            </a:r>
          </a:p>
          <a:p>
            <a:pPr eaLnBrk="1" hangingPunct="1">
              <a:lnSpc>
                <a:spcPct val="100000"/>
              </a:lnSpc>
              <a:spcBef>
                <a:spcPts val="200"/>
              </a:spcBef>
              <a:spcAft>
                <a:spcPts val="38"/>
              </a:spcAft>
              <a:buClr>
                <a:srgbClr val="006600"/>
              </a:buClr>
              <a:buSzTx/>
              <a:buFontTx/>
              <a:buNone/>
            </a:pPr>
            <a:endParaRPr lang="en-US" altLang="en-US" sz="2600" dirty="0">
              <a:latin typeface="+mn-lt"/>
            </a:endParaRPr>
          </a:p>
        </p:txBody>
      </p:sp>
      <p:sp>
        <p:nvSpPr>
          <p:cNvPr id="318469" name="Text Box 5"/>
          <p:cNvSpPr txBox="1">
            <a:spLocks noChangeArrowheads="1"/>
          </p:cNvSpPr>
          <p:nvPr/>
        </p:nvSpPr>
        <p:spPr bwMode="auto">
          <a:xfrm>
            <a:off x="677333" y="3437991"/>
            <a:ext cx="7553863"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39725" indent="-339725">
              <a:lnSpc>
                <a:spcPct val="115000"/>
              </a:lnSpc>
              <a:spcBef>
                <a:spcPct val="20000"/>
              </a:spcBef>
              <a:buSzPct val="75000"/>
              <a:buBlip>
                <a:blip r:embed="rId4"/>
              </a:buBlip>
              <a:tabLst>
                <a:tab pos="2054225"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054225"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054225"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054225"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054225"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Clr>
                <a:srgbClr val="006600"/>
              </a:buClr>
              <a:buSzTx/>
              <a:buFont typeface="Arial" panose="020B0604020202020204" pitchFamily="34" charset="0"/>
              <a:buChar char="•"/>
            </a:pPr>
            <a:r>
              <a:rPr lang="en-US" altLang="en-US" sz="2600" dirty="0">
                <a:latin typeface="+mn-lt"/>
              </a:rPr>
              <a:t>Firm’s Characteristics Before Purchasing the Project:</a:t>
            </a:r>
          </a:p>
          <a:p>
            <a:pPr eaLnBrk="1" hangingPunct="1">
              <a:lnSpc>
                <a:spcPct val="100000"/>
              </a:lnSpc>
              <a:spcBef>
                <a:spcPct val="0"/>
              </a:spcBef>
              <a:buClr>
                <a:srgbClr val="006600"/>
              </a:buClr>
              <a:buSzTx/>
              <a:buFontTx/>
              <a:buNone/>
            </a:pPr>
            <a:r>
              <a:rPr lang="en-US" altLang="en-US" sz="2600" dirty="0">
                <a:solidFill>
                  <a:srgbClr val="7F7F7F"/>
                </a:solidFill>
                <a:latin typeface="+mn-lt"/>
              </a:rPr>
              <a:t>	</a:t>
            </a:r>
            <a:r>
              <a:rPr lang="en-US" altLang="en-US" sz="2600" dirty="0">
                <a:latin typeface="+mn-lt"/>
              </a:rPr>
              <a:t>Total assets </a:t>
            </a:r>
            <a:r>
              <a:rPr lang="en-US" altLang="en-US" sz="2600" dirty="0">
                <a:solidFill>
                  <a:srgbClr val="7F7F7F"/>
                </a:solidFill>
                <a:latin typeface="+mn-lt"/>
              </a:rPr>
              <a:t>	</a:t>
            </a:r>
            <a:r>
              <a:rPr lang="en-US" altLang="en-US" sz="2600" dirty="0">
                <a:latin typeface="+mn-lt"/>
              </a:rPr>
              <a:t>= $400,000</a:t>
            </a:r>
          </a:p>
          <a:p>
            <a:pPr eaLnBrk="1" hangingPunct="1">
              <a:lnSpc>
                <a:spcPct val="100000"/>
              </a:lnSpc>
              <a:spcBef>
                <a:spcPct val="0"/>
              </a:spcBef>
              <a:buClr>
                <a:srgbClr val="006600"/>
              </a:buClr>
              <a:buSzTx/>
              <a:buFontTx/>
              <a:buNone/>
            </a:pPr>
            <a:r>
              <a:rPr lang="en-US" altLang="en-US" sz="2600" dirty="0">
                <a:solidFill>
                  <a:srgbClr val="7F7F7F"/>
                </a:solidFill>
                <a:latin typeface="+mn-lt"/>
              </a:rPr>
              <a:t>	</a:t>
            </a:r>
            <a:r>
              <a:rPr lang="el-GR" altLang="en-US" sz="2600" dirty="0">
                <a:latin typeface="+mn-lt"/>
              </a:rPr>
              <a:t> β </a:t>
            </a:r>
            <a:r>
              <a:rPr lang="en-US" altLang="en-US" sz="2600" baseline="-25000" dirty="0">
                <a:latin typeface="+mn-lt"/>
              </a:rPr>
              <a:t>Firm-current</a:t>
            </a:r>
            <a:r>
              <a:rPr lang="en-US" altLang="en-US" sz="2600" dirty="0">
                <a:solidFill>
                  <a:srgbClr val="7F7F7F"/>
                </a:solidFill>
                <a:latin typeface="+mn-lt"/>
              </a:rPr>
              <a:t>	</a:t>
            </a:r>
            <a:r>
              <a:rPr lang="en-US" altLang="en-US" sz="2600" dirty="0">
                <a:latin typeface="+mn-lt"/>
              </a:rPr>
              <a:t>= 1.0</a:t>
            </a:r>
          </a:p>
        </p:txBody>
      </p:sp>
      <p:sp>
        <p:nvSpPr>
          <p:cNvPr id="318470" name="Text Box 6"/>
          <p:cNvSpPr txBox="1">
            <a:spLocks noChangeArrowheads="1"/>
          </p:cNvSpPr>
          <p:nvPr/>
        </p:nvSpPr>
        <p:spPr bwMode="auto">
          <a:xfrm>
            <a:off x="676275" y="4758270"/>
            <a:ext cx="7515584"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39725" indent="-339725">
              <a:lnSpc>
                <a:spcPct val="115000"/>
              </a:lnSpc>
              <a:spcBef>
                <a:spcPct val="20000"/>
              </a:spcBef>
              <a:buSzPct val="75000"/>
              <a:buBlip>
                <a:blip r:embed="rId4"/>
              </a:buBlip>
              <a:tabLst>
                <a:tab pos="2054225"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054225"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054225"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054225"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054225"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054225"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10000"/>
              </a:lnSpc>
              <a:spcBef>
                <a:spcPct val="0"/>
              </a:spcBef>
              <a:buClr>
                <a:srgbClr val="006600"/>
              </a:buClr>
              <a:buSzTx/>
              <a:buFont typeface="Arial" panose="020B0604020202020204" pitchFamily="34" charset="0"/>
              <a:buChar char="•"/>
            </a:pPr>
            <a:r>
              <a:rPr lang="en-US" altLang="en-US" sz="2600" dirty="0">
                <a:latin typeface="+mn-lt"/>
              </a:rPr>
              <a:t>Firm’s Beta Coefficient After Purchasing the Project:</a:t>
            </a:r>
          </a:p>
          <a:p>
            <a:pPr eaLnBrk="1" hangingPunct="1">
              <a:lnSpc>
                <a:spcPct val="110000"/>
              </a:lnSpc>
              <a:spcBef>
                <a:spcPct val="0"/>
              </a:spcBef>
              <a:buClr>
                <a:srgbClr val="006600"/>
              </a:buClr>
              <a:buSzTx/>
              <a:buFontTx/>
              <a:buNone/>
            </a:pPr>
            <a:r>
              <a:rPr lang="en-US" altLang="en-US" sz="2600" dirty="0">
                <a:solidFill>
                  <a:srgbClr val="7F7F7F"/>
                </a:solidFill>
                <a:latin typeface="+mn-lt"/>
              </a:rPr>
              <a:t>	</a:t>
            </a:r>
            <a:r>
              <a:rPr lang="en-US" altLang="en-US" sz="2600" dirty="0">
                <a:latin typeface="+mn-lt"/>
              </a:rPr>
              <a:t>Total assets </a:t>
            </a:r>
            <a:r>
              <a:rPr lang="en-US" altLang="en-US" sz="2600" dirty="0">
                <a:solidFill>
                  <a:srgbClr val="7F7F7F"/>
                </a:solidFill>
                <a:latin typeface="+mn-lt"/>
              </a:rPr>
              <a:t>	</a:t>
            </a:r>
            <a:r>
              <a:rPr lang="en-US" altLang="en-US" sz="2600" dirty="0">
                <a:latin typeface="+mn-lt"/>
              </a:rPr>
              <a:t>= $400,000 + $100,000 = $500,000</a:t>
            </a:r>
          </a:p>
        </p:txBody>
      </p:sp>
      <p:graphicFrame>
        <p:nvGraphicFramePr>
          <p:cNvPr id="318471" name="Object 7"/>
          <p:cNvGraphicFramePr>
            <a:graphicFrameLocks noChangeAspect="1"/>
          </p:cNvGraphicFramePr>
          <p:nvPr>
            <p:extLst>
              <p:ext uri="{D42A27DB-BD31-4B8C-83A1-F6EECF244321}">
                <p14:modId xmlns:p14="http://schemas.microsoft.com/office/powerpoint/2010/main" val="3429643982"/>
              </p:ext>
            </p:extLst>
          </p:nvPr>
        </p:nvGraphicFramePr>
        <p:xfrm>
          <a:off x="2006600" y="5720827"/>
          <a:ext cx="4699000" cy="671512"/>
        </p:xfrm>
        <a:graphic>
          <a:graphicData uri="http://schemas.openxmlformats.org/presentationml/2006/ole">
            <mc:AlternateContent xmlns:mc="http://schemas.openxmlformats.org/markup-compatibility/2006">
              <mc:Choice xmlns:v="urn:schemas-microsoft-com:vml" Requires="v">
                <p:oleObj name="Equation" r:id="rId5" imgW="2832100" imgH="419100" progId="Equation.3">
                  <p:embed/>
                </p:oleObj>
              </mc:Choice>
              <mc:Fallback>
                <p:oleObj name="Equation" r:id="rId5" imgW="2832100" imgH="4191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6600" y="5720827"/>
                        <a:ext cx="4699000" cy="671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8472" name="Text Box 8"/>
          <p:cNvSpPr txBox="1">
            <a:spLocks noChangeArrowheads="1"/>
          </p:cNvSpPr>
          <p:nvPr/>
        </p:nvSpPr>
        <p:spPr bwMode="auto">
          <a:xfrm>
            <a:off x="228600" y="5014913"/>
            <a:ext cx="374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400"/>
              <a:t>  </a:t>
            </a:r>
          </a:p>
        </p:txBody>
      </p:sp>
      <p:sp>
        <p:nvSpPr>
          <p:cNvPr id="9"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Beta (Market) Risk</a:t>
            </a:r>
            <a:endParaRPr lang="en-US" altLang="en-US" sz="3000" b="1" dirty="0">
              <a:latin typeface="+mn-lt"/>
            </a:endParaRPr>
          </a:p>
        </p:txBody>
      </p:sp>
    </p:spTree>
    <p:custDataLst>
      <p:tags r:id="rId1"/>
    </p:custDataLst>
    <p:extLst>
      <p:ext uri="{BB962C8B-B14F-4D97-AF65-F5344CB8AC3E}">
        <p14:creationId xmlns:p14="http://schemas.microsoft.com/office/powerpoint/2010/main" val="3409819470"/>
      </p:ext>
    </p:extLst>
  </p:cSld>
  <p:clrMapOvr>
    <a:masterClrMapping/>
  </p:clrMapOvr>
  <p:transition advTm="21528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846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846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846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846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846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8468">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18469">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18469">
                                            <p:txEl>
                                              <p:pRg st="1" end="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18469">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18470">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18470">
                                            <p:txEl>
                                              <p:pRg st="1" end="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31847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18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8" grpId="0" build="p" autoUpdateAnimBg="0"/>
      <p:bldP spid="318469" grpId="0" build="p" autoUpdateAnimBg="0"/>
      <p:bldP spid="318470" grpId="0" build="p" autoUpdateAnimBg="0"/>
      <p:bldP spid="31847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9491" name="Rectangle 3"/>
          <p:cNvSpPr>
            <a:spLocks noGrp="1" noChangeArrowheads="1"/>
          </p:cNvSpPr>
          <p:nvPr>
            <p:ph type="body" idx="4294967295"/>
          </p:nvPr>
        </p:nvSpPr>
        <p:spPr>
          <a:xfrm>
            <a:off x="304800" y="977785"/>
            <a:ext cx="8534400" cy="1756891"/>
          </a:xfrm>
        </p:spPr>
        <p:txBody>
          <a:bodyPr>
            <a:spAutoFit/>
          </a:bodyPr>
          <a:lstStyle/>
          <a:p>
            <a:pPr marL="465138" indent="-465138" eaLnBrk="1" hangingPunct="1">
              <a:lnSpc>
                <a:spcPct val="100000"/>
              </a:lnSpc>
              <a:spcBef>
                <a:spcPts val="500"/>
              </a:spcBef>
              <a:buClr>
                <a:srgbClr val="006600"/>
              </a:buClr>
            </a:pPr>
            <a:r>
              <a:rPr lang="en-US" altLang="en-US" sz="2600" dirty="0">
                <a:cs typeface="Times New Roman" panose="02020603050405020304" pitchFamily="18" charset="0"/>
              </a:rPr>
              <a:t>The firm generally uses its average required rate of return to evaluate projects with average risk.</a:t>
            </a:r>
          </a:p>
          <a:p>
            <a:pPr marL="465138" indent="-465138" eaLnBrk="1" hangingPunct="1">
              <a:lnSpc>
                <a:spcPct val="100000"/>
              </a:lnSpc>
              <a:spcBef>
                <a:spcPts val="500"/>
              </a:spcBef>
              <a:buClr>
                <a:srgbClr val="006600"/>
              </a:buClr>
            </a:pPr>
            <a:r>
              <a:rPr lang="en-US" altLang="en-US" sz="2600" dirty="0">
                <a:cs typeface="Times New Roman" panose="02020603050405020304" pitchFamily="18" charset="0"/>
              </a:rPr>
              <a:t>The average required rate of return is adjusted to evaluate projects with above-average or below-average risks.</a:t>
            </a:r>
            <a:endParaRPr lang="en-US" altLang="en-US" sz="2600" dirty="0"/>
          </a:p>
        </p:txBody>
      </p:sp>
      <p:sp>
        <p:nvSpPr>
          <p:cNvPr id="319492" name="Text Box 4"/>
          <p:cNvSpPr txBox="1">
            <a:spLocks noChangeArrowheads="1"/>
          </p:cNvSpPr>
          <p:nvPr/>
        </p:nvSpPr>
        <p:spPr bwMode="auto">
          <a:xfrm>
            <a:off x="1938874" y="2760128"/>
            <a:ext cx="5342462"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5000"/>
              </a:lnSpc>
              <a:spcBef>
                <a:spcPct val="20000"/>
              </a:spcBef>
              <a:buSzPct val="75000"/>
              <a:buBlip>
                <a:blip r:embed="rId4"/>
              </a:buBlip>
              <a:tabLst>
                <a:tab pos="2571750" algn="l"/>
                <a:tab pos="3714750" algn="dec"/>
                <a:tab pos="4572000" algn="l"/>
              </a:tabLst>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tabLst>
                <a:tab pos="2571750" algn="l"/>
                <a:tab pos="3714750" algn="dec"/>
                <a:tab pos="4572000" algn="l"/>
              </a:tabLst>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tabLst>
                <a:tab pos="2571750" algn="l"/>
                <a:tab pos="3714750" algn="dec"/>
                <a:tab pos="4572000" algn="l"/>
              </a:tabLst>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tabLst>
                <a:tab pos="2571750" algn="l"/>
                <a:tab pos="3714750" algn="dec"/>
                <a:tab pos="4572000" algn="l"/>
              </a:tabLst>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tabLst>
                <a:tab pos="2571750" algn="l"/>
                <a:tab pos="3714750" algn="dec"/>
                <a:tab pos="4572000" algn="l"/>
              </a:tabLst>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tabLst>
                <a:tab pos="2571750" algn="l"/>
                <a:tab pos="3714750" algn="dec"/>
                <a:tab pos="4572000" algn="l"/>
              </a:tabLst>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tabLst>
                <a:tab pos="2571750" algn="l"/>
                <a:tab pos="3714750" algn="dec"/>
                <a:tab pos="4572000" algn="l"/>
              </a:tabLst>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tabLst>
                <a:tab pos="2571750" algn="l"/>
                <a:tab pos="3714750" algn="dec"/>
                <a:tab pos="4572000" algn="l"/>
              </a:tabLst>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tabLst>
                <a:tab pos="2571750" algn="l"/>
                <a:tab pos="3714750" algn="dec"/>
                <a:tab pos="4572000" algn="l"/>
              </a:tabLst>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0"/>
              </a:spcBef>
              <a:buSzTx/>
              <a:buFontTx/>
              <a:buNone/>
            </a:pPr>
            <a:r>
              <a:rPr lang="en-US" altLang="en-US" sz="2600" dirty="0">
                <a:latin typeface="+mn-lt"/>
              </a:rPr>
              <a:t>	Project Required </a:t>
            </a:r>
          </a:p>
          <a:p>
            <a:pPr eaLnBrk="1" hangingPunct="1">
              <a:lnSpc>
                <a:spcPct val="100000"/>
              </a:lnSpc>
              <a:spcBef>
                <a:spcPct val="0"/>
              </a:spcBef>
              <a:buSzTx/>
              <a:buFontTx/>
              <a:buNone/>
              <a:tabLst>
                <a:tab pos="2571750" algn="l"/>
                <a:tab pos="3714750" algn="dec"/>
                <a:tab pos="4800600" algn="l"/>
              </a:tabLst>
            </a:pPr>
            <a:r>
              <a:rPr lang="en-US" altLang="en-US" sz="2600" u="sng" dirty="0">
                <a:latin typeface="+mn-lt"/>
              </a:rPr>
              <a:t>Risk Category</a:t>
            </a:r>
            <a:r>
              <a:rPr lang="en-US" altLang="en-US" sz="2600" dirty="0">
                <a:latin typeface="+mn-lt"/>
              </a:rPr>
              <a:t>	</a:t>
            </a:r>
            <a:r>
              <a:rPr lang="en-US" altLang="en-US" sz="2600" u="sng" dirty="0">
                <a:latin typeface="+mn-lt"/>
              </a:rPr>
              <a:t> Rate of Return	 </a:t>
            </a:r>
          </a:p>
          <a:p>
            <a:pPr eaLnBrk="1" hangingPunct="1">
              <a:lnSpc>
                <a:spcPct val="100000"/>
              </a:lnSpc>
              <a:spcBef>
                <a:spcPct val="0"/>
              </a:spcBef>
              <a:buSzTx/>
              <a:buFontTx/>
              <a:buNone/>
            </a:pPr>
            <a:r>
              <a:rPr lang="en-US" altLang="en-US" sz="2600" dirty="0">
                <a:latin typeface="+mn-lt"/>
              </a:rPr>
              <a:t>Above-average		16%</a:t>
            </a:r>
          </a:p>
          <a:p>
            <a:pPr eaLnBrk="1" hangingPunct="1">
              <a:lnSpc>
                <a:spcPct val="100000"/>
              </a:lnSpc>
              <a:spcBef>
                <a:spcPct val="0"/>
              </a:spcBef>
              <a:buSzTx/>
              <a:buFontTx/>
              <a:buNone/>
            </a:pPr>
            <a:r>
              <a:rPr lang="en-US" altLang="en-US" sz="2600" dirty="0">
                <a:latin typeface="+mn-lt"/>
              </a:rPr>
              <a:t>Average		12</a:t>
            </a:r>
          </a:p>
          <a:p>
            <a:pPr eaLnBrk="1" hangingPunct="1">
              <a:lnSpc>
                <a:spcPct val="100000"/>
              </a:lnSpc>
              <a:spcBef>
                <a:spcPct val="0"/>
              </a:spcBef>
              <a:buSzTx/>
              <a:buFontTx/>
              <a:buNone/>
            </a:pPr>
            <a:r>
              <a:rPr lang="en-US" altLang="en-US" sz="2600" dirty="0">
                <a:latin typeface="+mn-lt"/>
              </a:rPr>
              <a:t>Below-average		10</a:t>
            </a:r>
          </a:p>
        </p:txBody>
      </p:sp>
      <p:sp>
        <p:nvSpPr>
          <p:cNvPr id="319493" name="Rectangle 5"/>
          <p:cNvSpPr>
            <a:spLocks noChangeArrowheads="1"/>
          </p:cNvSpPr>
          <p:nvPr/>
        </p:nvSpPr>
        <p:spPr bwMode="auto">
          <a:xfrm>
            <a:off x="304800" y="5046137"/>
            <a:ext cx="85344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5138" indent="-465138">
              <a:lnSpc>
                <a:spcPct val="115000"/>
              </a:lnSpc>
              <a:spcBef>
                <a:spcPct val="20000"/>
              </a:spcBef>
              <a:buSzPct val="75000"/>
              <a:buBlip>
                <a:blip r:embed="rId4"/>
              </a:buBlip>
              <a:defRPr sz="3200">
                <a:solidFill>
                  <a:schemeClr val="tx1"/>
                </a:solidFill>
                <a:latin typeface="Tahoma" panose="020B0604030504040204" pitchFamily="34" charset="0"/>
                <a:ea typeface="ＭＳ Ｐゴシック" panose="020B0600070205080204" pitchFamily="34" charset="-128"/>
              </a:defRPr>
            </a:lvl1pPr>
            <a:lvl2pPr marL="742950" indent="-285750">
              <a:lnSpc>
                <a:spcPct val="115000"/>
              </a:lnSpc>
              <a:spcBef>
                <a:spcPct val="20000"/>
              </a:spcBef>
              <a:buClr>
                <a:srgbClr val="94A41A"/>
              </a:buClr>
              <a:buFont typeface="Wingdings 2" panose="05020102010507070707" pitchFamily="18" charset="2"/>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lnSpc>
                <a:spcPct val="115000"/>
              </a:lnSpc>
              <a:spcBef>
                <a:spcPct val="20000"/>
              </a:spcBef>
              <a:buClr>
                <a:srgbClr val="C37C1F"/>
              </a:buClr>
              <a:buFont typeface="Times" panose="02020603050405020304" pitchFamily="18" charset="0"/>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lnSpc>
                <a:spcPct val="115000"/>
              </a:lnSpc>
              <a:spcBef>
                <a:spcPct val="20000"/>
              </a:spcBef>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lnSpc>
                <a:spcPct val="115000"/>
              </a:lnSpc>
              <a:spcBef>
                <a:spcPct val="20000"/>
              </a:spcBef>
              <a:spcAft>
                <a:spcPct val="0"/>
              </a:spcAft>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100000"/>
              </a:lnSpc>
              <a:spcBef>
                <a:spcPct val="30000"/>
              </a:spcBef>
              <a:buClr>
                <a:srgbClr val="006600"/>
              </a:buClr>
              <a:buSzPct val="100000"/>
              <a:buFont typeface="Arial" panose="020B0604020202020204" pitchFamily="34" charset="0"/>
              <a:buChar char="•"/>
            </a:pPr>
            <a:r>
              <a:rPr lang="en-US" altLang="en-US" sz="2600" dirty="0">
                <a:solidFill>
                  <a:srgbClr val="FF0000"/>
                </a:solidFill>
                <a:latin typeface="+mn-lt"/>
              </a:rPr>
              <a:t>If risk is not considered, high-risk projects might be accepted when they should be rejected, and low-risk projects might be rejected when they should be accepted.  </a:t>
            </a:r>
          </a:p>
        </p:txBody>
      </p:sp>
      <p:sp>
        <p:nvSpPr>
          <p:cNvPr id="8"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Capital Budgeting—Risk Analysis</a:t>
            </a:r>
            <a:endParaRPr lang="en-US" altLang="en-US" sz="3000" b="1" dirty="0">
              <a:latin typeface="+mn-lt"/>
            </a:endParaRPr>
          </a:p>
        </p:txBody>
      </p:sp>
    </p:spTree>
    <p:custDataLst>
      <p:tags r:id="rId1"/>
    </p:custDataLst>
    <p:extLst>
      <p:ext uri="{BB962C8B-B14F-4D97-AF65-F5344CB8AC3E}">
        <p14:creationId xmlns:p14="http://schemas.microsoft.com/office/powerpoint/2010/main" val="1444089607"/>
      </p:ext>
    </p:extLst>
  </p:cSld>
  <p:clrMapOvr>
    <a:masterClrMapping/>
  </p:clrMapOvr>
  <p:transition advTm="26305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9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9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949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949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1" grpId="0" build="p" autoUpdateAnimBg="0"/>
      <p:bldP spid="319492" grpId="0" autoUpdateAnimBg="0"/>
      <p:bldP spid="31949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64070" y="1193813"/>
            <a:ext cx="8272463" cy="502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65138" indent="-465138" algn="l" eaLnBrk="1" hangingPunct="1">
              <a:lnSpc>
                <a:spcPct val="100000"/>
              </a:lnSpc>
              <a:spcBef>
                <a:spcPts val="500"/>
              </a:spcBef>
              <a:buClr>
                <a:srgbClr val="006600"/>
              </a:buClr>
              <a:buFont typeface="Arial" panose="020B0604020202020204" pitchFamily="34" charset="0"/>
              <a:buChar char="•"/>
            </a:pPr>
            <a:r>
              <a:rPr lang="en-US" altLang="en-US" sz="2700" dirty="0">
                <a:cs typeface="Times New Roman" panose="02020603050405020304" pitchFamily="18" charset="0"/>
              </a:rPr>
              <a:t>Capital budgeting projects of multinational firms should be evaluated using the same techniques.</a:t>
            </a:r>
          </a:p>
          <a:p>
            <a:pPr marL="465138" indent="-465138" algn="l" eaLnBrk="1" hangingPunct="1">
              <a:lnSpc>
                <a:spcPct val="100000"/>
              </a:lnSpc>
              <a:spcBef>
                <a:spcPts val="1500"/>
              </a:spcBef>
              <a:buClr>
                <a:srgbClr val="006600"/>
              </a:buClr>
              <a:buFont typeface="Arial" panose="020B0604020202020204" pitchFamily="34" charset="0"/>
              <a:buChar char="•"/>
            </a:pPr>
            <a:r>
              <a:rPr lang="en-US" altLang="en-US" sz="2700" dirty="0">
                <a:solidFill>
                  <a:srgbClr val="FF0000"/>
                </a:solidFill>
                <a:cs typeface="Times New Roman" panose="02020603050405020304" pitchFamily="18" charset="0"/>
              </a:rPr>
              <a:t>Repatriation</a:t>
            </a:r>
            <a:r>
              <a:rPr lang="en-US" altLang="en-US" sz="2700" dirty="0">
                <a:cs typeface="Times New Roman" panose="02020603050405020304" pitchFamily="18" charset="0"/>
              </a:rPr>
              <a:t> of cash (earnings) might restrict cash flows.</a:t>
            </a:r>
          </a:p>
          <a:p>
            <a:pPr marL="465138" indent="-465138" algn="l" eaLnBrk="1" hangingPunct="1">
              <a:lnSpc>
                <a:spcPct val="100000"/>
              </a:lnSpc>
              <a:spcBef>
                <a:spcPts val="1500"/>
              </a:spcBef>
              <a:buClr>
                <a:srgbClr val="006600"/>
              </a:buClr>
              <a:buFont typeface="Arial" panose="020B0604020202020204" pitchFamily="34" charset="0"/>
              <a:buChar char="•"/>
            </a:pPr>
            <a:r>
              <a:rPr lang="en-US" altLang="en-US" sz="2700" dirty="0">
                <a:cs typeface="Times New Roman" panose="02020603050405020304" pitchFamily="18" charset="0"/>
              </a:rPr>
              <a:t>Projects associated with foreign operations generally are considered riskier than domestic projects because:</a:t>
            </a:r>
          </a:p>
          <a:p>
            <a:pPr marL="739775" lvl="1" indent="-287338" algn="l" eaLnBrk="1" hangingPunct="1">
              <a:lnSpc>
                <a:spcPct val="100000"/>
              </a:lnSpc>
              <a:buClr>
                <a:srgbClr val="006600"/>
              </a:buClr>
              <a:buFont typeface="Courier New" panose="02070309020205020404" pitchFamily="49" charset="0"/>
              <a:buChar char="o"/>
            </a:pPr>
            <a:r>
              <a:rPr lang="en-US" altLang="en-US" sz="2500" dirty="0">
                <a:cs typeface="Times New Roman" panose="02020603050405020304" pitchFamily="18" charset="0"/>
              </a:rPr>
              <a:t>Movements in exchange rates—that is, </a:t>
            </a:r>
            <a:r>
              <a:rPr lang="en-US" altLang="en-US" sz="2500" dirty="0">
                <a:solidFill>
                  <a:srgbClr val="FF0000"/>
                </a:solidFill>
                <a:cs typeface="Times New Roman" panose="02020603050405020304" pitchFamily="18" charset="0"/>
              </a:rPr>
              <a:t>exchange rate risk</a:t>
            </a:r>
            <a:r>
              <a:rPr lang="en-US" altLang="en-US" sz="2500" dirty="0">
                <a:cs typeface="Times New Roman" panose="02020603050405020304" pitchFamily="18" charset="0"/>
              </a:rPr>
              <a:t>.</a:t>
            </a:r>
          </a:p>
          <a:p>
            <a:pPr marL="739775" lvl="1" indent="-287338" algn="l" eaLnBrk="1" hangingPunct="1">
              <a:lnSpc>
                <a:spcPct val="100000"/>
              </a:lnSpc>
              <a:buClr>
                <a:srgbClr val="006600"/>
              </a:buClr>
              <a:buFont typeface="Courier New" panose="02070309020205020404" pitchFamily="49" charset="0"/>
              <a:buChar char="o"/>
            </a:pPr>
            <a:r>
              <a:rPr lang="en-US" altLang="en-US" sz="2500" dirty="0">
                <a:solidFill>
                  <a:srgbClr val="FF0000"/>
                </a:solidFill>
                <a:cs typeface="Times New Roman" panose="02020603050405020304" pitchFamily="18" charset="0"/>
              </a:rPr>
              <a:t>Political risk</a:t>
            </a:r>
            <a:r>
              <a:rPr lang="en-US" altLang="en-US" sz="2500" dirty="0">
                <a:cs typeface="Times New Roman" panose="02020603050405020304" pitchFamily="18" charset="0"/>
              </a:rPr>
              <a:t>—risk that foreign governments will takeover or severely restrict operations of foreign subsidiaries (risk of </a:t>
            </a:r>
            <a:r>
              <a:rPr lang="en-US" altLang="en-US" sz="2500" dirty="0">
                <a:solidFill>
                  <a:srgbClr val="FF0000"/>
                </a:solidFill>
                <a:cs typeface="Times New Roman" panose="02020603050405020304" pitchFamily="18" charset="0"/>
              </a:rPr>
              <a:t>expropriation</a:t>
            </a:r>
            <a:r>
              <a:rPr lang="en-US" altLang="en-US" sz="2500" dirty="0">
                <a:cs typeface="Times New Roman" panose="02020603050405020304" pitchFamily="18" charset="0"/>
              </a:rPr>
              <a:t>) </a:t>
            </a:r>
          </a:p>
        </p:txBody>
      </p:sp>
      <p:sp>
        <p:nvSpPr>
          <p:cNvPr id="5" name="Rectangle 2"/>
          <p:cNvSpPr txBox="1">
            <a:spLocks noChangeArrowheads="1"/>
          </p:cNvSpPr>
          <p:nvPr/>
        </p:nvSpPr>
        <p:spPr bwMode="auto">
          <a:xfrm>
            <a:off x="186274" y="280804"/>
            <a:ext cx="8763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hangingPunct="1"/>
            <a:r>
              <a:rPr lang="en-US" altLang="en-US" sz="3000" b="1" dirty="0">
                <a:latin typeface="+mn-lt"/>
                <a:cs typeface="Times New Roman" panose="02020603050405020304" pitchFamily="18" charset="0"/>
              </a:rPr>
              <a:t>Multinational Capital Budgeting</a:t>
            </a:r>
            <a:endParaRPr lang="en-US" altLang="en-US" sz="3000" b="1" dirty="0">
              <a:latin typeface="+mn-lt"/>
            </a:endParaRPr>
          </a:p>
        </p:txBody>
      </p:sp>
    </p:spTree>
    <p:custDataLst>
      <p:tags r:id="rId1"/>
    </p:custDataLst>
    <p:extLst>
      <p:ext uri="{BB962C8B-B14F-4D97-AF65-F5344CB8AC3E}">
        <p14:creationId xmlns:p14="http://schemas.microsoft.com/office/powerpoint/2010/main" val="314324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228600" y="279400"/>
            <a:ext cx="8653463" cy="6154738"/>
          </a:xfrm>
        </p:spPr>
        <p:txBody>
          <a:bodyPr>
            <a:noAutofit/>
          </a:bodyPr>
          <a:lstStyle/>
          <a:p>
            <a:pPr>
              <a:lnSpc>
                <a:spcPct val="100000"/>
              </a:lnSpc>
              <a:spcBef>
                <a:spcPts val="1200"/>
              </a:spcBef>
              <a:spcAft>
                <a:spcPts val="1000"/>
              </a:spcAft>
              <a:defRPr/>
            </a:pPr>
            <a:r>
              <a:rPr lang="en-US" sz="2800" b="1" cap="small" dirty="0"/>
              <a:t>Chapter 10 Questions</a:t>
            </a:r>
          </a:p>
          <a:p>
            <a:pPr marL="514350" lvl="0" indent="-514350" algn="l">
              <a:buFont typeface="+mj-lt"/>
              <a:buAutoNum type="arabicPeriod"/>
            </a:pPr>
            <a:r>
              <a:rPr lang="en-US" sz="3000" dirty="0"/>
              <a:t>What are the relevant cash flows associated with a capital budgeting project?</a:t>
            </a:r>
          </a:p>
          <a:p>
            <a:pPr marL="514350" lvl="0" indent="-514350" algn="l">
              <a:lnSpc>
                <a:spcPct val="100000"/>
              </a:lnSpc>
              <a:spcBef>
                <a:spcPts val="1500"/>
              </a:spcBef>
              <a:buFont typeface="+mj-lt"/>
              <a:buAutoNum type="arabicPeriod"/>
            </a:pPr>
            <a:r>
              <a:rPr lang="en-US" sz="3000" dirty="0"/>
              <a:t>What is depreciation and how does it affect a project’s relevant cash flows?</a:t>
            </a:r>
          </a:p>
          <a:p>
            <a:pPr marL="514350" lvl="0" indent="-514350" algn="l">
              <a:lnSpc>
                <a:spcPct val="100000"/>
              </a:lnSpc>
              <a:spcBef>
                <a:spcPts val="1500"/>
              </a:spcBef>
              <a:buFont typeface="+mj-lt"/>
              <a:buAutoNum type="arabicPeriod"/>
            </a:pPr>
            <a:r>
              <a:rPr lang="en-US" sz="3000" dirty="0"/>
              <a:t>How is risk incorporated in capital budgeting analysis?</a:t>
            </a:r>
          </a:p>
          <a:p>
            <a:pPr marL="514350" lvl="0" indent="-514350" algn="l">
              <a:lnSpc>
                <a:spcPct val="100000"/>
              </a:lnSpc>
              <a:spcBef>
                <a:spcPts val="1500"/>
              </a:spcBef>
              <a:buFont typeface="+mj-lt"/>
              <a:buAutoNum type="arabicPeriod"/>
            </a:pPr>
            <a:r>
              <a:rPr lang="en-US" sz="3000" dirty="0"/>
              <a:t>How do capital budgeting analyses/decisions differ for multinational firms?</a:t>
            </a:r>
          </a:p>
          <a:p>
            <a:pPr marL="514350" indent="-514350" algn="l">
              <a:buFont typeface="+mj-lt"/>
              <a:buAutoNum type="arabicPeriod"/>
              <a:defRPr/>
            </a:pPr>
            <a:endParaRPr lang="en-US" sz="3000" dirty="0"/>
          </a:p>
          <a:p>
            <a:pPr algn="l">
              <a:defRPr/>
            </a:pPr>
            <a:endParaRPr lang="en-US" sz="2800" dirty="0"/>
          </a:p>
        </p:txBody>
      </p:sp>
    </p:spTree>
    <p:custDataLst>
      <p:tags r:id="rId1"/>
    </p:custDataLst>
    <p:extLst>
      <p:ext uri="{BB962C8B-B14F-4D97-AF65-F5344CB8AC3E}">
        <p14:creationId xmlns:p14="http://schemas.microsoft.com/office/powerpoint/2010/main" val="415629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GWBPihIK"/>
  <p:tag name="ARTICULATE_PROJECT_OPEN" val="0"/>
  <p:tag name="ARTICULATE_SLIDE_COUNT" val="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TIMING" val="|15.|19.7|4.5|32.6|3.|41.7"/>
  <p:tag name="ARTICULATE_TITLE_TAG" val="Project Cash Flows and Risk"/>
  <p:tag name="ARTICULATE_SLIDE_PAUSE" val="0"/>
  <p:tag name="ARTICULATE_NAV_LEVEL" val="2"/>
  <p:tag name="ARTICULATE_PLAYLIST_ID" val="-1"/>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8.3|20.2|16.2|27.5"/>
  <p:tag name="ARTICULATE_SLIDE_PAUSE" val="0"/>
  <p:tag name="ARTICULATE_NAV_LEVEL" val="2"/>
  <p:tag name="ARTICULATE_PLAYLIST_ID" val="-1"/>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15.7|3.5|6.6|23.1|9.9|3.4|94.1"/>
  <p:tag name="ARTICULATE_SLIDE_PAUSE" val="0"/>
  <p:tag name="ARTICULATE_NAV_LEVEL" val="3"/>
  <p:tag name="ARTICULATE_PLAYLIST_ID" val="-1"/>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30.3|0.9|1.6|1.8|7.9|1.5|8.8|55.5"/>
  <p:tag name="ARTICULATE_SLIDE_PAUSE" val="0"/>
  <p:tag name="ARTICULATE_NAV_LEVEL" val="3"/>
  <p:tag name="ARTICULATE_PLAYLIST_ID" val="-1"/>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IMING" val="|15.6|16.2|15.3|35.4|2.6|80.5"/>
  <p:tag name="ARTICULATE_SLIDE_PAUSE" val="0"/>
  <p:tag name="ARTICULATE_NAV_LEVEL" val="3"/>
  <p:tag name="ARTICULATE_PLAYLIST_ID" val="-1"/>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13.3|22.9|71.2"/>
  <p:tag name="ARTICULATE_SLIDE_PAUSE" val="0"/>
  <p:tag name="ARTICULATE_NAV_LEVEL" val="1"/>
  <p:tag name="ARTICULATE_PLAYLIST_ID" val="-1"/>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8.|5.7|3.|3.4|2.4|4.9|34.7|27.7|5.3|33.3|0.7|5.6|6.5|23.4|11.|5.9|29.6|6.5|11.|44.4"/>
  <p:tag name="ARTICULATE_SLIDE_PAUSE" val="0"/>
  <p:tag name="ARTICULATE_NAV_LEVEL" val="1"/>
  <p:tag name="ARTICULATE_PLAYLIST_ID" val="-1"/>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IMING" val="|33.7|177.3"/>
  <p:tag name="ARTICULATE_SLIDE_PAUSE" val="0"/>
  <p:tag name="ARTICULATE_NAV_LEVEL" val="2"/>
  <p:tag name="ARTICULATE_PLAYLIST_ID" val="-1"/>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IMING" val="|11.3|2.6|3.|14.1|0.4|21.5|5.1|10.3|10.1"/>
  <p:tag name="ARTICULATE_TITLE_TAG" val="Initial Investment Outlay"/>
  <p:tag name="ARTICULATE_SLIDE_PAUSE" val="0"/>
  <p:tag name="ARTICULATE_NAV_LEVEL" val="2"/>
  <p:tag name="ARTICULATE_PLAYLIST_ID" val="-1"/>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IMING" val="|17.4|11.6|12.|18.|3.4|12.8|2.4|15.7|4.6|3.|4.2|6.4|4.4|9.7|1.1|5.5|13.2|5.6|4.4|11.9|38.8|4.2|29.7|2.1|22.2|1.4|32.1"/>
  <p:tag name="ARTICULATE_TITLE_TAG" val="Incremental Operating CF"/>
  <p:tag name="ARTICULATE_SLIDE_PAUSE" val="0"/>
  <p:tag name="ARTICULATE_NAV_LEVEL" val="2"/>
  <p:tag name="ARTICULATE_PLAYLIST_ID" val="-1"/>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TIMING" val="|17.4|11.6|12.|18.|3.4|12.8|2.4|15.7|4.6|3.|4.2|6.4|4.4|9.7|1.1|5.5|13.2|5.6|4.4|11.9|38.8|4.2|29.7|2.1|22.2|1.4|32.1"/>
  <p:tag name="ARTICULATE_TITLE_TAG" val="Incremental Operating CF"/>
  <p:tag name="ARTICULATE_SLIDE_PAUSE" val="0"/>
  <p:tag name="ARTICULATE_NAV_LEVEL" val="2"/>
  <p:tag name="ARTICULATE_PLAYLIST_ID" val="-1"/>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IMING" val="|17.4|11.6|12.|18.|3.4|12.8|2.4|15.7|4.6|3.|4.2|6.4|4.4|9.7|1.1|5.5|13.2|5.6|4.4|11.9|38.8|4.2|29.7|2.1|22.2|1.4|32.1"/>
  <p:tag name="ARTICULATE_TITLE_TAG" val="Incremental Operating CF"/>
  <p:tag name="ARTICULATE_SLIDE_PAUSE" val="0"/>
  <p:tag name="ARTICULATE_NAV_LEVEL" val="2"/>
  <p:tag name="ARTICULATE_PLAYLIST_ID" val="-1"/>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IMING" val="|16.5|11.7|6.5|13.5|18.5|8.6|2.9|2.2|33.1|14.|0.5|50.3|1.4|16.5"/>
  <p:tag name="ARTICULATE_TITLE_TAG" val="Terminal Cash Flow"/>
  <p:tag name="ARTICULATE_SLIDE_PAUSE" val="0"/>
  <p:tag name="ARTICULATE_NAV_LEVEL" val="2"/>
  <p:tag name="ARTICULATE_PLAYLIST_ID" val="-1"/>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TIMING" val="|17.8|3.3|5.4|5.8|4.3|5.8|6.6|0.5|33.4|15.9|1.4|11.7|5.3|5.3|4.6|10.2|0.4|15.1|47.7"/>
  <p:tag name="ARTICULATE_SLIDE_PAUSE" val="0"/>
  <p:tag name="ARTICULATE_NAV_LEVEL" val="2"/>
  <p:tag name="ARTICULATE_PLAYLIST_ID" val="-1"/>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TIMING" val="|11.9|1.2|17.2|28.5|43.1"/>
  <p:tag name="ARTICULATE_SLIDE_PAUSE" val="0"/>
  <p:tag name="ARTICULATE_NAV_LEVEL" val="2"/>
  <p:tag name="ARTICULATE_PLAYLIST_ID" val="-1"/>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TIMING" val="|6.2|23.1|7.2|8.2|15.8|69.|46.3"/>
  <p:tag name="ARTICULATE_SLIDE_PAUSE" val="0"/>
  <p:tag name="ARTICULATE_NAV_LEVEL" val="2"/>
  <p:tag name="ARTICULATE_PLAYLIST_ID" val="-1"/>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TIMING" val="|4.9|12.7|59.6|14.9|13.6|6.|51.1"/>
  <p:tag name="ARTICULATE_SLIDE_PAUSE" val="0"/>
  <p:tag name="ARTICULATE_NAV_LEVEL" val="3"/>
  <p:tag name="ARTICULATE_PLAYLIST_ID" val="-1"/>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IMING" val="|6.6|101.5"/>
  <p:tag name="ARTICULATE_SLIDE_PAUSE" val="0"/>
  <p:tag name="ARTICULATE_NAV_LEVEL" val="3"/>
  <p:tag name="ARTICULATE_PLAYLIST_ID" val="-1"/>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TIMING" val="|9.4|20.3|35.7|25.5"/>
  <p:tag name="ARTICULATE_SLIDE_PAUSE" val="0"/>
  <p:tag name="ARTICULATE_NAV_LEVEL" val="2"/>
  <p:tag name="ARTICULATE_PLAYLIST_ID" val="-1"/>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TIMING" val="|19.9|12.8|10.8|21.8|30.2|40.7"/>
  <p:tag name="ARTICULATE_SLIDE_PAUSE" val="0"/>
  <p:tag name="ARTICULATE_NAV_LEVEL" val="2"/>
  <p:tag name="ARTICULATE_PLAYLIST_ID" val="-1"/>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TIMING" val="|16.3|3.8|3.6|6.3|3.2|2.4|10.4|5.2|2.8|81.|6.1|10.6|52.3"/>
  <p:tag name="ARTICULATE_SLIDE_PAUSE" val="0"/>
  <p:tag name="ARTICULATE_NAV_LEVEL" val="3"/>
  <p:tag name="ARTICULATE_PLAYLIST_ID" val="-1"/>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TIMING" val="|9.5|28.1|14.8|66.9|131.1"/>
  <p:tag name="ARTICULATE_TITLE_TAG" val="Risk Analysis"/>
  <p:tag name="ARTICULATE_SLIDE_PAUSE" val="0"/>
  <p:tag name="ARTICULATE_NAV_LEVEL" val="2"/>
  <p:tag name="ARTICULATE_PLAYLIST_ID" val="-1"/>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What is Finance.pptx" id="{DB78170F-85E4-4EAC-B818-2222438A2F99}" vid="{9F307F52-2A63-4FFA-8F72-30B56345A7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583</TotalTime>
  <Words>2998</Words>
  <Application>Microsoft Office PowerPoint</Application>
  <PresentationFormat>On-screen Show (4:3)</PresentationFormat>
  <Paragraphs>374</Paragraphs>
  <Slides>29</Slides>
  <Notes>29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8" baseType="lpstr">
      <vt:lpstr>Arial</vt:lpstr>
      <vt:lpstr>Calibri</vt:lpstr>
      <vt:lpstr>Calibri Light</vt:lpstr>
      <vt:lpstr>Courier New</vt:lpstr>
      <vt:lpstr>Symbol</vt:lpstr>
      <vt:lpstr>Tahoma</vt:lpstr>
      <vt:lpstr>Wingdings</vt:lpstr>
      <vt:lpstr>Office Theme</vt:lpstr>
      <vt:lpstr>Equation</vt:lpstr>
      <vt:lpstr>Capital Budgeting Project Cash Flows and Risk</vt:lpstr>
      <vt:lpstr>PowerPoint Presentation</vt:lpstr>
      <vt:lpstr>PowerPoint Presentation</vt:lpstr>
      <vt:lpstr>PowerPoint Presentation</vt:lpstr>
      <vt:lpstr>Identifying Incremental (Relevant) Cash Flows </vt:lpstr>
      <vt:lpstr>Initial Investment Outlay</vt:lpstr>
      <vt:lpstr>Supplemental Operating Cash Flows</vt:lpstr>
      <vt:lpstr>Terminal Cash Flow</vt:lpstr>
      <vt:lpstr>Capital Budgeting Project Evaluation</vt:lpstr>
      <vt:lpstr>Expansion Project—Example</vt:lpstr>
      <vt:lpstr>PowerPoint Presentation</vt:lpstr>
      <vt:lpstr>MACRS Depreciation</vt:lpstr>
      <vt:lpstr>Expansion Project Initial Investment Outlay</vt:lpstr>
      <vt:lpstr>PowerPoint Presentation</vt:lpstr>
      <vt:lpstr>PowerPoint Presentation</vt:lpstr>
      <vt:lpstr>PowerPoint Presentation</vt:lpstr>
      <vt:lpstr>PowerPoint Presentation</vt:lpstr>
      <vt:lpstr>PowerPoint Presentation</vt:lpstr>
      <vt:lpstr>PowerPoint Presentation</vt:lpstr>
      <vt:lpstr>Capital Budgeting Project Risk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Besley, Scott</dc:creator>
  <cp:lastModifiedBy>Scott Besley</cp:lastModifiedBy>
  <cp:revision>88</cp:revision>
  <dcterms:created xsi:type="dcterms:W3CDTF">2016-05-25T16:13:03Z</dcterms:created>
  <dcterms:modified xsi:type="dcterms:W3CDTF">2023-04-20T17:52:50Z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6D70F270-C9BD-45AB-BE42-6A5717318620</vt:lpwstr>
  </property>
  <property fmtid="{D5CDD505-2E9C-101B-9397-08002B2CF9AE}" pid="3" name="ArticulatePath">
    <vt:lpwstr>Presentation2</vt:lpwstr>
  </property>
</Properties>
</file>