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30"/>
  </p:notesMasterIdLst>
  <p:sldIdLst>
    <p:sldId id="261" r:id="rId3"/>
    <p:sldId id="263" r:id="rId4"/>
    <p:sldId id="300" r:id="rId5"/>
    <p:sldId id="267" r:id="rId6"/>
    <p:sldId id="268" r:id="rId7"/>
    <p:sldId id="269" r:id="rId8"/>
    <p:sldId id="270" r:id="rId9"/>
    <p:sldId id="272" r:id="rId10"/>
    <p:sldId id="274" r:id="rId11"/>
    <p:sldId id="276" r:id="rId12"/>
    <p:sldId id="277" r:id="rId13"/>
    <p:sldId id="278" r:id="rId14"/>
    <p:sldId id="301" r:id="rId15"/>
    <p:sldId id="281" r:id="rId16"/>
    <p:sldId id="302" r:id="rId17"/>
    <p:sldId id="284" r:id="rId18"/>
    <p:sldId id="286" r:id="rId19"/>
    <p:sldId id="287" r:id="rId20"/>
    <p:sldId id="288" r:id="rId21"/>
    <p:sldId id="290" r:id="rId22"/>
    <p:sldId id="294" r:id="rId23"/>
    <p:sldId id="295" r:id="rId24"/>
    <p:sldId id="296" r:id="rId25"/>
    <p:sldId id="297" r:id="rId26"/>
    <p:sldId id="298" r:id="rId27"/>
    <p:sldId id="299" r:id="rId28"/>
    <p:sldId id="259" r:id="rId29"/>
  </p:sldIdLst>
  <p:sldSz cx="9144000" cy="6858000" type="screen4x3"/>
  <p:notesSz cx="6858000" cy="9144000"/>
  <p:custDataLst>
    <p:tags r:id="rId31"/>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EF8CE"/>
    <a:srgbClr val="006600"/>
    <a:srgbClr val="339933"/>
    <a:srgbClr val="339966"/>
    <a:srgbClr val="0033CC"/>
    <a:srgbClr val="006666"/>
    <a:srgbClr val="33CC33"/>
    <a:srgbClr val="92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10" d="100"/>
          <a:sy n="110" d="100"/>
        </p:scale>
        <p:origin x="1488"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4BA0F1A-A04C-4ECD-A0C2-539E828DA876}" type="datetimeFigureOut">
              <a:rPr lang="en-US"/>
              <a:pPr>
                <a:defRPr/>
              </a:pPr>
              <a:t>7/19/2023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FBF5F0A-B017-4E60-B5BD-486B31EB8082}" type="slidenum">
              <a:rPr lang="en-US"/>
              <a:pPr>
                <a:defRPr/>
              </a:pPr>
              <a:t>‹#›</a:t>
            </a:fld>
            <a:endParaRPr lang="en-US"/>
          </a:p>
        </p:txBody>
      </p:sp>
    </p:spTree>
    <p:extLst>
      <p:ext uri="{BB962C8B-B14F-4D97-AF65-F5344CB8AC3E}">
        <p14:creationId xmlns:p14="http://schemas.microsoft.com/office/powerpoint/2010/main" val="3143768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99E03B-209C-BC4E-B431-27E512060A6E}" type="slidenum">
              <a:rPr lang="en-US"/>
              <a:pPr/>
              <a:t>1</a:t>
            </a:fld>
            <a:endParaRPr lang="en-US" dirty="0"/>
          </a:p>
        </p:txBody>
      </p:sp>
      <p:sp>
        <p:nvSpPr>
          <p:cNvPr id="538626" name="Rectangle 2"/>
          <p:cNvSpPr>
            <a:spLocks noGrp="1" noRot="1" noChangeAspect="1" noChangeArrowheads="1" noTextEdit="1"/>
          </p:cNvSpPr>
          <p:nvPr>
            <p:ph type="sldImg"/>
          </p:nvPr>
        </p:nvSpPr>
        <p:spPr>
          <a:ln/>
        </p:spPr>
      </p:sp>
      <p:sp>
        <p:nvSpPr>
          <p:cNvPr id="53862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4104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53647-3837-E042-B2BA-7FBB12FB3021}" type="slidenum">
              <a:rPr lang="en-US"/>
              <a:pPr/>
              <a:t>2</a:t>
            </a:fld>
            <a:endParaRPr lang="en-US" dirty="0"/>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89337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53647-3837-E042-B2BA-7FBB12FB3021}" type="slidenum">
              <a:rPr lang="en-US"/>
              <a:pPr/>
              <a:t>3</a:t>
            </a:fld>
            <a:endParaRPr lang="en-US" dirty="0"/>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27623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3F4E9F-0D35-4F42-A4CE-D8F63D52B1F9}" type="slidenum">
              <a:rPr lang="en-US"/>
              <a:pPr/>
              <a:t>4</a:t>
            </a:fld>
            <a:endParaRPr lang="en-US" dirty="0"/>
          </a:p>
        </p:txBody>
      </p:sp>
      <p:sp>
        <p:nvSpPr>
          <p:cNvPr id="550914" name="Rectangle 2"/>
          <p:cNvSpPr>
            <a:spLocks noGrp="1" noRot="1" noChangeAspect="1" noChangeArrowheads="1" noTextEdit="1"/>
          </p:cNvSpPr>
          <p:nvPr>
            <p:ph type="sldImg"/>
          </p:nvPr>
        </p:nvSpPr>
        <p:spPr>
          <a:ln/>
        </p:spPr>
      </p:sp>
      <p:sp>
        <p:nvSpPr>
          <p:cNvPr id="55091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0822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3F4E9F-0D35-4F42-A4CE-D8F63D52B1F9}" type="slidenum">
              <a:rPr lang="en-US"/>
              <a:pPr/>
              <a:t>5</a:t>
            </a:fld>
            <a:endParaRPr lang="en-US"/>
          </a:p>
        </p:txBody>
      </p:sp>
      <p:sp>
        <p:nvSpPr>
          <p:cNvPr id="550914" name="Rectangle 2"/>
          <p:cNvSpPr>
            <a:spLocks noGrp="1" noRot="1" noChangeAspect="1" noChangeArrowheads="1" noTextEdit="1"/>
          </p:cNvSpPr>
          <p:nvPr>
            <p:ph type="sldImg"/>
          </p:nvPr>
        </p:nvSpPr>
        <p:spPr>
          <a:ln/>
        </p:spPr>
      </p:sp>
      <p:sp>
        <p:nvSpPr>
          <p:cNvPr id="550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29606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A76B2-9DF3-F646-A145-D03DBE31053C}" type="slidenum">
              <a:rPr lang="en-US"/>
              <a:pPr/>
              <a:t>6</a:t>
            </a:fld>
            <a:endParaRPr lang="en-US"/>
          </a:p>
        </p:txBody>
      </p:sp>
      <p:sp>
        <p:nvSpPr>
          <p:cNvPr id="551938" name="Rectangle 2"/>
          <p:cNvSpPr>
            <a:spLocks noGrp="1" noRot="1" noChangeAspect="1" noChangeArrowheads="1" noTextEdit="1"/>
          </p:cNvSpPr>
          <p:nvPr>
            <p:ph type="sldImg"/>
          </p:nvPr>
        </p:nvSpPr>
        <p:spPr>
          <a:ln/>
        </p:spPr>
      </p:sp>
      <p:sp>
        <p:nvSpPr>
          <p:cNvPr id="551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46210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DAB9B-1EA9-6745-88DA-9D3972D62CE5}" type="slidenum">
              <a:rPr lang="en-US"/>
              <a:pPr/>
              <a:t>7</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91263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DAB9B-1EA9-6745-88DA-9D3972D62CE5}" type="slidenum">
              <a:rPr lang="en-US"/>
              <a:pPr/>
              <a:t>8</a:t>
            </a:fld>
            <a:endParaRPr lang="en-US" dirty="0"/>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89957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DAB9B-1EA9-6745-88DA-9D3972D62CE5}" type="slidenum">
              <a:rPr lang="en-US"/>
              <a:pPr/>
              <a:t>9</a:t>
            </a:fld>
            <a:endParaRPr lang="en-US" dirty="0"/>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62134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DAB9B-1EA9-6745-88DA-9D3972D62CE5}" type="slidenum">
              <a:rPr lang="en-US"/>
              <a:pPr/>
              <a:t>10</a:t>
            </a:fld>
            <a:endParaRPr lang="en-US" dirty="0"/>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21834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11</a:t>
            </a:fld>
            <a:endParaRPr lang="en-US" dirty="0"/>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97090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12</a:t>
            </a:fld>
            <a:endParaRPr lang="en-US" dirty="0"/>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76789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13</a:t>
            </a:fld>
            <a:endParaRPr lang="en-US" dirty="0"/>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83141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14</a:t>
            </a:fld>
            <a:endParaRPr lang="en-US" dirty="0"/>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0996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15</a:t>
            </a:fld>
            <a:endParaRPr lang="en-US" dirty="0"/>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04240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16</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1841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17</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10347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18</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1832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19</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81618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20</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20869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21</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68266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22</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5120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23</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9866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24</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90474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EF26C-393A-E544-88E9-092464F8A458}" type="slidenum">
              <a:rPr lang="en-US"/>
              <a:pPr/>
              <a:t>25</a:t>
            </a:fld>
            <a:endParaRPr lang="en-US"/>
          </a:p>
        </p:txBody>
      </p:sp>
      <p:sp>
        <p:nvSpPr>
          <p:cNvPr id="560130" name="Rectangle 1026"/>
          <p:cNvSpPr>
            <a:spLocks noGrp="1" noRot="1" noChangeAspect="1" noChangeArrowheads="1" noTextEdit="1"/>
          </p:cNvSpPr>
          <p:nvPr>
            <p:ph type="sldImg"/>
          </p:nvPr>
        </p:nvSpPr>
        <p:spPr>
          <a:ln/>
        </p:spPr>
      </p:sp>
      <p:sp>
        <p:nvSpPr>
          <p:cNvPr id="560131"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9451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404E8-5C2B-584F-A369-444FC8A4912F}" type="slidenum">
              <a:rPr lang="en-US"/>
              <a:pPr/>
              <a:t>26</a:t>
            </a:fld>
            <a:endParaRPr lang="en-US"/>
          </a:p>
        </p:txBody>
      </p:sp>
      <p:sp>
        <p:nvSpPr>
          <p:cNvPr id="562178" name="Rectangle 1026"/>
          <p:cNvSpPr>
            <a:spLocks noGrp="1" noRot="1" noChangeAspect="1" noChangeArrowheads="1" noTextEdit="1"/>
          </p:cNvSpPr>
          <p:nvPr>
            <p:ph type="sldImg"/>
          </p:nvPr>
        </p:nvSpPr>
        <p:spPr>
          <a:ln/>
        </p:spPr>
      </p:sp>
      <p:sp>
        <p:nvSpPr>
          <p:cNvPr id="562179"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2113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E012D7-0B28-4E4E-8663-A2C51D28E560}" type="slidenum">
              <a:rPr lang="en-US"/>
              <a:pPr/>
              <a:t>27</a:t>
            </a:fld>
            <a:endParaRPr lang="en-US" dirty="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83287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FAB8664-43B7-4808-95BE-2AD9A34C54CD}"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44678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EF8CE"/>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28875" y="6458147"/>
            <a:ext cx="9196578" cy="457200"/>
          </a:xfrm>
          <a:prstGeom prst="rect">
            <a:avLst/>
          </a:prstGeom>
          <a:gradFill flip="none" rotWithShape="1">
            <a:gsLst>
              <a:gs pos="9735">
                <a:srgbClr val="339933"/>
              </a:gs>
              <a:gs pos="27000">
                <a:srgbClr val="339933"/>
              </a:gs>
              <a:gs pos="75000">
                <a:srgbClr val="339933"/>
              </a:gs>
              <a:gs pos="51000">
                <a:srgbClr val="FEF8CE"/>
              </a:gs>
            </a:gsLst>
            <a:path path="circle">
              <a:fillToRect l="100000" t="100000"/>
            </a:path>
            <a:tileRect r="-100000" b="-100000"/>
          </a:gradFill>
          <a:ln w="9525">
            <a:noFill/>
            <a:miter lim="800000"/>
            <a:headEnd/>
            <a:tailEnd/>
          </a:ln>
          <a:effectLst>
            <a:softEdge rad="38100"/>
          </a:effectLst>
        </p:spPr>
        <p:txBody>
          <a:bodyPr lIns="0" tIns="0" rIns="0" bIns="0" anchor="ctr">
            <a:scene3d>
              <a:camera prst="orthographicFront"/>
              <a:lightRig rig="threePt" dir="t"/>
            </a:scene3d>
            <a:sp3d>
              <a:bevelB w="38100" h="38100"/>
            </a:sp3d>
          </a:bodyPr>
          <a:lstStyle/>
          <a:p>
            <a:pPr algn="ctr" eaLnBrk="1" fontAlgn="auto" hangingPunct="1">
              <a:lnSpc>
                <a:spcPct val="107000"/>
              </a:lnSpc>
              <a:spcBef>
                <a:spcPts val="0"/>
              </a:spcBef>
              <a:spcAft>
                <a:spcPts val="0"/>
              </a:spcAft>
              <a:defRPr/>
            </a:pPr>
            <a:r>
              <a:rPr lang="en-US" sz="2200" b="1" cap="small" dirty="0">
                <a:ea typeface="Calibri" panose="020F0502020204030204" pitchFamily="34" charset="0"/>
                <a:cs typeface="Times New Roman" panose="02020603050405020304" pitchFamily="18" charset="0"/>
              </a:rPr>
              <a:t>Finance</a:t>
            </a:r>
            <a:endParaRPr lang="en-US" sz="2200" dirty="0">
              <a:ea typeface="Calibri" panose="020F0502020204030204" pitchFamily="34" charset="0"/>
              <a:cs typeface="Times New Roman" panose="02020603050405020304" pitchFamily="18" charset="0"/>
            </a:endParaRPr>
          </a:p>
        </p:txBody>
      </p:sp>
      <p:sp>
        <p:nvSpPr>
          <p:cNvPr id="5" name="Rectangle 4"/>
          <p:cNvSpPr/>
          <p:nvPr userDrawn="1"/>
        </p:nvSpPr>
        <p:spPr>
          <a:xfrm>
            <a:off x="0" y="-11113"/>
            <a:ext cx="9144000" cy="261938"/>
          </a:xfrm>
          <a:prstGeom prst="rect">
            <a:avLst/>
          </a:prstGeom>
          <a:gradFill flip="none" rotWithShape="1">
            <a:gsLst>
              <a:gs pos="8850">
                <a:srgbClr val="FEF8CE"/>
              </a:gs>
              <a:gs pos="52000">
                <a:srgbClr val="339933"/>
              </a:gs>
              <a:gs pos="19000">
                <a:srgbClr val="FEF8CE"/>
              </a:gs>
              <a:gs pos="70000">
                <a:srgbClr val="339933"/>
              </a:gs>
              <a:gs pos="85000">
                <a:srgbClr val="339933"/>
              </a:gs>
              <a:gs pos="34000">
                <a:srgbClr val="339933"/>
              </a:gs>
              <a:gs pos="100000">
                <a:srgbClr val="33993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ectangle 5"/>
          <p:cNvSpPr/>
          <p:nvPr userDrawn="1"/>
        </p:nvSpPr>
        <p:spPr>
          <a:xfrm>
            <a:off x="1588" y="11113"/>
            <a:ext cx="39687"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Rectangle 6"/>
          <p:cNvSpPr/>
          <p:nvPr userDrawn="1"/>
        </p:nvSpPr>
        <p:spPr>
          <a:xfrm>
            <a:off x="9109075" y="11113"/>
            <a:ext cx="41275" cy="6865937"/>
          </a:xfrm>
          <a:prstGeom prst="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8" name="Slide Number Placeholder 3"/>
          <p:cNvSpPr txBox="1">
            <a:spLocks/>
          </p:cNvSpPr>
          <p:nvPr userDrawn="1"/>
        </p:nvSpPr>
        <p:spPr>
          <a:xfrm>
            <a:off x="8782050" y="6500813"/>
            <a:ext cx="355600" cy="365125"/>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FAB8664-43B7-4808-95BE-2AD9A34C54CD}" type="slidenum">
              <a:rPr lang="en-US" sz="900" smtClean="0">
                <a:solidFill>
                  <a:srgbClr val="FEF8CE"/>
                </a:solidFill>
              </a:rPr>
              <a:pPr algn="ctr" fontAlgn="auto">
                <a:spcBef>
                  <a:spcPts val="0"/>
                </a:spcBef>
                <a:spcAft>
                  <a:spcPts val="0"/>
                </a:spcAft>
                <a:defRPr/>
              </a:pPr>
              <a:t>‹#›</a:t>
            </a:fld>
            <a:endParaRPr lang="en-US" sz="900" dirty="0">
              <a:solidFill>
                <a:srgbClr val="FEF8CE"/>
              </a:solidFill>
            </a:endParaRPr>
          </a:p>
        </p:txBody>
      </p:sp>
    </p:spTree>
    <p:extLst>
      <p:ext uri="{BB962C8B-B14F-4D97-AF65-F5344CB8AC3E}">
        <p14:creationId xmlns:p14="http://schemas.microsoft.com/office/powerpoint/2010/main" val="502878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D88F7E-EB62-4872-9352-7FABE3320C40}" type="slidenum">
              <a:rPr lang="en-US"/>
              <a:pPr>
                <a:defRPr/>
              </a:pPr>
              <a:t>‹#›</a:t>
            </a:fld>
            <a:endParaRPr lang="en-US"/>
          </a:p>
        </p:txBody>
      </p:sp>
    </p:spTree>
    <p:extLst>
      <p:ext uri="{BB962C8B-B14F-4D97-AF65-F5344CB8AC3E}">
        <p14:creationId xmlns:p14="http://schemas.microsoft.com/office/powerpoint/2010/main" val="1974685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D322D2-9BDB-4BE4-B2FA-8F3CC7690013}" type="slidenum">
              <a:rPr lang="en-US"/>
              <a:pPr>
                <a:defRPr/>
              </a:pPr>
              <a:t>‹#›</a:t>
            </a:fld>
            <a:endParaRPr lang="en-US"/>
          </a:p>
        </p:txBody>
      </p:sp>
    </p:spTree>
    <p:extLst>
      <p:ext uri="{BB962C8B-B14F-4D97-AF65-F5344CB8AC3E}">
        <p14:creationId xmlns:p14="http://schemas.microsoft.com/office/powerpoint/2010/main" val="305796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AC5E68-BFB6-4EB8-8C08-F38494F503BA}" type="slidenum">
              <a:rPr lang="en-US"/>
              <a:pPr>
                <a:defRPr/>
              </a:pPr>
              <a:t>‹#›</a:t>
            </a:fld>
            <a:endParaRPr lang="en-US"/>
          </a:p>
        </p:txBody>
      </p:sp>
    </p:spTree>
    <p:extLst>
      <p:ext uri="{BB962C8B-B14F-4D97-AF65-F5344CB8AC3E}">
        <p14:creationId xmlns:p14="http://schemas.microsoft.com/office/powerpoint/2010/main" val="998013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27AA9D2-42D0-469A-B3BC-F8A0A7A7AF15}" type="slidenum">
              <a:rPr lang="en-US"/>
              <a:pPr>
                <a:defRPr/>
              </a:pPr>
              <a:t>‹#›</a:t>
            </a:fld>
            <a:endParaRPr lang="en-US"/>
          </a:p>
        </p:txBody>
      </p:sp>
    </p:spTree>
    <p:extLst>
      <p:ext uri="{BB962C8B-B14F-4D97-AF65-F5344CB8AC3E}">
        <p14:creationId xmlns:p14="http://schemas.microsoft.com/office/powerpoint/2010/main" val="1768883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781B0F-F95C-4754-A386-2A96AF2443A9}" type="slidenum">
              <a:rPr lang="en-US"/>
              <a:pPr>
                <a:defRPr/>
              </a:pPr>
              <a:t>‹#›</a:t>
            </a:fld>
            <a:endParaRPr lang="en-US"/>
          </a:p>
        </p:txBody>
      </p:sp>
    </p:spTree>
    <p:extLst>
      <p:ext uri="{BB962C8B-B14F-4D97-AF65-F5344CB8AC3E}">
        <p14:creationId xmlns:p14="http://schemas.microsoft.com/office/powerpoint/2010/main" val="374056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11EC454-FF44-4EFA-B355-6E4CB410CB7C}" type="slidenum">
              <a:rPr lang="en-US"/>
              <a:pPr>
                <a:defRPr/>
              </a:pPr>
              <a:t>‹#›</a:t>
            </a:fld>
            <a:endParaRPr lang="en-US"/>
          </a:p>
        </p:txBody>
      </p:sp>
    </p:spTree>
    <p:extLst>
      <p:ext uri="{BB962C8B-B14F-4D97-AF65-F5344CB8AC3E}">
        <p14:creationId xmlns:p14="http://schemas.microsoft.com/office/powerpoint/2010/main" val="3515533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F517C9E-C4E1-418C-B654-D960DF7723C0}" type="slidenum">
              <a:rPr lang="en-US"/>
              <a:pPr>
                <a:defRPr/>
              </a:pPr>
              <a:t>‹#›</a:t>
            </a:fld>
            <a:endParaRPr lang="en-US"/>
          </a:p>
        </p:txBody>
      </p:sp>
    </p:spTree>
    <p:extLst>
      <p:ext uri="{BB962C8B-B14F-4D97-AF65-F5344CB8AC3E}">
        <p14:creationId xmlns:p14="http://schemas.microsoft.com/office/powerpoint/2010/main" val="162009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119EAF-06D1-4853-8797-B5F235806BDE}" type="slidenum">
              <a:rPr lang="en-US"/>
              <a:pPr>
                <a:defRPr/>
              </a:pPr>
              <a:t>‹#›</a:t>
            </a:fld>
            <a:endParaRPr lang="en-US"/>
          </a:p>
        </p:txBody>
      </p:sp>
    </p:spTree>
    <p:extLst>
      <p:ext uri="{BB962C8B-B14F-4D97-AF65-F5344CB8AC3E}">
        <p14:creationId xmlns:p14="http://schemas.microsoft.com/office/powerpoint/2010/main" val="1612848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C0CFE0-4F7C-440A-A5D5-304F512DD9A7}" type="slidenum">
              <a:rPr lang="en-US"/>
              <a:pPr>
                <a:defRPr/>
              </a:pPr>
              <a:t>‹#›</a:t>
            </a:fld>
            <a:endParaRPr lang="en-US"/>
          </a:p>
        </p:txBody>
      </p:sp>
    </p:spTree>
    <p:extLst>
      <p:ext uri="{BB962C8B-B14F-4D97-AF65-F5344CB8AC3E}">
        <p14:creationId xmlns:p14="http://schemas.microsoft.com/office/powerpoint/2010/main" val="2794275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A19301-18F7-4680-8FB4-C740CBBD1CF1}" type="slidenum">
              <a:rPr lang="en-US"/>
              <a:pPr>
                <a:defRPr/>
              </a:pPr>
              <a:t>‹#›</a:t>
            </a:fld>
            <a:endParaRPr lang="en-US"/>
          </a:p>
        </p:txBody>
      </p:sp>
    </p:spTree>
    <p:extLst>
      <p:ext uri="{BB962C8B-B14F-4D97-AF65-F5344CB8AC3E}">
        <p14:creationId xmlns:p14="http://schemas.microsoft.com/office/powerpoint/2010/main" val="1484193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4523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Oval 4"/>
          <p:cNvSpPr/>
          <p:nvPr userDrawn="1"/>
        </p:nvSpPr>
        <p:spPr>
          <a:xfrm>
            <a:off x="-350520" y="-838200"/>
            <a:ext cx="9601200" cy="9603487"/>
          </a:xfrm>
          <a:prstGeom prst="ellipse">
            <a:avLst/>
          </a:prstGeom>
          <a:solidFill>
            <a:schemeClr val="bg1">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custDataLst>
      <p:tags r:id="rId1"/>
    </p:custDataLst>
    <p:extLst>
      <p:ext uri="{BB962C8B-B14F-4D97-AF65-F5344CB8AC3E}">
        <p14:creationId xmlns:p14="http://schemas.microsoft.com/office/powerpoint/2010/main" val="1444818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6" name="Oval 15"/>
          <p:cNvSpPr/>
          <p:nvPr userDrawn="1"/>
        </p:nvSpPr>
        <p:spPr>
          <a:xfrm>
            <a:off x="-304800" y="-1175045"/>
            <a:ext cx="9601200" cy="9603487"/>
          </a:xfrm>
          <a:prstGeom prst="ellipse">
            <a:avLst/>
          </a:prstGeom>
          <a:solidFill>
            <a:schemeClr val="bg1">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itle 1" hidden="1"/>
          <p:cNvSpPr>
            <a:spLocks noGrp="1"/>
          </p:cNvSpPr>
          <p:nvPr>
            <p:ph type="title"/>
          </p:nvPr>
        </p:nvSpPr>
        <p:spPr>
          <a:xfrm>
            <a:off x="525463" y="3175"/>
            <a:ext cx="8229600" cy="1143000"/>
          </a:xfrm>
        </p:spPr>
        <p:txBody>
          <a:bodyPr/>
          <a:lstStyle>
            <a:lvl1pPr algn="l">
              <a:defRPr/>
            </a:lvl1pPr>
          </a:lstStyle>
          <a:p>
            <a:r>
              <a:rPr lang="en-US" altLang="en-US"/>
              <a:t>Click to edit Master title style</a:t>
            </a:r>
            <a:endParaRPr lang="en-US" altLang="en-US" dirty="0"/>
          </a:p>
        </p:txBody>
      </p:sp>
    </p:spTree>
    <p:custDataLst>
      <p:tags r:id="rId1"/>
    </p:custDataLst>
    <p:extLst>
      <p:ext uri="{BB962C8B-B14F-4D97-AF65-F5344CB8AC3E}">
        <p14:creationId xmlns:p14="http://schemas.microsoft.com/office/powerpoint/2010/main" val="1020221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79019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51298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77173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Oval 4"/>
          <p:cNvSpPr/>
          <p:nvPr userDrawn="1"/>
        </p:nvSpPr>
        <p:spPr>
          <a:xfrm>
            <a:off x="-350520" y="-838200"/>
            <a:ext cx="9601200" cy="9603487"/>
          </a:xfrm>
          <a:prstGeom prst="ellipse">
            <a:avLst/>
          </a:prstGeom>
          <a:solidFill>
            <a:schemeClr val="bg1">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custDataLst>
      <p:tags r:id="rId1"/>
    </p:custDataLst>
    <p:extLst>
      <p:ext uri="{BB962C8B-B14F-4D97-AF65-F5344CB8AC3E}">
        <p14:creationId xmlns:p14="http://schemas.microsoft.com/office/powerpoint/2010/main" val="1320281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6" name="Oval 15"/>
          <p:cNvSpPr/>
          <p:nvPr userDrawn="1"/>
        </p:nvSpPr>
        <p:spPr>
          <a:xfrm>
            <a:off x="-304800" y="-1175045"/>
            <a:ext cx="9601200" cy="9603487"/>
          </a:xfrm>
          <a:prstGeom prst="ellipse">
            <a:avLst/>
          </a:prstGeom>
          <a:solidFill>
            <a:schemeClr val="bg1">
              <a:alpha val="24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itle 1" hidden="1"/>
          <p:cNvSpPr>
            <a:spLocks noGrp="1"/>
          </p:cNvSpPr>
          <p:nvPr>
            <p:ph type="title"/>
          </p:nvPr>
        </p:nvSpPr>
        <p:spPr>
          <a:xfrm>
            <a:off x="525463" y="3175"/>
            <a:ext cx="8229600" cy="1143000"/>
          </a:xfrm>
        </p:spPr>
        <p:txBody>
          <a:bodyPr/>
          <a:lstStyle>
            <a:lvl1pPr algn="l">
              <a:defRPr/>
            </a:lvl1pPr>
          </a:lstStyle>
          <a:p>
            <a:r>
              <a:rPr lang="en-US" altLang="en-US"/>
              <a:t>Click to edit Master title style</a:t>
            </a:r>
            <a:endParaRPr lang="en-US" altLang="en-US" dirty="0"/>
          </a:p>
        </p:txBody>
      </p:sp>
    </p:spTree>
    <p:custDataLst>
      <p:tags r:id="rId1"/>
    </p:custDataLst>
    <p:extLst>
      <p:ext uri="{BB962C8B-B14F-4D97-AF65-F5344CB8AC3E}">
        <p14:creationId xmlns:p14="http://schemas.microsoft.com/office/powerpoint/2010/main" val="3077801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481596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963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ags" Target="../tags/tag8.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B83CE66E-A717-4673-AAF6-6B6A7A752C65}" type="slidenum">
              <a:rPr lang="en-US"/>
              <a:pPr>
                <a:defRPr/>
              </a:pPr>
              <a:t>‹#›</a:t>
            </a:fld>
            <a:endParaRPr lang="en-US"/>
          </a:p>
        </p:txBody>
      </p:sp>
    </p:spTree>
    <p:custDataLst>
      <p:tags r:id="rId19"/>
    </p:custDataLst>
  </p:cSld>
  <p:clrMap bg1="lt1" tx1="dk1" bg2="lt2" tx2="dk2" accent1="accent1" accent2="accent2" accent3="accent3" accent4="accent4" accent5="accent5" accent6="accent6" hlink="hlink" folHlink="folHlink"/>
  <p:sldLayoutIdLst>
    <p:sldLayoutId id="2147483815" r:id="rId1"/>
    <p:sldLayoutId id="2147483816"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7" r:id="rId13"/>
    <p:sldLayoutId id="2147483818" r:id="rId14"/>
    <p:sldLayoutId id="2147483819" r:id="rId15"/>
    <p:sldLayoutId id="2147483820" r:id="rId16"/>
    <p:sldLayoutId id="2147483821" r:id="rId17"/>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C66764-D7D9-4369-AF18-33C44D48EBDD}" type="datetimeFigureOut">
              <a:rPr lang="en-US" smtClean="0"/>
              <a:t>7/19/2023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5B6FDE-2831-47A6-A111-C583157F9AB5}" type="slidenum">
              <a:rPr lang="en-US" smtClean="0"/>
              <a:t>‹#›</a:t>
            </a:fld>
            <a:endParaRPr lang="en-US"/>
          </a:p>
        </p:txBody>
      </p:sp>
      <p:sp>
        <p:nvSpPr>
          <p:cNvPr id="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ustDataLst>
      <p:tags r:id="rId7"/>
    </p:custDataLst>
    <p:extLst>
      <p:ext uri="{BB962C8B-B14F-4D97-AF65-F5344CB8AC3E}">
        <p14:creationId xmlns:p14="http://schemas.microsoft.com/office/powerpoint/2010/main" val="11292060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6.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oleObject" Target="../embeddings/oleObject3.bin"/><Relationship Id="rId5" Type="http://schemas.openxmlformats.org/officeDocument/2006/relationships/image" Target="../media/image2.wmf"/><Relationship Id="rId4" Type="http://schemas.openxmlformats.org/officeDocument/2006/relationships/oleObject" Target="../embeddings/oleObject2.bin"/><Relationship Id="rId9"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8.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oleObject" Target="../embeddings/oleObject6.bin"/><Relationship Id="rId5" Type="http://schemas.openxmlformats.org/officeDocument/2006/relationships/image" Target="../media/image5.wmf"/><Relationship Id="rId4" Type="http://schemas.openxmlformats.org/officeDocument/2006/relationships/oleObject" Target="../embeddings/oleObject5.bin"/><Relationship Id="rId9" Type="http://schemas.openxmlformats.org/officeDocument/2006/relationships/image" Target="../media/image7.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9.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oleObject" Target="../embeddings/oleObject9.bin"/><Relationship Id="rId5" Type="http://schemas.openxmlformats.org/officeDocument/2006/relationships/image" Target="../media/image8.wmf"/><Relationship Id="rId4" Type="http://schemas.openxmlformats.org/officeDocument/2006/relationships/oleObject" Target="../embeddings/oleObject8.bin"/><Relationship Id="rId9" Type="http://schemas.openxmlformats.org/officeDocument/2006/relationships/image" Target="../media/image10.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20.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oleObject" Target="../embeddings/oleObject12.bin"/><Relationship Id="rId5" Type="http://schemas.openxmlformats.org/officeDocument/2006/relationships/image" Target="../media/image11.wmf"/><Relationship Id="rId4" Type="http://schemas.openxmlformats.org/officeDocument/2006/relationships/oleObject" Target="../embeddings/oleObject11.bin"/><Relationship Id="rId9" Type="http://schemas.openxmlformats.org/officeDocument/2006/relationships/image" Target="../media/image13.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oleObject" Target="../embeddings/oleObject15.bin"/><Relationship Id="rId5" Type="http://schemas.openxmlformats.org/officeDocument/2006/relationships/image" Target="../media/image14.wmf"/><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22.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oleObject" Target="../embeddings/oleObject17.bin"/><Relationship Id="rId5" Type="http://schemas.openxmlformats.org/officeDocument/2006/relationships/image" Target="../media/image16.wmf"/><Relationship Id="rId4" Type="http://schemas.openxmlformats.org/officeDocument/2006/relationships/oleObject" Target="../embeddings/oleObject16.bin"/><Relationship Id="rId9" Type="http://schemas.openxmlformats.org/officeDocument/2006/relationships/image" Target="../media/image18.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19.wmf"/><Relationship Id="rId4" Type="http://schemas.openxmlformats.org/officeDocument/2006/relationships/oleObject" Target="../embeddings/oleObject19.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25.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oleObject" Target="../embeddings/oleObject21.bin"/><Relationship Id="rId5" Type="http://schemas.openxmlformats.org/officeDocument/2006/relationships/image" Target="../media/image20.wmf"/><Relationship Id="rId4" Type="http://schemas.openxmlformats.org/officeDocument/2006/relationships/oleObject" Target="../embeddings/oleObject20.bin"/><Relationship Id="rId9" Type="http://schemas.openxmlformats.org/officeDocument/2006/relationships/image" Target="../media/image22.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9" name="Rectangle 3"/>
          <p:cNvSpPr>
            <a:spLocks noGrp="1" noChangeArrowheads="1"/>
          </p:cNvSpPr>
          <p:nvPr>
            <p:ph idx="4294967295"/>
          </p:nvPr>
        </p:nvSpPr>
        <p:spPr>
          <a:xfrm>
            <a:off x="502194" y="954537"/>
            <a:ext cx="8162835" cy="5272087"/>
          </a:xfrm>
        </p:spPr>
        <p:txBody>
          <a:bodyPr/>
          <a:lstStyle/>
          <a:p>
            <a:pPr marL="339725" indent="-339725">
              <a:lnSpc>
                <a:spcPct val="100000"/>
              </a:lnSpc>
            </a:pPr>
            <a:r>
              <a:rPr lang="en-US" dirty="0">
                <a:latin typeface="Arial" panose="020B0604020202020204" pitchFamily="34" charset="0"/>
                <a:cs typeface="Arial" panose="020B0604020202020204" pitchFamily="34" charset="0"/>
              </a:rPr>
              <a:t>Management of ST assets and ST liabilities.</a:t>
            </a:r>
          </a:p>
          <a:p>
            <a:pPr marL="339725" indent="-339725">
              <a:lnSpc>
                <a:spcPct val="100000"/>
              </a:lnSpc>
            </a:pPr>
            <a:r>
              <a:rPr lang="en-US" dirty="0">
                <a:latin typeface="Arial" panose="020B0604020202020204" pitchFamily="34" charset="0"/>
                <a:cs typeface="Arial" panose="020B0604020202020204" pitchFamily="34" charset="0"/>
              </a:rPr>
              <a:t>Net Working Capital (NWC)</a:t>
            </a:r>
          </a:p>
          <a:p>
            <a:pPr marL="687388" lvl="1" indent="-342900">
              <a:lnSpc>
                <a:spcPct val="100000"/>
              </a:lnSpc>
            </a:pPr>
            <a:r>
              <a:rPr lang="en-US" sz="2600" dirty="0">
                <a:latin typeface="Arial" panose="020B0604020202020204" pitchFamily="34" charset="0"/>
                <a:cs typeface="Arial" panose="020B0604020202020204" pitchFamily="34" charset="0"/>
              </a:rPr>
              <a:t>NWC = Current assets – Current liabilities</a:t>
            </a:r>
          </a:p>
          <a:p>
            <a:pPr marL="687388" lvl="1" indent="-342900">
              <a:lnSpc>
                <a:spcPct val="100000"/>
              </a:lnSpc>
            </a:pPr>
            <a:r>
              <a:rPr lang="en-US" sz="2600" dirty="0">
                <a:latin typeface="Arial" panose="020B0604020202020204" pitchFamily="34" charset="0"/>
                <a:cs typeface="Arial" panose="020B0604020202020204" pitchFamily="34" charset="0"/>
              </a:rPr>
              <a:t>NWC = Amount of current assets financed by  long-term liabilities</a:t>
            </a:r>
          </a:p>
          <a:p>
            <a:pPr marL="339725" indent="-339725">
              <a:lnSpc>
                <a:spcPct val="100000"/>
              </a:lnSpc>
            </a:pPr>
            <a:r>
              <a:rPr lang="en-US" dirty="0">
                <a:latin typeface="Arial" panose="020B0604020202020204" pitchFamily="34" charset="0"/>
                <a:cs typeface="Arial" panose="020B0604020202020204" pitchFamily="34" charset="0"/>
              </a:rPr>
              <a:t>Working Capital Policy</a:t>
            </a:r>
          </a:p>
          <a:p>
            <a:pPr marL="687388" lvl="1" indent="-342900">
              <a:lnSpc>
                <a:spcPct val="100000"/>
              </a:lnSpc>
            </a:pPr>
            <a:r>
              <a:rPr lang="en-US" sz="2600" dirty="0">
                <a:latin typeface="Arial" panose="020B0604020202020204" pitchFamily="34" charset="0"/>
                <a:cs typeface="Arial" panose="020B0604020202020204" pitchFamily="34" charset="0"/>
              </a:rPr>
              <a:t>Target levels for each current asset account</a:t>
            </a:r>
          </a:p>
          <a:p>
            <a:pPr marL="687388" lvl="1" indent="-342900">
              <a:lnSpc>
                <a:spcPct val="100000"/>
              </a:lnSpc>
            </a:pPr>
            <a:r>
              <a:rPr lang="en-US" sz="2600" dirty="0">
                <a:latin typeface="Arial" panose="020B0604020202020204" pitchFamily="34" charset="0"/>
                <a:cs typeface="Arial" panose="020B0604020202020204" pitchFamily="34" charset="0"/>
              </a:rPr>
              <a:t>How current assets will be financed</a:t>
            </a:r>
          </a:p>
          <a:p>
            <a:pPr marL="339725" indent="-339725">
              <a:lnSpc>
                <a:spcPct val="100000"/>
              </a:lnSpc>
            </a:pPr>
            <a:r>
              <a:rPr lang="en-US" dirty="0">
                <a:latin typeface="Arial" panose="020B0604020202020204" pitchFamily="34" charset="0"/>
                <a:cs typeface="Arial" panose="020B0604020202020204" pitchFamily="34" charset="0"/>
              </a:rPr>
              <a:t>Working capital only includes current liabilities that are specifically used to finance current assets.</a:t>
            </a:r>
          </a:p>
          <a:p>
            <a:pPr marL="914400" lvl="1" indent="-457200">
              <a:lnSpc>
                <a:spcPct val="100000"/>
              </a:lnSpc>
            </a:pPr>
            <a:endParaRPr lang="en-US" sz="2800" dirty="0">
              <a:latin typeface="Arial" panose="020B0604020202020204" pitchFamily="34" charset="0"/>
              <a:cs typeface="Arial" panose="020B0604020202020204" pitchFamily="34" charset="0"/>
            </a:endParaRPr>
          </a:p>
          <a:p>
            <a:pPr marL="461963" indent="-461963">
              <a:lnSpc>
                <a:spcPct val="100000"/>
              </a:lnSpc>
            </a:pPr>
            <a:endParaRPr lang="en-US" dirty="0">
              <a:latin typeface="Arial" panose="020B0604020202020204" pitchFamily="34" charset="0"/>
              <a:cs typeface="Arial" panose="020B0604020202020204" pitchFamily="34" charset="0"/>
            </a:endParaRPr>
          </a:p>
          <a:p>
            <a:pPr>
              <a:lnSpc>
                <a:spcPct val="100000"/>
              </a:lnSpc>
            </a:pPr>
            <a:endParaRPr lang="en-US"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69078BA-FC05-57B2-8B39-56C162E69FC6}"/>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Working Capital Management</a:t>
            </a:r>
            <a:endParaRPr lang="en-US" sz="3000" b="1" cap="small" dirty="0"/>
          </a:p>
        </p:txBody>
      </p:sp>
    </p:spTree>
    <p:custDataLst>
      <p:tags r:id="rId1"/>
    </p:custDataLst>
    <p:extLst>
      <p:ext uri="{BB962C8B-B14F-4D97-AF65-F5344CB8AC3E}">
        <p14:creationId xmlns:p14="http://schemas.microsoft.com/office/powerpoint/2010/main" val="103828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6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6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6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60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60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609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609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60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99" grpId="0" build="p" bldLvl="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87" name="Rectangle 1043"/>
          <p:cNvSpPr>
            <a:spLocks noGrp="1" noChangeArrowheads="1"/>
          </p:cNvSpPr>
          <p:nvPr>
            <p:ph idx="4294967295"/>
          </p:nvPr>
        </p:nvSpPr>
        <p:spPr>
          <a:xfrm>
            <a:off x="740228" y="1096168"/>
            <a:ext cx="7886700" cy="4665663"/>
          </a:xfrm>
        </p:spPr>
        <p:txBody>
          <a:bodyPr>
            <a:normAutofit lnSpcReduction="10000"/>
          </a:bodyPr>
          <a:lstStyle/>
          <a:p>
            <a:pPr marL="339725" indent="-339725">
              <a:lnSpc>
                <a:spcPct val="100000"/>
              </a:lnSpc>
              <a:spcBef>
                <a:spcPts val="800"/>
              </a:spcBef>
            </a:pPr>
            <a:r>
              <a:rPr lang="en-US" dirty="0">
                <a:latin typeface="Arial" panose="020B0604020202020204" pitchFamily="34" charset="0"/>
                <a:cs typeface="Arial" panose="020B0604020202020204" pitchFamily="34" charset="0"/>
              </a:rPr>
              <a:t>CCC = length of time from when the payment is made for purchases of materials used to manufacture a product until when the collection for the sale of the finished product is made.</a:t>
            </a:r>
          </a:p>
          <a:p>
            <a:pPr marL="339725" indent="-339725">
              <a:lnSpc>
                <a:spcPct val="100000"/>
              </a:lnSpc>
              <a:spcBef>
                <a:spcPts val="1500"/>
              </a:spcBef>
            </a:pPr>
            <a:r>
              <a:rPr lang="en-US" dirty="0">
                <a:latin typeface="Arial" panose="020B0604020202020204" pitchFamily="34" charset="0"/>
                <a:cs typeface="Arial" panose="020B0604020202020204" pitchFamily="34" charset="0"/>
              </a:rPr>
              <a:t>CCC = (ICP + DSO) – DPO </a:t>
            </a:r>
          </a:p>
          <a:p>
            <a:pPr marL="687388" lvl="1" indent="-342900">
              <a:lnSpc>
                <a:spcPct val="100000"/>
              </a:lnSpc>
              <a:spcBef>
                <a:spcPts val="800"/>
              </a:spcBef>
              <a:tabLst>
                <a:tab pos="1489075" algn="l"/>
              </a:tabLst>
            </a:pPr>
            <a:r>
              <a:rPr lang="en-US" sz="2600" dirty="0">
                <a:latin typeface="Arial" panose="020B0604020202020204" pitchFamily="34" charset="0"/>
                <a:cs typeface="Arial" panose="020B0604020202020204" pitchFamily="34" charset="0"/>
              </a:rPr>
              <a:t>ICP 	= Inventory conversion period</a:t>
            </a:r>
          </a:p>
          <a:p>
            <a:pPr marL="687388" lvl="1" indent="-342900">
              <a:lnSpc>
                <a:spcPct val="100000"/>
              </a:lnSpc>
              <a:spcBef>
                <a:spcPts val="800"/>
              </a:spcBef>
              <a:tabLst>
                <a:tab pos="1489075" algn="l"/>
              </a:tabLst>
            </a:pPr>
            <a:r>
              <a:rPr lang="en-US" sz="2600" dirty="0">
                <a:latin typeface="Arial" panose="020B0604020202020204" pitchFamily="34" charset="0"/>
                <a:cs typeface="Arial" panose="020B0604020202020204" pitchFamily="34" charset="0"/>
              </a:rPr>
              <a:t>DSO	= Receivables collection period </a:t>
            </a:r>
          </a:p>
          <a:p>
            <a:pPr marL="687388" lvl="1" indent="-342900">
              <a:lnSpc>
                <a:spcPct val="100000"/>
              </a:lnSpc>
              <a:spcBef>
                <a:spcPts val="800"/>
              </a:spcBef>
              <a:buNone/>
              <a:tabLst>
                <a:tab pos="1489075" algn="l"/>
              </a:tabLst>
            </a:pPr>
            <a:r>
              <a:rPr lang="en-US" sz="2600" dirty="0">
                <a:latin typeface="Arial" panose="020B0604020202020204" pitchFamily="34" charset="0"/>
                <a:cs typeface="Arial" panose="020B0604020202020204" pitchFamily="34" charset="0"/>
              </a:rPr>
              <a:t>		= Days Sales Outstanding</a:t>
            </a:r>
          </a:p>
          <a:p>
            <a:pPr marL="687388" lvl="1" indent="-342900">
              <a:lnSpc>
                <a:spcPct val="100000"/>
              </a:lnSpc>
              <a:spcBef>
                <a:spcPts val="800"/>
              </a:spcBef>
              <a:tabLst>
                <a:tab pos="1489075" algn="l"/>
              </a:tabLst>
            </a:pPr>
            <a:r>
              <a:rPr lang="en-US" sz="2600" dirty="0">
                <a:latin typeface="Arial" panose="020B0604020202020204" pitchFamily="34" charset="0"/>
                <a:cs typeface="Arial" panose="020B0604020202020204" pitchFamily="34" charset="0"/>
              </a:rPr>
              <a:t>DPO	= Payables deferral period</a:t>
            </a:r>
          </a:p>
        </p:txBody>
      </p:sp>
      <p:sp>
        <p:nvSpPr>
          <p:cNvPr id="2" name="Subtitle 2">
            <a:extLst>
              <a:ext uri="{FF2B5EF4-FFF2-40B4-BE49-F238E27FC236}">
                <a16:creationId xmlns:a16="http://schemas.microsoft.com/office/drawing/2014/main" id="{EB1657B2-9017-5AEB-E52C-9C78A77D43EA}"/>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The Cash Conversion Cycle (CCC)</a:t>
            </a:r>
            <a:endParaRPr lang="en-US" sz="3000" b="1" cap="small" dirty="0"/>
          </a:p>
        </p:txBody>
      </p:sp>
    </p:spTree>
    <p:custDataLst>
      <p:tags r:id="rId1"/>
    </p:custDataLst>
    <p:extLst>
      <p:ext uri="{BB962C8B-B14F-4D97-AF65-F5344CB8AC3E}">
        <p14:creationId xmlns:p14="http://schemas.microsoft.com/office/powerpoint/2010/main" val="374965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9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9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9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9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91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91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87"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EB1657B2-9017-5AEB-E52C-9C78A77D43EA}"/>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The Cash Conversion Cycle (CCC)</a:t>
            </a:r>
            <a:endParaRPr lang="en-US" sz="3000" b="1" cap="small" dirty="0"/>
          </a:p>
        </p:txBody>
      </p:sp>
      <p:sp>
        <p:nvSpPr>
          <p:cNvPr id="3" name="Rectangle 6">
            <a:extLst>
              <a:ext uri="{FF2B5EF4-FFF2-40B4-BE49-F238E27FC236}">
                <a16:creationId xmlns:a16="http://schemas.microsoft.com/office/drawing/2014/main" id="{27EA0873-EF35-E976-07B1-F9A8B9DDBC06}"/>
              </a:ext>
            </a:extLst>
          </p:cNvPr>
          <p:cNvSpPr txBox="1">
            <a:spLocks noChangeArrowheads="1"/>
          </p:cNvSpPr>
          <p:nvPr/>
        </p:nvSpPr>
        <p:spPr bwMode="auto">
          <a:xfrm>
            <a:off x="487680" y="902503"/>
            <a:ext cx="8394383" cy="557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9725" indent="-339725">
              <a:lnSpc>
                <a:spcPct val="110000"/>
              </a:lnSpc>
            </a:pPr>
            <a:r>
              <a:rPr lang="en-US" dirty="0">
                <a:latin typeface="Arial" panose="020B0604020202020204" pitchFamily="34" charset="0"/>
                <a:cs typeface="Arial" panose="020B0604020202020204" pitchFamily="34" charset="0"/>
              </a:rPr>
              <a:t>Inventory Conversion Period (ICP)</a:t>
            </a:r>
          </a:p>
          <a:p>
            <a:pPr marL="687388" lvl="1" indent="-344488">
              <a:lnSpc>
                <a:spcPct val="110000"/>
              </a:lnSpc>
              <a:buFont typeface="Courier New" panose="02070309020205020404" pitchFamily="49" charset="0"/>
              <a:buChar char="o"/>
            </a:pPr>
            <a:r>
              <a:rPr lang="en-US" sz="2600" dirty="0">
                <a:latin typeface="Arial" panose="020B0604020202020204" pitchFamily="34" charset="0"/>
                <a:cs typeface="Arial" panose="020B0604020202020204" pitchFamily="34" charset="0"/>
              </a:rPr>
              <a:t>Length of time it takes to convert materials into finished goods and then to sell those goods.</a:t>
            </a:r>
          </a:p>
          <a:p>
            <a:pPr marL="687388" lvl="1" indent="-344488">
              <a:lnSpc>
                <a:spcPct val="110000"/>
              </a:lnSpc>
              <a:buFont typeface="Courier New" panose="02070309020205020404" pitchFamily="49" charset="0"/>
              <a:buChar char="o"/>
            </a:pPr>
            <a:r>
              <a:rPr lang="en-US" sz="2600" dirty="0">
                <a:latin typeface="Arial" panose="020B0604020202020204" pitchFamily="34" charset="0"/>
                <a:cs typeface="Arial" panose="020B0604020202020204" pitchFamily="34" charset="0"/>
              </a:rPr>
              <a:t>The amount of time the product remains in inventory in various stages of completion.</a:t>
            </a:r>
          </a:p>
          <a:p>
            <a:pPr marL="339725" indent="-339725">
              <a:lnSpc>
                <a:spcPct val="110000"/>
              </a:lnSpc>
            </a:pPr>
            <a:r>
              <a:rPr lang="en-US" dirty="0">
                <a:latin typeface="Arial" panose="020B0604020202020204" pitchFamily="34" charset="0"/>
                <a:cs typeface="Arial" panose="020B0604020202020204" pitchFamily="34" charset="0"/>
              </a:rPr>
              <a:t>Receivables Collection Period (DSO)</a:t>
            </a:r>
          </a:p>
          <a:p>
            <a:pPr marL="687388" lvl="1" indent="-344488">
              <a:lnSpc>
                <a:spcPct val="110000"/>
              </a:lnSpc>
              <a:buFont typeface="Courier New" panose="02070309020205020404" pitchFamily="49" charset="0"/>
              <a:buChar char="o"/>
            </a:pPr>
            <a:r>
              <a:rPr lang="en-US" sz="2600" dirty="0"/>
              <a:t>Average length of time required to convert the firm’s receivables into cash; also called days sales outstanding (DSO)</a:t>
            </a:r>
          </a:p>
          <a:p>
            <a:pPr marL="339725" indent="-339725">
              <a:lnSpc>
                <a:spcPct val="110000"/>
              </a:lnSpc>
            </a:pPr>
            <a:r>
              <a:rPr lang="en-US" dirty="0"/>
              <a:t>Payables Deferral Period (DPO)</a:t>
            </a:r>
          </a:p>
          <a:p>
            <a:pPr marL="687388" lvl="1" indent="-344488">
              <a:lnSpc>
                <a:spcPct val="110000"/>
              </a:lnSpc>
              <a:buFont typeface="Courier New" panose="02070309020205020404" pitchFamily="49" charset="0"/>
              <a:buChar char="o"/>
            </a:pPr>
            <a:r>
              <a:rPr lang="en-US" sz="2600" dirty="0"/>
              <a:t>Average length of time between the purchase of raw materials and labor and the payment of cash for them.</a:t>
            </a:r>
          </a:p>
          <a:p>
            <a:pPr marL="801688" lvl="1" indent="-344488">
              <a:lnSpc>
                <a:spcPct val="110000"/>
              </a:lnSpc>
              <a:buFont typeface="Courier New" panose="02070309020205020404" pitchFamily="49" charset="0"/>
              <a:buChar char="o"/>
            </a:pPr>
            <a:endParaRPr lang="en-US" dirty="0"/>
          </a:p>
          <a:p>
            <a:pPr>
              <a:lnSpc>
                <a:spcPct val="110000"/>
              </a:lnSpc>
            </a:pP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69142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7677" name="Rectangle 13"/>
          <p:cNvSpPr>
            <a:spLocks noGrp="1" noChangeArrowheads="1"/>
          </p:cNvSpPr>
          <p:nvPr>
            <p:ph idx="4294967295"/>
          </p:nvPr>
        </p:nvSpPr>
        <p:spPr>
          <a:xfrm>
            <a:off x="628650" y="1337951"/>
            <a:ext cx="7886700" cy="1174750"/>
          </a:xfrm>
        </p:spPr>
        <p:txBody>
          <a:bodyPr/>
          <a:lstStyle/>
          <a:p>
            <a:pPr marL="0" indent="0">
              <a:lnSpc>
                <a:spcPct val="100000"/>
              </a:lnSpc>
              <a:buNone/>
            </a:pPr>
            <a:r>
              <a:rPr lang="en-US" dirty="0">
                <a:latin typeface="Arial" panose="020B0604020202020204" pitchFamily="34" charset="0"/>
                <a:cs typeface="Arial" panose="020B0604020202020204" pitchFamily="34" charset="0"/>
              </a:rPr>
              <a:t>CCC = Average length of time a dollar is tied up (invested) in current assets.</a:t>
            </a:r>
          </a:p>
        </p:txBody>
      </p:sp>
      <p:sp>
        <p:nvSpPr>
          <p:cNvPr id="10" name="Rounded Rectangle 1" descr="Null"/>
          <p:cNvSpPr>
            <a:spLocks noChangeArrowheads="1"/>
          </p:cNvSpPr>
          <p:nvPr/>
        </p:nvSpPr>
        <p:spPr bwMode="auto">
          <a:xfrm>
            <a:off x="1136587" y="3161946"/>
            <a:ext cx="6768269" cy="1734795"/>
          </a:xfrm>
          <a:prstGeom prst="roundRect">
            <a:avLst>
              <a:gd name="adj" fmla="val 16667"/>
            </a:avLst>
          </a:prstGeom>
          <a:solidFill>
            <a:schemeClr val="bg1"/>
          </a:solidFill>
          <a:ln w="25400">
            <a:solidFill>
              <a:srgbClr val="008C8C"/>
            </a:soli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p>
        </p:txBody>
      </p:sp>
      <p:graphicFrame>
        <p:nvGraphicFramePr>
          <p:cNvPr id="5" name="Object 4" descr="Cash conversion cycle equals to I C P plus D S O minus D P O." title="The Cash Conversion Cycle"/>
          <p:cNvGraphicFramePr>
            <a:graphicFrameLocks noChangeAspect="1"/>
          </p:cNvGraphicFramePr>
          <p:nvPr/>
        </p:nvGraphicFramePr>
        <p:xfrm>
          <a:off x="1347025" y="3214239"/>
          <a:ext cx="6400800" cy="1599696"/>
        </p:xfrm>
        <a:graphic>
          <a:graphicData uri="http://schemas.openxmlformats.org/presentationml/2006/ole">
            <mc:AlternateContent xmlns:mc="http://schemas.openxmlformats.org/markup-compatibility/2006">
              <mc:Choice xmlns:v="urn:schemas-microsoft-com:vml" Requires="v">
                <p:oleObj name="Equation" r:id="rId4" imgW="2286000" imgH="571320" progId="Equation.DSMT4">
                  <p:embed/>
                </p:oleObj>
              </mc:Choice>
              <mc:Fallback>
                <p:oleObj name="Equation" r:id="rId4" imgW="2286000" imgH="571320" progId="Equation.DSMT4">
                  <p:embed/>
                  <p:pic>
                    <p:nvPicPr>
                      <p:cNvPr id="5" name="Object 4" descr="Cash conversion cycle equals to I C P plus D S O minus D P O." title="The Cash Conversion Cycle"/>
                      <p:cNvPicPr>
                        <a:picLocks noChangeAspect="1" noChangeArrowheads="1"/>
                      </p:cNvPicPr>
                      <p:nvPr/>
                    </p:nvPicPr>
                    <p:blipFill>
                      <a:blip r:embed="rId5"/>
                      <a:srcRect/>
                      <a:stretch>
                        <a:fillRect/>
                      </a:stretch>
                    </p:blipFill>
                    <p:spPr bwMode="auto">
                      <a:xfrm>
                        <a:off x="1347025" y="3214239"/>
                        <a:ext cx="6400800" cy="15996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ubtitle 2">
            <a:extLst>
              <a:ext uri="{FF2B5EF4-FFF2-40B4-BE49-F238E27FC236}">
                <a16:creationId xmlns:a16="http://schemas.microsoft.com/office/drawing/2014/main" id="{9D9688DD-4047-331C-8B70-FB81C75448ED}"/>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The Cash Conversion Cycle (CCC)</a:t>
            </a:r>
            <a:endParaRPr lang="en-US" sz="3000" b="1" cap="small" dirty="0"/>
          </a:p>
        </p:txBody>
      </p:sp>
    </p:spTree>
    <p:custDataLst>
      <p:tags r:id="rId1"/>
    </p:custDataLst>
    <p:extLst>
      <p:ext uri="{BB962C8B-B14F-4D97-AF65-F5344CB8AC3E}">
        <p14:creationId xmlns:p14="http://schemas.microsoft.com/office/powerpoint/2010/main" val="526679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76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77" grpId="0" build="p"/>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descr="The figure shows that the receipt of cash from manufacturing and selling the products is delayed by approximately 122 days because (1) the product is tied up in inventory for 79 days and (2) the cash from the sale is not received until 43 days after the product is sold. However, the disbursement of cash for the raw materials purchased is delayed by nearly nine days. As a result, the net delay in cash receipts associated with the investment in inventory (cash disbursement) is approximately 113 days." title="The Cash Conversion Cycle for Unilate Textiles"/>
          <p:cNvGrpSpPr/>
          <p:nvPr/>
        </p:nvGrpSpPr>
        <p:grpSpPr>
          <a:xfrm>
            <a:off x="135195" y="1338006"/>
            <a:ext cx="8834633" cy="3871243"/>
            <a:chOff x="170031" y="2197257"/>
            <a:chExt cx="8834633" cy="3871243"/>
          </a:xfrm>
        </p:grpSpPr>
        <p:sp>
          <p:nvSpPr>
            <p:cNvPr id="8" name="Rounded Rectangle 1" descr="Null"/>
            <p:cNvSpPr>
              <a:spLocks noChangeArrowheads="1"/>
            </p:cNvSpPr>
            <p:nvPr/>
          </p:nvSpPr>
          <p:spPr bwMode="auto">
            <a:xfrm>
              <a:off x="196158" y="2197257"/>
              <a:ext cx="8808506" cy="3871243"/>
            </a:xfrm>
            <a:prstGeom prst="roundRect">
              <a:avLst>
                <a:gd name="adj" fmla="val 16667"/>
              </a:avLst>
            </a:prstGeom>
            <a:solidFill>
              <a:schemeClr val="bg1"/>
            </a:solidFill>
            <a:ln w="25400">
              <a:solidFill>
                <a:srgbClr val="008C8C"/>
              </a:soli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10" name="Group 9"/>
            <p:cNvGrpSpPr/>
            <p:nvPr/>
          </p:nvGrpSpPr>
          <p:grpSpPr>
            <a:xfrm>
              <a:off x="170031" y="2338171"/>
              <a:ext cx="8808506" cy="3533073"/>
              <a:chOff x="80086" y="1996338"/>
              <a:chExt cx="8987000" cy="3533073"/>
            </a:xfrm>
          </p:grpSpPr>
          <p:cxnSp>
            <p:nvCxnSpPr>
              <p:cNvPr id="11" name="AutoShape 2"/>
              <p:cNvCxnSpPr>
                <a:cxnSpLocks noChangeShapeType="1"/>
              </p:cNvCxnSpPr>
              <p:nvPr/>
            </p:nvCxnSpPr>
            <p:spPr bwMode="auto">
              <a:xfrm>
                <a:off x="1174080" y="3933426"/>
                <a:ext cx="6995160" cy="0"/>
              </a:xfrm>
              <a:prstGeom prst="straightConnector1">
                <a:avLst/>
              </a:prstGeom>
              <a:noFill/>
              <a:ln w="15875">
                <a:solidFill>
                  <a:srgbClr val="000000"/>
                </a:solidFill>
                <a:round/>
                <a:headEnd/>
                <a:tailEnd/>
              </a:ln>
              <a:extLst>
                <a:ext uri="{909E8E84-426E-40DD-AFC4-6F175D3DCCD1}">
                  <a14:hiddenFill xmlns:a14="http://schemas.microsoft.com/office/drawing/2010/main">
                    <a:noFill/>
                  </a14:hiddenFill>
                </a:ext>
              </a:extLst>
            </p:spPr>
          </p:cxnSp>
          <p:sp>
            <p:nvSpPr>
              <p:cNvPr id="12" name="Text Box 3"/>
              <p:cNvSpPr txBox="1">
                <a:spLocks noChangeArrowheads="1"/>
              </p:cNvSpPr>
              <p:nvPr/>
            </p:nvSpPr>
            <p:spPr bwMode="auto">
              <a:xfrm>
                <a:off x="80086" y="4049734"/>
                <a:ext cx="22101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Purchase Raw</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Materials—</a:t>
                </a:r>
                <a:r>
                  <a:rPr kumimoji="0" lang="en-US" altLang="en-US" b="0" i="1" u="none" strike="noStrike" cap="none" normalizeH="0" baseline="0" dirty="0">
                    <a:ln>
                      <a:noFill/>
                    </a:ln>
                    <a:solidFill>
                      <a:schemeClr val="tx1"/>
                    </a:solidFill>
                    <a:effectLst/>
                  </a:rPr>
                  <a:t>Increase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tx1"/>
                    </a:solidFill>
                    <a:effectLst/>
                  </a:rPr>
                  <a:t>Accounts Payable</a:t>
                </a:r>
                <a:endParaRPr kumimoji="0" lang="en-US" altLang="en-US" b="0" i="0" u="none" strike="noStrike" cap="none" normalizeH="0" baseline="0" dirty="0">
                  <a:ln>
                    <a:noFill/>
                  </a:ln>
                  <a:solidFill>
                    <a:schemeClr val="tx1"/>
                  </a:solidFill>
                  <a:effectLst/>
                </a:endParaRPr>
              </a:p>
            </p:txBody>
          </p:sp>
          <p:cxnSp>
            <p:nvCxnSpPr>
              <p:cNvPr id="13" name="AutoShape 4"/>
              <p:cNvCxnSpPr>
                <a:cxnSpLocks noChangeShapeType="1"/>
              </p:cNvCxnSpPr>
              <p:nvPr/>
            </p:nvCxnSpPr>
            <p:spPr bwMode="auto">
              <a:xfrm>
                <a:off x="1179685" y="3809022"/>
                <a:ext cx="0" cy="219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14" name="Text Box 5"/>
              <p:cNvSpPr txBox="1">
                <a:spLocks noChangeArrowheads="1"/>
              </p:cNvSpPr>
              <p:nvPr/>
            </p:nvSpPr>
            <p:spPr bwMode="auto">
              <a:xfrm>
                <a:off x="4689070" y="4057831"/>
                <a:ext cx="21475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Sell Finished Goods—</a:t>
                </a:r>
                <a:r>
                  <a:rPr kumimoji="0" lang="en-US" altLang="en-US" b="0" i="1" u="none" strike="noStrike" cap="none" normalizeH="0" baseline="0" dirty="0">
                    <a:ln>
                      <a:noFill/>
                    </a:ln>
                    <a:solidFill>
                      <a:schemeClr val="tx1"/>
                    </a:solidFill>
                    <a:effectLst/>
                  </a:rPr>
                  <a:t>Increase Accounts Receivable</a:t>
                </a:r>
                <a:endParaRPr kumimoji="0" lang="en-US" altLang="en-US" b="0" i="0" u="none" strike="noStrike" cap="none" normalizeH="0" baseline="0" dirty="0">
                  <a:ln>
                    <a:noFill/>
                  </a:ln>
                  <a:solidFill>
                    <a:schemeClr val="tx1"/>
                  </a:solidFill>
                  <a:effectLst/>
                </a:endParaRPr>
              </a:p>
            </p:txBody>
          </p:sp>
          <p:cxnSp>
            <p:nvCxnSpPr>
              <p:cNvPr id="15" name="AutoShape 4"/>
              <p:cNvCxnSpPr>
                <a:cxnSpLocks noChangeShapeType="1"/>
              </p:cNvCxnSpPr>
              <p:nvPr/>
            </p:nvCxnSpPr>
            <p:spPr bwMode="auto">
              <a:xfrm>
                <a:off x="5758814" y="3824693"/>
                <a:ext cx="0" cy="219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16" name="Text Box 6"/>
              <p:cNvSpPr txBox="1">
                <a:spLocks noChangeArrowheads="1"/>
              </p:cNvSpPr>
              <p:nvPr/>
            </p:nvSpPr>
            <p:spPr bwMode="auto">
              <a:xfrm>
                <a:off x="7292736" y="4069150"/>
                <a:ext cx="1774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Collect Accounts Receivable</a:t>
                </a:r>
              </a:p>
            </p:txBody>
          </p:sp>
          <p:cxnSp>
            <p:nvCxnSpPr>
              <p:cNvPr id="17" name="AutoShape 4"/>
              <p:cNvCxnSpPr>
                <a:cxnSpLocks noChangeShapeType="1"/>
              </p:cNvCxnSpPr>
              <p:nvPr/>
            </p:nvCxnSpPr>
            <p:spPr bwMode="auto">
              <a:xfrm>
                <a:off x="8175854" y="3823261"/>
                <a:ext cx="0" cy="219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18" name="Text Box 7"/>
              <p:cNvSpPr txBox="1">
                <a:spLocks noChangeArrowheads="1"/>
              </p:cNvSpPr>
              <p:nvPr/>
            </p:nvSpPr>
            <p:spPr bwMode="auto">
              <a:xfrm>
                <a:off x="2127897" y="4060604"/>
                <a:ext cx="15436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Pay for Raw Materials</a:t>
                </a:r>
              </a:p>
            </p:txBody>
          </p:sp>
          <p:cxnSp>
            <p:nvCxnSpPr>
              <p:cNvPr id="19" name="AutoShape 4"/>
              <p:cNvCxnSpPr>
                <a:cxnSpLocks noChangeShapeType="1"/>
              </p:cNvCxnSpPr>
              <p:nvPr/>
            </p:nvCxnSpPr>
            <p:spPr bwMode="auto">
              <a:xfrm>
                <a:off x="2904513" y="3824687"/>
                <a:ext cx="0" cy="219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 name="AutoShape 8"/>
              <p:cNvCxnSpPr>
                <a:cxnSpLocks noChangeShapeType="1"/>
              </p:cNvCxnSpPr>
              <p:nvPr/>
            </p:nvCxnSpPr>
            <p:spPr bwMode="auto">
              <a:xfrm flipV="1">
                <a:off x="1175777" y="2041823"/>
                <a:ext cx="0" cy="1737360"/>
              </a:xfrm>
              <a:prstGeom prst="straightConnector1">
                <a:avLst/>
              </a:prstGeom>
              <a:noFill/>
              <a:ln w="1587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1" name="AutoShape 8"/>
              <p:cNvCxnSpPr>
                <a:cxnSpLocks noChangeShapeType="1"/>
              </p:cNvCxnSpPr>
              <p:nvPr/>
            </p:nvCxnSpPr>
            <p:spPr bwMode="auto">
              <a:xfrm flipV="1">
                <a:off x="8181910" y="2048943"/>
                <a:ext cx="0" cy="1737360"/>
              </a:xfrm>
              <a:prstGeom prst="straightConnector1">
                <a:avLst/>
              </a:prstGeom>
              <a:noFill/>
              <a:ln w="1587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2" name="AutoShape 8"/>
              <p:cNvCxnSpPr>
                <a:cxnSpLocks noChangeShapeType="1"/>
              </p:cNvCxnSpPr>
              <p:nvPr/>
            </p:nvCxnSpPr>
            <p:spPr bwMode="auto">
              <a:xfrm flipV="1">
                <a:off x="2908250" y="2698733"/>
                <a:ext cx="0" cy="1097280"/>
              </a:xfrm>
              <a:prstGeom prst="straightConnector1">
                <a:avLst/>
              </a:prstGeom>
              <a:noFill/>
              <a:ln w="15875">
                <a:solidFill>
                  <a:srgbClr val="000000"/>
                </a:solidFill>
                <a:prstDash val="dash"/>
                <a:round/>
                <a:headEnd/>
                <a:tailEnd/>
              </a:ln>
              <a:extLst>
                <a:ext uri="{909E8E84-426E-40DD-AFC4-6F175D3DCCD1}">
                  <a14:hiddenFill xmlns:a14="http://schemas.microsoft.com/office/drawing/2010/main">
                    <a:noFill/>
                  </a14:hiddenFill>
                </a:ext>
              </a:extLst>
            </p:spPr>
          </p:cxnSp>
          <p:sp>
            <p:nvSpPr>
              <p:cNvPr id="23" name="Text Box 9"/>
              <p:cNvSpPr txBox="1">
                <a:spLocks noChangeArrowheads="1"/>
              </p:cNvSpPr>
              <p:nvPr/>
            </p:nvSpPr>
            <p:spPr bwMode="auto">
              <a:xfrm>
                <a:off x="1273324" y="2729382"/>
                <a:ext cx="15467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Payables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Deferral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Period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(8.8 days)</a:t>
                </a:r>
              </a:p>
            </p:txBody>
          </p:sp>
          <p:cxnSp>
            <p:nvCxnSpPr>
              <p:cNvPr id="24" name="AutoShape 10"/>
              <p:cNvCxnSpPr>
                <a:cxnSpLocks noChangeShapeType="1"/>
              </p:cNvCxnSpPr>
              <p:nvPr/>
            </p:nvCxnSpPr>
            <p:spPr bwMode="auto">
              <a:xfrm flipH="1">
                <a:off x="1178003" y="3360265"/>
                <a:ext cx="365760" cy="0"/>
              </a:xfrm>
              <a:prstGeom prst="straightConnector1">
                <a:avLst/>
              </a:prstGeom>
              <a:noFill/>
              <a:ln w="22225">
                <a:solidFill>
                  <a:srgbClr val="C00000"/>
                </a:solidFill>
                <a:round/>
                <a:headEnd/>
                <a:tailEnd type="triangle" w="med" len="med"/>
              </a:ln>
              <a:extLst>
                <a:ext uri="{909E8E84-426E-40DD-AFC4-6F175D3DCCD1}">
                  <a14:hiddenFill xmlns:a14="http://schemas.microsoft.com/office/drawing/2010/main">
                    <a:noFill/>
                  </a14:hiddenFill>
                </a:ext>
              </a:extLst>
            </p:spPr>
          </p:cxnSp>
          <p:cxnSp>
            <p:nvCxnSpPr>
              <p:cNvPr id="25" name="AutoShape 11"/>
              <p:cNvCxnSpPr>
                <a:cxnSpLocks noChangeShapeType="1"/>
              </p:cNvCxnSpPr>
              <p:nvPr/>
            </p:nvCxnSpPr>
            <p:spPr bwMode="auto">
              <a:xfrm>
                <a:off x="2501912" y="3360702"/>
                <a:ext cx="365760" cy="1587"/>
              </a:xfrm>
              <a:prstGeom prst="straightConnector1">
                <a:avLst/>
              </a:prstGeom>
              <a:noFill/>
              <a:ln w="22225">
                <a:solidFill>
                  <a:srgbClr val="C00000"/>
                </a:solidFill>
                <a:round/>
                <a:headEnd/>
                <a:tailEnd type="triangle" w="med" len="med"/>
              </a:ln>
              <a:extLst>
                <a:ext uri="{909E8E84-426E-40DD-AFC4-6F175D3DCCD1}">
                  <a14:hiddenFill xmlns:a14="http://schemas.microsoft.com/office/drawing/2010/main">
                    <a:noFill/>
                  </a14:hiddenFill>
                </a:ext>
              </a:extLst>
            </p:spPr>
          </p:cxnSp>
          <p:sp>
            <p:nvSpPr>
              <p:cNvPr id="26" name="Text Box 12"/>
              <p:cNvSpPr txBox="1">
                <a:spLocks noChangeArrowheads="1"/>
              </p:cNvSpPr>
              <p:nvPr/>
            </p:nvSpPr>
            <p:spPr bwMode="auto">
              <a:xfrm>
                <a:off x="3268590" y="3095311"/>
                <a:ext cx="45422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Cash Conversion Cycle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(79.0 days + 43.2 days – 8.8 days = 113.4 days) </a:t>
                </a:r>
              </a:p>
            </p:txBody>
          </p:sp>
          <p:cxnSp>
            <p:nvCxnSpPr>
              <p:cNvPr id="27" name="AutoShape 13"/>
              <p:cNvCxnSpPr>
                <a:cxnSpLocks noChangeShapeType="1"/>
              </p:cNvCxnSpPr>
              <p:nvPr/>
            </p:nvCxnSpPr>
            <p:spPr bwMode="auto">
              <a:xfrm>
                <a:off x="7663330" y="3360265"/>
                <a:ext cx="502920" cy="0"/>
              </a:xfrm>
              <a:prstGeom prst="straightConnector1">
                <a:avLst/>
              </a:prstGeom>
              <a:noFill/>
              <a:ln w="22225">
                <a:solidFill>
                  <a:srgbClr val="28287C"/>
                </a:solidFill>
                <a:round/>
                <a:headEnd/>
                <a:tailEnd type="triangle" w="med" len="med"/>
              </a:ln>
              <a:extLst>
                <a:ext uri="{909E8E84-426E-40DD-AFC4-6F175D3DCCD1}">
                  <a14:hiddenFill xmlns:a14="http://schemas.microsoft.com/office/drawing/2010/main">
                    <a:noFill/>
                  </a14:hiddenFill>
                </a:ext>
              </a:extLst>
            </p:spPr>
          </p:cxnSp>
          <p:cxnSp>
            <p:nvCxnSpPr>
              <p:cNvPr id="28" name="AutoShape 14"/>
              <p:cNvCxnSpPr>
                <a:cxnSpLocks noChangeShapeType="1"/>
              </p:cNvCxnSpPr>
              <p:nvPr/>
            </p:nvCxnSpPr>
            <p:spPr bwMode="auto">
              <a:xfrm flipH="1" flipV="1">
                <a:off x="2923646" y="3356027"/>
                <a:ext cx="457200" cy="1587"/>
              </a:xfrm>
              <a:prstGeom prst="straightConnector1">
                <a:avLst/>
              </a:prstGeom>
              <a:noFill/>
              <a:ln w="22225">
                <a:solidFill>
                  <a:srgbClr val="28287C"/>
                </a:solidFill>
                <a:round/>
                <a:headEnd/>
                <a:tailEnd type="triangle" w="med" len="med"/>
              </a:ln>
              <a:extLst>
                <a:ext uri="{909E8E84-426E-40DD-AFC4-6F175D3DCCD1}">
                  <a14:hiddenFill xmlns:a14="http://schemas.microsoft.com/office/drawing/2010/main">
                    <a:noFill/>
                  </a14:hiddenFill>
                </a:ext>
              </a:extLst>
            </p:spPr>
          </p:cxnSp>
          <p:cxnSp>
            <p:nvCxnSpPr>
              <p:cNvPr id="29" name="AutoShape 15"/>
              <p:cNvCxnSpPr>
                <a:cxnSpLocks noChangeShapeType="1"/>
              </p:cNvCxnSpPr>
              <p:nvPr/>
            </p:nvCxnSpPr>
            <p:spPr bwMode="auto">
              <a:xfrm flipV="1">
                <a:off x="5758812" y="2052508"/>
                <a:ext cx="0" cy="914400"/>
              </a:xfrm>
              <a:prstGeom prst="straightConnector1">
                <a:avLst/>
              </a:prstGeom>
              <a:noFill/>
              <a:ln w="15875">
                <a:solidFill>
                  <a:srgbClr val="000000"/>
                </a:solidFill>
                <a:prstDash val="dash"/>
                <a:round/>
                <a:headEnd/>
                <a:tailEnd/>
              </a:ln>
              <a:extLst>
                <a:ext uri="{909E8E84-426E-40DD-AFC4-6F175D3DCCD1}">
                  <a14:hiddenFill xmlns:a14="http://schemas.microsoft.com/office/drawing/2010/main">
                    <a:noFill/>
                  </a14:hiddenFill>
                </a:ext>
              </a:extLst>
            </p:spPr>
          </p:cxnSp>
          <p:sp>
            <p:nvSpPr>
              <p:cNvPr id="30" name="Text Box 16"/>
              <p:cNvSpPr txBox="1">
                <a:spLocks noChangeArrowheads="1"/>
              </p:cNvSpPr>
              <p:nvPr/>
            </p:nvSpPr>
            <p:spPr bwMode="auto">
              <a:xfrm>
                <a:off x="2048426" y="2000951"/>
                <a:ext cx="2822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Inventory Conversion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Period (79.0 days)</a:t>
                </a:r>
              </a:p>
            </p:txBody>
          </p:sp>
          <p:cxnSp>
            <p:nvCxnSpPr>
              <p:cNvPr id="31" name="AutoShape 17"/>
              <p:cNvCxnSpPr>
                <a:cxnSpLocks noChangeShapeType="1"/>
              </p:cNvCxnSpPr>
              <p:nvPr/>
            </p:nvCxnSpPr>
            <p:spPr bwMode="auto">
              <a:xfrm>
                <a:off x="4483651" y="2358909"/>
                <a:ext cx="1280160" cy="0"/>
              </a:xfrm>
              <a:prstGeom prst="straightConnector1">
                <a:avLst/>
              </a:prstGeom>
              <a:noFill/>
              <a:ln w="22225">
                <a:solidFill>
                  <a:srgbClr val="1C7631"/>
                </a:solidFill>
                <a:round/>
                <a:headEnd/>
                <a:tailEnd type="triangle" w="med" len="med"/>
              </a:ln>
              <a:extLst>
                <a:ext uri="{909E8E84-426E-40DD-AFC4-6F175D3DCCD1}">
                  <a14:hiddenFill xmlns:a14="http://schemas.microsoft.com/office/drawing/2010/main">
                    <a:noFill/>
                  </a14:hiddenFill>
                </a:ext>
              </a:extLst>
            </p:spPr>
          </p:cxnSp>
          <p:cxnSp>
            <p:nvCxnSpPr>
              <p:cNvPr id="32" name="AutoShape 19"/>
              <p:cNvCxnSpPr>
                <a:cxnSpLocks noChangeShapeType="1"/>
              </p:cNvCxnSpPr>
              <p:nvPr/>
            </p:nvCxnSpPr>
            <p:spPr bwMode="auto">
              <a:xfrm flipH="1">
                <a:off x="1178829" y="2362625"/>
                <a:ext cx="1280160" cy="1587"/>
              </a:xfrm>
              <a:prstGeom prst="straightConnector1">
                <a:avLst/>
              </a:prstGeom>
              <a:noFill/>
              <a:ln w="22225">
                <a:solidFill>
                  <a:srgbClr val="1C7631"/>
                </a:solidFill>
                <a:round/>
                <a:headEnd/>
                <a:tailEnd type="triangle" w="med" len="med"/>
              </a:ln>
              <a:extLst>
                <a:ext uri="{909E8E84-426E-40DD-AFC4-6F175D3DCCD1}">
                  <a14:hiddenFill xmlns:a14="http://schemas.microsoft.com/office/drawing/2010/main">
                    <a:noFill/>
                  </a14:hiddenFill>
                </a:ext>
              </a:extLst>
            </p:spPr>
          </p:cxnSp>
          <p:sp>
            <p:nvSpPr>
              <p:cNvPr id="33" name="Text Box 20"/>
              <p:cNvSpPr txBox="1">
                <a:spLocks noChangeArrowheads="1"/>
              </p:cNvSpPr>
              <p:nvPr/>
            </p:nvSpPr>
            <p:spPr bwMode="auto">
              <a:xfrm>
                <a:off x="5777809" y="1996338"/>
                <a:ext cx="22830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rPr>
                  <a:t>Receivables Collection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rPr>
                  <a:t>Period (43.2 days)</a:t>
                </a:r>
              </a:p>
            </p:txBody>
          </p:sp>
          <p:cxnSp>
            <p:nvCxnSpPr>
              <p:cNvPr id="34" name="AutoShape 21"/>
              <p:cNvCxnSpPr>
                <a:cxnSpLocks noChangeShapeType="1"/>
              </p:cNvCxnSpPr>
              <p:nvPr/>
            </p:nvCxnSpPr>
            <p:spPr bwMode="auto">
              <a:xfrm flipV="1">
                <a:off x="7872035" y="2358909"/>
                <a:ext cx="295275" cy="0"/>
              </a:xfrm>
              <a:prstGeom prst="straightConnector1">
                <a:avLst/>
              </a:prstGeom>
              <a:noFill/>
              <a:ln w="22225">
                <a:solidFill>
                  <a:srgbClr val="1C7631"/>
                </a:solidFill>
                <a:round/>
                <a:headEnd/>
                <a:tailEnd type="triangle" w="med" len="med"/>
              </a:ln>
              <a:extLst>
                <a:ext uri="{909E8E84-426E-40DD-AFC4-6F175D3DCCD1}">
                  <a14:hiddenFill xmlns:a14="http://schemas.microsoft.com/office/drawing/2010/main">
                    <a:noFill/>
                  </a14:hiddenFill>
                </a:ext>
              </a:extLst>
            </p:spPr>
          </p:cxnSp>
          <p:cxnSp>
            <p:nvCxnSpPr>
              <p:cNvPr id="35" name="AutoShape 22"/>
              <p:cNvCxnSpPr>
                <a:cxnSpLocks noChangeShapeType="1"/>
              </p:cNvCxnSpPr>
              <p:nvPr/>
            </p:nvCxnSpPr>
            <p:spPr bwMode="auto">
              <a:xfrm flipH="1">
                <a:off x="5759291" y="2361052"/>
                <a:ext cx="276225" cy="1587"/>
              </a:xfrm>
              <a:prstGeom prst="straightConnector1">
                <a:avLst/>
              </a:prstGeom>
              <a:noFill/>
              <a:ln w="22225">
                <a:solidFill>
                  <a:srgbClr val="1C7631"/>
                </a:solidFill>
                <a:round/>
                <a:headEnd/>
                <a:tailEnd type="triangle" w="med" len="med"/>
              </a:ln>
              <a:extLst>
                <a:ext uri="{909E8E84-426E-40DD-AFC4-6F175D3DCCD1}">
                  <a14:hiddenFill xmlns:a14="http://schemas.microsoft.com/office/drawing/2010/main">
                    <a:noFill/>
                  </a14:hiddenFill>
                </a:ext>
              </a:extLst>
            </p:spPr>
          </p:cxnSp>
          <p:cxnSp>
            <p:nvCxnSpPr>
              <p:cNvPr id="36" name="AutoShape 23"/>
              <p:cNvCxnSpPr>
                <a:cxnSpLocks noChangeShapeType="1"/>
              </p:cNvCxnSpPr>
              <p:nvPr/>
            </p:nvCxnSpPr>
            <p:spPr bwMode="auto">
              <a:xfrm>
                <a:off x="2906554" y="4653557"/>
                <a:ext cx="0" cy="457200"/>
              </a:xfrm>
              <a:prstGeom prst="straightConnector1">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cxnSp>
          <p:sp>
            <p:nvSpPr>
              <p:cNvPr id="37" name="Text Box 24"/>
              <p:cNvSpPr txBox="1">
                <a:spLocks noChangeArrowheads="1"/>
              </p:cNvSpPr>
              <p:nvPr/>
            </p:nvSpPr>
            <p:spPr bwMode="auto">
              <a:xfrm>
                <a:off x="2144295" y="5129301"/>
                <a:ext cx="15218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C00000"/>
                    </a:solidFill>
                    <a:effectLst/>
                  </a:rPr>
                  <a:t>(CASH OUT)</a:t>
                </a:r>
                <a:endParaRPr kumimoji="0" lang="en-US" altLang="en-US" sz="2000" b="0" i="0" u="none" strike="noStrike" cap="none" normalizeH="0" baseline="0" dirty="0">
                  <a:ln>
                    <a:noFill/>
                  </a:ln>
                  <a:solidFill>
                    <a:srgbClr val="C00000"/>
                  </a:solidFill>
                  <a:effectLst/>
                </a:endParaRPr>
              </a:p>
            </p:txBody>
          </p:sp>
          <p:sp>
            <p:nvSpPr>
              <p:cNvPr id="38" name="Text Box 24"/>
              <p:cNvSpPr txBox="1">
                <a:spLocks noChangeArrowheads="1"/>
              </p:cNvSpPr>
              <p:nvPr/>
            </p:nvSpPr>
            <p:spPr bwMode="auto">
              <a:xfrm>
                <a:off x="7393922" y="5129301"/>
                <a:ext cx="15218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6600"/>
                    </a:solidFill>
                    <a:effectLst/>
                  </a:rPr>
                  <a:t>(CASH IN)</a:t>
                </a:r>
                <a:endParaRPr kumimoji="0" lang="en-US" altLang="en-US" sz="2000" b="0" i="0" u="none" strike="noStrike" cap="none" normalizeH="0" baseline="0" dirty="0">
                  <a:ln>
                    <a:noFill/>
                  </a:ln>
                  <a:solidFill>
                    <a:srgbClr val="006600"/>
                  </a:solidFill>
                  <a:effectLst/>
                </a:endParaRPr>
              </a:p>
            </p:txBody>
          </p:sp>
          <p:cxnSp>
            <p:nvCxnSpPr>
              <p:cNvPr id="39" name="AutoShape 23"/>
              <p:cNvCxnSpPr>
                <a:cxnSpLocks noChangeShapeType="1"/>
              </p:cNvCxnSpPr>
              <p:nvPr/>
            </p:nvCxnSpPr>
            <p:spPr bwMode="auto">
              <a:xfrm>
                <a:off x="8169342" y="4660679"/>
                <a:ext cx="0" cy="457200"/>
              </a:xfrm>
              <a:prstGeom prst="straightConnector1">
                <a:avLst/>
              </a:prstGeom>
              <a:noFill/>
              <a:ln w="31750">
                <a:solidFill>
                  <a:srgbClr val="006600"/>
                </a:solidFill>
                <a:round/>
                <a:headEnd type="triangle"/>
                <a:tailEnd type="none" w="med" len="med"/>
              </a:ln>
              <a:extLst>
                <a:ext uri="{909E8E84-426E-40DD-AFC4-6F175D3DCCD1}">
                  <a14:hiddenFill xmlns:a14="http://schemas.microsoft.com/office/drawing/2010/main">
                    <a:noFill/>
                  </a14:hiddenFill>
                </a:ext>
              </a:extLst>
            </p:spPr>
          </p:cxnSp>
        </p:grpSp>
      </p:grpSp>
      <p:sp>
        <p:nvSpPr>
          <p:cNvPr id="3" name="Subtitle 2">
            <a:extLst>
              <a:ext uri="{FF2B5EF4-FFF2-40B4-BE49-F238E27FC236}">
                <a16:creationId xmlns:a16="http://schemas.microsoft.com/office/drawing/2014/main" id="{06BF1418-E0DA-FA03-F0CF-E2AA6F687644}"/>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The CCC for </a:t>
            </a:r>
            <a:r>
              <a:rPr lang="en-US" sz="3000" b="1" dirty="0" err="1">
                <a:latin typeface="Arial" panose="020B0604020202020204" pitchFamily="34" charset="0"/>
                <a:cs typeface="Arial" panose="020B0604020202020204" pitchFamily="34" charset="0"/>
              </a:rPr>
              <a:t>Unilate</a:t>
            </a:r>
            <a:r>
              <a:rPr lang="en-US" sz="3000" b="1" dirty="0">
                <a:latin typeface="Arial" panose="020B0604020202020204" pitchFamily="34" charset="0"/>
                <a:cs typeface="Arial" panose="020B0604020202020204" pitchFamily="34" charset="0"/>
              </a:rPr>
              <a:t> Textiles</a:t>
            </a:r>
            <a:endParaRPr lang="en-US" sz="3000" b="1" cap="small" dirty="0"/>
          </a:p>
        </p:txBody>
      </p:sp>
    </p:spTree>
    <p:custDataLst>
      <p:tags r:id="rId1"/>
    </p:custDataLst>
    <p:extLst>
      <p:ext uri="{BB962C8B-B14F-4D97-AF65-F5344CB8AC3E}">
        <p14:creationId xmlns:p14="http://schemas.microsoft.com/office/powerpoint/2010/main" val="20593915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8693" name="Rectangle 5"/>
          <p:cNvSpPr>
            <a:spLocks noGrp="1" noChangeArrowheads="1"/>
          </p:cNvSpPr>
          <p:nvPr>
            <p:ph idx="4294967295"/>
          </p:nvPr>
        </p:nvSpPr>
        <p:spPr>
          <a:xfrm>
            <a:off x="563154" y="1146130"/>
            <a:ext cx="7823200" cy="4200933"/>
          </a:xfrm>
        </p:spPr>
        <p:txBody>
          <a:bodyPr>
            <a:normAutofit/>
          </a:bodyPr>
          <a:lstStyle/>
          <a:p>
            <a:pPr marL="461963" indent="-461963">
              <a:lnSpc>
                <a:spcPct val="110000"/>
              </a:lnSpc>
            </a:pPr>
            <a:r>
              <a:rPr lang="en-US" dirty="0">
                <a:latin typeface="Arial" panose="020B0604020202020204" pitchFamily="34" charset="0"/>
                <a:cs typeface="Arial" panose="020B0604020202020204" pitchFamily="34" charset="0"/>
              </a:rPr>
              <a:t>How should current assets be financed?</a:t>
            </a:r>
          </a:p>
          <a:p>
            <a:pPr marL="461963" indent="-461963">
              <a:lnSpc>
                <a:spcPct val="110000"/>
              </a:lnSpc>
            </a:pPr>
            <a:r>
              <a:rPr lang="en-US" dirty="0">
                <a:latin typeface="Arial" panose="020B0604020202020204" pitchFamily="34" charset="0"/>
                <a:cs typeface="Arial" panose="020B0604020202020204" pitchFamily="34" charset="0"/>
              </a:rPr>
              <a:t>Permanent current assets versus temporary current assets:</a:t>
            </a:r>
          </a:p>
          <a:p>
            <a:pPr marL="919163" lvl="1" indent="-461963">
              <a:lnSpc>
                <a:spcPct val="110000"/>
              </a:lnSpc>
            </a:pPr>
            <a:r>
              <a:rPr lang="en-US" sz="2600" dirty="0">
                <a:latin typeface="Arial" panose="020B0604020202020204" pitchFamily="34" charset="0"/>
                <a:cs typeface="Arial" panose="020B0604020202020204" pitchFamily="34" charset="0"/>
              </a:rPr>
              <a:t>Permanent CA—level that remains stable no matter seasonal or economic conditions (some minimum level of CA).</a:t>
            </a:r>
          </a:p>
          <a:p>
            <a:pPr marL="919163" lvl="1" indent="-461963">
              <a:lnSpc>
                <a:spcPct val="110000"/>
              </a:lnSpc>
            </a:pPr>
            <a:r>
              <a:rPr lang="en-US" sz="2600" dirty="0">
                <a:latin typeface="Arial" panose="020B0604020202020204" pitchFamily="34" charset="0"/>
                <a:cs typeface="Arial" panose="020B0604020202020204" pitchFamily="34" charset="0"/>
              </a:rPr>
              <a:t>Temporary CA—level that fluctuates with seasonal and economic conditions. </a:t>
            </a:r>
          </a:p>
        </p:txBody>
      </p:sp>
      <p:sp>
        <p:nvSpPr>
          <p:cNvPr id="2" name="Subtitle 2">
            <a:extLst>
              <a:ext uri="{FF2B5EF4-FFF2-40B4-BE49-F238E27FC236}">
                <a16:creationId xmlns:a16="http://schemas.microsoft.com/office/drawing/2014/main" id="{A1F0F3F5-4380-F55D-9EF2-BC0DE37C4DFC}"/>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Current Asset Financing Policies</a:t>
            </a:r>
            <a:endParaRPr lang="en-US" sz="3000" b="1" cap="small" dirty="0"/>
          </a:p>
        </p:txBody>
      </p:sp>
    </p:spTree>
    <p:custDataLst>
      <p:tags r:id="rId1"/>
    </p:custDataLst>
    <p:extLst>
      <p:ext uri="{BB962C8B-B14F-4D97-AF65-F5344CB8AC3E}">
        <p14:creationId xmlns:p14="http://schemas.microsoft.com/office/powerpoint/2010/main" val="133481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6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869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869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869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3"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0741" name="Rectangle 5"/>
          <p:cNvSpPr>
            <a:spLocks noGrp="1" noChangeArrowheads="1"/>
          </p:cNvSpPr>
          <p:nvPr>
            <p:ph idx="4294967295"/>
          </p:nvPr>
        </p:nvSpPr>
        <p:spPr>
          <a:xfrm>
            <a:off x="341812" y="863504"/>
            <a:ext cx="8462554" cy="5619296"/>
          </a:xfrm>
        </p:spPr>
        <p:txBody>
          <a:bodyPr>
            <a:noAutofit/>
          </a:bodyPr>
          <a:lstStyle/>
          <a:p>
            <a:pPr marL="339725" indent="-339725">
              <a:lnSpc>
                <a:spcPct val="100000"/>
              </a:lnSpc>
            </a:pPr>
            <a:r>
              <a:rPr lang="en-US" sz="2600" dirty="0">
                <a:latin typeface="Arial" panose="020B0604020202020204" pitchFamily="34" charset="0"/>
                <a:cs typeface="Arial" panose="020B0604020202020204" pitchFamily="34" charset="0"/>
              </a:rPr>
              <a:t>Maturity Matching Approach</a:t>
            </a:r>
          </a:p>
          <a:p>
            <a:pPr marL="687388" lvl="1" indent="-344488">
              <a:lnSpc>
                <a:spcPct val="100000"/>
              </a:lnSpc>
              <a:spcBef>
                <a:spcPts val="200"/>
              </a:spcBef>
              <a:buFont typeface="Courier New" panose="02070309020205020404" pitchFamily="49" charset="0"/>
              <a:buChar char="o"/>
            </a:pPr>
            <a:r>
              <a:rPr lang="en-US" dirty="0">
                <a:latin typeface="Arial" panose="020B0604020202020204" pitchFamily="34" charset="0"/>
                <a:cs typeface="Arial" panose="020B0604020202020204" pitchFamily="34" charset="0"/>
              </a:rPr>
              <a:t>Match maturities of assets and liabilities.</a:t>
            </a:r>
          </a:p>
          <a:p>
            <a:pPr marL="687388" lvl="1" indent="-344488">
              <a:lnSpc>
                <a:spcPct val="100000"/>
              </a:lnSpc>
              <a:spcBef>
                <a:spcPts val="200"/>
              </a:spcBef>
              <a:buFont typeface="Courier New" panose="02070309020205020404" pitchFamily="49" charset="0"/>
              <a:buChar char="o"/>
            </a:pPr>
            <a:r>
              <a:rPr lang="en-US" dirty="0">
                <a:latin typeface="Arial" panose="020B0604020202020204" pitchFamily="34" charset="0"/>
                <a:cs typeface="Arial" panose="020B0604020202020204" pitchFamily="34" charset="0"/>
              </a:rPr>
              <a:t>Moderate approach; some CA maturities are uncertain.</a:t>
            </a:r>
          </a:p>
          <a:p>
            <a:pPr marL="339725" indent="-339725">
              <a:lnSpc>
                <a:spcPct val="100000"/>
              </a:lnSpc>
              <a:spcBef>
                <a:spcPts val="600"/>
              </a:spcBef>
            </a:pPr>
            <a:r>
              <a:rPr lang="en-US" sz="2600" dirty="0">
                <a:latin typeface="Arial" panose="020B0604020202020204" pitchFamily="34" charset="0"/>
                <a:cs typeface="Arial" panose="020B0604020202020204" pitchFamily="34" charset="0"/>
              </a:rPr>
              <a:t>Conservative Approach</a:t>
            </a:r>
          </a:p>
          <a:p>
            <a:pPr lvl="1" indent="-346075">
              <a:lnSpc>
                <a:spcPct val="110000"/>
              </a:lnSpc>
              <a:spcBef>
                <a:spcPts val="200"/>
              </a:spcBef>
              <a:buFont typeface="Courier New" panose="02070309020205020404" pitchFamily="49" charset="0"/>
              <a:buChar char="o"/>
            </a:pPr>
            <a:r>
              <a:rPr lang="en-US" dirty="0">
                <a:latin typeface="Arial" panose="020B0604020202020204" pitchFamily="34" charset="0"/>
                <a:cs typeface="Arial" panose="020B0604020202020204" pitchFamily="34" charset="0"/>
              </a:rPr>
              <a:t>Use permanent (long-term) capital to finance all permanent assets and </a:t>
            </a:r>
            <a:r>
              <a:rPr lang="en-US" i="1" dirty="0">
                <a:latin typeface="Arial" panose="020B0604020202020204" pitchFamily="34" charset="0"/>
                <a:cs typeface="Arial" panose="020B0604020202020204" pitchFamily="34" charset="0"/>
              </a:rPr>
              <a:t>some</a:t>
            </a:r>
            <a:r>
              <a:rPr lang="en-US" dirty="0">
                <a:latin typeface="Arial" panose="020B0604020202020204" pitchFamily="34" charset="0"/>
                <a:cs typeface="Arial" panose="020B0604020202020204" pitchFamily="34" charset="0"/>
              </a:rPr>
              <a:t> seasonal, temporary needs; use spontaneous, ST debt to finance the rest.</a:t>
            </a:r>
          </a:p>
          <a:p>
            <a:pPr lvl="1" indent="-346075">
              <a:lnSpc>
                <a:spcPct val="110000"/>
              </a:lnSpc>
              <a:spcBef>
                <a:spcPts val="200"/>
              </a:spcBef>
              <a:buFont typeface="Courier New" panose="02070309020205020404" pitchFamily="49" charset="0"/>
              <a:buChar char="o"/>
            </a:pPr>
            <a:r>
              <a:rPr lang="en-US" dirty="0">
                <a:latin typeface="Arial" panose="020B0604020202020204" pitchFamily="34" charset="0"/>
                <a:cs typeface="Arial" panose="020B0604020202020204" pitchFamily="34" charset="0"/>
              </a:rPr>
              <a:t>Least risky approach; “store liquidity” during off season.</a:t>
            </a:r>
          </a:p>
          <a:p>
            <a:pPr marL="339725" indent="-339725">
              <a:lnSpc>
                <a:spcPct val="100000"/>
              </a:lnSpc>
              <a:spcBef>
                <a:spcPts val="500"/>
              </a:spcBef>
            </a:pPr>
            <a:r>
              <a:rPr lang="en-US" sz="2600" dirty="0">
                <a:latin typeface="Arial" panose="020B0604020202020204" pitchFamily="34" charset="0"/>
                <a:cs typeface="Arial" panose="020B0604020202020204" pitchFamily="34" charset="0"/>
              </a:rPr>
              <a:t>Aggressive Approach</a:t>
            </a:r>
          </a:p>
          <a:p>
            <a:pPr lvl="1" indent="-346075">
              <a:lnSpc>
                <a:spcPct val="100000"/>
              </a:lnSpc>
              <a:buFont typeface="Courier New" panose="02070309020205020404" pitchFamily="49" charset="0"/>
              <a:buChar char="o"/>
            </a:pPr>
            <a:r>
              <a:rPr lang="en-US" dirty="0">
                <a:latin typeface="Arial" panose="020B0604020202020204" pitchFamily="34" charset="0"/>
                <a:cs typeface="Arial" panose="020B0604020202020204" pitchFamily="34" charset="0"/>
              </a:rPr>
              <a:t>Finance all temporary CA with short-term, spontaneous debt, and finance all fixed assets and some permanent current assets with long-term, non-spontaneous funds.</a:t>
            </a:r>
          </a:p>
          <a:p>
            <a:pPr lvl="1" indent="-346075">
              <a:lnSpc>
                <a:spcPct val="100000"/>
              </a:lnSpc>
              <a:spcBef>
                <a:spcPts val="200"/>
              </a:spcBef>
              <a:buFont typeface="Courier New" panose="02070309020205020404" pitchFamily="49" charset="0"/>
              <a:buChar char="o"/>
            </a:pPr>
            <a:r>
              <a:rPr lang="en-US" dirty="0">
                <a:latin typeface="Arial" panose="020B0604020202020204" pitchFamily="34" charset="0"/>
                <a:cs typeface="Arial" panose="020B0604020202020204" pitchFamily="34" charset="0"/>
              </a:rPr>
              <a:t>Riskiest approach; most profitable.</a:t>
            </a:r>
          </a:p>
        </p:txBody>
      </p:sp>
      <p:sp>
        <p:nvSpPr>
          <p:cNvPr id="2" name="Subtitle 2">
            <a:extLst>
              <a:ext uri="{FF2B5EF4-FFF2-40B4-BE49-F238E27FC236}">
                <a16:creationId xmlns:a16="http://schemas.microsoft.com/office/drawing/2014/main" id="{D596A353-EAD5-1615-0407-BA749F17787A}"/>
              </a:ext>
            </a:extLst>
          </p:cNvPr>
          <p:cNvSpPr txBox="1">
            <a:spLocks/>
          </p:cNvSpPr>
          <p:nvPr/>
        </p:nvSpPr>
        <p:spPr>
          <a:xfrm>
            <a:off x="228600" y="279401"/>
            <a:ext cx="8653463" cy="533400"/>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spcAft>
                <a:spcPts val="1000"/>
              </a:spcAft>
              <a:buNone/>
              <a:defRPr/>
            </a:pPr>
            <a:r>
              <a:rPr lang="en-US" sz="3000" b="1" dirty="0">
                <a:latin typeface="Arial" panose="020B0604020202020204" pitchFamily="34" charset="0"/>
                <a:cs typeface="Arial" panose="020B0604020202020204" pitchFamily="34" charset="0"/>
              </a:rPr>
              <a:t>Alternative Current Asset Financing Policies</a:t>
            </a:r>
            <a:endParaRPr lang="en-US" sz="3000" b="1" cap="small" dirty="0"/>
          </a:p>
        </p:txBody>
      </p:sp>
    </p:spTree>
    <p:custDataLst>
      <p:tags r:id="rId1"/>
    </p:custDataLst>
    <p:extLst>
      <p:ext uri="{BB962C8B-B14F-4D97-AF65-F5344CB8AC3E}">
        <p14:creationId xmlns:p14="http://schemas.microsoft.com/office/powerpoint/2010/main" val="113888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07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07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074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074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074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074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074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074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074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41"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0740" name="Rectangle 4"/>
          <p:cNvSpPr>
            <a:spLocks noGrp="1" noChangeArrowheads="1"/>
          </p:cNvSpPr>
          <p:nvPr>
            <p:ph type="title" idx="4294967295"/>
          </p:nvPr>
        </p:nvSpPr>
        <p:spPr>
          <a:xfrm>
            <a:off x="1" y="258232"/>
            <a:ext cx="9144000" cy="881063"/>
          </a:xfrm>
        </p:spPr>
        <p:txBody>
          <a:bodyPr>
            <a:noAutofit/>
          </a:bodyPr>
          <a:lstStyle/>
          <a:p>
            <a:pPr algn="ctr"/>
            <a:r>
              <a:rPr lang="en-US" sz="3000" b="1" dirty="0">
                <a:latin typeface="Arial" panose="020B0604020202020204" pitchFamily="34" charset="0"/>
                <a:cs typeface="Arial" panose="020B0604020202020204" pitchFamily="34" charset="0"/>
              </a:rPr>
              <a:t>Alternative CA Financing Policies</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Maturity Matching Approach</a:t>
            </a:r>
          </a:p>
        </p:txBody>
      </p:sp>
      <p:grpSp>
        <p:nvGrpSpPr>
          <p:cNvPr id="3" name="Group 2" descr="The cumulative line graph shows the relationship between temporary and permanent assets and short-term and long-term debts in a maturity matching approach over time. The maturity matching, self-liquidating, approach calls for matching the maturities of assets and liabilities. This strategy minimizes the risk that the firm will be unable to pay off its maturing obligations if the liquidations of the assets can be controlled to occur on or before the maturities of the obligations. At the limit, a firm could attempt to match exactly the maturity structure of all of its assets and liabilities.&#10;The x-axis on the cumulative line graph shows time, and it ranges from 0 to 8 at intervals of 1. The y-axis on the cumulative line graph shows dollars.&#10;The cumulative line graph is horizontally divided into three parts: fixed assets, permanent level of current assets, and temporary current assets.&#10;The cumulative line graph shows that temporary current assets are equal to the short-term nonspontaneous debt financing. The line graph shows a rise and fall in the value of current assets and short-term debt over the first 3 units of time. Then, there is another gradual rise and fall in the value of current assets and short-term debt over 4 units of time, which range from time unit 3 to time unit 7.&#10;The cumulative line graph shows that the permanent level of current assets and fixed assets are equal to the long-term debt and equity plus current liabilities. There is a gradual rise in the permanent level of current assets and fixed assets over the period of 8-time units.&#10;" title="Alternative C A Financing Policies—Maturity Matching Approach, continued"/>
          <p:cNvGrpSpPr/>
          <p:nvPr/>
        </p:nvGrpSpPr>
        <p:grpSpPr>
          <a:xfrm>
            <a:off x="205330" y="1524720"/>
            <a:ext cx="8712217" cy="4445000"/>
            <a:chOff x="264599" y="1803400"/>
            <a:chExt cx="8712217" cy="4445000"/>
          </a:xfrm>
        </p:grpSpPr>
        <p:sp>
          <p:nvSpPr>
            <p:cNvPr id="2" name="Rounded Rectangle 1"/>
            <p:cNvSpPr/>
            <p:nvPr/>
          </p:nvSpPr>
          <p:spPr>
            <a:xfrm>
              <a:off x="355595" y="1803400"/>
              <a:ext cx="8519142" cy="4445000"/>
            </a:xfrm>
            <a:prstGeom prst="roundRect">
              <a:avLst/>
            </a:prstGeom>
            <a:solidFill>
              <a:schemeClr val="bg1"/>
            </a:solidFill>
            <a:ln>
              <a:solidFill>
                <a:srgbClr val="008C8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0745" name="Group 500744"/>
            <p:cNvGrpSpPr/>
            <p:nvPr/>
          </p:nvGrpSpPr>
          <p:grpSpPr>
            <a:xfrm>
              <a:off x="264599" y="1981198"/>
              <a:ext cx="8712217" cy="4172669"/>
              <a:chOff x="375697" y="1878646"/>
              <a:chExt cx="8712217" cy="4172669"/>
            </a:xfrm>
          </p:grpSpPr>
          <p:sp>
            <p:nvSpPr>
              <p:cNvPr id="8" name="Rectangle 32"/>
              <p:cNvSpPr>
                <a:spLocks noChangeArrowheads="1"/>
              </p:cNvSpPr>
              <p:nvPr/>
            </p:nvSpPr>
            <p:spPr bwMode="auto">
              <a:xfrm>
                <a:off x="2195953" y="4662798"/>
                <a:ext cx="4123944" cy="1032664"/>
              </a:xfrm>
              <a:prstGeom prst="rect">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AutoShape 31"/>
              <p:cNvSpPr>
                <a:spLocks noChangeArrowheads="1"/>
              </p:cNvSpPr>
              <p:nvPr/>
            </p:nvSpPr>
            <p:spPr bwMode="auto">
              <a:xfrm flipH="1">
                <a:off x="2195951" y="4343028"/>
                <a:ext cx="4114800" cy="320482"/>
              </a:xfrm>
              <a:prstGeom prst="rtTriangle">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30"/>
              <p:cNvSpPr>
                <a:spLocks/>
              </p:cNvSpPr>
              <p:nvPr/>
            </p:nvSpPr>
            <p:spPr bwMode="auto">
              <a:xfrm>
                <a:off x="2195951" y="2893029"/>
                <a:ext cx="4123944" cy="1762651"/>
              </a:xfrm>
              <a:custGeom>
                <a:avLst/>
                <a:gdLst>
                  <a:gd name="T0" fmla="*/ 0 w 2835"/>
                  <a:gd name="T1" fmla="*/ 1140 h 1485"/>
                  <a:gd name="T2" fmla="*/ 0 w 2835"/>
                  <a:gd name="T3" fmla="*/ 1485 h 1485"/>
                  <a:gd name="T4" fmla="*/ 2835 w 2835"/>
                  <a:gd name="T5" fmla="*/ 1215 h 1485"/>
                  <a:gd name="T6" fmla="*/ 2820 w 2835"/>
                  <a:gd name="T7" fmla="*/ 0 h 1485"/>
                  <a:gd name="T8" fmla="*/ 0 w 2835"/>
                  <a:gd name="T9" fmla="*/ 1140 h 1485"/>
                </a:gdLst>
                <a:ahLst/>
                <a:cxnLst>
                  <a:cxn ang="0">
                    <a:pos x="T0" y="T1"/>
                  </a:cxn>
                  <a:cxn ang="0">
                    <a:pos x="T2" y="T3"/>
                  </a:cxn>
                  <a:cxn ang="0">
                    <a:pos x="T4" y="T5"/>
                  </a:cxn>
                  <a:cxn ang="0">
                    <a:pos x="T6" y="T7"/>
                  </a:cxn>
                  <a:cxn ang="0">
                    <a:pos x="T8" y="T9"/>
                  </a:cxn>
                </a:cxnLst>
                <a:rect l="0" t="0" r="r" b="b"/>
                <a:pathLst>
                  <a:path w="2835" h="1485">
                    <a:moveTo>
                      <a:pt x="0" y="1140"/>
                    </a:moveTo>
                    <a:lnTo>
                      <a:pt x="0" y="1485"/>
                    </a:lnTo>
                    <a:lnTo>
                      <a:pt x="2835" y="1215"/>
                    </a:lnTo>
                    <a:lnTo>
                      <a:pt x="2820" y="0"/>
                    </a:lnTo>
                    <a:lnTo>
                      <a:pt x="0" y="114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29"/>
              <p:cNvSpPr>
                <a:spLocks/>
              </p:cNvSpPr>
              <p:nvPr/>
            </p:nvSpPr>
            <p:spPr bwMode="auto">
              <a:xfrm>
                <a:off x="2187790" y="2101163"/>
                <a:ext cx="4105656" cy="2154351"/>
              </a:xfrm>
              <a:custGeom>
                <a:avLst/>
                <a:gdLst>
                  <a:gd name="T0" fmla="*/ 0 w 2835"/>
                  <a:gd name="T1" fmla="*/ 1470 h 1815"/>
                  <a:gd name="T2" fmla="*/ 390 w 2835"/>
                  <a:gd name="T3" fmla="*/ 1110 h 1815"/>
                  <a:gd name="T4" fmla="*/ 1005 w 2835"/>
                  <a:gd name="T5" fmla="*/ 1410 h 1815"/>
                  <a:gd name="T6" fmla="*/ 1410 w 2835"/>
                  <a:gd name="T7" fmla="*/ 675 h 1815"/>
                  <a:gd name="T8" fmla="*/ 2100 w 2835"/>
                  <a:gd name="T9" fmla="*/ 960 h 1815"/>
                  <a:gd name="T10" fmla="*/ 2490 w 2835"/>
                  <a:gd name="T11" fmla="*/ 105 h 1815"/>
                  <a:gd name="T12" fmla="*/ 2835 w 2835"/>
                  <a:gd name="T13" fmla="*/ 330 h 1815"/>
                  <a:gd name="T14" fmla="*/ 2835 w 2835"/>
                  <a:gd name="T15" fmla="*/ 675 h 1815"/>
                  <a:gd name="T16" fmla="*/ 0 w 2835"/>
                  <a:gd name="T17" fmla="*/ 181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5" h="1815">
                    <a:moveTo>
                      <a:pt x="0" y="1470"/>
                    </a:moveTo>
                    <a:cubicBezTo>
                      <a:pt x="112" y="1296"/>
                      <a:pt x="222" y="1120"/>
                      <a:pt x="390" y="1110"/>
                    </a:cubicBezTo>
                    <a:cubicBezTo>
                      <a:pt x="558" y="1100"/>
                      <a:pt x="835" y="1482"/>
                      <a:pt x="1005" y="1410"/>
                    </a:cubicBezTo>
                    <a:cubicBezTo>
                      <a:pt x="1175" y="1338"/>
                      <a:pt x="1228" y="750"/>
                      <a:pt x="1410" y="675"/>
                    </a:cubicBezTo>
                    <a:cubicBezTo>
                      <a:pt x="1592" y="600"/>
                      <a:pt x="1920" y="1055"/>
                      <a:pt x="2100" y="960"/>
                    </a:cubicBezTo>
                    <a:cubicBezTo>
                      <a:pt x="2280" y="865"/>
                      <a:pt x="2368" y="210"/>
                      <a:pt x="2490" y="105"/>
                    </a:cubicBezTo>
                    <a:cubicBezTo>
                      <a:pt x="2612" y="0"/>
                      <a:pt x="2777" y="235"/>
                      <a:pt x="2835" y="330"/>
                    </a:cubicBezTo>
                    <a:lnTo>
                      <a:pt x="2835" y="675"/>
                    </a:lnTo>
                    <a:lnTo>
                      <a:pt x="0" y="1815"/>
                    </a:lnTo>
                  </a:path>
                </a:pathLst>
              </a:custGeom>
              <a:solidFill>
                <a:srgbClr val="76933D"/>
              </a:solidFill>
              <a:ln w="22225">
                <a:solidFill>
                  <a:srgbClr val="C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AutoShape 28"/>
              <p:cNvSpPr>
                <a:spLocks noChangeShapeType="1"/>
              </p:cNvSpPr>
              <p:nvPr/>
            </p:nvSpPr>
            <p:spPr bwMode="auto">
              <a:xfrm flipV="1">
                <a:off x="2195943" y="2149516"/>
                <a:ext cx="0" cy="3547872"/>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AutoShape 27"/>
              <p:cNvSpPr>
                <a:spLocks noChangeShapeType="1"/>
              </p:cNvSpPr>
              <p:nvPr/>
            </p:nvSpPr>
            <p:spPr bwMode="auto">
              <a:xfrm>
                <a:off x="2187410" y="5696174"/>
                <a:ext cx="4114800" cy="0"/>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 name="AutoShape 26"/>
              <p:cNvSpPr>
                <a:spLocks noChangeShapeType="1"/>
              </p:cNvSpPr>
              <p:nvPr/>
            </p:nvSpPr>
            <p:spPr bwMode="auto">
              <a:xfrm flipV="1">
                <a:off x="2198756" y="4340210"/>
                <a:ext cx="4123944" cy="316180"/>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Text Box 24"/>
              <p:cNvSpPr txBox="1">
                <a:spLocks noChangeArrowheads="1"/>
              </p:cNvSpPr>
              <p:nvPr/>
            </p:nvSpPr>
            <p:spPr bwMode="auto">
              <a:xfrm>
                <a:off x="3825104" y="4930579"/>
                <a:ext cx="1444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Fixed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7" name="Text Box 23"/>
              <p:cNvSpPr txBox="1">
                <a:spLocks noChangeArrowheads="1"/>
              </p:cNvSpPr>
              <p:nvPr/>
            </p:nvSpPr>
            <p:spPr bwMode="auto">
              <a:xfrm>
                <a:off x="3653653" y="3827883"/>
                <a:ext cx="18945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Level of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9" name="AutoShape 21"/>
              <p:cNvSpPr>
                <a:spLocks/>
              </p:cNvSpPr>
              <p:nvPr/>
            </p:nvSpPr>
            <p:spPr bwMode="auto">
              <a:xfrm>
                <a:off x="6357888" y="2928630"/>
                <a:ext cx="148590" cy="2743200"/>
              </a:xfrm>
              <a:prstGeom prst="rightBrace">
                <a:avLst>
                  <a:gd name="adj1" fmla="val 120192"/>
                  <a:gd name="adj2" fmla="val 50000"/>
                </a:avLst>
              </a:prstGeom>
              <a:noFill/>
              <a:ln w="1587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Text Box 20"/>
              <p:cNvSpPr txBox="1">
                <a:spLocks noChangeArrowheads="1"/>
              </p:cNvSpPr>
              <p:nvPr/>
            </p:nvSpPr>
            <p:spPr bwMode="auto">
              <a:xfrm>
                <a:off x="6497931" y="3875124"/>
                <a:ext cx="25899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Long-Term Debt and Equity plus Spontaneous Current Liabilities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1" name="AutoShape 19"/>
              <p:cNvSpPr>
                <a:spLocks/>
              </p:cNvSpPr>
              <p:nvPr/>
            </p:nvSpPr>
            <p:spPr bwMode="auto">
              <a:xfrm>
                <a:off x="6326508" y="2516993"/>
                <a:ext cx="148590" cy="402336"/>
              </a:xfrm>
              <a:prstGeom prst="rightBrace">
                <a:avLst>
                  <a:gd name="adj1" fmla="val 19231"/>
                  <a:gd name="adj2" fmla="val 50000"/>
                </a:avLst>
              </a:prstGeom>
              <a:noFill/>
              <a:ln w="1587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 name="Text Box 18"/>
              <p:cNvSpPr txBox="1">
                <a:spLocks noChangeArrowheads="1"/>
              </p:cNvSpPr>
              <p:nvPr/>
            </p:nvSpPr>
            <p:spPr bwMode="auto">
              <a:xfrm>
                <a:off x="6044367" y="5705669"/>
                <a:ext cx="957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Time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3" name="Text Box 17"/>
              <p:cNvSpPr txBox="1">
                <a:spLocks noChangeArrowheads="1"/>
              </p:cNvSpPr>
              <p:nvPr/>
            </p:nvSpPr>
            <p:spPr bwMode="auto">
              <a:xfrm>
                <a:off x="375697" y="3769722"/>
                <a:ext cx="1643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Temporary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4" name="AutoShape 16"/>
              <p:cNvSpPr>
                <a:spLocks/>
              </p:cNvSpPr>
              <p:nvPr/>
            </p:nvSpPr>
            <p:spPr bwMode="auto">
              <a:xfrm>
                <a:off x="1961610" y="4307419"/>
                <a:ext cx="150495" cy="1370951"/>
              </a:xfrm>
              <a:prstGeom prst="leftBrace">
                <a:avLst>
                  <a:gd name="adj1" fmla="val 60918"/>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AutoShape 15"/>
              <p:cNvSpPr>
                <a:spLocks/>
              </p:cNvSpPr>
              <p:nvPr/>
            </p:nvSpPr>
            <p:spPr bwMode="auto">
              <a:xfrm>
                <a:off x="1969230" y="3858745"/>
                <a:ext cx="142875" cy="413066"/>
              </a:xfrm>
              <a:prstGeom prst="leftBrace">
                <a:avLst>
                  <a:gd name="adj1" fmla="val 19333"/>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Text Box 14"/>
              <p:cNvSpPr txBox="1">
                <a:spLocks noChangeArrowheads="1"/>
              </p:cNvSpPr>
              <p:nvPr/>
            </p:nvSpPr>
            <p:spPr bwMode="auto">
              <a:xfrm>
                <a:off x="448905" y="4535318"/>
                <a:ext cx="15412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Total </a:t>
                </a:r>
                <a:endParaRPr kumimoji="0" lang="en-US" altLang="en-US" sz="16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8" name="AutoShape 12"/>
              <p:cNvSpPr>
                <a:spLocks noChangeShapeType="1"/>
              </p:cNvSpPr>
              <p:nvPr/>
            </p:nvSpPr>
            <p:spPr bwMode="auto">
              <a:xfrm flipV="1">
                <a:off x="2749561"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 name="AutoShape 11"/>
              <p:cNvSpPr>
                <a:spLocks noChangeShapeType="1"/>
              </p:cNvSpPr>
              <p:nvPr/>
            </p:nvSpPr>
            <p:spPr bwMode="auto">
              <a:xfrm flipV="1">
                <a:off x="3186467"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AutoShape 10"/>
              <p:cNvSpPr>
                <a:spLocks noChangeShapeType="1"/>
              </p:cNvSpPr>
              <p:nvPr/>
            </p:nvSpPr>
            <p:spPr bwMode="auto">
              <a:xfrm flipV="1">
                <a:off x="4122765"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AutoShape 9"/>
              <p:cNvSpPr>
                <a:spLocks noChangeShapeType="1"/>
              </p:cNvSpPr>
              <p:nvPr/>
            </p:nvSpPr>
            <p:spPr bwMode="auto">
              <a:xfrm flipV="1">
                <a:off x="4571018"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6" name="AutoShape 8"/>
              <p:cNvSpPr>
                <a:spLocks noChangeShapeType="1"/>
              </p:cNvSpPr>
              <p:nvPr/>
            </p:nvSpPr>
            <p:spPr bwMode="auto">
              <a:xfrm flipV="1">
                <a:off x="5004987"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7" name="AutoShape 7"/>
              <p:cNvSpPr>
                <a:spLocks noChangeShapeType="1"/>
              </p:cNvSpPr>
              <p:nvPr/>
            </p:nvSpPr>
            <p:spPr bwMode="auto">
              <a:xfrm flipV="1">
                <a:off x="5932734"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8" name="AutoShape 6"/>
              <p:cNvSpPr>
                <a:spLocks noChangeShapeType="1"/>
              </p:cNvSpPr>
              <p:nvPr/>
            </p:nvSpPr>
            <p:spPr bwMode="auto">
              <a:xfrm flipV="1">
                <a:off x="3660330" y="5608813"/>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9" name="AutoShape 5"/>
              <p:cNvSpPr>
                <a:spLocks noChangeShapeType="1"/>
              </p:cNvSpPr>
              <p:nvPr/>
            </p:nvSpPr>
            <p:spPr bwMode="auto">
              <a:xfrm flipV="1">
                <a:off x="5541499" y="5601217"/>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42" name="Text Box 4"/>
              <p:cNvSpPr txBox="1">
                <a:spLocks noChangeArrowheads="1"/>
              </p:cNvSpPr>
              <p:nvPr/>
            </p:nvSpPr>
            <p:spPr bwMode="auto">
              <a:xfrm>
                <a:off x="2187410" y="5712761"/>
                <a:ext cx="4139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1pPr>
                <a:lvl2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2pPr>
                <a:lvl3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3pPr>
                <a:lvl4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4pPr>
                <a:lvl5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5pPr>
                <a:lvl6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6pPr>
                <a:lvl7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7pPr>
                <a:lvl8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8pPr>
                <a:lvl9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1963" algn="ctr"/>
                    <a:tab pos="914400" algn="ctr"/>
                    <a:tab pos="1376363" algn="ctr"/>
                    <a:tab pos="1828800" algn="ctr"/>
                    <a:tab pos="2290763" algn="ctr"/>
                    <a:tab pos="2743200" algn="ctr"/>
                    <a:tab pos="3255963" algn="ctr"/>
                    <a:tab pos="3657600" algn="ctr"/>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1	2	3	4	5	6	7	8</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3" name="Text Box 3"/>
              <p:cNvSpPr txBox="1">
                <a:spLocks noChangeArrowheads="1"/>
              </p:cNvSpPr>
              <p:nvPr/>
            </p:nvSpPr>
            <p:spPr bwMode="auto">
              <a:xfrm>
                <a:off x="1724702" y="1878646"/>
                <a:ext cx="965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Dollars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4" name="Text Box 2"/>
              <p:cNvSpPr txBox="1">
                <a:spLocks noChangeArrowheads="1"/>
              </p:cNvSpPr>
              <p:nvPr/>
            </p:nvSpPr>
            <p:spPr bwMode="auto">
              <a:xfrm>
                <a:off x="6449328" y="2295507"/>
                <a:ext cx="25365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Short-Term Nonspontaneous Debt Financing</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43" name="AutoShape 25"/>
              <p:cNvSpPr>
                <a:spLocks noChangeShapeType="1"/>
              </p:cNvSpPr>
              <p:nvPr/>
            </p:nvSpPr>
            <p:spPr bwMode="auto">
              <a:xfrm flipV="1">
                <a:off x="2195950" y="2901572"/>
                <a:ext cx="4114800" cy="1353146"/>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AutoShape 28"/>
              <p:cNvSpPr>
                <a:spLocks noChangeShapeType="1"/>
              </p:cNvSpPr>
              <p:nvPr/>
            </p:nvSpPr>
            <p:spPr bwMode="auto">
              <a:xfrm flipV="1">
                <a:off x="6293664" y="2491355"/>
                <a:ext cx="0" cy="393192"/>
              </a:xfrm>
              <a:prstGeom prst="straightConnector1">
                <a:avLst/>
              </a:prstGeom>
              <a:noFill/>
              <a:ln w="31750">
                <a:solidFill>
                  <a:srgbClr val="76933D"/>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AutoShape 33"/>
              <p:cNvSpPr>
                <a:spLocks noChangeShapeType="1"/>
              </p:cNvSpPr>
              <p:nvPr/>
            </p:nvSpPr>
            <p:spPr bwMode="auto">
              <a:xfrm flipH="1" flipV="1">
                <a:off x="6306343" y="2491355"/>
                <a:ext cx="13335" cy="3204819"/>
              </a:xfrm>
              <a:prstGeom prst="straightConnector1">
                <a:avLst/>
              </a:prstGeom>
              <a:noFill/>
              <a:ln w="22225">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spTree>
    <p:custDataLst>
      <p:tags r:id="rId1"/>
    </p:custDataLst>
    <p:extLst>
      <p:ext uri="{BB962C8B-B14F-4D97-AF65-F5344CB8AC3E}">
        <p14:creationId xmlns:p14="http://schemas.microsoft.com/office/powerpoint/2010/main" val="3111408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00740"/>
                                        </p:tgtEl>
                                        <p:attrNameLst>
                                          <p:attrName>style.visibility</p:attrName>
                                        </p:attrNameLst>
                                      </p:cBhvr>
                                      <p:to>
                                        <p:strVal val="visible"/>
                                      </p:to>
                                    </p:set>
                                    <p:anim calcmode="lin" valueType="num">
                                      <p:cBhvr additive="base">
                                        <p:cTn id="7" dur="500" fill="hold"/>
                                        <p:tgtEl>
                                          <p:spTgt spid="500740"/>
                                        </p:tgtEl>
                                        <p:attrNameLst>
                                          <p:attrName>ppt_x</p:attrName>
                                        </p:attrNameLst>
                                      </p:cBhvr>
                                      <p:tavLst>
                                        <p:tav tm="0">
                                          <p:val>
                                            <p:strVal val="#ppt_x"/>
                                          </p:val>
                                        </p:tav>
                                        <p:tav tm="100000">
                                          <p:val>
                                            <p:strVal val="#ppt_x"/>
                                          </p:val>
                                        </p:tav>
                                      </p:tavLst>
                                    </p:anim>
                                    <p:anim calcmode="lin" valueType="num">
                                      <p:cBhvr additive="base">
                                        <p:cTn id="8" dur="500" fill="hold"/>
                                        <p:tgtEl>
                                          <p:spTgt spid="50074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74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 name="Rectangle 4"/>
          <p:cNvSpPr>
            <a:spLocks noGrp="1" noChangeArrowheads="1"/>
          </p:cNvSpPr>
          <p:nvPr>
            <p:ph type="title" idx="4294967295"/>
          </p:nvPr>
        </p:nvSpPr>
        <p:spPr>
          <a:xfrm>
            <a:off x="0" y="250825"/>
            <a:ext cx="9144000" cy="882650"/>
          </a:xfrm>
        </p:spPr>
        <p:txBody>
          <a:bodyPr>
            <a:noAutofit/>
          </a:bodyPr>
          <a:lstStyle/>
          <a:p>
            <a:pPr algn="ctr"/>
            <a:r>
              <a:rPr lang="en-US" sz="3000" b="1" dirty="0">
                <a:latin typeface="Arial" panose="020B0604020202020204" pitchFamily="34" charset="0"/>
                <a:cs typeface="Arial" panose="020B0604020202020204" pitchFamily="34" charset="0"/>
              </a:rPr>
              <a:t>Alternative CA Financing Policies</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Conservative Approach</a:t>
            </a:r>
          </a:p>
        </p:txBody>
      </p:sp>
      <p:grpSp>
        <p:nvGrpSpPr>
          <p:cNvPr id="17" name="Group 16" descr="The cumulative line graph shows the relationship between assets and liabilities in a conservative approach over time. With the conservative approach, permanent, or long-term, capital is used to finance all permanent asset requirements, both fixed assets and permanent current assets, and to meet some or all the seasonal, temporary demands.&#10;The x-axis on the cumulative line graph shows time, and it ranges from 1 to 8 units at intervals of 1. The y-axis on the cumulative line graph shows dollars.&#10;The cumulative line graph shows that at the extreme point, a firm could finance all its seasonal needs with long-term financing alternatives, thereby eliminating the need to use short-term financing. Most firms that follow this approach use some amounts of short-term credit to meet financing needs during peak season periods. Even so, they will have extra permanent funds during off-peak periods, which allows them to store liquidity in the form of short-term investments, called marketable securities, during the off-season. As its name implies, this approach is a safe, conservative current asset financing policy, and it generally is not as profitable as the maturity matching and aggressive approaches." title="Alternative C A Financing Policies—Conservative Approach, continued"/>
          <p:cNvGrpSpPr/>
          <p:nvPr/>
        </p:nvGrpSpPr>
        <p:grpSpPr>
          <a:xfrm>
            <a:off x="232183" y="1576488"/>
            <a:ext cx="8627547" cy="4402666"/>
            <a:chOff x="179929" y="1820334"/>
            <a:chExt cx="8627547" cy="4402666"/>
          </a:xfrm>
        </p:grpSpPr>
        <p:sp>
          <p:nvSpPr>
            <p:cNvPr id="56" name="Rounded Rectangle 55"/>
            <p:cNvSpPr/>
            <p:nvPr/>
          </p:nvSpPr>
          <p:spPr>
            <a:xfrm>
              <a:off x="287860" y="1820334"/>
              <a:ext cx="8519616" cy="4402666"/>
            </a:xfrm>
            <a:prstGeom prst="roundRect">
              <a:avLst/>
            </a:prstGeom>
            <a:solidFill>
              <a:schemeClr val="bg1"/>
            </a:solidFill>
            <a:ln>
              <a:solidFill>
                <a:srgbClr val="008C8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32"/>
            <p:cNvSpPr>
              <a:spLocks noChangeArrowheads="1"/>
            </p:cNvSpPr>
            <p:nvPr/>
          </p:nvSpPr>
          <p:spPr bwMode="auto">
            <a:xfrm>
              <a:off x="2000185" y="4765350"/>
              <a:ext cx="4123944" cy="1032664"/>
            </a:xfrm>
            <a:prstGeom prst="rect">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AutoShape 31"/>
            <p:cNvSpPr>
              <a:spLocks noChangeArrowheads="1"/>
            </p:cNvSpPr>
            <p:nvPr/>
          </p:nvSpPr>
          <p:spPr bwMode="auto">
            <a:xfrm flipH="1">
              <a:off x="2000183" y="4445580"/>
              <a:ext cx="4114800" cy="320482"/>
            </a:xfrm>
            <a:prstGeom prst="rtTriangle">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30"/>
            <p:cNvSpPr>
              <a:spLocks/>
            </p:cNvSpPr>
            <p:nvPr/>
          </p:nvSpPr>
          <p:spPr bwMode="auto">
            <a:xfrm>
              <a:off x="2000183" y="2995581"/>
              <a:ext cx="4123944" cy="1762651"/>
            </a:xfrm>
            <a:custGeom>
              <a:avLst/>
              <a:gdLst>
                <a:gd name="T0" fmla="*/ 0 w 2835"/>
                <a:gd name="T1" fmla="*/ 1140 h 1485"/>
                <a:gd name="T2" fmla="*/ 0 w 2835"/>
                <a:gd name="T3" fmla="*/ 1485 h 1485"/>
                <a:gd name="T4" fmla="*/ 2835 w 2835"/>
                <a:gd name="T5" fmla="*/ 1215 h 1485"/>
                <a:gd name="T6" fmla="*/ 2820 w 2835"/>
                <a:gd name="T7" fmla="*/ 0 h 1485"/>
                <a:gd name="T8" fmla="*/ 0 w 2835"/>
                <a:gd name="T9" fmla="*/ 1140 h 1485"/>
              </a:gdLst>
              <a:ahLst/>
              <a:cxnLst>
                <a:cxn ang="0">
                  <a:pos x="T0" y="T1"/>
                </a:cxn>
                <a:cxn ang="0">
                  <a:pos x="T2" y="T3"/>
                </a:cxn>
                <a:cxn ang="0">
                  <a:pos x="T4" y="T5"/>
                </a:cxn>
                <a:cxn ang="0">
                  <a:pos x="T6" y="T7"/>
                </a:cxn>
                <a:cxn ang="0">
                  <a:pos x="T8" y="T9"/>
                </a:cxn>
              </a:cxnLst>
              <a:rect l="0" t="0" r="r" b="b"/>
              <a:pathLst>
                <a:path w="2835" h="1485">
                  <a:moveTo>
                    <a:pt x="0" y="1140"/>
                  </a:moveTo>
                  <a:lnTo>
                    <a:pt x="0" y="1485"/>
                  </a:lnTo>
                  <a:lnTo>
                    <a:pt x="2835" y="1215"/>
                  </a:lnTo>
                  <a:lnTo>
                    <a:pt x="2820" y="0"/>
                  </a:lnTo>
                  <a:lnTo>
                    <a:pt x="0" y="1140"/>
                  </a:lnTo>
                  <a:close/>
                </a:path>
              </a:pathLst>
            </a:custGeom>
            <a:solidFill>
              <a:srgbClr val="FEC2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29"/>
            <p:cNvSpPr>
              <a:spLocks/>
            </p:cNvSpPr>
            <p:nvPr/>
          </p:nvSpPr>
          <p:spPr bwMode="auto">
            <a:xfrm>
              <a:off x="1992022" y="2203715"/>
              <a:ext cx="4105656" cy="2154351"/>
            </a:xfrm>
            <a:custGeom>
              <a:avLst/>
              <a:gdLst>
                <a:gd name="T0" fmla="*/ 0 w 2835"/>
                <a:gd name="T1" fmla="*/ 1470 h 1815"/>
                <a:gd name="T2" fmla="*/ 390 w 2835"/>
                <a:gd name="T3" fmla="*/ 1110 h 1815"/>
                <a:gd name="T4" fmla="*/ 1005 w 2835"/>
                <a:gd name="T5" fmla="*/ 1410 h 1815"/>
                <a:gd name="T6" fmla="*/ 1410 w 2835"/>
                <a:gd name="T7" fmla="*/ 675 h 1815"/>
                <a:gd name="T8" fmla="*/ 2100 w 2835"/>
                <a:gd name="T9" fmla="*/ 960 h 1815"/>
                <a:gd name="T10" fmla="*/ 2490 w 2835"/>
                <a:gd name="T11" fmla="*/ 105 h 1815"/>
                <a:gd name="T12" fmla="*/ 2835 w 2835"/>
                <a:gd name="T13" fmla="*/ 330 h 1815"/>
                <a:gd name="T14" fmla="*/ 2835 w 2835"/>
                <a:gd name="T15" fmla="*/ 675 h 1815"/>
                <a:gd name="T16" fmla="*/ 0 w 2835"/>
                <a:gd name="T17" fmla="*/ 181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5" h="1815">
                  <a:moveTo>
                    <a:pt x="0" y="1470"/>
                  </a:moveTo>
                  <a:cubicBezTo>
                    <a:pt x="112" y="1296"/>
                    <a:pt x="222" y="1120"/>
                    <a:pt x="390" y="1110"/>
                  </a:cubicBezTo>
                  <a:cubicBezTo>
                    <a:pt x="558" y="1100"/>
                    <a:pt x="835" y="1482"/>
                    <a:pt x="1005" y="1410"/>
                  </a:cubicBezTo>
                  <a:cubicBezTo>
                    <a:pt x="1175" y="1338"/>
                    <a:pt x="1228" y="750"/>
                    <a:pt x="1410" y="675"/>
                  </a:cubicBezTo>
                  <a:cubicBezTo>
                    <a:pt x="1592" y="600"/>
                    <a:pt x="1920" y="1055"/>
                    <a:pt x="2100" y="960"/>
                  </a:cubicBezTo>
                  <a:cubicBezTo>
                    <a:pt x="2280" y="865"/>
                    <a:pt x="2368" y="210"/>
                    <a:pt x="2490" y="105"/>
                  </a:cubicBezTo>
                  <a:cubicBezTo>
                    <a:pt x="2612" y="0"/>
                    <a:pt x="2777" y="235"/>
                    <a:pt x="2835" y="330"/>
                  </a:cubicBezTo>
                  <a:lnTo>
                    <a:pt x="2835" y="675"/>
                  </a:lnTo>
                  <a:lnTo>
                    <a:pt x="0" y="1815"/>
                  </a:lnTo>
                </a:path>
              </a:pathLst>
            </a:custGeom>
            <a:solidFill>
              <a:srgbClr val="76933D"/>
            </a:solidFill>
            <a:ln w="22225">
              <a:solidFill>
                <a:srgbClr val="C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AutoShape 28"/>
            <p:cNvSpPr>
              <a:spLocks noChangeShapeType="1"/>
            </p:cNvSpPr>
            <p:nvPr/>
          </p:nvSpPr>
          <p:spPr bwMode="auto">
            <a:xfrm flipV="1">
              <a:off x="2000175" y="2252068"/>
              <a:ext cx="0" cy="3547872"/>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AutoShape 27"/>
            <p:cNvSpPr>
              <a:spLocks noChangeShapeType="1"/>
            </p:cNvSpPr>
            <p:nvPr/>
          </p:nvSpPr>
          <p:spPr bwMode="auto">
            <a:xfrm>
              <a:off x="1991642" y="5798726"/>
              <a:ext cx="4114800" cy="0"/>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 name="AutoShape 26"/>
            <p:cNvSpPr>
              <a:spLocks noChangeShapeType="1"/>
            </p:cNvSpPr>
            <p:nvPr/>
          </p:nvSpPr>
          <p:spPr bwMode="auto">
            <a:xfrm flipV="1">
              <a:off x="2002988" y="4442762"/>
              <a:ext cx="4123944" cy="316180"/>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Text Box 24"/>
            <p:cNvSpPr txBox="1">
              <a:spLocks noChangeArrowheads="1"/>
            </p:cNvSpPr>
            <p:nvPr/>
          </p:nvSpPr>
          <p:spPr bwMode="auto">
            <a:xfrm>
              <a:off x="3629336" y="5033131"/>
              <a:ext cx="1444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Fixed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8" name="Text Box 22"/>
            <p:cNvSpPr txBox="1">
              <a:spLocks noChangeArrowheads="1"/>
            </p:cNvSpPr>
            <p:nvPr/>
          </p:nvSpPr>
          <p:spPr bwMode="auto">
            <a:xfrm>
              <a:off x="2868377" y="2077216"/>
              <a:ext cx="1737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Marketable Securities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9" name="AutoShape 21"/>
            <p:cNvSpPr>
              <a:spLocks/>
            </p:cNvSpPr>
            <p:nvPr/>
          </p:nvSpPr>
          <p:spPr bwMode="auto">
            <a:xfrm>
              <a:off x="6162120" y="2757714"/>
              <a:ext cx="148590" cy="3063240"/>
            </a:xfrm>
            <a:prstGeom prst="rightBrace">
              <a:avLst>
                <a:gd name="adj1" fmla="val 120192"/>
                <a:gd name="adj2" fmla="val 50000"/>
              </a:avLst>
            </a:prstGeom>
            <a:noFill/>
            <a:ln w="1587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Text Box 20"/>
            <p:cNvSpPr txBox="1">
              <a:spLocks noChangeArrowheads="1"/>
            </p:cNvSpPr>
            <p:nvPr/>
          </p:nvSpPr>
          <p:spPr bwMode="auto">
            <a:xfrm>
              <a:off x="6302163" y="3866582"/>
              <a:ext cx="24415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Long-Term Debt and Equity plus Spontaneous Current Liabilities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2" name="Text Box 18"/>
            <p:cNvSpPr txBox="1">
              <a:spLocks noChangeArrowheads="1"/>
            </p:cNvSpPr>
            <p:nvPr/>
          </p:nvSpPr>
          <p:spPr bwMode="auto">
            <a:xfrm>
              <a:off x="5848599" y="5808221"/>
              <a:ext cx="957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Time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3" name="Text Box 17"/>
            <p:cNvSpPr txBox="1">
              <a:spLocks noChangeArrowheads="1"/>
            </p:cNvSpPr>
            <p:nvPr/>
          </p:nvSpPr>
          <p:spPr bwMode="auto">
            <a:xfrm>
              <a:off x="179929" y="3872274"/>
              <a:ext cx="1643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Temporary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4" name="AutoShape 16"/>
            <p:cNvSpPr>
              <a:spLocks/>
            </p:cNvSpPr>
            <p:nvPr/>
          </p:nvSpPr>
          <p:spPr bwMode="auto">
            <a:xfrm>
              <a:off x="1765842" y="4409971"/>
              <a:ext cx="150495" cy="1370951"/>
            </a:xfrm>
            <a:prstGeom prst="leftBrace">
              <a:avLst>
                <a:gd name="adj1" fmla="val 60918"/>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AutoShape 15"/>
            <p:cNvSpPr>
              <a:spLocks/>
            </p:cNvSpPr>
            <p:nvPr/>
          </p:nvSpPr>
          <p:spPr bwMode="auto">
            <a:xfrm>
              <a:off x="1773462" y="3961297"/>
              <a:ext cx="142875" cy="413066"/>
            </a:xfrm>
            <a:prstGeom prst="leftBrace">
              <a:avLst>
                <a:gd name="adj1" fmla="val 19333"/>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Text Box 14"/>
            <p:cNvSpPr txBox="1">
              <a:spLocks noChangeArrowheads="1"/>
            </p:cNvSpPr>
            <p:nvPr/>
          </p:nvSpPr>
          <p:spPr bwMode="auto">
            <a:xfrm>
              <a:off x="253137" y="4637870"/>
              <a:ext cx="15412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Total </a:t>
              </a:r>
              <a:endParaRPr kumimoji="0" lang="en-US" altLang="en-US" sz="16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8" name="AutoShape 12"/>
            <p:cNvSpPr>
              <a:spLocks noChangeShapeType="1"/>
            </p:cNvSpPr>
            <p:nvPr/>
          </p:nvSpPr>
          <p:spPr bwMode="auto">
            <a:xfrm flipV="1">
              <a:off x="2553793"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 name="AutoShape 11"/>
            <p:cNvSpPr>
              <a:spLocks noChangeShapeType="1"/>
            </p:cNvSpPr>
            <p:nvPr/>
          </p:nvSpPr>
          <p:spPr bwMode="auto">
            <a:xfrm flipV="1">
              <a:off x="2990699"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AutoShape 10"/>
            <p:cNvSpPr>
              <a:spLocks noChangeShapeType="1"/>
            </p:cNvSpPr>
            <p:nvPr/>
          </p:nvSpPr>
          <p:spPr bwMode="auto">
            <a:xfrm flipV="1">
              <a:off x="3926997"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AutoShape 9"/>
            <p:cNvSpPr>
              <a:spLocks noChangeShapeType="1"/>
            </p:cNvSpPr>
            <p:nvPr/>
          </p:nvSpPr>
          <p:spPr bwMode="auto">
            <a:xfrm flipV="1">
              <a:off x="4375250"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6" name="AutoShape 8"/>
            <p:cNvSpPr>
              <a:spLocks noChangeShapeType="1"/>
            </p:cNvSpPr>
            <p:nvPr/>
          </p:nvSpPr>
          <p:spPr bwMode="auto">
            <a:xfrm flipV="1">
              <a:off x="4809219"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7" name="AutoShape 7"/>
            <p:cNvSpPr>
              <a:spLocks noChangeShapeType="1"/>
            </p:cNvSpPr>
            <p:nvPr/>
          </p:nvSpPr>
          <p:spPr bwMode="auto">
            <a:xfrm flipV="1">
              <a:off x="5736966"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8" name="AutoShape 6"/>
            <p:cNvSpPr>
              <a:spLocks noChangeShapeType="1"/>
            </p:cNvSpPr>
            <p:nvPr/>
          </p:nvSpPr>
          <p:spPr bwMode="auto">
            <a:xfrm flipV="1">
              <a:off x="3464562" y="5711365"/>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9" name="AutoShape 5"/>
            <p:cNvSpPr>
              <a:spLocks noChangeShapeType="1"/>
            </p:cNvSpPr>
            <p:nvPr/>
          </p:nvSpPr>
          <p:spPr bwMode="auto">
            <a:xfrm flipV="1">
              <a:off x="5345731"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42" name="Text Box 4"/>
            <p:cNvSpPr txBox="1">
              <a:spLocks noChangeArrowheads="1"/>
            </p:cNvSpPr>
            <p:nvPr/>
          </p:nvSpPr>
          <p:spPr bwMode="auto">
            <a:xfrm>
              <a:off x="1991642" y="5815313"/>
              <a:ext cx="4139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1pPr>
              <a:lvl2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2pPr>
              <a:lvl3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3pPr>
              <a:lvl4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4pPr>
              <a:lvl5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5pPr>
              <a:lvl6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6pPr>
              <a:lvl7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7pPr>
              <a:lvl8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8pPr>
              <a:lvl9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1963" algn="ctr"/>
                  <a:tab pos="914400" algn="ctr"/>
                  <a:tab pos="1376363" algn="ctr"/>
                  <a:tab pos="1828800" algn="ctr"/>
                  <a:tab pos="2290763" algn="ctr"/>
                  <a:tab pos="2743200" algn="ctr"/>
                  <a:tab pos="3255963" algn="ctr"/>
                  <a:tab pos="3657600" algn="ctr"/>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1	2	3	4	5	6	7	8</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3" name="Text Box 3"/>
            <p:cNvSpPr txBox="1">
              <a:spLocks noChangeArrowheads="1"/>
            </p:cNvSpPr>
            <p:nvPr/>
          </p:nvSpPr>
          <p:spPr bwMode="auto">
            <a:xfrm>
              <a:off x="1528934" y="1981198"/>
              <a:ext cx="965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Dollars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4" name="Text Box 2"/>
            <p:cNvSpPr txBox="1">
              <a:spLocks noChangeArrowheads="1"/>
            </p:cNvSpPr>
            <p:nvPr/>
          </p:nvSpPr>
          <p:spPr bwMode="auto">
            <a:xfrm>
              <a:off x="6485251" y="1909253"/>
              <a:ext cx="22280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Short-Term Nonspontaneous Debt Financing</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44" name="AutoShape 28"/>
            <p:cNvSpPr>
              <a:spLocks noChangeShapeType="1"/>
            </p:cNvSpPr>
            <p:nvPr/>
          </p:nvSpPr>
          <p:spPr bwMode="auto">
            <a:xfrm flipV="1">
              <a:off x="6097896" y="2593907"/>
              <a:ext cx="0" cy="393192"/>
            </a:xfrm>
            <a:prstGeom prst="straightConnector1">
              <a:avLst/>
            </a:prstGeom>
            <a:noFill/>
            <a:ln w="31750">
              <a:solidFill>
                <a:srgbClr val="76933D"/>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AutoShape 33"/>
            <p:cNvSpPr>
              <a:spLocks noChangeShapeType="1"/>
            </p:cNvSpPr>
            <p:nvPr/>
          </p:nvSpPr>
          <p:spPr bwMode="auto">
            <a:xfrm flipH="1" flipV="1">
              <a:off x="6110575" y="2593907"/>
              <a:ext cx="13335" cy="3204819"/>
            </a:xfrm>
            <a:prstGeom prst="straightConnector1">
              <a:avLst/>
            </a:prstGeom>
            <a:noFill/>
            <a:ln w="22225">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 name="Text Box 23"/>
            <p:cNvSpPr txBox="1">
              <a:spLocks noChangeArrowheads="1"/>
            </p:cNvSpPr>
            <p:nvPr/>
          </p:nvSpPr>
          <p:spPr bwMode="auto">
            <a:xfrm>
              <a:off x="3457885" y="3930435"/>
              <a:ext cx="1894523" cy="584775"/>
            </a:xfrm>
            <a:prstGeom prst="rect">
              <a:avLst/>
            </a:prstGeom>
            <a:solidFill>
              <a:srgbClr val="FEC200"/>
            </a:solid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Level of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6" name="Rectangle 5"/>
            <p:cNvSpPr/>
            <p:nvPr/>
          </p:nvSpPr>
          <p:spPr>
            <a:xfrm rot="20504677">
              <a:off x="1949475" y="3456526"/>
              <a:ext cx="4097503" cy="24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lowchart: Data 26"/>
            <p:cNvSpPr/>
            <p:nvPr/>
          </p:nvSpPr>
          <p:spPr>
            <a:xfrm rot="9962158">
              <a:off x="1991600" y="4107292"/>
              <a:ext cx="220255" cy="207881"/>
            </a:xfrm>
            <a:prstGeom prst="flowChartInputOut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rapezoid 31"/>
            <p:cNvSpPr/>
            <p:nvPr/>
          </p:nvSpPr>
          <p:spPr>
            <a:xfrm rot="9828125">
              <a:off x="5810646" y="2799163"/>
              <a:ext cx="331558" cy="25321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3004417" y="3533926"/>
              <a:ext cx="694944" cy="357070"/>
              <a:chOff x="912370" y="2319558"/>
              <a:chExt cx="694944" cy="357070"/>
            </a:xfrm>
            <a:solidFill>
              <a:srgbClr val="F69992"/>
            </a:solidFill>
          </p:grpSpPr>
          <p:sp>
            <p:nvSpPr>
              <p:cNvPr id="54" name="Freeform 53"/>
              <p:cNvSpPr/>
              <p:nvPr/>
            </p:nvSpPr>
            <p:spPr>
              <a:xfrm>
                <a:off x="912370" y="2319558"/>
                <a:ext cx="694944" cy="357070"/>
              </a:xfrm>
              <a:custGeom>
                <a:avLst/>
                <a:gdLst>
                  <a:gd name="connsiteX0" fmla="*/ 0 w 709301"/>
                  <a:gd name="connsiteY0" fmla="*/ 196553 h 357070"/>
                  <a:gd name="connsiteX1" fmla="*/ 435835 w 709301"/>
                  <a:gd name="connsiteY1" fmla="*/ 350378 h 357070"/>
                  <a:gd name="connsiteX2" fmla="*/ 709301 w 709301"/>
                  <a:gd name="connsiteY2" fmla="*/ 0 h 357070"/>
                </a:gdLst>
                <a:ahLst/>
                <a:cxnLst>
                  <a:cxn ang="0">
                    <a:pos x="connsiteX0" y="connsiteY0"/>
                  </a:cxn>
                  <a:cxn ang="0">
                    <a:pos x="connsiteX1" y="connsiteY1"/>
                  </a:cxn>
                  <a:cxn ang="0">
                    <a:pos x="connsiteX2" y="connsiteY2"/>
                  </a:cxn>
                </a:cxnLst>
                <a:rect l="l" t="t" r="r" b="b"/>
                <a:pathLst>
                  <a:path w="709301" h="357070">
                    <a:moveTo>
                      <a:pt x="0" y="196553"/>
                    </a:moveTo>
                    <a:cubicBezTo>
                      <a:pt x="158809" y="289845"/>
                      <a:pt x="317618" y="383137"/>
                      <a:pt x="435835" y="350378"/>
                    </a:cubicBezTo>
                    <a:cubicBezTo>
                      <a:pt x="554052" y="317619"/>
                      <a:pt x="631676" y="158809"/>
                      <a:pt x="709301" y="0"/>
                    </a:cubicBezTo>
                  </a:path>
                </a:pathLst>
              </a:custGeom>
              <a:grp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Connector 36"/>
              <p:cNvCxnSpPr>
                <a:endCxn id="54" idx="2"/>
              </p:cNvCxnSpPr>
              <p:nvPr/>
            </p:nvCxnSpPr>
            <p:spPr>
              <a:xfrm flipV="1">
                <a:off x="912370" y="2319558"/>
                <a:ext cx="694944" cy="178535"/>
              </a:xfrm>
              <a:prstGeom prst="line">
                <a:avLst/>
              </a:prstGeom>
              <a:grpFill/>
              <a:ln>
                <a:noFill/>
              </a:ln>
            </p:spPr>
            <p:style>
              <a:lnRef idx="1">
                <a:schemeClr val="accent1"/>
              </a:lnRef>
              <a:fillRef idx="0">
                <a:schemeClr val="accent1"/>
              </a:fillRef>
              <a:effectRef idx="0">
                <a:schemeClr val="accent1"/>
              </a:effectRef>
              <a:fontRef idx="minor">
                <a:schemeClr val="tx1"/>
              </a:fontRef>
            </p:style>
          </p:cxnSp>
        </p:grpSp>
        <p:grpSp>
          <p:nvGrpSpPr>
            <p:cNvPr id="60" name="Group 59"/>
            <p:cNvGrpSpPr/>
            <p:nvPr/>
          </p:nvGrpSpPr>
          <p:grpSpPr>
            <a:xfrm>
              <a:off x="4592511" y="3019752"/>
              <a:ext cx="694944" cy="357070"/>
              <a:chOff x="912370" y="2319558"/>
              <a:chExt cx="694944" cy="357070"/>
            </a:xfrm>
            <a:solidFill>
              <a:srgbClr val="F69992"/>
            </a:solidFill>
          </p:grpSpPr>
          <p:sp>
            <p:nvSpPr>
              <p:cNvPr id="61" name="Freeform 60"/>
              <p:cNvSpPr/>
              <p:nvPr/>
            </p:nvSpPr>
            <p:spPr>
              <a:xfrm>
                <a:off x="912370" y="2319558"/>
                <a:ext cx="694944" cy="357070"/>
              </a:xfrm>
              <a:custGeom>
                <a:avLst/>
                <a:gdLst>
                  <a:gd name="connsiteX0" fmla="*/ 0 w 709301"/>
                  <a:gd name="connsiteY0" fmla="*/ 196553 h 357070"/>
                  <a:gd name="connsiteX1" fmla="*/ 435835 w 709301"/>
                  <a:gd name="connsiteY1" fmla="*/ 350378 h 357070"/>
                  <a:gd name="connsiteX2" fmla="*/ 709301 w 709301"/>
                  <a:gd name="connsiteY2" fmla="*/ 0 h 357070"/>
                </a:gdLst>
                <a:ahLst/>
                <a:cxnLst>
                  <a:cxn ang="0">
                    <a:pos x="connsiteX0" y="connsiteY0"/>
                  </a:cxn>
                  <a:cxn ang="0">
                    <a:pos x="connsiteX1" y="connsiteY1"/>
                  </a:cxn>
                  <a:cxn ang="0">
                    <a:pos x="connsiteX2" y="connsiteY2"/>
                  </a:cxn>
                </a:cxnLst>
                <a:rect l="l" t="t" r="r" b="b"/>
                <a:pathLst>
                  <a:path w="709301" h="357070">
                    <a:moveTo>
                      <a:pt x="0" y="196553"/>
                    </a:moveTo>
                    <a:cubicBezTo>
                      <a:pt x="158809" y="289845"/>
                      <a:pt x="317618" y="383137"/>
                      <a:pt x="435835" y="350378"/>
                    </a:cubicBezTo>
                    <a:cubicBezTo>
                      <a:pt x="554052" y="317619"/>
                      <a:pt x="631676" y="158809"/>
                      <a:pt x="709301" y="0"/>
                    </a:cubicBezTo>
                  </a:path>
                </a:pathLst>
              </a:custGeom>
              <a:grp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2" name="Straight Connector 61"/>
              <p:cNvCxnSpPr>
                <a:endCxn id="61" idx="2"/>
              </p:cNvCxnSpPr>
              <p:nvPr/>
            </p:nvCxnSpPr>
            <p:spPr>
              <a:xfrm flipV="1">
                <a:off x="912370" y="2319558"/>
                <a:ext cx="694944" cy="178535"/>
              </a:xfrm>
              <a:prstGeom prst="line">
                <a:avLst/>
              </a:prstGeom>
              <a:grpFill/>
              <a:ln>
                <a:noFill/>
              </a:ln>
            </p:spPr>
            <p:style>
              <a:lnRef idx="1">
                <a:schemeClr val="accent1"/>
              </a:lnRef>
              <a:fillRef idx="0">
                <a:schemeClr val="accent1"/>
              </a:fillRef>
              <a:effectRef idx="0">
                <a:schemeClr val="accent1"/>
              </a:effectRef>
              <a:fontRef idx="minor">
                <a:schemeClr val="tx1"/>
              </a:fontRef>
            </p:style>
          </p:cxnSp>
        </p:grpSp>
        <p:sp>
          <p:nvSpPr>
            <p:cNvPr id="63" name="AutoShape 25"/>
            <p:cNvSpPr>
              <a:spLocks noChangeShapeType="1"/>
            </p:cNvSpPr>
            <p:nvPr/>
          </p:nvSpPr>
          <p:spPr bwMode="auto">
            <a:xfrm flipV="1">
              <a:off x="2007327" y="2736989"/>
              <a:ext cx="4114800" cy="1353146"/>
            </a:xfrm>
            <a:prstGeom prst="straightConnector1">
              <a:avLst/>
            </a:prstGeom>
            <a:noFill/>
            <a:ln w="25400">
              <a:solidFill>
                <a:srgbClr val="C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4" name="AutoShape 25"/>
            <p:cNvSpPr>
              <a:spLocks noChangeShapeType="1"/>
            </p:cNvSpPr>
            <p:nvPr/>
          </p:nvSpPr>
          <p:spPr bwMode="auto">
            <a:xfrm flipV="1">
              <a:off x="2000182" y="3004124"/>
              <a:ext cx="4114800" cy="1353146"/>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46" name="Straight Arrow Connector 45"/>
            <p:cNvCxnSpPr>
              <a:stCxn id="18" idx="2"/>
            </p:cNvCxnSpPr>
            <p:nvPr/>
          </p:nvCxnSpPr>
          <p:spPr>
            <a:xfrm>
              <a:off x="3737057" y="2661991"/>
              <a:ext cx="1303178" cy="57573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a:off x="3392809" y="2645524"/>
              <a:ext cx="343116" cy="11177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00744" idx="1"/>
            </p:cNvCxnSpPr>
            <p:nvPr/>
          </p:nvCxnSpPr>
          <p:spPr>
            <a:xfrm flipH="1">
              <a:off x="5847105" y="2324752"/>
              <a:ext cx="638146" cy="26020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1823628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 name="Rectangle 4"/>
          <p:cNvSpPr>
            <a:spLocks noGrp="1" noChangeArrowheads="1"/>
          </p:cNvSpPr>
          <p:nvPr>
            <p:ph type="title" idx="4294967295"/>
          </p:nvPr>
        </p:nvSpPr>
        <p:spPr>
          <a:xfrm>
            <a:off x="8568" y="240740"/>
            <a:ext cx="9135432" cy="881063"/>
          </a:xfrm>
        </p:spPr>
        <p:txBody>
          <a:bodyPr>
            <a:noAutofit/>
          </a:bodyPr>
          <a:lstStyle/>
          <a:p>
            <a:pPr algn="ctr"/>
            <a:r>
              <a:rPr lang="en-US" sz="3000" b="1" dirty="0">
                <a:latin typeface="Arial" panose="020B0604020202020204" pitchFamily="34" charset="0"/>
                <a:cs typeface="Arial" panose="020B0604020202020204" pitchFamily="34" charset="0"/>
              </a:rPr>
              <a:t>Alternative CA Financing Policies</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Aggressive (Somewhat) Approach</a:t>
            </a:r>
            <a:endParaRPr lang="en-US" sz="3000" b="1" i="1" dirty="0">
              <a:latin typeface="Arial" panose="020B0604020202020204" pitchFamily="34" charset="0"/>
              <a:cs typeface="Arial" panose="020B0604020202020204" pitchFamily="34" charset="0"/>
            </a:endParaRPr>
          </a:p>
        </p:txBody>
      </p:sp>
      <p:grpSp>
        <p:nvGrpSpPr>
          <p:cNvPr id="6" name="Group 5" descr="The cumulative line graph shows the relationship between assets and liabilities in an aggressive approach over time.&#10;The x-axis on the cumulative line graph shows time, and it ranges from 0 to 8 units at intervals of 1. The y-axis on the cumulative line graph shows dollars.&#10;The cumulative line graph shows that a firm that follows the aggressive approach finances all of its fixed assets, permanent long-term assets, and some of its permanent current assets with long-term capital; the remainder of the permanent current assets and all of the temporary current assets are financed with such short-term financing as bank loans.&#10;The cumulative line graph is horizontally divided into three parts: fixed assets, permanent level of current assets, and temporary current assets.&#10;The temporary current assets fluctuate over the period of 8 time units, whereas the permanent level of current assets and fixed assets grow at a steady pace.&#10;The total permanent assets comprise permanent level of current assets and fixed assets. Short-term nonspontaneous debt financing is repaid with temporary current assets and a portion of permanent level of current assets. Long-term debt and equity plus spontaneous current liabilities are financed with fixed assets and the remaining portion of permanent level of current assets.&#10;" title="Alternative C A Financing Policies—Aggressive, Somewhat, Approach"/>
          <p:cNvGrpSpPr/>
          <p:nvPr/>
        </p:nvGrpSpPr>
        <p:grpSpPr>
          <a:xfrm>
            <a:off x="352258" y="1487471"/>
            <a:ext cx="8466684" cy="4334933"/>
            <a:chOff x="386126" y="1888067"/>
            <a:chExt cx="8466684" cy="4334933"/>
          </a:xfrm>
        </p:grpSpPr>
        <p:sp>
          <p:nvSpPr>
            <p:cNvPr id="5" name="Rounded Rectangle 4"/>
            <p:cNvSpPr/>
            <p:nvPr/>
          </p:nvSpPr>
          <p:spPr>
            <a:xfrm>
              <a:off x="390292" y="1888067"/>
              <a:ext cx="8451052" cy="4334933"/>
            </a:xfrm>
            <a:prstGeom prst="roundRect">
              <a:avLst/>
            </a:prstGeom>
            <a:solidFill>
              <a:schemeClr val="bg1"/>
            </a:solidFill>
            <a:ln>
              <a:solidFill>
                <a:srgbClr val="008C8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32"/>
            <p:cNvSpPr>
              <a:spLocks noChangeArrowheads="1"/>
            </p:cNvSpPr>
            <p:nvPr/>
          </p:nvSpPr>
          <p:spPr bwMode="auto">
            <a:xfrm>
              <a:off x="2084855" y="4765350"/>
              <a:ext cx="4123944" cy="1032664"/>
            </a:xfrm>
            <a:prstGeom prst="rect">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AutoShape 31"/>
            <p:cNvSpPr>
              <a:spLocks noChangeArrowheads="1"/>
            </p:cNvSpPr>
            <p:nvPr/>
          </p:nvSpPr>
          <p:spPr bwMode="auto">
            <a:xfrm flipH="1">
              <a:off x="2084853" y="4445580"/>
              <a:ext cx="4114800" cy="320482"/>
            </a:xfrm>
            <a:prstGeom prst="rtTriangle">
              <a:avLst/>
            </a:prstGeom>
            <a:solidFill>
              <a:srgbClr val="95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30"/>
            <p:cNvSpPr>
              <a:spLocks/>
            </p:cNvSpPr>
            <p:nvPr/>
          </p:nvSpPr>
          <p:spPr bwMode="auto">
            <a:xfrm>
              <a:off x="2084853" y="2995581"/>
              <a:ext cx="4123944" cy="1762651"/>
            </a:xfrm>
            <a:custGeom>
              <a:avLst/>
              <a:gdLst>
                <a:gd name="T0" fmla="*/ 0 w 2835"/>
                <a:gd name="T1" fmla="*/ 1140 h 1485"/>
                <a:gd name="T2" fmla="*/ 0 w 2835"/>
                <a:gd name="T3" fmla="*/ 1485 h 1485"/>
                <a:gd name="T4" fmla="*/ 2835 w 2835"/>
                <a:gd name="T5" fmla="*/ 1215 h 1485"/>
                <a:gd name="T6" fmla="*/ 2820 w 2835"/>
                <a:gd name="T7" fmla="*/ 0 h 1485"/>
                <a:gd name="T8" fmla="*/ 0 w 2835"/>
                <a:gd name="T9" fmla="*/ 1140 h 1485"/>
              </a:gdLst>
              <a:ahLst/>
              <a:cxnLst>
                <a:cxn ang="0">
                  <a:pos x="T0" y="T1"/>
                </a:cxn>
                <a:cxn ang="0">
                  <a:pos x="T2" y="T3"/>
                </a:cxn>
                <a:cxn ang="0">
                  <a:pos x="T4" y="T5"/>
                </a:cxn>
                <a:cxn ang="0">
                  <a:pos x="T6" y="T7"/>
                </a:cxn>
                <a:cxn ang="0">
                  <a:pos x="T8" y="T9"/>
                </a:cxn>
              </a:cxnLst>
              <a:rect l="0" t="0" r="r" b="b"/>
              <a:pathLst>
                <a:path w="2835" h="1485">
                  <a:moveTo>
                    <a:pt x="0" y="1140"/>
                  </a:moveTo>
                  <a:lnTo>
                    <a:pt x="0" y="1485"/>
                  </a:lnTo>
                  <a:lnTo>
                    <a:pt x="2835" y="1215"/>
                  </a:lnTo>
                  <a:lnTo>
                    <a:pt x="2820" y="0"/>
                  </a:lnTo>
                  <a:lnTo>
                    <a:pt x="0" y="1140"/>
                  </a:lnTo>
                  <a:close/>
                </a:path>
              </a:pathLst>
            </a:custGeom>
            <a:solidFill>
              <a:srgbClr val="FEC2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29"/>
            <p:cNvSpPr>
              <a:spLocks/>
            </p:cNvSpPr>
            <p:nvPr/>
          </p:nvSpPr>
          <p:spPr bwMode="auto">
            <a:xfrm>
              <a:off x="2076692" y="2203715"/>
              <a:ext cx="4105656" cy="2154351"/>
            </a:xfrm>
            <a:custGeom>
              <a:avLst/>
              <a:gdLst>
                <a:gd name="T0" fmla="*/ 0 w 2835"/>
                <a:gd name="T1" fmla="*/ 1470 h 1815"/>
                <a:gd name="T2" fmla="*/ 390 w 2835"/>
                <a:gd name="T3" fmla="*/ 1110 h 1815"/>
                <a:gd name="T4" fmla="*/ 1005 w 2835"/>
                <a:gd name="T5" fmla="*/ 1410 h 1815"/>
                <a:gd name="T6" fmla="*/ 1410 w 2835"/>
                <a:gd name="T7" fmla="*/ 675 h 1815"/>
                <a:gd name="T8" fmla="*/ 2100 w 2835"/>
                <a:gd name="T9" fmla="*/ 960 h 1815"/>
                <a:gd name="T10" fmla="*/ 2490 w 2835"/>
                <a:gd name="T11" fmla="*/ 105 h 1815"/>
                <a:gd name="T12" fmla="*/ 2835 w 2835"/>
                <a:gd name="T13" fmla="*/ 330 h 1815"/>
                <a:gd name="T14" fmla="*/ 2835 w 2835"/>
                <a:gd name="T15" fmla="*/ 675 h 1815"/>
                <a:gd name="T16" fmla="*/ 0 w 2835"/>
                <a:gd name="T17" fmla="*/ 181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5" h="1815">
                  <a:moveTo>
                    <a:pt x="0" y="1470"/>
                  </a:moveTo>
                  <a:cubicBezTo>
                    <a:pt x="112" y="1296"/>
                    <a:pt x="222" y="1120"/>
                    <a:pt x="390" y="1110"/>
                  </a:cubicBezTo>
                  <a:cubicBezTo>
                    <a:pt x="558" y="1100"/>
                    <a:pt x="835" y="1482"/>
                    <a:pt x="1005" y="1410"/>
                  </a:cubicBezTo>
                  <a:cubicBezTo>
                    <a:pt x="1175" y="1338"/>
                    <a:pt x="1228" y="750"/>
                    <a:pt x="1410" y="675"/>
                  </a:cubicBezTo>
                  <a:cubicBezTo>
                    <a:pt x="1592" y="600"/>
                    <a:pt x="1920" y="1055"/>
                    <a:pt x="2100" y="960"/>
                  </a:cubicBezTo>
                  <a:cubicBezTo>
                    <a:pt x="2280" y="865"/>
                    <a:pt x="2368" y="210"/>
                    <a:pt x="2490" y="105"/>
                  </a:cubicBezTo>
                  <a:cubicBezTo>
                    <a:pt x="2612" y="0"/>
                    <a:pt x="2777" y="235"/>
                    <a:pt x="2835" y="330"/>
                  </a:cubicBezTo>
                  <a:lnTo>
                    <a:pt x="2835" y="675"/>
                  </a:lnTo>
                  <a:lnTo>
                    <a:pt x="0" y="1815"/>
                  </a:lnTo>
                </a:path>
              </a:pathLst>
            </a:custGeom>
            <a:solidFill>
              <a:srgbClr val="76933D"/>
            </a:solidFill>
            <a:ln w="22225">
              <a:solidFill>
                <a:srgbClr val="C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AutoShape 28"/>
            <p:cNvSpPr>
              <a:spLocks noChangeShapeType="1"/>
            </p:cNvSpPr>
            <p:nvPr/>
          </p:nvSpPr>
          <p:spPr bwMode="auto">
            <a:xfrm flipV="1">
              <a:off x="2084845" y="2252068"/>
              <a:ext cx="0" cy="3547872"/>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AutoShape 27"/>
            <p:cNvSpPr>
              <a:spLocks noChangeShapeType="1"/>
            </p:cNvSpPr>
            <p:nvPr/>
          </p:nvSpPr>
          <p:spPr bwMode="auto">
            <a:xfrm>
              <a:off x="2076312" y="5798726"/>
              <a:ext cx="4114800" cy="0"/>
            </a:xfrm>
            <a:prstGeom prst="straightConnector1">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 name="AutoShape 26"/>
            <p:cNvSpPr>
              <a:spLocks noChangeShapeType="1"/>
            </p:cNvSpPr>
            <p:nvPr/>
          </p:nvSpPr>
          <p:spPr bwMode="auto">
            <a:xfrm flipV="1">
              <a:off x="2087658" y="4442762"/>
              <a:ext cx="4123944" cy="316180"/>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Text Box 24"/>
            <p:cNvSpPr txBox="1">
              <a:spLocks noChangeArrowheads="1"/>
            </p:cNvSpPr>
            <p:nvPr/>
          </p:nvSpPr>
          <p:spPr bwMode="auto">
            <a:xfrm>
              <a:off x="3714006" y="5033131"/>
              <a:ext cx="1444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Fixed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8" name="Text Box 22"/>
            <p:cNvSpPr txBox="1">
              <a:spLocks noChangeArrowheads="1"/>
            </p:cNvSpPr>
            <p:nvPr/>
          </p:nvSpPr>
          <p:spPr bwMode="auto">
            <a:xfrm>
              <a:off x="3399681" y="2274612"/>
              <a:ext cx="1737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Temporary</a:t>
              </a:r>
              <a:endParaRPr kumimoji="0" lang="en-US" altLang="en-US" sz="1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19" name="AutoShape 21"/>
            <p:cNvSpPr>
              <a:spLocks/>
            </p:cNvSpPr>
            <p:nvPr/>
          </p:nvSpPr>
          <p:spPr bwMode="auto">
            <a:xfrm>
              <a:off x="6246790" y="3338830"/>
              <a:ext cx="148590" cy="2468880"/>
            </a:xfrm>
            <a:prstGeom prst="rightBrace">
              <a:avLst>
                <a:gd name="adj1" fmla="val 120192"/>
                <a:gd name="adj2" fmla="val 50000"/>
              </a:avLst>
            </a:prstGeom>
            <a:noFill/>
            <a:ln w="1587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Text Box 20"/>
            <p:cNvSpPr txBox="1">
              <a:spLocks noChangeArrowheads="1"/>
            </p:cNvSpPr>
            <p:nvPr/>
          </p:nvSpPr>
          <p:spPr bwMode="auto">
            <a:xfrm>
              <a:off x="6386834" y="4148596"/>
              <a:ext cx="24659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Long-Term Debt and Equity plus Spontaneous Current Liabilities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1" name="AutoShape 19"/>
            <p:cNvSpPr>
              <a:spLocks/>
            </p:cNvSpPr>
            <p:nvPr/>
          </p:nvSpPr>
          <p:spPr bwMode="auto">
            <a:xfrm>
              <a:off x="6215410" y="2619545"/>
              <a:ext cx="148590" cy="704088"/>
            </a:xfrm>
            <a:prstGeom prst="rightBrace">
              <a:avLst>
                <a:gd name="adj1" fmla="val 19231"/>
                <a:gd name="adj2" fmla="val 50000"/>
              </a:avLst>
            </a:prstGeom>
            <a:noFill/>
            <a:ln w="1587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 name="Text Box 18"/>
            <p:cNvSpPr txBox="1">
              <a:spLocks noChangeArrowheads="1"/>
            </p:cNvSpPr>
            <p:nvPr/>
          </p:nvSpPr>
          <p:spPr bwMode="auto">
            <a:xfrm>
              <a:off x="5933269" y="5808221"/>
              <a:ext cx="957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Time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3" name="Text Box 17"/>
            <p:cNvSpPr txBox="1">
              <a:spLocks noChangeArrowheads="1"/>
            </p:cNvSpPr>
            <p:nvPr/>
          </p:nvSpPr>
          <p:spPr bwMode="auto">
            <a:xfrm>
              <a:off x="386126" y="3872274"/>
              <a:ext cx="15215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Temporary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4" name="AutoShape 16"/>
            <p:cNvSpPr>
              <a:spLocks/>
            </p:cNvSpPr>
            <p:nvPr/>
          </p:nvSpPr>
          <p:spPr bwMode="auto">
            <a:xfrm>
              <a:off x="1850512" y="4409971"/>
              <a:ext cx="150495" cy="1370951"/>
            </a:xfrm>
            <a:prstGeom prst="leftBrace">
              <a:avLst>
                <a:gd name="adj1" fmla="val 60918"/>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AutoShape 15"/>
            <p:cNvSpPr>
              <a:spLocks/>
            </p:cNvSpPr>
            <p:nvPr/>
          </p:nvSpPr>
          <p:spPr bwMode="auto">
            <a:xfrm>
              <a:off x="1858132" y="3961297"/>
              <a:ext cx="142875" cy="413066"/>
            </a:xfrm>
            <a:prstGeom prst="leftBrace">
              <a:avLst>
                <a:gd name="adj1" fmla="val 19333"/>
                <a:gd name="adj2" fmla="val 50000"/>
              </a:avLst>
            </a:prstGeom>
            <a:noFill/>
            <a:ln w="9525">
              <a:solidFill>
                <a:srgbClr val="00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Text Box 14"/>
            <p:cNvSpPr txBox="1">
              <a:spLocks noChangeArrowheads="1"/>
            </p:cNvSpPr>
            <p:nvPr/>
          </p:nvSpPr>
          <p:spPr bwMode="auto">
            <a:xfrm>
              <a:off x="620459" y="4637870"/>
              <a:ext cx="12586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Total </a:t>
              </a:r>
              <a:endParaRPr kumimoji="0" lang="en-US" altLang="en-US" sz="16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8" name="AutoShape 12"/>
            <p:cNvSpPr>
              <a:spLocks noChangeShapeType="1"/>
            </p:cNvSpPr>
            <p:nvPr/>
          </p:nvSpPr>
          <p:spPr bwMode="auto">
            <a:xfrm flipV="1">
              <a:off x="2638463"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 name="AutoShape 11"/>
            <p:cNvSpPr>
              <a:spLocks noChangeShapeType="1"/>
            </p:cNvSpPr>
            <p:nvPr/>
          </p:nvSpPr>
          <p:spPr bwMode="auto">
            <a:xfrm flipV="1">
              <a:off x="3075369"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AutoShape 10"/>
            <p:cNvSpPr>
              <a:spLocks noChangeShapeType="1"/>
            </p:cNvSpPr>
            <p:nvPr/>
          </p:nvSpPr>
          <p:spPr bwMode="auto">
            <a:xfrm flipV="1">
              <a:off x="4011667"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AutoShape 9"/>
            <p:cNvSpPr>
              <a:spLocks noChangeShapeType="1"/>
            </p:cNvSpPr>
            <p:nvPr/>
          </p:nvSpPr>
          <p:spPr bwMode="auto">
            <a:xfrm flipV="1">
              <a:off x="4459920"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6" name="AutoShape 8"/>
            <p:cNvSpPr>
              <a:spLocks noChangeShapeType="1"/>
            </p:cNvSpPr>
            <p:nvPr/>
          </p:nvSpPr>
          <p:spPr bwMode="auto">
            <a:xfrm flipV="1">
              <a:off x="4893889"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7" name="AutoShape 7"/>
            <p:cNvSpPr>
              <a:spLocks noChangeShapeType="1"/>
            </p:cNvSpPr>
            <p:nvPr/>
          </p:nvSpPr>
          <p:spPr bwMode="auto">
            <a:xfrm flipV="1">
              <a:off x="5821636"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8" name="AutoShape 6"/>
            <p:cNvSpPr>
              <a:spLocks noChangeShapeType="1"/>
            </p:cNvSpPr>
            <p:nvPr/>
          </p:nvSpPr>
          <p:spPr bwMode="auto">
            <a:xfrm flipV="1">
              <a:off x="3549232" y="5711365"/>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39" name="AutoShape 5"/>
            <p:cNvSpPr>
              <a:spLocks noChangeShapeType="1"/>
            </p:cNvSpPr>
            <p:nvPr/>
          </p:nvSpPr>
          <p:spPr bwMode="auto">
            <a:xfrm flipV="1">
              <a:off x="5430401" y="5703769"/>
              <a:ext cx="0" cy="9144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0742" name="Text Box 4"/>
            <p:cNvSpPr txBox="1">
              <a:spLocks noChangeArrowheads="1"/>
            </p:cNvSpPr>
            <p:nvPr/>
          </p:nvSpPr>
          <p:spPr bwMode="auto">
            <a:xfrm>
              <a:off x="2076312" y="5815313"/>
              <a:ext cx="4139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1pPr>
              <a:lvl2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2pPr>
              <a:lvl3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3pPr>
              <a:lvl4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4pPr>
              <a:lvl5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5pPr>
              <a:lvl6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6pPr>
              <a:lvl7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7pPr>
              <a:lvl8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8pPr>
              <a:lvl9pPr eaLnBrk="0" fontAlgn="base" hangingPunct="0">
                <a:spcBef>
                  <a:spcPct val="0"/>
                </a:spcBef>
                <a:spcAft>
                  <a:spcPct val="0"/>
                </a:spcAft>
                <a:tabLst>
                  <a:tab pos="0" algn="ctr"/>
                  <a:tab pos="285750" algn="ctr"/>
                  <a:tab pos="514350" algn="dec"/>
                  <a:tab pos="685800" algn="ctr"/>
                  <a:tab pos="914400" algn="ctr"/>
                  <a:tab pos="1143000" algn="dec"/>
                  <a:tab pos="1314450" algn="ctr"/>
                  <a:tab pos="1543050" algn="ct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1963" algn="ctr"/>
                  <a:tab pos="914400" algn="ctr"/>
                  <a:tab pos="1376363" algn="ctr"/>
                  <a:tab pos="1828800" algn="ctr"/>
                  <a:tab pos="2290763" algn="ctr"/>
                  <a:tab pos="2743200" algn="ctr"/>
                  <a:tab pos="3255963" algn="ctr"/>
                  <a:tab pos="3657600" algn="ctr"/>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1	2	3	4	5	6	7	8</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3" name="Text Box 3"/>
            <p:cNvSpPr txBox="1">
              <a:spLocks noChangeArrowheads="1"/>
            </p:cNvSpPr>
            <p:nvPr/>
          </p:nvSpPr>
          <p:spPr bwMode="auto">
            <a:xfrm>
              <a:off x="1613604" y="1981198"/>
              <a:ext cx="965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Dollars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500744" name="Text Box 2"/>
            <p:cNvSpPr txBox="1">
              <a:spLocks noChangeArrowheads="1"/>
            </p:cNvSpPr>
            <p:nvPr/>
          </p:nvSpPr>
          <p:spPr bwMode="auto">
            <a:xfrm>
              <a:off x="6338231" y="2543341"/>
              <a:ext cx="22608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Short-Term Nonspontaneous Debt Financing</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43" name="AutoShape 25"/>
            <p:cNvSpPr>
              <a:spLocks noChangeShapeType="1"/>
            </p:cNvSpPr>
            <p:nvPr/>
          </p:nvSpPr>
          <p:spPr bwMode="auto">
            <a:xfrm flipV="1">
              <a:off x="2084852" y="3004124"/>
              <a:ext cx="4114800" cy="1353146"/>
            </a:xfrm>
            <a:prstGeom prst="straightConnector1">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AutoShape 28"/>
            <p:cNvSpPr>
              <a:spLocks noChangeShapeType="1"/>
            </p:cNvSpPr>
            <p:nvPr/>
          </p:nvSpPr>
          <p:spPr bwMode="auto">
            <a:xfrm flipV="1">
              <a:off x="6182566" y="2593907"/>
              <a:ext cx="0" cy="393192"/>
            </a:xfrm>
            <a:prstGeom prst="straightConnector1">
              <a:avLst/>
            </a:prstGeom>
            <a:noFill/>
            <a:ln w="31750">
              <a:solidFill>
                <a:srgbClr val="76933D"/>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AutoShape 33"/>
            <p:cNvSpPr>
              <a:spLocks noChangeShapeType="1"/>
            </p:cNvSpPr>
            <p:nvPr/>
          </p:nvSpPr>
          <p:spPr bwMode="auto">
            <a:xfrm flipH="1" flipV="1">
              <a:off x="6195245" y="2593907"/>
              <a:ext cx="13335" cy="3204819"/>
            </a:xfrm>
            <a:prstGeom prst="straightConnector1">
              <a:avLst/>
            </a:prstGeom>
            <a:noFill/>
            <a:ln w="22225">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 name="AutoShape 25"/>
            <p:cNvSpPr>
              <a:spLocks noChangeShapeType="1"/>
            </p:cNvSpPr>
            <p:nvPr/>
          </p:nvSpPr>
          <p:spPr bwMode="auto">
            <a:xfrm flipV="1">
              <a:off x="2091997" y="3309563"/>
              <a:ext cx="4114800" cy="1353146"/>
            </a:xfrm>
            <a:prstGeom prst="straightConnector1">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 name="Text Box 23"/>
            <p:cNvSpPr txBox="1">
              <a:spLocks noChangeArrowheads="1"/>
            </p:cNvSpPr>
            <p:nvPr/>
          </p:nvSpPr>
          <p:spPr bwMode="auto">
            <a:xfrm>
              <a:off x="3542555" y="3930435"/>
              <a:ext cx="1894523" cy="584775"/>
            </a:xfrm>
            <a:prstGeom prst="rect">
              <a:avLst/>
            </a:prstGeom>
            <a:solidFill>
              <a:srgbClr val="FEC200"/>
            </a:solid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Permanent Level of Current Assets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grpSp>
    </p:spTree>
    <p:custDataLst>
      <p:tags r:id="rId1"/>
    </p:custDataLst>
    <p:extLst>
      <p:ext uri="{BB962C8B-B14F-4D97-AF65-F5344CB8AC3E}">
        <p14:creationId xmlns:p14="http://schemas.microsoft.com/office/powerpoint/2010/main" val="183645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0" y="249646"/>
            <a:ext cx="9144000" cy="881063"/>
          </a:xfrm>
        </p:spPr>
        <p:txBody>
          <a:bodyPr/>
          <a:lstStyle/>
          <a:p>
            <a:pPr algn="ctr"/>
            <a:r>
              <a:rPr lang="en-US" sz="3000" b="1" dirty="0">
                <a:latin typeface="Arial" panose="020B0604020202020204" pitchFamily="34" charset="0"/>
                <a:cs typeface="Arial" panose="020B0604020202020204" pitchFamily="34" charset="0"/>
              </a:rPr>
              <a:t>Using Short-Term Financing</a:t>
            </a:r>
          </a:p>
        </p:txBody>
      </p:sp>
      <p:sp>
        <p:nvSpPr>
          <p:cNvPr id="525317" name="Rectangle 5"/>
          <p:cNvSpPr>
            <a:spLocks noGrp="1" noChangeArrowheads="1"/>
          </p:cNvSpPr>
          <p:nvPr>
            <p:ph idx="4294967295"/>
          </p:nvPr>
        </p:nvSpPr>
        <p:spPr>
          <a:xfrm>
            <a:off x="409302" y="1203730"/>
            <a:ext cx="8342811" cy="4803775"/>
          </a:xfrm>
        </p:spPr>
        <p:txBody>
          <a:bodyPr>
            <a:noAutofit/>
          </a:bodyPr>
          <a:lstStyle/>
          <a:p>
            <a:pPr marL="339725" indent="-339725">
              <a:lnSpc>
                <a:spcPct val="100000"/>
              </a:lnSpc>
              <a:spcBef>
                <a:spcPts val="800"/>
              </a:spcBef>
            </a:pPr>
            <a:r>
              <a:rPr lang="en-US" dirty="0">
                <a:latin typeface="Arial" panose="020B0604020202020204" pitchFamily="34" charset="0"/>
                <a:cs typeface="Arial" panose="020B0604020202020204" pitchFamily="34" charset="0"/>
              </a:rPr>
              <a:t>Maturity—short-term debt generally is defined as a liability </a:t>
            </a:r>
            <a:r>
              <a:rPr lang="en-US" i="1" dirty="0">
                <a:latin typeface="Arial" panose="020B0604020202020204" pitchFamily="34" charset="0"/>
                <a:cs typeface="Arial" panose="020B0604020202020204" pitchFamily="34" charset="0"/>
              </a:rPr>
              <a:t>originally</a:t>
            </a:r>
            <a:r>
              <a:rPr lang="en-US" dirty="0">
                <a:latin typeface="Arial" panose="020B0604020202020204" pitchFamily="34" charset="0"/>
                <a:cs typeface="Arial" panose="020B0604020202020204" pitchFamily="34" charset="0"/>
              </a:rPr>
              <a:t> scheduled for repayment within one year.</a:t>
            </a:r>
          </a:p>
          <a:p>
            <a:pPr marL="339725" indent="-339725">
              <a:lnSpc>
                <a:spcPct val="100000"/>
              </a:lnSpc>
              <a:spcBef>
                <a:spcPts val="800"/>
              </a:spcBef>
            </a:pPr>
            <a:r>
              <a:rPr lang="en-US" dirty="0">
                <a:latin typeface="Arial" panose="020B0604020202020204" pitchFamily="34" charset="0"/>
                <a:cs typeface="Arial" panose="020B0604020202020204" pitchFamily="34" charset="0"/>
              </a:rPr>
              <a:t>Speed—a short-term loan can be obtained much faster than long-term credit.</a:t>
            </a:r>
          </a:p>
          <a:p>
            <a:pPr marL="339725" indent="-339725">
              <a:lnSpc>
                <a:spcPct val="100000"/>
              </a:lnSpc>
              <a:spcBef>
                <a:spcPts val="800"/>
              </a:spcBef>
            </a:pPr>
            <a:r>
              <a:rPr lang="en-US" dirty="0">
                <a:latin typeface="Arial" panose="020B0604020202020204" pitchFamily="34" charset="0"/>
                <a:cs typeface="Arial" panose="020B0604020202020204" pitchFamily="34" charset="0"/>
              </a:rPr>
              <a:t>Cost—short-term debt </a:t>
            </a:r>
            <a:r>
              <a:rPr lang="en-US" i="1" dirty="0">
                <a:latin typeface="Arial" panose="020B0604020202020204" pitchFamily="34" charset="0"/>
                <a:cs typeface="Arial" panose="020B0604020202020204" pitchFamily="34" charset="0"/>
              </a:rPr>
              <a:t>generally</a:t>
            </a:r>
            <a:r>
              <a:rPr lang="en-US" dirty="0">
                <a:latin typeface="Arial" panose="020B0604020202020204" pitchFamily="34" charset="0"/>
                <a:cs typeface="Arial" panose="020B0604020202020204" pitchFamily="34" charset="0"/>
              </a:rPr>
              <a:t> is less expensive (interest rate is lower) than long-term debt.</a:t>
            </a:r>
          </a:p>
          <a:p>
            <a:pPr marL="339725" indent="-339725">
              <a:lnSpc>
                <a:spcPct val="100000"/>
              </a:lnSpc>
              <a:spcBef>
                <a:spcPts val="800"/>
              </a:spcBef>
            </a:pPr>
            <a:r>
              <a:rPr lang="en-US" dirty="0">
                <a:latin typeface="Arial" panose="020B0604020202020204" pitchFamily="34" charset="0"/>
                <a:cs typeface="Arial" panose="020B0604020202020204" pitchFamily="34" charset="0"/>
              </a:rPr>
              <a:t>Risk—short-term debt is considered riskier than long-term debt.</a:t>
            </a:r>
            <a:endParaRPr lang="en-US" sz="2800" dirty="0">
              <a:latin typeface="Arial" panose="020B0604020202020204" pitchFamily="34" charset="0"/>
              <a:cs typeface="Arial" panose="020B0604020202020204" pitchFamily="34" charset="0"/>
            </a:endParaRPr>
          </a:p>
          <a:p>
            <a:pPr marL="0" indent="0">
              <a:lnSpc>
                <a:spcPct val="100000"/>
              </a:lnSpc>
              <a:spcBef>
                <a:spcPts val="800"/>
              </a:spcBef>
              <a:buNone/>
            </a:pPr>
            <a:r>
              <a:rPr lang="en-US" dirty="0">
                <a:latin typeface="Arial" panose="020B0604020202020204" pitchFamily="34" charset="0"/>
                <a:cs typeface="Arial" panose="020B0604020202020204" pitchFamily="34" charset="0"/>
              </a:rPr>
              <a:t>      </a:t>
            </a:r>
          </a:p>
        </p:txBody>
      </p:sp>
    </p:spTree>
    <p:custDataLst>
      <p:tags r:id="rId1"/>
    </p:custDataLst>
    <p:extLst>
      <p:ext uri="{BB962C8B-B14F-4D97-AF65-F5344CB8AC3E}">
        <p14:creationId xmlns:p14="http://schemas.microsoft.com/office/powerpoint/2010/main" val="348036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53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53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53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53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53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5317"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0" y="240938"/>
            <a:ext cx="9144000" cy="881063"/>
          </a:xfrm>
        </p:spPr>
        <p:txBody>
          <a:bodyPr/>
          <a:lstStyle/>
          <a:p>
            <a:pPr algn="ctr"/>
            <a:r>
              <a:rPr lang="en-US" sz="3000" b="1" dirty="0">
                <a:latin typeface="Arial" panose="020B0604020202020204" pitchFamily="34" charset="0"/>
                <a:cs typeface="Arial" panose="020B0604020202020204" pitchFamily="34" charset="0"/>
              </a:rPr>
              <a:t>Sources of Short-Term Financing</a:t>
            </a:r>
          </a:p>
        </p:txBody>
      </p:sp>
      <p:sp>
        <p:nvSpPr>
          <p:cNvPr id="6" name="Rectangle 5"/>
          <p:cNvSpPr txBox="1">
            <a:spLocks noChangeArrowheads="1"/>
          </p:cNvSpPr>
          <p:nvPr/>
        </p:nvSpPr>
        <p:spPr>
          <a:xfrm>
            <a:off x="432522" y="1061045"/>
            <a:ext cx="8284758" cy="4181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00000"/>
              </a:buClr>
              <a:buSzPct val="60000"/>
              <a:buFont typeface="Wingdings" panose="05000000000000000000" pitchFamily="2" charset="2"/>
              <a:buChar char="q"/>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00000"/>
              </a:buClr>
              <a:buFont typeface="Courier New" panose="02070309020205020404" pitchFamily="49" charset="0"/>
              <a:buChar char="o"/>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00000"/>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9725" indent="-339725">
              <a:lnSpc>
                <a:spcPct val="120000"/>
              </a:lnSpc>
              <a:buClrTx/>
              <a:buFont typeface="Arial" panose="020B0604020202020204" pitchFamily="34" charset="0"/>
              <a:buChar char="•"/>
            </a:pPr>
            <a:r>
              <a:rPr lang="en-US" sz="3000" dirty="0">
                <a:latin typeface="Arial" panose="020B0604020202020204" pitchFamily="34" charset="0"/>
                <a:cs typeface="Arial" panose="020B0604020202020204" pitchFamily="34" charset="0"/>
              </a:rPr>
              <a:t>Accruals—recurring short-term liabilities, such as wages and taxes, that increase spontaneously with operations.</a:t>
            </a:r>
          </a:p>
          <a:p>
            <a:pPr marL="339725" indent="-339725">
              <a:lnSpc>
                <a:spcPct val="120000"/>
              </a:lnSpc>
              <a:buClrTx/>
              <a:buFont typeface="Arial" panose="020B0604020202020204" pitchFamily="34" charset="0"/>
              <a:buChar char="•"/>
            </a:pPr>
            <a:r>
              <a:rPr lang="en-US" sz="3000" dirty="0">
                <a:latin typeface="Arial" panose="020B0604020202020204" pitchFamily="34" charset="0"/>
                <a:cs typeface="Arial" panose="020B0604020202020204" pitchFamily="34" charset="0"/>
              </a:rPr>
              <a:t>Accounts Payable (Trade Credit)—credit created when one firm buys on credit from another firm.</a:t>
            </a:r>
          </a:p>
          <a:p>
            <a:pPr marL="0" indent="0">
              <a:lnSpc>
                <a:spcPct val="120000"/>
              </a:lnSpc>
              <a:buClrTx/>
              <a:buNone/>
            </a:pPr>
            <a:endParaRPr lang="en-US" sz="3000" dirty="0">
              <a:latin typeface="Arial" panose="020B0604020202020204" pitchFamily="34" charset="0"/>
              <a:cs typeface="Arial" panose="020B0604020202020204" pitchFamily="34" charset="0"/>
            </a:endParaRPr>
          </a:p>
          <a:p>
            <a:pPr marL="0" indent="0">
              <a:lnSpc>
                <a:spcPct val="120000"/>
              </a:lnSpc>
              <a:buClrTx/>
              <a:buNone/>
            </a:pPr>
            <a:r>
              <a:rPr lang="en-US" sz="3000" dirty="0">
                <a:latin typeface="Arial" panose="020B0604020202020204" pitchFamily="34" charset="0"/>
                <a:cs typeface="Arial" panose="020B0604020202020204" pitchFamily="34" charset="0"/>
              </a:rPr>
              <a:t>  </a:t>
            </a:r>
          </a:p>
        </p:txBody>
      </p:sp>
    </p:spTree>
    <p:custDataLst>
      <p:tags r:id="rId1"/>
    </p:custDataLst>
    <p:extLst>
      <p:ext uri="{BB962C8B-B14F-4D97-AF65-F5344CB8AC3E}">
        <p14:creationId xmlns:p14="http://schemas.microsoft.com/office/powerpoint/2010/main" val="382530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0" y="240938"/>
            <a:ext cx="9144000" cy="881063"/>
          </a:xfrm>
        </p:spPr>
        <p:txBody>
          <a:bodyPr/>
          <a:lstStyle/>
          <a:p>
            <a:pPr algn="ctr"/>
            <a:r>
              <a:rPr lang="en-US" sz="3000" b="1" dirty="0">
                <a:latin typeface="Arial" panose="020B0604020202020204" pitchFamily="34" charset="0"/>
                <a:cs typeface="Arial" panose="020B0604020202020204" pitchFamily="34" charset="0"/>
              </a:rPr>
              <a:t>Sources of Short-Term Financing</a:t>
            </a:r>
          </a:p>
        </p:txBody>
      </p:sp>
      <p:sp>
        <p:nvSpPr>
          <p:cNvPr id="6" name="Rectangle 5"/>
          <p:cNvSpPr txBox="1">
            <a:spLocks noChangeArrowheads="1"/>
          </p:cNvSpPr>
          <p:nvPr/>
        </p:nvSpPr>
        <p:spPr>
          <a:xfrm>
            <a:off x="432522" y="1061044"/>
            <a:ext cx="8284758" cy="53136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C00000"/>
              </a:buClr>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00000"/>
              </a:buClr>
              <a:buSzPct val="60000"/>
              <a:buFont typeface="Wingdings" panose="05000000000000000000" pitchFamily="2" charset="2"/>
              <a:buChar char="q"/>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00000"/>
              </a:buClr>
              <a:buFont typeface="Courier New" panose="02070309020205020404" pitchFamily="49" charset="0"/>
              <a:buChar char="o"/>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00000"/>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9725" indent="-339725">
              <a:lnSpc>
                <a:spcPct val="120000"/>
              </a:lnSpc>
              <a:buClrTx/>
              <a:buFont typeface="Arial" panose="020B0604020202020204" pitchFamily="34" charset="0"/>
              <a:buChar char="•"/>
            </a:pPr>
            <a:r>
              <a:rPr lang="en-US" sz="3000" dirty="0">
                <a:latin typeface="Arial" panose="020B0604020202020204" pitchFamily="34" charset="0"/>
                <a:cs typeface="Arial" panose="020B0604020202020204" pitchFamily="34" charset="0"/>
              </a:rPr>
              <a:t>Short-Term Bank Loans</a:t>
            </a:r>
          </a:p>
          <a:p>
            <a:pPr marL="687388" lvl="1" indent="-347663">
              <a:lnSpc>
                <a:spcPct val="120000"/>
              </a:lnSpc>
              <a:spcBef>
                <a:spcPts val="200"/>
              </a:spcBef>
              <a:buClrTx/>
              <a:buFont typeface="Courier New" panose="02070309020205020404" pitchFamily="49" charset="0"/>
              <a:buChar char="o"/>
            </a:pPr>
            <a:r>
              <a:rPr lang="en-US" dirty="0">
                <a:latin typeface="Arial" panose="020B0604020202020204" pitchFamily="34" charset="0"/>
                <a:cs typeface="Arial" panose="020B0604020202020204" pitchFamily="34" charset="0"/>
              </a:rPr>
              <a:t>Maturity typically 90 days or less</a:t>
            </a:r>
          </a:p>
          <a:p>
            <a:pPr marL="687388" lvl="1" indent="-347663">
              <a:lnSpc>
                <a:spcPct val="120000"/>
              </a:lnSpc>
              <a:spcBef>
                <a:spcPts val="200"/>
              </a:spcBef>
              <a:buClrTx/>
              <a:buFont typeface="Courier New" panose="02070309020205020404" pitchFamily="49" charset="0"/>
              <a:buChar char="o"/>
            </a:pPr>
            <a:r>
              <a:rPr lang="en-US" dirty="0">
                <a:latin typeface="Arial" panose="020B0604020202020204" pitchFamily="34" charset="0"/>
                <a:cs typeface="Arial" panose="020B0604020202020204" pitchFamily="34" charset="0"/>
              </a:rPr>
              <a:t>Promissory note—specifies terms and conditions</a:t>
            </a:r>
          </a:p>
          <a:p>
            <a:pPr marL="687388" lvl="1" indent="-347663">
              <a:lnSpc>
                <a:spcPct val="120000"/>
              </a:lnSpc>
              <a:spcBef>
                <a:spcPts val="200"/>
              </a:spcBef>
              <a:buClrTx/>
              <a:buFont typeface="Courier New" panose="02070309020205020404" pitchFamily="49" charset="0"/>
              <a:buChar char="o"/>
            </a:pPr>
            <a:r>
              <a:rPr lang="en-US" dirty="0">
                <a:latin typeface="Arial" panose="020B0604020202020204" pitchFamily="34" charset="0"/>
                <a:cs typeface="Arial" panose="020B0604020202020204" pitchFamily="34" charset="0"/>
              </a:rPr>
              <a:t>Compensating Balance (CB) of 10 to 20 percent of loan</a:t>
            </a:r>
          </a:p>
          <a:p>
            <a:pPr marL="687388" lvl="1" indent="-347663">
              <a:lnSpc>
                <a:spcPct val="120000"/>
              </a:lnSpc>
              <a:spcBef>
                <a:spcPts val="200"/>
              </a:spcBef>
              <a:buClrTx/>
              <a:buFont typeface="Courier New" panose="02070309020205020404" pitchFamily="49" charset="0"/>
              <a:buChar char="o"/>
            </a:pPr>
            <a:r>
              <a:rPr lang="en-US" dirty="0">
                <a:latin typeface="Arial" panose="020B0604020202020204" pitchFamily="34" charset="0"/>
                <a:cs typeface="Arial" panose="020B0604020202020204" pitchFamily="34" charset="0"/>
              </a:rPr>
              <a:t>Line of credit (LOC)</a:t>
            </a:r>
          </a:p>
          <a:p>
            <a:pPr marL="1141413" lvl="2" indent="-457200">
              <a:lnSpc>
                <a:spcPct val="120000"/>
              </a:lnSpc>
              <a:buClrTx/>
              <a:buFont typeface="Wingdings" panose="05000000000000000000" pitchFamily="2" charset="2"/>
              <a:buChar char="§"/>
            </a:pPr>
            <a:r>
              <a:rPr lang="en-US" dirty="0">
                <a:latin typeface="Arial" panose="020B0604020202020204" pitchFamily="34" charset="0"/>
                <a:cs typeface="Arial" panose="020B0604020202020204" pitchFamily="34" charset="0"/>
              </a:rPr>
              <a:t>Specified maximum amount of funds available</a:t>
            </a:r>
          </a:p>
          <a:p>
            <a:pPr marL="1141413" lvl="2" indent="-457200">
              <a:lnSpc>
                <a:spcPct val="120000"/>
              </a:lnSpc>
              <a:buClrTx/>
              <a:buFont typeface="Wingdings" panose="05000000000000000000" pitchFamily="2" charset="2"/>
              <a:buChar char="§"/>
            </a:pPr>
            <a:r>
              <a:rPr lang="en-US" dirty="0">
                <a:latin typeface="Arial" panose="020B0604020202020204" pitchFamily="34" charset="0"/>
                <a:cs typeface="Arial" panose="020B0604020202020204" pitchFamily="34" charset="0"/>
              </a:rPr>
              <a:t>Revolving LOC—funds are committed</a:t>
            </a:r>
          </a:p>
          <a:p>
            <a:pPr marL="1141413" lvl="2" indent="-457200">
              <a:lnSpc>
                <a:spcPct val="120000"/>
              </a:lnSpc>
              <a:buClrTx/>
              <a:buFont typeface="Wingdings" panose="05000000000000000000" pitchFamily="2" charset="2"/>
              <a:buChar char="§"/>
            </a:pPr>
            <a:r>
              <a:rPr lang="en-US" dirty="0">
                <a:latin typeface="Arial" panose="020B0604020202020204" pitchFamily="34" charset="0"/>
                <a:cs typeface="Arial" panose="020B0604020202020204" pitchFamily="34" charset="0"/>
              </a:rPr>
              <a:t>Commitment fee—fee charged on the unused balance of a revolving credit agreement</a:t>
            </a:r>
          </a:p>
          <a:p>
            <a:pPr marL="0" indent="0">
              <a:lnSpc>
                <a:spcPct val="120000"/>
              </a:lnSpc>
              <a:buClrTx/>
              <a:buNone/>
            </a:pPr>
            <a:r>
              <a:rPr lang="en-US" dirty="0">
                <a:latin typeface="Arial" panose="020B0604020202020204" pitchFamily="34" charset="0"/>
                <a:cs typeface="Arial" panose="020B0604020202020204" pitchFamily="34" charset="0"/>
              </a:rPr>
              <a:t>  </a:t>
            </a:r>
          </a:p>
        </p:txBody>
      </p:sp>
    </p:spTree>
    <p:custDataLst>
      <p:tags r:id="rId1"/>
    </p:custDataLst>
    <p:extLst>
      <p:ext uri="{BB962C8B-B14F-4D97-AF65-F5344CB8AC3E}">
        <p14:creationId xmlns:p14="http://schemas.microsoft.com/office/powerpoint/2010/main" val="75666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0" y="249644"/>
            <a:ext cx="9144000" cy="881063"/>
          </a:xfrm>
        </p:spPr>
        <p:txBody>
          <a:bodyPr/>
          <a:lstStyle/>
          <a:p>
            <a:pPr algn="ctr"/>
            <a:r>
              <a:rPr lang="en-US" sz="3000" b="1" dirty="0">
                <a:latin typeface="Arial" panose="020B0604020202020204" pitchFamily="34" charset="0"/>
                <a:cs typeface="Arial" panose="020B0604020202020204" pitchFamily="34" charset="0"/>
              </a:rPr>
              <a:t>Sources of Short-Term Financing</a:t>
            </a:r>
          </a:p>
        </p:txBody>
      </p:sp>
      <p:sp>
        <p:nvSpPr>
          <p:cNvPr id="7" name="Rectangle 5"/>
          <p:cNvSpPr>
            <a:spLocks noGrp="1" noChangeArrowheads="1"/>
          </p:cNvSpPr>
          <p:nvPr>
            <p:ph idx="4294967295"/>
          </p:nvPr>
        </p:nvSpPr>
        <p:spPr>
          <a:xfrm>
            <a:off x="264341" y="1417050"/>
            <a:ext cx="8557441" cy="3181077"/>
          </a:xfrm>
        </p:spPr>
        <p:txBody>
          <a:bodyPr/>
          <a:lstStyle/>
          <a:p>
            <a:pPr marL="339725" indent="-339725">
              <a:lnSpc>
                <a:spcPct val="100000"/>
              </a:lnSpc>
            </a:pPr>
            <a:r>
              <a:rPr lang="en-US" sz="3000" dirty="0">
                <a:latin typeface="Arial" panose="020B0604020202020204" pitchFamily="34" charset="0"/>
                <a:cs typeface="Arial" panose="020B0604020202020204" pitchFamily="34" charset="0"/>
              </a:rPr>
              <a:t>Commercial Paper</a:t>
            </a:r>
          </a:p>
          <a:p>
            <a:pPr marL="687388" lvl="1" indent="-342900">
              <a:lnSpc>
                <a:spcPct val="100000"/>
              </a:lnSpc>
              <a:buFont typeface="Courier New" panose="02070309020205020404" pitchFamily="49" charset="0"/>
              <a:buChar char="o"/>
            </a:pPr>
            <a:r>
              <a:rPr lang="en-US" sz="2800" dirty="0">
                <a:latin typeface="Arial" panose="020B0604020202020204" pitchFamily="34" charset="0"/>
                <a:cs typeface="Arial" panose="020B0604020202020204" pitchFamily="34" charset="0"/>
              </a:rPr>
              <a:t>Unsecured short-term promissory notes (IOUs) issued by large, financially sound firms</a:t>
            </a:r>
          </a:p>
          <a:p>
            <a:pPr marL="687388" lvl="1" indent="-342900">
              <a:lnSpc>
                <a:spcPct val="100000"/>
              </a:lnSpc>
              <a:buFont typeface="Courier New" panose="02070309020205020404" pitchFamily="49" charset="0"/>
              <a:buChar char="o"/>
            </a:pPr>
            <a:r>
              <a:rPr lang="en-US" sz="2800" dirty="0">
                <a:latin typeface="Arial" panose="020B0604020202020204" pitchFamily="34" charset="0"/>
                <a:cs typeface="Arial" panose="020B0604020202020204" pitchFamily="34" charset="0"/>
              </a:rPr>
              <a:t>Discounted financial instrument</a:t>
            </a:r>
          </a:p>
          <a:p>
            <a:pPr marL="687388" lvl="1" indent="-342900">
              <a:lnSpc>
                <a:spcPct val="100000"/>
              </a:lnSpc>
              <a:buFont typeface="Courier New" panose="02070309020205020404" pitchFamily="49" charset="0"/>
              <a:buChar char="o"/>
            </a:pPr>
            <a:r>
              <a:rPr lang="en-US" sz="2800" dirty="0">
                <a:latin typeface="Arial" panose="020B0604020202020204" pitchFamily="34" charset="0"/>
                <a:cs typeface="Arial" panose="020B0604020202020204" pitchFamily="34" charset="0"/>
              </a:rPr>
              <a:t>Maturity is 270 days or less</a:t>
            </a:r>
          </a:p>
          <a:p>
            <a:pPr marL="0" indent="0">
              <a:lnSpc>
                <a:spcPct val="100000"/>
              </a:lnSpc>
              <a:buNone/>
            </a:pPr>
            <a:endParaRPr lang="en-US" sz="3000" dirty="0">
              <a:latin typeface="Arial" panose="020B0604020202020204" pitchFamily="34" charset="0"/>
              <a:cs typeface="Arial" panose="020B0604020202020204" pitchFamily="34" charset="0"/>
            </a:endParaRPr>
          </a:p>
          <a:p>
            <a:pPr marL="914400" lvl="1" indent="-457200">
              <a:lnSpc>
                <a:spcPct val="100000"/>
              </a:lnSpc>
            </a:pPr>
            <a:endParaRPr lang="en-US" sz="3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58090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0" y="249644"/>
            <a:ext cx="9144000" cy="881063"/>
          </a:xfrm>
        </p:spPr>
        <p:txBody>
          <a:bodyPr/>
          <a:lstStyle/>
          <a:p>
            <a:pPr algn="ctr"/>
            <a:r>
              <a:rPr lang="en-US" sz="3000" b="1" dirty="0">
                <a:latin typeface="Arial" panose="020B0604020202020204" pitchFamily="34" charset="0"/>
                <a:cs typeface="Arial" panose="020B0604020202020204" pitchFamily="34" charset="0"/>
              </a:rPr>
              <a:t>Sources of Short-Term Financing</a:t>
            </a:r>
          </a:p>
        </p:txBody>
      </p:sp>
      <p:sp>
        <p:nvSpPr>
          <p:cNvPr id="7" name="Rectangle 5"/>
          <p:cNvSpPr>
            <a:spLocks noGrp="1" noChangeArrowheads="1"/>
          </p:cNvSpPr>
          <p:nvPr>
            <p:ph idx="4294967295"/>
          </p:nvPr>
        </p:nvSpPr>
        <p:spPr>
          <a:xfrm>
            <a:off x="264341" y="1059997"/>
            <a:ext cx="8557441" cy="4873625"/>
          </a:xfrm>
        </p:spPr>
        <p:txBody>
          <a:bodyPr/>
          <a:lstStyle/>
          <a:p>
            <a:pPr marL="339725" indent="-339725">
              <a:lnSpc>
                <a:spcPct val="100000"/>
              </a:lnSpc>
            </a:pPr>
            <a:r>
              <a:rPr lang="en-US" dirty="0">
                <a:latin typeface="Arial" panose="020B0604020202020204" pitchFamily="34" charset="0"/>
                <a:cs typeface="Arial" panose="020B0604020202020204" pitchFamily="34" charset="0"/>
              </a:rPr>
              <a:t>Secured Loans—short-term assets used as collateral</a:t>
            </a:r>
          </a:p>
          <a:p>
            <a:pPr marL="687388" lvl="1" indent="-342900">
              <a:lnSpc>
                <a:spcPct val="100000"/>
              </a:lnSpc>
              <a:spcBef>
                <a:spcPts val="400"/>
              </a:spcBef>
              <a:buFont typeface="Courier New" panose="02070309020205020404" pitchFamily="49" charset="0"/>
              <a:buChar char="o"/>
            </a:pPr>
            <a:r>
              <a:rPr lang="en-US" sz="2600" dirty="0">
                <a:latin typeface="Arial" panose="020B0604020202020204" pitchFamily="34" charset="0"/>
                <a:cs typeface="Arial" panose="020B0604020202020204" pitchFamily="34" charset="0"/>
              </a:rPr>
              <a:t>Accounts receivable financing</a:t>
            </a:r>
          </a:p>
          <a:p>
            <a:pPr marL="1027113" lvl="2" indent="-342900">
              <a:lnSpc>
                <a:spcPct val="100000"/>
              </a:lnSpc>
              <a:spcBef>
                <a:spcPts val="4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Pledging receivables—used as collateral for loans.</a:t>
            </a:r>
          </a:p>
          <a:p>
            <a:pPr marL="1027113" lvl="2" indent="-342900">
              <a:lnSpc>
                <a:spcPct val="100000"/>
              </a:lnSpc>
              <a:spcBef>
                <a:spcPts val="4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Factoring receivables—sold to a factor</a:t>
            </a:r>
          </a:p>
          <a:p>
            <a:pPr marL="687388" lvl="1" indent="-344488">
              <a:lnSpc>
                <a:spcPct val="100000"/>
              </a:lnSpc>
              <a:spcBef>
                <a:spcPts val="400"/>
              </a:spcBef>
              <a:buFont typeface="Courier New" panose="02070309020205020404" pitchFamily="49" charset="0"/>
              <a:buChar char="o"/>
            </a:pPr>
            <a:r>
              <a:rPr lang="en-US" sz="2800" dirty="0">
                <a:latin typeface="Arial" panose="020B0604020202020204" pitchFamily="34" charset="0"/>
                <a:cs typeface="Arial" panose="020B0604020202020204" pitchFamily="34" charset="0"/>
              </a:rPr>
              <a:t>Inventory financing:</a:t>
            </a:r>
          </a:p>
          <a:p>
            <a:pPr marL="1027113" lvl="2" indent="-341313">
              <a:lnSpc>
                <a:spcPct val="100000"/>
              </a:lnSpc>
              <a:spcBef>
                <a:spcPts val="4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Blanket lien—lien against all inventory</a:t>
            </a:r>
          </a:p>
          <a:p>
            <a:pPr marL="1027113" lvl="2" indent="-341313">
              <a:lnSpc>
                <a:spcPct val="100000"/>
              </a:lnSpc>
              <a:spcBef>
                <a:spcPts val="4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Trust receipt—inventory held in trust for lender; items can be easily identified </a:t>
            </a:r>
          </a:p>
          <a:p>
            <a:pPr marL="1027113" lvl="2" indent="-341313">
              <a:lnSpc>
                <a:spcPct val="100000"/>
              </a:lnSpc>
              <a:spcBef>
                <a:spcPts val="400"/>
              </a:spcBef>
              <a:buFont typeface="Wingdings" panose="05000000000000000000" pitchFamily="2" charset="2"/>
              <a:buChar char="§"/>
            </a:pPr>
            <a:r>
              <a:rPr lang="en-US" sz="2400" dirty="0">
                <a:latin typeface="Arial" panose="020B0604020202020204" pitchFamily="34" charset="0"/>
                <a:cs typeface="Arial" panose="020B0604020202020204" pitchFamily="34" charset="0"/>
              </a:rPr>
              <a:t>Warehouse receipt—inventory used as collateral is physically separated from borrower’s other inventory</a:t>
            </a:r>
            <a:endParaRPr lang="en-US" sz="2800" dirty="0">
              <a:latin typeface="Arial" panose="020B0604020202020204" pitchFamily="34" charset="0"/>
              <a:cs typeface="Arial" panose="020B0604020202020204" pitchFamily="34" charset="0"/>
            </a:endParaRPr>
          </a:p>
          <a:p>
            <a:pPr marL="914400" lvl="1" indent="-457200">
              <a:lnSpc>
                <a:spcPct val="100000"/>
              </a:lnSpc>
            </a:pPr>
            <a:endParaRPr lang="en-US" sz="28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06845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4"/>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43545" y="258354"/>
            <a:ext cx="9074331" cy="881063"/>
          </a:xfrm>
        </p:spPr>
        <p:txBody>
          <a:bodyPr>
            <a:noAutofit/>
          </a:body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p>
        </p:txBody>
      </p:sp>
      <p:sp>
        <p:nvSpPr>
          <p:cNvPr id="4" name="Content Placeholder 3"/>
          <p:cNvSpPr>
            <a:spLocks noGrp="1"/>
          </p:cNvSpPr>
          <p:nvPr>
            <p:ph idx="4294967295"/>
          </p:nvPr>
        </p:nvSpPr>
        <p:spPr>
          <a:xfrm>
            <a:off x="313509" y="1233442"/>
            <a:ext cx="8438605" cy="1103313"/>
          </a:xfrm>
        </p:spPr>
        <p:txBody>
          <a:bodyPr>
            <a:normAutofit/>
          </a:bodyPr>
          <a:lstStyle/>
          <a:p>
            <a:pPr marL="461963" indent="-461963">
              <a:lnSpc>
                <a:spcPct val="100000"/>
              </a:lnSpc>
              <a:buFont typeface="+mj-lt"/>
              <a:buAutoNum type="arabicPeriod"/>
            </a:pPr>
            <a:r>
              <a:rPr lang="en-US" dirty="0">
                <a:latin typeface="Arial" panose="020B0604020202020204" pitchFamily="34" charset="0"/>
                <a:cs typeface="Arial" panose="020B0604020202020204" pitchFamily="34" charset="0"/>
              </a:rPr>
              <a:t>Compute the cost/interest rate per period, </a:t>
            </a:r>
            <a:r>
              <a:rPr lang="en-US" dirty="0" err="1">
                <a:latin typeface="Arial" panose="020B0604020202020204" pitchFamily="34" charset="0"/>
                <a:cs typeface="Arial" panose="020B0604020202020204" pitchFamily="34" charset="0"/>
              </a:rPr>
              <a:t>r</a:t>
            </a:r>
            <a:r>
              <a:rPr lang="en-US" baseline="-25000" dirty="0" err="1">
                <a:latin typeface="Arial" panose="020B0604020202020204" pitchFamily="34" charset="0"/>
                <a:cs typeface="Arial" panose="020B0604020202020204" pitchFamily="34" charset="0"/>
              </a:rPr>
              <a:t>PER</a:t>
            </a:r>
            <a:endParaRPr lang="en-US" baseline="-25000" dirty="0">
              <a:latin typeface="Arial" panose="020B0604020202020204" pitchFamily="34" charset="0"/>
              <a:cs typeface="Arial" panose="020B0604020202020204" pitchFamily="34" charset="0"/>
            </a:endParaRPr>
          </a:p>
        </p:txBody>
      </p:sp>
      <p:graphicFrame>
        <p:nvGraphicFramePr>
          <p:cNvPr id="6" name="Object 5" descr="Percentage cost per period equals to r subscript P E R equals to open parenthesis dollars cost of borrowing close parenthesis divided by open parenthesis dollars amount of usable funds close parenthesis." title="Computing the Cost of Short-term Credit"/>
          <p:cNvGraphicFramePr>
            <a:graphicFrameLocks noChangeAspect="1"/>
          </p:cNvGraphicFramePr>
          <p:nvPr>
            <p:extLst>
              <p:ext uri="{D42A27DB-BD31-4B8C-83A1-F6EECF244321}">
                <p14:modId xmlns:p14="http://schemas.microsoft.com/office/powerpoint/2010/main" val="3031477448"/>
              </p:ext>
            </p:extLst>
          </p:nvPr>
        </p:nvGraphicFramePr>
        <p:xfrm>
          <a:off x="1741566" y="1816766"/>
          <a:ext cx="4933656" cy="1626156"/>
        </p:xfrm>
        <a:graphic>
          <a:graphicData uri="http://schemas.openxmlformats.org/presentationml/2006/ole">
            <mc:AlternateContent xmlns:mc="http://schemas.openxmlformats.org/markup-compatibility/2006">
              <mc:Choice xmlns:v="urn:schemas-microsoft-com:vml" Requires="v">
                <p:oleObj name="Equation" r:id="rId4" imgW="2349360" imgH="774360" progId="Equation.DSMT4">
                  <p:embed/>
                </p:oleObj>
              </mc:Choice>
              <mc:Fallback>
                <p:oleObj name="Equation" r:id="rId4" imgW="2349360" imgH="774360" progId="Equation.DSMT4">
                  <p:embed/>
                  <p:pic>
                    <p:nvPicPr>
                      <p:cNvPr id="6" name="Object 5" descr="Percentage cost per period equals to r subscript P E R equals to open parenthesis dollars cost of borrowing close parenthesis divided by open parenthesis dollars amount of usable funds close parenthesis." title="Computing the Cost of Short-term Credit"/>
                      <p:cNvPicPr>
                        <a:picLocks noChangeAspect="1" noChangeArrowheads="1"/>
                      </p:cNvPicPr>
                      <p:nvPr/>
                    </p:nvPicPr>
                    <p:blipFill>
                      <a:blip r:embed="rId5"/>
                      <a:srcRect/>
                      <a:stretch>
                        <a:fillRect/>
                      </a:stretch>
                    </p:blipFill>
                    <p:spPr bwMode="auto">
                      <a:xfrm>
                        <a:off x="1741566" y="1816766"/>
                        <a:ext cx="4933656" cy="16261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Content Placeholder 3">
            <a:extLst>
              <a:ext uri="{FF2B5EF4-FFF2-40B4-BE49-F238E27FC236}">
                <a16:creationId xmlns:a16="http://schemas.microsoft.com/office/drawing/2014/main" id="{11991774-D6B2-67C3-61E6-1BE2FCBD8A45}"/>
              </a:ext>
            </a:extLst>
          </p:cNvPr>
          <p:cNvSpPr txBox="1">
            <a:spLocks/>
          </p:cNvSpPr>
          <p:nvPr/>
        </p:nvSpPr>
        <p:spPr bwMode="auto">
          <a:xfrm>
            <a:off x="309617" y="3639616"/>
            <a:ext cx="7886700" cy="614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1963" indent="-461963">
              <a:lnSpc>
                <a:spcPct val="100000"/>
              </a:lnSpc>
              <a:buNone/>
            </a:pPr>
            <a:r>
              <a:rPr lang="en-US" dirty="0">
                <a:latin typeface="Arial" panose="020B0604020202020204" pitchFamily="34" charset="0"/>
                <a:cs typeface="Arial" panose="020B0604020202020204" pitchFamily="34" charset="0"/>
              </a:rPr>
              <a:t>2.	Use </a:t>
            </a:r>
            <a:r>
              <a:rPr lang="en-US" dirty="0" err="1">
                <a:latin typeface="Arial" panose="020B0604020202020204" pitchFamily="34" charset="0"/>
                <a:cs typeface="Arial" panose="020B0604020202020204" pitchFamily="34" charset="0"/>
              </a:rPr>
              <a:t>r</a:t>
            </a:r>
            <a:r>
              <a:rPr lang="en-US" baseline="-25000" dirty="0" err="1">
                <a:latin typeface="Arial" panose="020B0604020202020204" pitchFamily="34" charset="0"/>
                <a:cs typeface="Arial" panose="020B0604020202020204" pitchFamily="34" charset="0"/>
              </a:rPr>
              <a:t>PER</a:t>
            </a:r>
            <a:r>
              <a:rPr lang="en-US" dirty="0">
                <a:latin typeface="Arial" panose="020B0604020202020204" pitchFamily="34" charset="0"/>
                <a:cs typeface="Arial" panose="020B0604020202020204" pitchFamily="34" charset="0"/>
              </a:rPr>
              <a:t> to compute the APR and EAR</a:t>
            </a:r>
            <a:endParaRPr lang="en-US" baseline="-25000" dirty="0">
              <a:latin typeface="Arial" panose="020B0604020202020204" pitchFamily="34" charset="0"/>
              <a:cs typeface="Arial" panose="020B0604020202020204" pitchFamily="34" charset="0"/>
            </a:endParaRPr>
          </a:p>
        </p:txBody>
      </p:sp>
      <p:graphicFrame>
        <p:nvGraphicFramePr>
          <p:cNvPr id="5" name="Object 4" descr="E A R equals to r subscript E A R equals to open parenthesis 1 plus r subscript P E R close parenthesis superscript m minus 1.0" title="Computing the Cost of Short-term Credit, continued">
            <a:extLst>
              <a:ext uri="{FF2B5EF4-FFF2-40B4-BE49-F238E27FC236}">
                <a16:creationId xmlns:a16="http://schemas.microsoft.com/office/drawing/2014/main" id="{48E36FA9-1C62-8E14-07F1-6607EE40F8AC}"/>
              </a:ext>
            </a:extLst>
          </p:cNvPr>
          <p:cNvGraphicFramePr>
            <a:graphicFrameLocks noChangeAspect="1"/>
          </p:cNvGraphicFramePr>
          <p:nvPr>
            <p:extLst>
              <p:ext uri="{D42A27DB-BD31-4B8C-83A1-F6EECF244321}">
                <p14:modId xmlns:p14="http://schemas.microsoft.com/office/powerpoint/2010/main" val="3334176001"/>
              </p:ext>
            </p:extLst>
          </p:nvPr>
        </p:nvGraphicFramePr>
        <p:xfrm>
          <a:off x="2335321" y="4275655"/>
          <a:ext cx="3519936" cy="532980"/>
        </p:xfrm>
        <a:graphic>
          <a:graphicData uri="http://schemas.openxmlformats.org/presentationml/2006/ole">
            <mc:AlternateContent xmlns:mc="http://schemas.openxmlformats.org/markup-compatibility/2006">
              <mc:Choice xmlns:v="urn:schemas-microsoft-com:vml" Requires="v">
                <p:oleObj name="Equation" r:id="rId6" imgW="1676160" imgH="253800" progId="Equation.DSMT4">
                  <p:embed/>
                </p:oleObj>
              </mc:Choice>
              <mc:Fallback>
                <p:oleObj name="Equation" r:id="rId6" imgW="1676160" imgH="253800" progId="Equation.DSMT4">
                  <p:embed/>
                  <p:pic>
                    <p:nvPicPr>
                      <p:cNvPr id="7" name="Object 6" descr="E A R equals to r subscript E A R equals to open parenthesis 1 plus r subscript P E R close parenthesis superscript m minus 1.0" title="Computing the Cost of Short-term Credit, continued"/>
                      <p:cNvPicPr>
                        <a:picLocks noChangeAspect="1" noChangeArrowheads="1"/>
                      </p:cNvPicPr>
                      <p:nvPr/>
                    </p:nvPicPr>
                    <p:blipFill>
                      <a:blip r:embed="rId7"/>
                      <a:srcRect/>
                      <a:stretch>
                        <a:fillRect/>
                      </a:stretch>
                    </p:blipFill>
                    <p:spPr bwMode="auto">
                      <a:xfrm>
                        <a:off x="2335321" y="4275655"/>
                        <a:ext cx="3519936" cy="532980"/>
                      </a:xfrm>
                      <a:prstGeom prst="rect">
                        <a:avLst/>
                      </a:prstGeom>
                      <a:noFill/>
                      <a:extLst>
                        <a:ext uri="{909E8E84-426E-40DD-AFC4-6F175D3DCCD1}">
                          <a14:hiddenFill xmlns:a14="http://schemas.microsoft.com/office/drawing/2010/main">
                            <a:solidFill>
                              <a:srgbClr val="D8D8D8"/>
                            </a:solidFill>
                          </a14:hiddenFill>
                        </a:ext>
                      </a:extLst>
                    </p:spPr>
                  </p:pic>
                </p:oleObj>
              </mc:Fallback>
            </mc:AlternateContent>
          </a:graphicData>
        </a:graphic>
      </p:graphicFrame>
      <p:graphicFrame>
        <p:nvGraphicFramePr>
          <p:cNvPr id="8" name="Object 7" descr="A P R equals to r subscript P E R multiplied by m equals to r subscript S I M P L E." title="Computing the Cost of Short-term Credit, continued">
            <a:extLst>
              <a:ext uri="{FF2B5EF4-FFF2-40B4-BE49-F238E27FC236}">
                <a16:creationId xmlns:a16="http://schemas.microsoft.com/office/drawing/2014/main" id="{583C2076-8674-5956-4363-413B25DCA6BD}"/>
              </a:ext>
            </a:extLst>
          </p:cNvPr>
          <p:cNvGraphicFramePr>
            <a:graphicFrameLocks noChangeAspect="1"/>
          </p:cNvGraphicFramePr>
          <p:nvPr>
            <p:extLst>
              <p:ext uri="{D42A27DB-BD31-4B8C-83A1-F6EECF244321}">
                <p14:modId xmlns:p14="http://schemas.microsoft.com/office/powerpoint/2010/main" val="2960118867"/>
              </p:ext>
            </p:extLst>
          </p:nvPr>
        </p:nvGraphicFramePr>
        <p:xfrm>
          <a:off x="2335321" y="5021796"/>
          <a:ext cx="2821940" cy="419100"/>
        </p:xfrm>
        <a:graphic>
          <a:graphicData uri="http://schemas.openxmlformats.org/presentationml/2006/ole">
            <mc:AlternateContent xmlns:mc="http://schemas.openxmlformats.org/markup-compatibility/2006">
              <mc:Choice xmlns:v="urn:schemas-microsoft-com:vml" Requires="v">
                <p:oleObj name="Equation" r:id="rId8" imgW="1282700" imgH="190500" progId="Equation.DSMT4">
                  <p:embed/>
                </p:oleObj>
              </mc:Choice>
              <mc:Fallback>
                <p:oleObj name="Equation" r:id="rId8" imgW="1282700" imgH="190500" progId="Equation.DSMT4">
                  <p:embed/>
                  <p:pic>
                    <p:nvPicPr>
                      <p:cNvPr id="10" name="Object 9" descr="A P R equals to r subscript P E R multiplied by m equals to r subscript S I M P L E." title="Computing the Cost of Short-term Credit, continue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5321" y="5021796"/>
                        <a:ext cx="2821940" cy="419100"/>
                      </a:xfrm>
                      <a:prstGeom prst="rect">
                        <a:avLst/>
                      </a:prstGeom>
                      <a:noFill/>
                      <a:extLst>
                        <a:ext uri="{909E8E84-426E-40DD-AFC4-6F175D3DCCD1}">
                          <a14:hiddenFill xmlns:a14="http://schemas.microsoft.com/office/drawing/2010/main">
                            <a:solidFill>
                              <a:srgbClr val="D8D8D8"/>
                            </a:solidFill>
                          </a14:hiddenFill>
                        </a:ext>
                      </a:extLst>
                    </p:spPr>
                  </p:pic>
                </p:oleObj>
              </mc:Fallback>
            </mc:AlternateContent>
          </a:graphicData>
        </a:graphic>
      </p:graphicFrame>
      <p:sp>
        <p:nvSpPr>
          <p:cNvPr id="10" name="TextBox 9">
            <a:extLst>
              <a:ext uri="{FF2B5EF4-FFF2-40B4-BE49-F238E27FC236}">
                <a16:creationId xmlns:a16="http://schemas.microsoft.com/office/drawing/2014/main" id="{1075C4A1-749A-F4B0-7A98-65CBFB6BB1E9}"/>
              </a:ext>
            </a:extLst>
          </p:cNvPr>
          <p:cNvSpPr txBox="1"/>
          <p:nvPr/>
        </p:nvSpPr>
        <p:spPr>
          <a:xfrm>
            <a:off x="865414" y="5619440"/>
            <a:ext cx="7886700" cy="492443"/>
          </a:xfrm>
          <a:prstGeom prst="rect">
            <a:avLst/>
          </a:prstGeom>
          <a:noFill/>
        </p:spPr>
        <p:txBody>
          <a:bodyPr wrap="square">
            <a:spAutoFit/>
          </a:bodyPr>
          <a:lstStyle/>
          <a:p>
            <a:pPr>
              <a:lnSpc>
                <a:spcPct val="100000"/>
              </a:lnSpc>
              <a:buClrTx/>
            </a:pPr>
            <a:r>
              <a:rPr lang="en-US" sz="2600" dirty="0">
                <a:latin typeface="Arial" panose="020B0604020202020204" pitchFamily="34" charset="0"/>
                <a:cs typeface="Arial" panose="020B0604020202020204" pitchFamily="34" charset="0"/>
              </a:rPr>
              <a:t>*  m = the number of borrowing periods in one year</a:t>
            </a:r>
            <a:endParaRPr lang="en-US" sz="2600" baseline="-250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09635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1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build="p"/>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43545" y="258352"/>
            <a:ext cx="9056914" cy="881063"/>
          </a:xfrm>
        </p:spPr>
        <p:txBody>
          <a:bodyPr>
            <a:noAutofit/>
          </a:body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Trade Credit</a:t>
            </a:r>
          </a:p>
        </p:txBody>
      </p:sp>
      <p:sp>
        <p:nvSpPr>
          <p:cNvPr id="4" name="Content Placeholder 3"/>
          <p:cNvSpPr>
            <a:spLocks noGrp="1"/>
          </p:cNvSpPr>
          <p:nvPr>
            <p:ph idx="4294967295"/>
          </p:nvPr>
        </p:nvSpPr>
        <p:spPr>
          <a:xfrm>
            <a:off x="487680" y="1259562"/>
            <a:ext cx="8133806" cy="5149941"/>
          </a:xfrm>
        </p:spPr>
        <p:txBody>
          <a:bodyPr>
            <a:noAutofit/>
          </a:bodyPr>
          <a:lstStyle/>
          <a:p>
            <a:pPr marL="339725" indent="-339725">
              <a:lnSpc>
                <a:spcPct val="100000"/>
              </a:lnSpc>
            </a:pPr>
            <a:r>
              <a:rPr lang="en-US" dirty="0">
                <a:latin typeface="Arial" panose="020B0604020202020204" pitchFamily="34" charset="0"/>
                <a:cs typeface="Arial" panose="020B0604020202020204" pitchFamily="34" charset="0"/>
              </a:rPr>
              <a:t>Suppose a firm buys on credit from its supplier with terms of 3/15 net 45.</a:t>
            </a:r>
          </a:p>
          <a:p>
            <a:pPr marL="339725" indent="-339725">
              <a:lnSpc>
                <a:spcPct val="100000"/>
              </a:lnSpc>
            </a:pPr>
            <a:r>
              <a:rPr lang="en-US" dirty="0">
                <a:latin typeface="Arial" panose="020B0604020202020204" pitchFamily="34" charset="0"/>
                <a:cs typeface="Arial" panose="020B0604020202020204" pitchFamily="34" charset="0"/>
              </a:rPr>
              <a:t>If the firm purchases products with an invoice price of $100, its effective price is $97 because it receives a $3 discount for paying on Day 15 of the billing cycle.</a:t>
            </a:r>
          </a:p>
          <a:p>
            <a:pPr marL="339725" indent="-339725">
              <a:lnSpc>
                <a:spcPct val="100000"/>
              </a:lnSpc>
            </a:pPr>
            <a:r>
              <a:rPr lang="en-US" dirty="0">
                <a:latin typeface="Arial" panose="020B0604020202020204" pitchFamily="34" charset="0"/>
                <a:cs typeface="Arial" panose="020B0604020202020204" pitchFamily="34" charset="0"/>
              </a:rPr>
              <a:t>If the firm pays on Day 45, effectively, it would pay $3 interest on a 30-day loan in the amount of $97. </a:t>
            </a:r>
          </a:p>
          <a:p>
            <a:pPr marL="801688" lvl="1" indent="-344488">
              <a:lnSpc>
                <a:spcPct val="100000"/>
              </a:lnSpc>
              <a:buFont typeface="Courier New" panose="02070309020205020404" pitchFamily="49" charset="0"/>
              <a:buChar char="o"/>
            </a:pPr>
            <a:r>
              <a:rPr lang="en-US" sz="2600" dirty="0">
                <a:latin typeface="Arial" panose="020B0604020202020204" pitchFamily="34" charset="0"/>
                <a:cs typeface="Arial" panose="020B0604020202020204" pitchFamily="34" charset="0"/>
              </a:rPr>
              <a:t>In this situation, the one-month interest rate is </a:t>
            </a:r>
            <a:r>
              <a:rPr lang="en-US" sz="2600" dirty="0" err="1">
                <a:latin typeface="Arial" panose="020B0604020202020204" pitchFamily="34" charset="0"/>
                <a:cs typeface="Arial" panose="020B0604020202020204" pitchFamily="34" charset="0"/>
              </a:rPr>
              <a:t>r</a:t>
            </a:r>
            <a:r>
              <a:rPr lang="en-US" sz="2600" baseline="-25000" dirty="0" err="1">
                <a:latin typeface="Arial" panose="020B0604020202020204" pitchFamily="34" charset="0"/>
                <a:cs typeface="Arial" panose="020B0604020202020204" pitchFamily="34" charset="0"/>
              </a:rPr>
              <a:t>PER</a:t>
            </a:r>
            <a:r>
              <a:rPr lang="en-US" sz="2600" dirty="0">
                <a:latin typeface="Arial" panose="020B0604020202020204" pitchFamily="34" charset="0"/>
                <a:cs typeface="Arial" panose="020B0604020202020204" pitchFamily="34" charset="0"/>
              </a:rPr>
              <a:t> = $3/$97 = 3.09%</a:t>
            </a:r>
          </a:p>
        </p:txBody>
      </p:sp>
    </p:spTree>
    <p:custDataLst>
      <p:tags r:id="rId1"/>
    </p:custDataLst>
    <p:extLst>
      <p:ext uri="{BB962C8B-B14F-4D97-AF65-F5344CB8AC3E}">
        <p14:creationId xmlns:p14="http://schemas.microsoft.com/office/powerpoint/2010/main" val="243458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375352" y="1583582"/>
            <a:ext cx="7886700" cy="558731"/>
          </a:xfrm>
        </p:spPr>
        <p:txBody>
          <a:bodyPr>
            <a:noAutofit/>
          </a:bodyPr>
          <a:lstStyle/>
          <a:p>
            <a:pPr marL="0" indent="0">
              <a:lnSpc>
                <a:spcPct val="100000"/>
              </a:lnSpc>
              <a:buNone/>
            </a:pPr>
            <a:r>
              <a:rPr lang="en-US" dirty="0">
                <a:latin typeface="Arial" panose="020B0604020202020204" pitchFamily="34" charset="0"/>
                <a:cs typeface="Arial" panose="020B0604020202020204" pitchFamily="34" charset="0"/>
              </a:rPr>
              <a:t>Credit terms: 3/15 net 45.</a:t>
            </a:r>
          </a:p>
        </p:txBody>
      </p:sp>
      <p:graphicFrame>
        <p:nvGraphicFramePr>
          <p:cNvPr id="18" name="Object 17" descr="r subscript P E R equals to 0.025 divided by 1 minus 0.025 equals to 0.025 divided by 0.975 equals to 0.025641 equals to 2.56 percent per 30-day period." title="Computing the Cost of Short-term Credit: Trade Credit, continued"/>
          <p:cNvGraphicFramePr>
            <a:graphicFrameLocks noChangeAspect="1"/>
          </p:cNvGraphicFramePr>
          <p:nvPr>
            <p:extLst>
              <p:ext uri="{D42A27DB-BD31-4B8C-83A1-F6EECF244321}">
                <p14:modId xmlns:p14="http://schemas.microsoft.com/office/powerpoint/2010/main" val="378764501"/>
              </p:ext>
            </p:extLst>
          </p:nvPr>
        </p:nvGraphicFramePr>
        <p:xfrm>
          <a:off x="401638" y="2387600"/>
          <a:ext cx="8323262" cy="815975"/>
        </p:xfrm>
        <a:graphic>
          <a:graphicData uri="http://schemas.openxmlformats.org/presentationml/2006/ole">
            <mc:AlternateContent xmlns:mc="http://schemas.openxmlformats.org/markup-compatibility/2006">
              <mc:Choice xmlns:v="urn:schemas-microsoft-com:vml" Requires="v">
                <p:oleObj name="Equation" r:id="rId4" imgW="3619440" imgH="355320" progId="Equation.DSMT4">
                  <p:embed/>
                </p:oleObj>
              </mc:Choice>
              <mc:Fallback>
                <p:oleObj name="Equation" r:id="rId4" imgW="3619440" imgH="355320" progId="Equation.DSMT4">
                  <p:embed/>
                  <p:pic>
                    <p:nvPicPr>
                      <p:cNvPr id="18" name="Object 17" descr="r subscript P E R equals to 0.025 divided by 1 minus 0.025 equals to 0.025 divided by 0.975 equals to 0.025641 equals to 2.56 percent per 30-day period." title="Computing the Cost of Short-term Credit: Trade Credit, continued"/>
                      <p:cNvPicPr>
                        <a:picLocks noChangeAspect="1" noChangeArrowheads="1"/>
                      </p:cNvPicPr>
                      <p:nvPr/>
                    </p:nvPicPr>
                    <p:blipFill>
                      <a:blip r:embed="rId5"/>
                      <a:srcRect/>
                      <a:stretch>
                        <a:fillRect/>
                      </a:stretch>
                    </p:blipFill>
                    <p:spPr bwMode="auto">
                      <a:xfrm>
                        <a:off x="401638" y="2387600"/>
                        <a:ext cx="8323262" cy="815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descr="A P R equals to 2.56 percent multiplied by open parenthesis 360 divided by 30 close parenthesis equals to 2.56 percent multiplied by 12 equals to 30.72 percent." title="Computing the Cost of Short-term Credit: Trade Credit, continued"/>
          <p:cNvGraphicFramePr>
            <a:graphicFrameLocks noChangeAspect="1"/>
          </p:cNvGraphicFramePr>
          <p:nvPr>
            <p:extLst>
              <p:ext uri="{D42A27DB-BD31-4B8C-83A1-F6EECF244321}">
                <p14:modId xmlns:p14="http://schemas.microsoft.com/office/powerpoint/2010/main" val="1950882354"/>
              </p:ext>
            </p:extLst>
          </p:nvPr>
        </p:nvGraphicFramePr>
        <p:xfrm>
          <a:off x="744538" y="3667620"/>
          <a:ext cx="7358062" cy="846137"/>
        </p:xfrm>
        <a:graphic>
          <a:graphicData uri="http://schemas.openxmlformats.org/presentationml/2006/ole">
            <mc:AlternateContent xmlns:mc="http://schemas.openxmlformats.org/markup-compatibility/2006">
              <mc:Choice xmlns:v="urn:schemas-microsoft-com:vml" Requires="v">
                <p:oleObj name="Equation" r:id="rId6" imgW="3200400" imgH="368280" progId="Equation.DSMT4">
                  <p:embed/>
                </p:oleObj>
              </mc:Choice>
              <mc:Fallback>
                <p:oleObj name="Equation" r:id="rId6" imgW="3200400" imgH="368280" progId="Equation.DSMT4">
                  <p:embed/>
                  <p:pic>
                    <p:nvPicPr>
                      <p:cNvPr id="8" name="Object 7" descr="A P R equals to 2.56 percent multiplied by open parenthesis 360 divided by 30 close parenthesis equals to 2.56 percent multiplied by 12 equals to 30.72 percent." title="Computing the Cost of Short-term Credit: Trade Credit, continued"/>
                      <p:cNvPicPr>
                        <a:picLocks noChangeAspect="1" noChangeArrowheads="1"/>
                      </p:cNvPicPr>
                      <p:nvPr/>
                    </p:nvPicPr>
                    <p:blipFill>
                      <a:blip r:embed="rId7"/>
                      <a:srcRect/>
                      <a:stretch>
                        <a:fillRect/>
                      </a:stretch>
                    </p:blipFill>
                    <p:spPr bwMode="auto">
                      <a:xfrm>
                        <a:off x="744538" y="3667620"/>
                        <a:ext cx="7358062" cy="846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descr="E A R subscript r E A R equals to open paranthesis 1 plus 0.0256 close paranthesis superscript open paranthesis 360 divided by 30 close paranthesis minus 1 equals to 0.3544 equals to 35.44 percent." title="Computing the Cost of Short-term Credit: Trade Credit, continued"/>
          <p:cNvGraphicFramePr>
            <a:graphicFrameLocks noChangeAspect="1"/>
          </p:cNvGraphicFramePr>
          <p:nvPr>
            <p:extLst>
              <p:ext uri="{D42A27DB-BD31-4B8C-83A1-F6EECF244321}">
                <p14:modId xmlns:p14="http://schemas.microsoft.com/office/powerpoint/2010/main" val="2576678228"/>
              </p:ext>
            </p:extLst>
          </p:nvPr>
        </p:nvGraphicFramePr>
        <p:xfrm>
          <a:off x="606425" y="4906776"/>
          <a:ext cx="8088313" cy="787400"/>
        </p:xfrm>
        <a:graphic>
          <a:graphicData uri="http://schemas.openxmlformats.org/presentationml/2006/ole">
            <mc:AlternateContent xmlns:mc="http://schemas.openxmlformats.org/markup-compatibility/2006">
              <mc:Choice xmlns:v="urn:schemas-microsoft-com:vml" Requires="v">
                <p:oleObj name="Equation" r:id="rId8" imgW="3517560" imgH="342720" progId="Equation.DSMT4">
                  <p:embed/>
                </p:oleObj>
              </mc:Choice>
              <mc:Fallback>
                <p:oleObj name="Equation" r:id="rId8" imgW="3517560" imgH="342720" progId="Equation.DSMT4">
                  <p:embed/>
                  <p:pic>
                    <p:nvPicPr>
                      <p:cNvPr id="7" name="Object 6" descr="E A R subscript r E A R equals to open paranthesis 1 plus 0.0256 close paranthesis superscript open paranthesis 360 divided by 30 close paranthesis minus 1 equals to 0.3544 equals to 35.44 percent." title="Computing the Cost of Short-term Credit: Trade Credit, continued"/>
                      <p:cNvPicPr>
                        <a:picLocks noChangeAspect="1" noChangeArrowheads="1"/>
                      </p:cNvPicPr>
                      <p:nvPr/>
                    </p:nvPicPr>
                    <p:blipFill>
                      <a:blip r:embed="rId9"/>
                      <a:srcRect/>
                      <a:stretch>
                        <a:fillRect/>
                      </a:stretch>
                    </p:blipFill>
                    <p:spPr bwMode="auto">
                      <a:xfrm>
                        <a:off x="606425" y="4906776"/>
                        <a:ext cx="8088313"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4">
            <a:extLst>
              <a:ext uri="{FF2B5EF4-FFF2-40B4-BE49-F238E27FC236}">
                <a16:creationId xmlns:a16="http://schemas.microsoft.com/office/drawing/2014/main" id="{9F9C92A7-84FE-3631-3AF7-3969FE040EB0}"/>
              </a:ext>
            </a:extLst>
          </p:cNvPr>
          <p:cNvSpPr txBox="1">
            <a:spLocks noChangeArrowheads="1"/>
          </p:cNvSpPr>
          <p:nvPr/>
        </p:nvSpPr>
        <p:spPr bwMode="auto">
          <a:xfrm>
            <a:off x="43545" y="258352"/>
            <a:ext cx="9056914"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lnSpc>
                <a:spcPct val="100000"/>
              </a:lnSpc>
            </a:pPr>
            <a:r>
              <a:rPr lang="en-US" sz="3000" b="1">
                <a:latin typeface="Arial" panose="020B0604020202020204" pitchFamily="34" charset="0"/>
                <a:cs typeface="Arial" panose="020B0604020202020204" pitchFamily="34" charset="0"/>
              </a:rPr>
              <a:t>Computing the Cost of Short-Term Credit</a:t>
            </a:r>
            <a:br>
              <a:rPr lang="en-US" sz="3000" b="1">
                <a:latin typeface="Arial" panose="020B0604020202020204" pitchFamily="34" charset="0"/>
                <a:cs typeface="Arial" panose="020B0604020202020204" pitchFamily="34" charset="0"/>
              </a:rPr>
            </a:br>
            <a:r>
              <a:rPr lang="en-US" sz="3000" b="1">
                <a:latin typeface="Arial" panose="020B0604020202020204" pitchFamily="34" charset="0"/>
                <a:cs typeface="Arial" panose="020B0604020202020204" pitchFamily="34" charset="0"/>
              </a:rPr>
              <a:t>Trade Credit</a:t>
            </a:r>
            <a:endParaRPr lang="en-US" sz="30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3454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52249" y="258347"/>
            <a:ext cx="9039497" cy="881063"/>
          </a:xfrm>
        </p:spPr>
        <p:txBody>
          <a:bodyPr>
            <a:noAutofit/>
          </a:body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Bank Loan—Simple Interest</a:t>
            </a:r>
          </a:p>
        </p:txBody>
      </p:sp>
      <p:sp>
        <p:nvSpPr>
          <p:cNvPr id="4" name="Content Placeholder 3"/>
          <p:cNvSpPr>
            <a:spLocks noGrp="1"/>
          </p:cNvSpPr>
          <p:nvPr>
            <p:ph idx="4294967295"/>
          </p:nvPr>
        </p:nvSpPr>
        <p:spPr>
          <a:xfrm>
            <a:off x="304799" y="1189895"/>
            <a:ext cx="8525691" cy="1853387"/>
          </a:xfrm>
        </p:spPr>
        <p:txBody>
          <a:bodyPr>
            <a:noAutofit/>
          </a:bodyPr>
          <a:lstStyle/>
          <a:p>
            <a:pPr marL="339725" indent="-339725">
              <a:lnSpc>
                <a:spcPct val="100000"/>
              </a:lnSpc>
            </a:pPr>
            <a:r>
              <a:rPr lang="en-US" sz="2600" dirty="0">
                <a:latin typeface="Arial" panose="020B0604020202020204" pitchFamily="34" charset="0"/>
                <a:cs typeface="Arial" panose="020B0604020202020204" pitchFamily="34" charset="0"/>
              </a:rPr>
              <a:t>Suppose a firm borrows $100,000 at 6 percent for three (3) months (90 days). </a:t>
            </a:r>
          </a:p>
          <a:p>
            <a:pPr marL="339725" indent="-339725">
              <a:lnSpc>
                <a:spcPct val="100000"/>
              </a:lnSpc>
            </a:pPr>
            <a:r>
              <a:rPr lang="en-US" sz="2600" dirty="0">
                <a:latin typeface="Arial" panose="020B0604020202020204" pitchFamily="34" charset="0"/>
                <a:cs typeface="Arial" panose="020B0604020202020204" pitchFamily="34" charset="0"/>
              </a:rPr>
              <a:t>Simple interest loan—both principal and interest are paid at maturity</a:t>
            </a:r>
          </a:p>
        </p:txBody>
      </p:sp>
      <p:graphicFrame>
        <p:nvGraphicFramePr>
          <p:cNvPr id="3" name="Object 2" descr="r subscript P E R equals to dollars 50,000 multiplied by open square bracket 0.09 multiplied by open parenthesis 3 divided by 12 close parenthesis close square bracket divided by dollars 50,000 equals to dollars 1,125 divided by dollars 50,000 equals to 0.0225 equals to 2.25 percent equals to 3 hyphen month interest rate." title="Computing the Cost of Short-term Credit: Bank Loan, continued">
            <a:extLst>
              <a:ext uri="{FF2B5EF4-FFF2-40B4-BE49-F238E27FC236}">
                <a16:creationId xmlns:a16="http://schemas.microsoft.com/office/drawing/2014/main" id="{C346704C-FC22-CB1C-BC35-0499181EC8FC}"/>
              </a:ext>
            </a:extLst>
          </p:cNvPr>
          <p:cNvGraphicFramePr>
            <a:graphicFrameLocks noChangeAspect="1"/>
          </p:cNvGraphicFramePr>
          <p:nvPr>
            <p:extLst>
              <p:ext uri="{D42A27DB-BD31-4B8C-83A1-F6EECF244321}">
                <p14:modId xmlns:p14="http://schemas.microsoft.com/office/powerpoint/2010/main" val="2557384028"/>
              </p:ext>
            </p:extLst>
          </p:nvPr>
        </p:nvGraphicFramePr>
        <p:xfrm>
          <a:off x="328613" y="3043238"/>
          <a:ext cx="8521700" cy="1200150"/>
        </p:xfrm>
        <a:graphic>
          <a:graphicData uri="http://schemas.openxmlformats.org/presentationml/2006/ole">
            <mc:AlternateContent xmlns:mc="http://schemas.openxmlformats.org/markup-compatibility/2006">
              <mc:Choice xmlns:v="urn:schemas-microsoft-com:vml" Requires="v">
                <p:oleObj name="Equation" r:id="rId4" imgW="3873240" imgH="545760" progId="Equation.DSMT4">
                  <p:embed/>
                </p:oleObj>
              </mc:Choice>
              <mc:Fallback>
                <p:oleObj name="Equation" r:id="rId4" imgW="3873240" imgH="545760" progId="Equation.DSMT4">
                  <p:embed/>
                  <p:pic>
                    <p:nvPicPr>
                      <p:cNvPr id="6" name="Object 5" descr="r subscript P E R equals to dollars 50,000 multiplied by open square bracket 0.09 multiplied by open parenthesis 3 divided by 12 close parenthesis close square bracket divided by dollars 50,000 equals to dollars 1,125 divided by dollars 50,000 equals to 0.0225 equals to 2.25 percent equals to 3 hyphen month interest rate." title="Computing the Cost of Short-term Credit: Bank Loan, continued"/>
                      <p:cNvPicPr>
                        <a:picLocks noChangeAspect="1" noChangeArrowheads="1"/>
                      </p:cNvPicPr>
                      <p:nvPr/>
                    </p:nvPicPr>
                    <p:blipFill>
                      <a:blip r:embed="rId5"/>
                      <a:srcRect/>
                      <a:stretch>
                        <a:fillRect/>
                      </a:stretch>
                    </p:blipFill>
                    <p:spPr bwMode="auto">
                      <a:xfrm>
                        <a:off x="328613" y="3043238"/>
                        <a:ext cx="8521700" cy="1200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descr="A P R equals to 2.25 percent multiplied by open parenthesis 12 divided by 3 close parenthesis equals to 9.00 percent." title="Computing the Cost of Short-term Credit: Bank Loan (continued)">
            <a:extLst>
              <a:ext uri="{FF2B5EF4-FFF2-40B4-BE49-F238E27FC236}">
                <a16:creationId xmlns:a16="http://schemas.microsoft.com/office/drawing/2014/main" id="{EA867987-9F48-6338-33CC-C69626389076}"/>
              </a:ext>
            </a:extLst>
          </p:cNvPr>
          <p:cNvGraphicFramePr>
            <a:graphicFrameLocks noChangeAspect="1"/>
          </p:cNvGraphicFramePr>
          <p:nvPr>
            <p:extLst>
              <p:ext uri="{D42A27DB-BD31-4B8C-83A1-F6EECF244321}">
                <p14:modId xmlns:p14="http://schemas.microsoft.com/office/powerpoint/2010/main" val="3659416772"/>
              </p:ext>
            </p:extLst>
          </p:nvPr>
        </p:nvGraphicFramePr>
        <p:xfrm>
          <a:off x="394383" y="4443413"/>
          <a:ext cx="3743325" cy="811212"/>
        </p:xfrm>
        <a:graphic>
          <a:graphicData uri="http://schemas.openxmlformats.org/presentationml/2006/ole">
            <mc:AlternateContent xmlns:mc="http://schemas.openxmlformats.org/markup-compatibility/2006">
              <mc:Choice xmlns:v="urn:schemas-microsoft-com:vml" Requires="v">
                <p:oleObj name="Equation" r:id="rId6" imgW="1701720" imgH="368280" progId="Equation.DSMT4">
                  <p:embed/>
                </p:oleObj>
              </mc:Choice>
              <mc:Fallback>
                <p:oleObj name="Equation" r:id="rId6" imgW="1701720" imgH="368280" progId="Equation.DSMT4">
                  <p:embed/>
                  <p:pic>
                    <p:nvPicPr>
                      <p:cNvPr id="8" name="Object 7" descr="A P R equals to 2.25 percent multiplied by open parenthesis 12 divided by 3 close parenthesis equals to 9.00 percent." title="Computing the Cost of Short-term Credit: Bank Loan (continued)"/>
                      <p:cNvPicPr>
                        <a:picLocks noChangeAspect="1" noChangeArrowheads="1"/>
                      </p:cNvPicPr>
                      <p:nvPr/>
                    </p:nvPicPr>
                    <p:blipFill>
                      <a:blip r:embed="rId7"/>
                      <a:srcRect/>
                      <a:stretch>
                        <a:fillRect/>
                      </a:stretch>
                    </p:blipFill>
                    <p:spPr bwMode="auto">
                      <a:xfrm>
                        <a:off x="394383" y="4443413"/>
                        <a:ext cx="3743325" cy="811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descr="E A R equals to r subscript E A R equals to open parenthesis 1 plus 0.0225 close parenthesis superscript open parenthesis 12 divided by 3 close parenthesis minus 1 equals to 0.931 equals to 9.31 percent." title="Computing the Cost of Short-term Credit: Bank Loan (continued)">
            <a:extLst>
              <a:ext uri="{FF2B5EF4-FFF2-40B4-BE49-F238E27FC236}">
                <a16:creationId xmlns:a16="http://schemas.microsoft.com/office/drawing/2014/main" id="{09B31C7D-229A-B240-E15C-BD97704FBFA3}"/>
              </a:ext>
            </a:extLst>
          </p:cNvPr>
          <p:cNvGraphicFramePr>
            <a:graphicFrameLocks noChangeAspect="1"/>
          </p:cNvGraphicFramePr>
          <p:nvPr>
            <p:extLst>
              <p:ext uri="{D42A27DB-BD31-4B8C-83A1-F6EECF244321}">
                <p14:modId xmlns:p14="http://schemas.microsoft.com/office/powerpoint/2010/main" val="2923964362"/>
              </p:ext>
            </p:extLst>
          </p:nvPr>
        </p:nvGraphicFramePr>
        <p:xfrm>
          <a:off x="386490" y="5459413"/>
          <a:ext cx="6875462" cy="754062"/>
        </p:xfrm>
        <a:graphic>
          <a:graphicData uri="http://schemas.openxmlformats.org/presentationml/2006/ole">
            <mc:AlternateContent xmlns:mc="http://schemas.openxmlformats.org/markup-compatibility/2006">
              <mc:Choice xmlns:v="urn:schemas-microsoft-com:vml" Requires="v">
                <p:oleObj name="Equation" r:id="rId8" imgW="3124080" imgH="342720" progId="Equation.DSMT4">
                  <p:embed/>
                </p:oleObj>
              </mc:Choice>
              <mc:Fallback>
                <p:oleObj name="Equation" r:id="rId8" imgW="3124080" imgH="342720" progId="Equation.DSMT4">
                  <p:embed/>
                  <p:pic>
                    <p:nvPicPr>
                      <p:cNvPr id="7" name="Object 6" descr="E A R equals to r subscript E A R equals to open parenthesis 1 plus 0.0225 close parenthesis superscript open parenthesis 12 divided by 3 close parenthesis minus 1 equals to 0.931 equals to 9.31 percent." title="Computing the Cost of Short-term Credit: Bank Loan (continued)"/>
                      <p:cNvPicPr>
                        <a:picLocks noChangeAspect="1" noChangeArrowheads="1"/>
                      </p:cNvPicPr>
                      <p:nvPr/>
                    </p:nvPicPr>
                    <p:blipFill>
                      <a:blip r:embed="rId9"/>
                      <a:srcRect/>
                      <a:stretch>
                        <a:fillRect/>
                      </a:stretch>
                    </p:blipFill>
                    <p:spPr bwMode="auto">
                      <a:xfrm>
                        <a:off x="386490" y="5459413"/>
                        <a:ext cx="6875462" cy="754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1"/>
    </p:custDataLst>
    <p:extLst>
      <p:ext uri="{BB962C8B-B14F-4D97-AF65-F5344CB8AC3E}">
        <p14:creationId xmlns:p14="http://schemas.microsoft.com/office/powerpoint/2010/main" val="129861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descr="r subscript P E R equals to dollars 50,000 multiplied by open square bracket 0.09 multiplied by open parenthesis 3 divided by 12 close parenthesis close square bracket divided by dollars 50,000 minus open curly bracket dollars 50,000 multiplied by open square bracket 0.09 multiplied by open parenthesis 3 divided by 12 close parenthesis close square bracket close curly bracket equals to dollars 1,125 divided by dollars 48,875 equals to 0.0230 equals to 2.30 percent equals to 3 hyphen month interest rate." title="Computing the Cost of Short-term Credit: Discount Interest Loan"/>
          <p:cNvGraphicFramePr>
            <a:graphicFrameLocks noChangeAspect="1"/>
          </p:cNvGraphicFramePr>
          <p:nvPr>
            <p:extLst>
              <p:ext uri="{D42A27DB-BD31-4B8C-83A1-F6EECF244321}">
                <p14:modId xmlns:p14="http://schemas.microsoft.com/office/powerpoint/2010/main" val="3353834591"/>
              </p:ext>
            </p:extLst>
          </p:nvPr>
        </p:nvGraphicFramePr>
        <p:xfrm>
          <a:off x="1159460" y="2602835"/>
          <a:ext cx="5707044" cy="2266488"/>
        </p:xfrm>
        <a:graphic>
          <a:graphicData uri="http://schemas.openxmlformats.org/presentationml/2006/ole">
            <mc:AlternateContent xmlns:mc="http://schemas.openxmlformats.org/markup-compatibility/2006">
              <mc:Choice xmlns:v="urn:schemas-microsoft-com:vml" Requires="v">
                <p:oleObj name="Equation" r:id="rId4" imgW="2717640" imgH="1079280" progId="Equation.DSMT4">
                  <p:embed/>
                </p:oleObj>
              </mc:Choice>
              <mc:Fallback>
                <p:oleObj name="Equation" r:id="rId4" imgW="2717640" imgH="1079280" progId="Equation.DSMT4">
                  <p:embed/>
                  <p:pic>
                    <p:nvPicPr>
                      <p:cNvPr id="6" name="Object 5" descr="r subscript P E R equals to dollars 50,000 multiplied by open square bracket 0.09 multiplied by open parenthesis 3 divided by 12 close parenthesis close square bracket divided by dollars 50,000 minus open curly bracket dollars 50,000 multiplied by open square bracket 0.09 multiplied by open parenthesis 3 divided by 12 close parenthesis close square bracket close curly bracket equals to dollars 1,125 divided by dollars 48,875 equals to 0.0230 equals to 2.30 percent equals to 3 hyphen month interest rate." title="Computing the Cost of Short-term Credit: Discount Interest Loan"/>
                      <p:cNvPicPr>
                        <a:picLocks noChangeAspect="1" noChangeArrowheads="1"/>
                      </p:cNvPicPr>
                      <p:nvPr/>
                    </p:nvPicPr>
                    <p:blipFill>
                      <a:blip r:embed="rId5"/>
                      <a:srcRect/>
                      <a:stretch>
                        <a:fillRect/>
                      </a:stretch>
                    </p:blipFill>
                    <p:spPr bwMode="auto">
                      <a:xfrm>
                        <a:off x="1159460" y="2602835"/>
                        <a:ext cx="5707044" cy="226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descr="A P R equals to 2.30 percent multiplied by 4 equals to 9.20 percent." title="Computing the Cost of Short-term Credit: Discount Interest Loan"/>
          <p:cNvGraphicFramePr>
            <a:graphicFrameLocks noChangeAspect="1"/>
          </p:cNvGraphicFramePr>
          <p:nvPr>
            <p:extLst>
              <p:ext uri="{D42A27DB-BD31-4B8C-83A1-F6EECF244321}">
                <p14:modId xmlns:p14="http://schemas.microsoft.com/office/powerpoint/2010/main" val="1564134974"/>
              </p:ext>
            </p:extLst>
          </p:nvPr>
        </p:nvGraphicFramePr>
        <p:xfrm>
          <a:off x="969689" y="4938995"/>
          <a:ext cx="4320540" cy="773388"/>
        </p:xfrm>
        <a:graphic>
          <a:graphicData uri="http://schemas.openxmlformats.org/presentationml/2006/ole">
            <mc:AlternateContent xmlns:mc="http://schemas.openxmlformats.org/markup-compatibility/2006">
              <mc:Choice xmlns:v="urn:schemas-microsoft-com:vml" Requires="v">
                <p:oleObj name="Equation" r:id="rId6" imgW="2057400" imgH="368280" progId="Equation.DSMT4">
                  <p:embed/>
                </p:oleObj>
              </mc:Choice>
              <mc:Fallback>
                <p:oleObj name="Equation" r:id="rId6" imgW="2057400" imgH="368280" progId="Equation.DSMT4">
                  <p:embed/>
                  <p:pic>
                    <p:nvPicPr>
                      <p:cNvPr id="8" name="Object 7" descr="A P R equals to 2.30 percent multiplied by 4 equals to 9.20 percent." title="Computing the Cost of Short-term Credit: Discount Interest Loan"/>
                      <p:cNvPicPr>
                        <a:picLocks noChangeAspect="1" noChangeArrowheads="1"/>
                      </p:cNvPicPr>
                      <p:nvPr/>
                    </p:nvPicPr>
                    <p:blipFill>
                      <a:blip r:embed="rId7"/>
                      <a:srcRect/>
                      <a:stretch>
                        <a:fillRect/>
                      </a:stretch>
                    </p:blipFill>
                    <p:spPr bwMode="auto">
                      <a:xfrm>
                        <a:off x="969689" y="4938995"/>
                        <a:ext cx="4320540" cy="773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descr="E A R equals to r subscript E A R equals to open parenthesis 1 plus 0.0230 close parenthesis superscript 4 minus 1 equals to 0.0952 equals to 9.52 percent." title="Computing the Cost of Short-term Credit: Discount Interest Loan"/>
          <p:cNvGraphicFramePr>
            <a:graphicFrameLocks noChangeAspect="1"/>
          </p:cNvGraphicFramePr>
          <p:nvPr>
            <p:extLst>
              <p:ext uri="{D42A27DB-BD31-4B8C-83A1-F6EECF244321}">
                <p14:modId xmlns:p14="http://schemas.microsoft.com/office/powerpoint/2010/main" val="3811862777"/>
              </p:ext>
            </p:extLst>
          </p:nvPr>
        </p:nvGraphicFramePr>
        <p:xfrm>
          <a:off x="1006653" y="5670550"/>
          <a:ext cx="6986588" cy="639763"/>
        </p:xfrm>
        <a:graphic>
          <a:graphicData uri="http://schemas.openxmlformats.org/presentationml/2006/ole">
            <mc:AlternateContent xmlns:mc="http://schemas.openxmlformats.org/markup-compatibility/2006">
              <mc:Choice xmlns:v="urn:schemas-microsoft-com:vml" Requires="v">
                <p:oleObj name="Equation" r:id="rId8" imgW="3327120" imgH="304560" progId="Equation.DSMT4">
                  <p:embed/>
                </p:oleObj>
              </mc:Choice>
              <mc:Fallback>
                <p:oleObj name="Equation" r:id="rId8" imgW="3327120" imgH="304560" progId="Equation.DSMT4">
                  <p:embed/>
                  <p:pic>
                    <p:nvPicPr>
                      <p:cNvPr id="7" name="Object 6" descr="E A R equals to r subscript E A R equals to open parenthesis 1 plus 0.0230 close parenthesis superscript 4 minus 1 equals to 0.0952 equals to 9.52 percent." title="Computing the Cost of Short-term Credit: Discount Interest Loan"/>
                      <p:cNvPicPr>
                        <a:picLocks noChangeAspect="1" noChangeArrowheads="1"/>
                      </p:cNvPicPr>
                      <p:nvPr/>
                    </p:nvPicPr>
                    <p:blipFill>
                      <a:blip r:embed="rId9"/>
                      <a:srcRect/>
                      <a:stretch>
                        <a:fillRect/>
                      </a:stretch>
                    </p:blipFill>
                    <p:spPr bwMode="auto">
                      <a:xfrm>
                        <a:off x="1006653" y="5670550"/>
                        <a:ext cx="6986588" cy="639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4">
            <a:extLst>
              <a:ext uri="{FF2B5EF4-FFF2-40B4-BE49-F238E27FC236}">
                <a16:creationId xmlns:a16="http://schemas.microsoft.com/office/drawing/2014/main" id="{ACAA4D38-83C7-B3B7-F91D-3EC1D70BB41B}"/>
              </a:ext>
            </a:extLst>
          </p:cNvPr>
          <p:cNvSpPr txBox="1">
            <a:spLocks noChangeArrowheads="1"/>
          </p:cNvSpPr>
          <p:nvPr/>
        </p:nvSpPr>
        <p:spPr bwMode="auto">
          <a:xfrm>
            <a:off x="52249" y="258347"/>
            <a:ext cx="903949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Bank Loan—Discount Interest</a:t>
            </a:r>
          </a:p>
        </p:txBody>
      </p:sp>
      <p:sp>
        <p:nvSpPr>
          <p:cNvPr id="3" name="Content Placeholder 3">
            <a:extLst>
              <a:ext uri="{FF2B5EF4-FFF2-40B4-BE49-F238E27FC236}">
                <a16:creationId xmlns:a16="http://schemas.microsoft.com/office/drawing/2014/main" id="{C05873BA-FE1F-498E-A648-77B5EC806405}"/>
              </a:ext>
            </a:extLst>
          </p:cNvPr>
          <p:cNvSpPr txBox="1">
            <a:spLocks/>
          </p:cNvSpPr>
          <p:nvPr/>
        </p:nvSpPr>
        <p:spPr bwMode="auto">
          <a:xfrm>
            <a:off x="304799" y="1189895"/>
            <a:ext cx="8525691" cy="160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9725" indent="-339725">
              <a:lnSpc>
                <a:spcPct val="100000"/>
              </a:lnSpc>
            </a:pPr>
            <a:r>
              <a:rPr lang="en-US" sz="2600" dirty="0">
                <a:latin typeface="Arial" panose="020B0604020202020204" pitchFamily="34" charset="0"/>
                <a:cs typeface="Arial" panose="020B0604020202020204" pitchFamily="34" charset="0"/>
              </a:rPr>
              <a:t>Suppose a firm borrows $100,000 at 6 percent for three (3) months (90 days). </a:t>
            </a:r>
          </a:p>
          <a:p>
            <a:pPr marL="339725" indent="-339725">
              <a:lnSpc>
                <a:spcPct val="100000"/>
              </a:lnSpc>
            </a:pPr>
            <a:r>
              <a:rPr lang="en-US" sz="2600" dirty="0">
                <a:latin typeface="Arial" panose="020B0604020202020204" pitchFamily="34" charset="0"/>
                <a:cs typeface="Arial" panose="020B0604020202020204" pitchFamily="34" charset="0"/>
              </a:rPr>
              <a:t>Discount interest loan—interest is paid “up front”</a:t>
            </a:r>
          </a:p>
        </p:txBody>
      </p:sp>
    </p:spTree>
    <p:custDataLst>
      <p:tags r:id="rId1"/>
    </p:custDataLst>
    <p:extLst>
      <p:ext uri="{BB962C8B-B14F-4D97-AF65-F5344CB8AC3E}">
        <p14:creationId xmlns:p14="http://schemas.microsoft.com/office/powerpoint/2010/main" val="374571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269965" y="1234434"/>
            <a:ext cx="8525691" cy="2292350"/>
          </a:xfrm>
        </p:spPr>
        <p:txBody>
          <a:bodyPr>
            <a:noAutofit/>
          </a:bodyPr>
          <a:lstStyle/>
          <a:p>
            <a:pPr marL="339725" indent="-339725">
              <a:lnSpc>
                <a:spcPct val="100000"/>
              </a:lnSpc>
            </a:pPr>
            <a:r>
              <a:rPr lang="en-US" dirty="0">
                <a:latin typeface="Arial" panose="020B0604020202020204" pitchFamily="34" charset="0"/>
                <a:cs typeface="Arial" panose="020B0604020202020204" pitchFamily="34" charset="0"/>
              </a:rPr>
              <a:t>Suppose a firm issues 3-month commercial paper with a $100,000 face value and a 6 percent interest. Transactions fees are 0.5 percent of the issue amount.</a:t>
            </a:r>
          </a:p>
          <a:p>
            <a:pPr marL="339725" indent="-339725">
              <a:lnSpc>
                <a:spcPct val="100000"/>
              </a:lnSpc>
            </a:pPr>
            <a:r>
              <a:rPr lang="en-US" dirty="0">
                <a:latin typeface="Arial" panose="020B0604020202020204" pitchFamily="34" charset="0"/>
                <a:cs typeface="Arial" panose="020B0604020202020204" pitchFamily="34" charset="0"/>
              </a:rPr>
              <a:t>Discount instrument</a:t>
            </a:r>
          </a:p>
        </p:txBody>
      </p:sp>
      <p:graphicFrame>
        <p:nvGraphicFramePr>
          <p:cNvPr id="8" name="Object 7" descr="Discount equals to dollars 50,000 open parenthesis 0.09 close parenthesis multiplied by open parenthesis 12 divided by 3 close parenthesis equals to dollars 1,125." title="Computing the Cost of Short-term Credit: Commercial Paper"/>
          <p:cNvGraphicFramePr>
            <a:graphicFrameLocks noChangeAspect="1"/>
          </p:cNvGraphicFramePr>
          <p:nvPr>
            <p:extLst>
              <p:ext uri="{D42A27DB-BD31-4B8C-83A1-F6EECF244321}">
                <p14:modId xmlns:p14="http://schemas.microsoft.com/office/powerpoint/2010/main" val="2008973672"/>
              </p:ext>
            </p:extLst>
          </p:nvPr>
        </p:nvGraphicFramePr>
        <p:xfrm>
          <a:off x="1406525" y="3820154"/>
          <a:ext cx="5780088" cy="846138"/>
        </p:xfrm>
        <a:graphic>
          <a:graphicData uri="http://schemas.openxmlformats.org/presentationml/2006/ole">
            <mc:AlternateContent xmlns:mc="http://schemas.openxmlformats.org/markup-compatibility/2006">
              <mc:Choice xmlns:v="urn:schemas-microsoft-com:vml" Requires="v">
                <p:oleObj name="Equation" r:id="rId4" imgW="2514600" imgH="368280" progId="Equation.DSMT4">
                  <p:embed/>
                </p:oleObj>
              </mc:Choice>
              <mc:Fallback>
                <p:oleObj name="Equation" r:id="rId4" imgW="2514600" imgH="368280" progId="Equation.DSMT4">
                  <p:embed/>
                  <p:pic>
                    <p:nvPicPr>
                      <p:cNvPr id="8" name="Object 7" descr="Discount equals to dollars 50,000 open parenthesis 0.09 close parenthesis multiplied by open parenthesis 12 divided by 3 close parenthesis equals to dollars 1,125." title="Computing the Cost of Short-term Credit: Commercial Paper"/>
                      <p:cNvPicPr>
                        <a:picLocks noChangeAspect="1" noChangeArrowheads="1"/>
                      </p:cNvPicPr>
                      <p:nvPr/>
                    </p:nvPicPr>
                    <p:blipFill>
                      <a:blip r:embed="rId5"/>
                      <a:srcRect/>
                      <a:stretch>
                        <a:fillRect/>
                      </a:stretch>
                    </p:blipFill>
                    <p:spPr bwMode="auto">
                      <a:xfrm>
                        <a:off x="1406525" y="3820154"/>
                        <a:ext cx="5780088" cy="846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descr="Transaction fees equals to dollars 50,000 open parenthesis 0.005 close parenthesis equals to dollars 250." title="Computing the Cost of Short-term Credit: Commercial Paper"/>
          <p:cNvGraphicFramePr>
            <a:graphicFrameLocks noChangeAspect="1"/>
          </p:cNvGraphicFramePr>
          <p:nvPr>
            <p:extLst>
              <p:ext uri="{D42A27DB-BD31-4B8C-83A1-F6EECF244321}">
                <p14:modId xmlns:p14="http://schemas.microsoft.com/office/powerpoint/2010/main" val="3444122498"/>
              </p:ext>
            </p:extLst>
          </p:nvPr>
        </p:nvGraphicFramePr>
        <p:xfrm>
          <a:off x="1341171" y="4846638"/>
          <a:ext cx="5078412" cy="846137"/>
        </p:xfrm>
        <a:graphic>
          <a:graphicData uri="http://schemas.openxmlformats.org/presentationml/2006/ole">
            <mc:AlternateContent xmlns:mc="http://schemas.openxmlformats.org/markup-compatibility/2006">
              <mc:Choice xmlns:v="urn:schemas-microsoft-com:vml" Requires="v">
                <p:oleObj name="Equation" r:id="rId6" imgW="2209680" imgH="368280" progId="Equation.DSMT4">
                  <p:embed/>
                </p:oleObj>
              </mc:Choice>
              <mc:Fallback>
                <p:oleObj name="Equation" r:id="rId6" imgW="2209680" imgH="368280" progId="Equation.DSMT4">
                  <p:embed/>
                  <p:pic>
                    <p:nvPicPr>
                      <p:cNvPr id="9" name="Object 8" descr="Transaction fees equals to dollars 50,000 open parenthesis 0.005 close parenthesis equals to dollars 250." title="Computing the Cost of Short-term Credit: Commercial Paper"/>
                      <p:cNvPicPr>
                        <a:picLocks noChangeAspect="1" noChangeArrowheads="1"/>
                      </p:cNvPicPr>
                      <p:nvPr/>
                    </p:nvPicPr>
                    <p:blipFill>
                      <a:blip r:embed="rId7"/>
                      <a:srcRect/>
                      <a:stretch>
                        <a:fillRect/>
                      </a:stretch>
                    </p:blipFill>
                    <p:spPr bwMode="auto">
                      <a:xfrm>
                        <a:off x="1341171" y="4846638"/>
                        <a:ext cx="5078412" cy="846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a:extLst>
              <a:ext uri="{FF2B5EF4-FFF2-40B4-BE49-F238E27FC236}">
                <a16:creationId xmlns:a16="http://schemas.microsoft.com/office/drawing/2014/main" id="{02019CE8-7B57-7F0B-D7B8-8CA0234C7C4D}"/>
              </a:ext>
            </a:extLst>
          </p:cNvPr>
          <p:cNvSpPr txBox="1">
            <a:spLocks noChangeArrowheads="1"/>
          </p:cNvSpPr>
          <p:nvPr/>
        </p:nvSpPr>
        <p:spPr bwMode="auto">
          <a:xfrm>
            <a:off x="52249" y="258347"/>
            <a:ext cx="903949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Commercial Paper</a:t>
            </a:r>
          </a:p>
        </p:txBody>
      </p:sp>
    </p:spTree>
    <p:custDataLst>
      <p:tags r:id="rId1"/>
    </p:custDataLst>
    <p:extLst>
      <p:ext uri="{BB962C8B-B14F-4D97-AF65-F5344CB8AC3E}">
        <p14:creationId xmlns:p14="http://schemas.microsoft.com/office/powerpoint/2010/main" val="325243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idx="4294967295"/>
          </p:nvPr>
        </p:nvSpPr>
        <p:spPr>
          <a:xfrm>
            <a:off x="435429" y="1395140"/>
            <a:ext cx="7886700" cy="1089940"/>
          </a:xfrm>
        </p:spPr>
        <p:txBody>
          <a:bodyPr>
            <a:noAutofit/>
          </a:bodyPr>
          <a:lstStyle/>
          <a:p>
            <a:pPr marL="461963" indent="-461963">
              <a:lnSpc>
                <a:spcPct val="100000"/>
              </a:lnSpc>
            </a:pPr>
            <a:r>
              <a:rPr lang="en-US" dirty="0">
                <a:latin typeface="Arial" panose="020B0604020202020204" pitchFamily="34" charset="0"/>
                <a:cs typeface="Arial" panose="020B0604020202020204" pitchFamily="34" charset="0"/>
              </a:rPr>
              <a:t>Discount = $1,500</a:t>
            </a:r>
          </a:p>
          <a:p>
            <a:pPr marL="461963" indent="-461963">
              <a:lnSpc>
                <a:spcPct val="100000"/>
              </a:lnSpc>
            </a:pPr>
            <a:r>
              <a:rPr lang="en-US" dirty="0">
                <a:latin typeface="Arial" panose="020B0604020202020204" pitchFamily="34" charset="0"/>
                <a:cs typeface="Arial" panose="020B0604020202020204" pitchFamily="34" charset="0"/>
              </a:rPr>
              <a:t>Transaction fees = $500</a:t>
            </a:r>
          </a:p>
        </p:txBody>
      </p:sp>
      <p:graphicFrame>
        <p:nvGraphicFramePr>
          <p:cNvPr id="6" name="Object 5" descr="R subscript P E R equals to dollars 1,125 plus dollars 250 divided by dollars 50,000 minus open parenthesis dollars 1,125 plus dollars 250 close parenthesis equals to dollars 1,375 divided by dollars 48,625 equals to 0.0283 equals to 2.83 percent equals to 3 hyphen month interest rate." title="Computing the Cost of Short-term Credit: Commercial Paper, continued"/>
          <p:cNvGraphicFramePr>
            <a:graphicFrameLocks noChangeAspect="1"/>
          </p:cNvGraphicFramePr>
          <p:nvPr>
            <p:extLst>
              <p:ext uri="{D42A27DB-BD31-4B8C-83A1-F6EECF244321}">
                <p14:modId xmlns:p14="http://schemas.microsoft.com/office/powerpoint/2010/main" val="253637893"/>
              </p:ext>
            </p:extLst>
          </p:nvPr>
        </p:nvGraphicFramePr>
        <p:xfrm>
          <a:off x="1111117" y="2533472"/>
          <a:ext cx="5316537" cy="1724025"/>
        </p:xfrm>
        <a:graphic>
          <a:graphicData uri="http://schemas.openxmlformats.org/presentationml/2006/ole">
            <mc:AlternateContent xmlns:mc="http://schemas.openxmlformats.org/markup-compatibility/2006">
              <mc:Choice xmlns:v="urn:schemas-microsoft-com:vml" Requires="v">
                <p:oleObj name="Equation" r:id="rId4" imgW="2311200" imgH="749160" progId="Equation.DSMT4">
                  <p:embed/>
                </p:oleObj>
              </mc:Choice>
              <mc:Fallback>
                <p:oleObj name="Equation" r:id="rId4" imgW="2311200" imgH="749160" progId="Equation.DSMT4">
                  <p:embed/>
                  <p:pic>
                    <p:nvPicPr>
                      <p:cNvPr id="6" name="Object 5" descr="R subscript P E R equals to dollars 1,125 plus dollars 250 divided by dollars 50,000 minus open parenthesis dollars 1,125 plus dollars 250 close parenthesis equals to dollars 1,375 divided by dollars 48,625 equals to 0.0283 equals to 2.83 percent equals to 3 hyphen month interest rate." title="Computing the Cost of Short-term Credit: Commercial Paper, continued"/>
                      <p:cNvPicPr>
                        <a:picLocks noChangeAspect="1" noChangeArrowheads="1"/>
                      </p:cNvPicPr>
                      <p:nvPr/>
                    </p:nvPicPr>
                    <p:blipFill>
                      <a:blip r:embed="rId5"/>
                      <a:srcRect/>
                      <a:stretch>
                        <a:fillRect/>
                      </a:stretch>
                    </p:blipFill>
                    <p:spPr bwMode="auto">
                      <a:xfrm>
                        <a:off x="1111117" y="2533472"/>
                        <a:ext cx="5316537" cy="172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descr="A P R equals 2.83 percent multiplied by open parenthesis 12 divided by 3 close parenthesis equals to 11.32 percent." title="Computing the Cost of Short-term Credit: Commercial Paper, continued"/>
          <p:cNvGraphicFramePr>
            <a:graphicFrameLocks noChangeAspect="1"/>
          </p:cNvGraphicFramePr>
          <p:nvPr>
            <p:extLst>
              <p:ext uri="{D42A27DB-BD31-4B8C-83A1-F6EECF244321}">
                <p14:modId xmlns:p14="http://schemas.microsoft.com/office/powerpoint/2010/main" val="657003778"/>
              </p:ext>
            </p:extLst>
          </p:nvPr>
        </p:nvGraphicFramePr>
        <p:xfrm>
          <a:off x="1094736" y="4388755"/>
          <a:ext cx="4757738" cy="846138"/>
        </p:xfrm>
        <a:graphic>
          <a:graphicData uri="http://schemas.openxmlformats.org/presentationml/2006/ole">
            <mc:AlternateContent xmlns:mc="http://schemas.openxmlformats.org/markup-compatibility/2006">
              <mc:Choice xmlns:v="urn:schemas-microsoft-com:vml" Requires="v">
                <p:oleObj name="Equation" r:id="rId6" imgW="2070000" imgH="368280" progId="Equation.DSMT4">
                  <p:embed/>
                </p:oleObj>
              </mc:Choice>
              <mc:Fallback>
                <p:oleObj name="Equation" r:id="rId6" imgW="2070000" imgH="368280" progId="Equation.DSMT4">
                  <p:embed/>
                  <p:pic>
                    <p:nvPicPr>
                      <p:cNvPr id="8" name="Object 7" descr="A P R equals 2.83 percent multiplied by open parenthesis 12 divided by 3 close parenthesis equals to 11.32 percent." title="Computing the Cost of Short-term Credit: Commercial Paper, continued"/>
                      <p:cNvPicPr>
                        <a:picLocks noChangeAspect="1" noChangeArrowheads="1"/>
                      </p:cNvPicPr>
                      <p:nvPr/>
                    </p:nvPicPr>
                    <p:blipFill>
                      <a:blip r:embed="rId7"/>
                      <a:srcRect/>
                      <a:stretch>
                        <a:fillRect/>
                      </a:stretch>
                    </p:blipFill>
                    <p:spPr bwMode="auto">
                      <a:xfrm>
                        <a:off x="1094736" y="4388755"/>
                        <a:ext cx="4757738" cy="846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descr="E A R equals to r subscript E A R equals to open parenthesis 1 plus 0.0283 close parenthesis superscript open parenthesis 12 divided by 3 close parenthesis minus 1 equals to 0.1181 equals to 11.81 percent." title="Computing the Cost of Short-term Credit: Commercial Paper, continued"/>
          <p:cNvGraphicFramePr>
            <a:graphicFrameLocks noChangeAspect="1"/>
          </p:cNvGraphicFramePr>
          <p:nvPr>
            <p:extLst>
              <p:ext uri="{D42A27DB-BD31-4B8C-83A1-F6EECF244321}">
                <p14:modId xmlns:p14="http://schemas.microsoft.com/office/powerpoint/2010/main" val="1614937959"/>
              </p:ext>
            </p:extLst>
          </p:nvPr>
        </p:nvGraphicFramePr>
        <p:xfrm>
          <a:off x="1183375" y="5413049"/>
          <a:ext cx="7680325" cy="787400"/>
        </p:xfrm>
        <a:graphic>
          <a:graphicData uri="http://schemas.openxmlformats.org/presentationml/2006/ole">
            <mc:AlternateContent xmlns:mc="http://schemas.openxmlformats.org/markup-compatibility/2006">
              <mc:Choice xmlns:v="urn:schemas-microsoft-com:vml" Requires="v">
                <p:oleObj name="Equation" r:id="rId8" imgW="3340080" imgH="342720" progId="Equation.DSMT4">
                  <p:embed/>
                </p:oleObj>
              </mc:Choice>
              <mc:Fallback>
                <p:oleObj name="Equation" r:id="rId8" imgW="3340080" imgH="342720" progId="Equation.DSMT4">
                  <p:embed/>
                  <p:pic>
                    <p:nvPicPr>
                      <p:cNvPr id="7" name="Object 6" descr="E A R equals to r subscript E A R equals to open parenthesis 1 plus 0.0283 close parenthesis superscript open parenthesis 12 divided by 3 close parenthesis minus 1 equals to 0.1181 equals to 11.81 percent." title="Computing the Cost of Short-term Credit: Commercial Paper, continued"/>
                      <p:cNvPicPr>
                        <a:picLocks noChangeAspect="1" noChangeArrowheads="1"/>
                      </p:cNvPicPr>
                      <p:nvPr/>
                    </p:nvPicPr>
                    <p:blipFill>
                      <a:blip r:embed="rId9"/>
                      <a:srcRect/>
                      <a:stretch>
                        <a:fillRect/>
                      </a:stretch>
                    </p:blipFill>
                    <p:spPr bwMode="auto">
                      <a:xfrm>
                        <a:off x="1183375" y="5413049"/>
                        <a:ext cx="7680325"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4">
            <a:extLst>
              <a:ext uri="{FF2B5EF4-FFF2-40B4-BE49-F238E27FC236}">
                <a16:creationId xmlns:a16="http://schemas.microsoft.com/office/drawing/2014/main" id="{B0AB7DC5-4E86-C921-1297-FE546C5A4A18}"/>
              </a:ext>
            </a:extLst>
          </p:cNvPr>
          <p:cNvSpPr txBox="1">
            <a:spLocks noChangeArrowheads="1"/>
          </p:cNvSpPr>
          <p:nvPr/>
        </p:nvSpPr>
        <p:spPr bwMode="auto">
          <a:xfrm>
            <a:off x="52249" y="258347"/>
            <a:ext cx="903949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lnSpc>
                <a:spcPct val="100000"/>
              </a:lnSpc>
            </a:pPr>
            <a:r>
              <a:rPr lang="en-US" sz="3000" b="1" dirty="0">
                <a:latin typeface="Arial" panose="020B0604020202020204" pitchFamily="34" charset="0"/>
                <a:cs typeface="Arial" panose="020B0604020202020204" pitchFamily="34" charset="0"/>
              </a:rPr>
              <a:t>Computing the Cost of Short-term Credit</a:t>
            </a:r>
            <a:br>
              <a:rPr lang="en-US" sz="3000" b="1" dirty="0">
                <a:latin typeface="Arial" panose="020B0604020202020204" pitchFamily="34" charset="0"/>
                <a:cs typeface="Arial" panose="020B0604020202020204" pitchFamily="34" charset="0"/>
              </a:rPr>
            </a:br>
            <a:r>
              <a:rPr lang="en-US" sz="3000" b="1" dirty="0">
                <a:latin typeface="Arial" panose="020B0604020202020204" pitchFamily="34" charset="0"/>
                <a:cs typeface="Arial" panose="020B0604020202020204" pitchFamily="34" charset="0"/>
              </a:rPr>
              <a:t>Commercial Paper</a:t>
            </a:r>
          </a:p>
        </p:txBody>
      </p:sp>
    </p:spTree>
    <p:custDataLst>
      <p:tags r:id="rId1"/>
    </p:custDataLst>
    <p:extLst>
      <p:ext uri="{BB962C8B-B14F-4D97-AF65-F5344CB8AC3E}">
        <p14:creationId xmlns:p14="http://schemas.microsoft.com/office/powerpoint/2010/main" val="373590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6" name="Rectangle 4"/>
          <p:cNvSpPr>
            <a:spLocks noGrp="1" noChangeArrowheads="1"/>
          </p:cNvSpPr>
          <p:nvPr>
            <p:ph type="title" idx="4294967295"/>
          </p:nvPr>
        </p:nvSpPr>
        <p:spPr>
          <a:xfrm>
            <a:off x="52249" y="249638"/>
            <a:ext cx="9048206" cy="881063"/>
          </a:xfrm>
        </p:spPr>
        <p:txBody>
          <a:bodyPr>
            <a:noAutofit/>
          </a:bodyPr>
          <a:lstStyle/>
          <a:p>
            <a:pPr algn="ctr"/>
            <a:r>
              <a:rPr lang="en-US" sz="3000" b="1" dirty="0">
                <a:latin typeface="Arial" panose="020B0604020202020204" pitchFamily="34" charset="0"/>
                <a:cs typeface="Arial" panose="020B0604020202020204" pitchFamily="34" charset="0"/>
              </a:rPr>
              <a:t>Principal Amount versus Required Amount</a:t>
            </a:r>
          </a:p>
        </p:txBody>
      </p:sp>
      <p:sp>
        <p:nvSpPr>
          <p:cNvPr id="4" name="Content Placeholder 3"/>
          <p:cNvSpPr>
            <a:spLocks noGrp="1"/>
          </p:cNvSpPr>
          <p:nvPr>
            <p:ph idx="4294967295"/>
          </p:nvPr>
        </p:nvSpPr>
        <p:spPr>
          <a:xfrm>
            <a:off x="261256" y="1130701"/>
            <a:ext cx="8543109" cy="4765002"/>
          </a:xfrm>
        </p:spPr>
        <p:txBody>
          <a:bodyPr>
            <a:noAutofit/>
          </a:bodyPr>
          <a:lstStyle/>
          <a:p>
            <a:pPr marL="461963" indent="-461963">
              <a:lnSpc>
                <a:spcPct val="100000"/>
              </a:lnSpc>
            </a:pPr>
            <a:r>
              <a:rPr lang="en-US" dirty="0">
                <a:latin typeface="Arial" panose="020B0604020202020204" pitchFamily="34" charset="0"/>
                <a:cs typeface="Arial" panose="020B0604020202020204" pitchFamily="34" charset="0"/>
              </a:rPr>
              <a:t>Suppose a firm needs $100,000 to support operations. The firm plans to raise the funds by borrowing from the bank. The loan would be for three months, its interest rate would be 6 percent, and a 20 percent compensating balance would be required. The firm has no money in the bank.</a:t>
            </a:r>
          </a:p>
          <a:p>
            <a:pPr marL="461963" indent="-461963">
              <a:lnSpc>
                <a:spcPct val="100000"/>
              </a:lnSpc>
              <a:spcBef>
                <a:spcPts val="1500"/>
              </a:spcBef>
            </a:pPr>
            <a:r>
              <a:rPr lang="en-US" dirty="0">
                <a:latin typeface="Arial" panose="020B0604020202020204" pitchFamily="34" charset="0"/>
                <a:cs typeface="Arial" panose="020B0604020202020204" pitchFamily="34" charset="0"/>
              </a:rPr>
              <a:t>To use $100,000, the firm must borrow </a:t>
            </a:r>
            <a:r>
              <a:rPr lang="en-US" b="1" i="1" dirty="0">
                <a:solidFill>
                  <a:srgbClr val="FF0000"/>
                </a:solidFill>
                <a:latin typeface="Arial" panose="020B0604020202020204" pitchFamily="34" charset="0"/>
                <a:cs typeface="Arial" panose="020B0604020202020204" pitchFamily="34" charset="0"/>
              </a:rPr>
              <a:t>more than </a:t>
            </a:r>
            <a:r>
              <a:rPr lang="en-US" dirty="0">
                <a:latin typeface="Arial" panose="020B0604020202020204" pitchFamily="34" charset="0"/>
                <a:cs typeface="Arial" panose="020B0604020202020204" pitchFamily="34" charset="0"/>
              </a:rPr>
              <a:t>$100,000, because some of the loan must be taken out of the principal amount of the loan to satisfy the compensating balance. </a:t>
            </a:r>
          </a:p>
        </p:txBody>
      </p:sp>
    </p:spTree>
    <p:custDataLst>
      <p:tags r:id="rId1"/>
    </p:custDataLst>
    <p:extLst>
      <p:ext uri="{BB962C8B-B14F-4D97-AF65-F5344CB8AC3E}">
        <p14:creationId xmlns:p14="http://schemas.microsoft.com/office/powerpoint/2010/main" val="358612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69671" y="1152113"/>
            <a:ext cx="8712545" cy="1566862"/>
          </a:xfrm>
        </p:spPr>
        <p:txBody>
          <a:bodyPr>
            <a:noAutofit/>
          </a:bodyPr>
          <a:lstStyle/>
          <a:p>
            <a:pPr marL="461963" indent="-461963">
              <a:lnSpc>
                <a:spcPct val="100000"/>
              </a:lnSpc>
            </a:pPr>
            <a:r>
              <a:rPr lang="en-US" dirty="0">
                <a:latin typeface="Arial" panose="020B0604020202020204" pitchFamily="34" charset="0"/>
                <a:cs typeface="Arial" panose="020B0604020202020204" pitchFamily="34" charset="0"/>
              </a:rPr>
              <a:t>Firm needs $100,000; interest is 6 percent; compensating balance requirement is 20 percent of the amount borrowed.</a:t>
            </a:r>
          </a:p>
        </p:txBody>
      </p:sp>
      <p:graphicFrame>
        <p:nvGraphicFramePr>
          <p:cNvPr id="9" name="Object 8" descr="Principal amount equals to usable funds divided by 1 minus open parenthesis percentage of reductions from principal amount close parenthesis equals to dollars 50,000 divided by 1 minus 0.20 equals to dollars 62,500." title="Principal Amount versus Required Amount, continued 1"/>
          <p:cNvGraphicFramePr>
            <a:graphicFrameLocks noChangeAspect="1"/>
          </p:cNvGraphicFramePr>
          <p:nvPr>
            <p:extLst>
              <p:ext uri="{D42A27DB-BD31-4B8C-83A1-F6EECF244321}">
                <p14:modId xmlns:p14="http://schemas.microsoft.com/office/powerpoint/2010/main" val="3517106812"/>
              </p:ext>
            </p:extLst>
          </p:nvPr>
        </p:nvGraphicFramePr>
        <p:xfrm>
          <a:off x="822726" y="2703320"/>
          <a:ext cx="7886700" cy="1227137"/>
        </p:xfrm>
        <a:graphic>
          <a:graphicData uri="http://schemas.openxmlformats.org/presentationml/2006/ole">
            <mc:AlternateContent xmlns:mc="http://schemas.openxmlformats.org/markup-compatibility/2006">
              <mc:Choice xmlns:v="urn:schemas-microsoft-com:vml" Requires="v">
                <p:oleObj name="Equation" r:id="rId4" imgW="3429000" imgH="533160" progId="Equation.DSMT4">
                  <p:embed/>
                </p:oleObj>
              </mc:Choice>
              <mc:Fallback>
                <p:oleObj name="Equation" r:id="rId4" imgW="3429000" imgH="533160" progId="Equation.DSMT4">
                  <p:embed/>
                  <p:pic>
                    <p:nvPicPr>
                      <p:cNvPr id="9" name="Object 8" descr="Principal amount equals to usable funds divided by 1 minus open parenthesis percentage of reductions from principal amount close parenthesis equals to dollars 50,000 divided by 1 minus 0.20 equals to dollars 62,500." title="Principal Amount versus Required Amount, continued 1"/>
                      <p:cNvPicPr>
                        <a:picLocks noChangeAspect="1" noChangeArrowheads="1"/>
                      </p:cNvPicPr>
                      <p:nvPr/>
                    </p:nvPicPr>
                    <p:blipFill>
                      <a:blip r:embed="rId5"/>
                      <a:srcRect/>
                      <a:stretch>
                        <a:fillRect/>
                      </a:stretch>
                    </p:blipFill>
                    <p:spPr bwMode="auto">
                      <a:xfrm>
                        <a:off x="822726" y="2703320"/>
                        <a:ext cx="7886700" cy="1227137"/>
                      </a:xfrm>
                      <a:prstGeom prst="rect">
                        <a:avLst/>
                      </a:prstGeom>
                      <a:noFill/>
                      <a:extLst>
                        <a:ext uri="{909E8E84-426E-40DD-AFC4-6F175D3DCCD1}">
                          <a14:hiddenFill xmlns:a14="http://schemas.microsoft.com/office/drawing/2010/main">
                            <a:solidFill>
                              <a:srgbClr val="D8D8D8"/>
                            </a:solidFill>
                          </a14:hiddenFill>
                        </a:ext>
                      </a:extLst>
                    </p:spPr>
                  </p:pic>
                </p:oleObj>
              </mc:Fallback>
            </mc:AlternateContent>
          </a:graphicData>
        </a:graphic>
      </p:graphicFrame>
      <p:sp>
        <p:nvSpPr>
          <p:cNvPr id="11" name="Content Placeholder 3"/>
          <p:cNvSpPr txBox="1">
            <a:spLocks/>
          </p:cNvSpPr>
          <p:nvPr/>
        </p:nvSpPr>
        <p:spPr>
          <a:xfrm>
            <a:off x="69671" y="4117736"/>
            <a:ext cx="8821780" cy="1940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00000"/>
              </a:buClr>
              <a:buSzPct val="60000"/>
              <a:buFont typeface="Wingdings" panose="05000000000000000000" pitchFamily="2" charset="2"/>
              <a:buChar char="q"/>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00000"/>
              </a:buClr>
              <a:buFont typeface="Courier New" panose="02070309020205020404" pitchFamily="49" charset="0"/>
              <a:buChar char="o"/>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00000"/>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ClrTx/>
              <a:buFont typeface="Arial" panose="020B0604020202020204" pitchFamily="34" charset="0"/>
              <a:buChar char="•"/>
            </a:pPr>
            <a:r>
              <a:rPr lang="en-US" dirty="0">
                <a:latin typeface="Arial" panose="020B0604020202020204" pitchFamily="34" charset="0"/>
                <a:cs typeface="Arial" panose="020B0604020202020204" pitchFamily="34" charset="0"/>
              </a:rPr>
              <a:t>If the firm borrows $125,000, the compensating balance requirement is $25,000 = $125,000(0.2)</a:t>
            </a:r>
          </a:p>
          <a:p>
            <a:pPr marL="457200" indent="-457200">
              <a:lnSpc>
                <a:spcPct val="100000"/>
              </a:lnSpc>
              <a:buClrTx/>
              <a:buFont typeface="Arial" panose="020B0604020202020204" pitchFamily="34" charset="0"/>
              <a:buChar char="•"/>
            </a:pPr>
            <a:r>
              <a:rPr lang="en-US" dirty="0">
                <a:latin typeface="Arial" panose="020B0604020202020204" pitchFamily="34" charset="0"/>
                <a:cs typeface="Arial" panose="020B0604020202020204" pitchFamily="34" charset="0"/>
              </a:rPr>
              <a:t>The amount of funds the firms will be able to use is $100,000 = $125,000 – $25,000</a:t>
            </a:r>
          </a:p>
        </p:txBody>
      </p:sp>
      <p:sp>
        <p:nvSpPr>
          <p:cNvPr id="2" name="Rectangle 4">
            <a:extLst>
              <a:ext uri="{FF2B5EF4-FFF2-40B4-BE49-F238E27FC236}">
                <a16:creationId xmlns:a16="http://schemas.microsoft.com/office/drawing/2014/main" id="{D3D03A37-A104-99C4-A524-E185107593DE}"/>
              </a:ext>
            </a:extLst>
          </p:cNvPr>
          <p:cNvSpPr txBox="1">
            <a:spLocks noChangeArrowheads="1"/>
          </p:cNvSpPr>
          <p:nvPr/>
        </p:nvSpPr>
        <p:spPr bwMode="auto">
          <a:xfrm>
            <a:off x="52249" y="249638"/>
            <a:ext cx="9048206"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US" sz="3000" b="1" dirty="0">
                <a:latin typeface="Arial" panose="020B0604020202020204" pitchFamily="34" charset="0"/>
                <a:cs typeface="Arial" panose="020B0604020202020204" pitchFamily="34" charset="0"/>
              </a:rPr>
              <a:t>Principal Amount versus Required Amount</a:t>
            </a:r>
          </a:p>
        </p:txBody>
      </p:sp>
    </p:spTree>
    <p:custDataLst>
      <p:tags r:id="rId1"/>
    </p:custDataLst>
    <p:extLst>
      <p:ext uri="{BB962C8B-B14F-4D97-AF65-F5344CB8AC3E}">
        <p14:creationId xmlns:p14="http://schemas.microsoft.com/office/powerpoint/2010/main" val="14900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idx="4294967295"/>
          </p:nvPr>
        </p:nvSpPr>
        <p:spPr>
          <a:xfrm>
            <a:off x="296090" y="1003432"/>
            <a:ext cx="8421189" cy="1566862"/>
          </a:xfrm>
        </p:spPr>
        <p:txBody>
          <a:bodyPr>
            <a:noAutofit/>
          </a:bodyPr>
          <a:lstStyle/>
          <a:p>
            <a:pPr marL="461963" indent="-461963">
              <a:lnSpc>
                <a:spcPct val="100000"/>
              </a:lnSpc>
            </a:pPr>
            <a:r>
              <a:rPr lang="en-US" sz="2600" dirty="0">
                <a:latin typeface="Arial" panose="020B0604020202020204" pitchFamily="34" charset="0"/>
                <a:cs typeface="Arial" panose="020B0604020202020204" pitchFamily="34" charset="0"/>
              </a:rPr>
              <a:t>Firm issues $125,000; interest is 6 percent; compensating balance requirement is 20 percent of the amount borrowed.</a:t>
            </a:r>
          </a:p>
        </p:txBody>
      </p:sp>
      <p:graphicFrame>
        <p:nvGraphicFramePr>
          <p:cNvPr id="9" name="Object 8" descr="r subscript P E R dollars equals to 62,500 multiplied by open square bracket 0.09 multiplied by open parenthesis 3 divided by 12 close parenthesis close square bracket divided by dollars 62,500 minus dollars 62,500 open parenthesis 0.20 close parenthesis equals to dollars 1,406.25 divided by dollars 50,000 equals to 0.0281 equals to 2.81 percent." title="Principal Amount versus Required Amount, continued 2"/>
          <p:cNvGraphicFramePr>
            <a:graphicFrameLocks noChangeAspect="1"/>
          </p:cNvGraphicFramePr>
          <p:nvPr>
            <p:extLst>
              <p:ext uri="{D42A27DB-BD31-4B8C-83A1-F6EECF244321}">
                <p14:modId xmlns:p14="http://schemas.microsoft.com/office/powerpoint/2010/main" val="2699110024"/>
              </p:ext>
            </p:extLst>
          </p:nvPr>
        </p:nvGraphicFramePr>
        <p:xfrm>
          <a:off x="373063" y="2450922"/>
          <a:ext cx="8520112" cy="1257300"/>
        </p:xfrm>
        <a:graphic>
          <a:graphicData uri="http://schemas.openxmlformats.org/presentationml/2006/ole">
            <mc:AlternateContent xmlns:mc="http://schemas.openxmlformats.org/markup-compatibility/2006">
              <mc:Choice xmlns:v="urn:schemas-microsoft-com:vml" Requires="v">
                <p:oleObj name="Equation" r:id="rId4" imgW="3873240" imgH="571320" progId="Equation.DSMT4">
                  <p:embed/>
                </p:oleObj>
              </mc:Choice>
              <mc:Fallback>
                <p:oleObj name="Equation" r:id="rId4" imgW="3873240" imgH="571320" progId="Equation.DSMT4">
                  <p:embed/>
                  <p:pic>
                    <p:nvPicPr>
                      <p:cNvPr id="9" name="Object 8" descr="r subscript P E R dollars equals to 62,500 multiplied by open square bracket 0.09 multiplied by open parenthesis 3 divided by 12 close parenthesis close square bracket divided by dollars 62,500 minus dollars 62,500 open parenthesis 0.20 close parenthesis equals to dollars 1,406.25 divided by dollars 50,000 equals to 0.0281 equals to 2.81 percent." title="Principal Amount versus Required Amount, continued 2"/>
                      <p:cNvPicPr>
                        <a:picLocks noChangeAspect="1" noChangeArrowheads="1"/>
                      </p:cNvPicPr>
                      <p:nvPr/>
                    </p:nvPicPr>
                    <p:blipFill>
                      <a:blip r:embed="rId5"/>
                      <a:srcRect/>
                      <a:stretch>
                        <a:fillRect/>
                      </a:stretch>
                    </p:blipFill>
                    <p:spPr bwMode="auto">
                      <a:xfrm>
                        <a:off x="373063" y="2450922"/>
                        <a:ext cx="8520112"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descr="A P R equals to 2.81 percent multiplied by open parenthesis 12 divided by 3 close parenthesis equals to 11.24 percent." title="Principal Amount versus Required Amount, continued 2"/>
          <p:cNvGraphicFramePr>
            <a:graphicFrameLocks noChangeAspect="1"/>
          </p:cNvGraphicFramePr>
          <p:nvPr>
            <p:extLst>
              <p:ext uri="{D42A27DB-BD31-4B8C-83A1-F6EECF244321}">
                <p14:modId xmlns:p14="http://schemas.microsoft.com/office/powerpoint/2010/main" val="4108156237"/>
              </p:ext>
            </p:extLst>
          </p:nvPr>
        </p:nvGraphicFramePr>
        <p:xfrm>
          <a:off x="909727" y="4096433"/>
          <a:ext cx="4552950" cy="846137"/>
        </p:xfrm>
        <a:graphic>
          <a:graphicData uri="http://schemas.openxmlformats.org/presentationml/2006/ole">
            <mc:AlternateContent xmlns:mc="http://schemas.openxmlformats.org/markup-compatibility/2006">
              <mc:Choice xmlns:v="urn:schemas-microsoft-com:vml" Requires="v">
                <p:oleObj name="Equation" r:id="rId6" imgW="1981080" imgH="368280" progId="Equation.DSMT4">
                  <p:embed/>
                </p:oleObj>
              </mc:Choice>
              <mc:Fallback>
                <p:oleObj name="Equation" r:id="rId6" imgW="1981080" imgH="368280" progId="Equation.DSMT4">
                  <p:embed/>
                  <p:pic>
                    <p:nvPicPr>
                      <p:cNvPr id="8" name="Object 7" descr="A P R equals to 2.81 percent multiplied by open parenthesis 12 divided by 3 close parenthesis equals to 11.24 percent." title="Principal Amount versus Required Amount, continued 2"/>
                      <p:cNvPicPr>
                        <a:picLocks noChangeAspect="1" noChangeArrowheads="1"/>
                      </p:cNvPicPr>
                      <p:nvPr/>
                    </p:nvPicPr>
                    <p:blipFill>
                      <a:blip r:embed="rId7"/>
                      <a:srcRect/>
                      <a:stretch>
                        <a:fillRect/>
                      </a:stretch>
                    </p:blipFill>
                    <p:spPr bwMode="auto">
                      <a:xfrm>
                        <a:off x="909727" y="4096433"/>
                        <a:ext cx="4552950" cy="846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descr="E A R equals to r subscript E A R equals to open parenthesis 1 plus 0.0281 close parenthesis superscript open parenthesis 12 divided by 3 close parenthesis minus 1 equals to 0.1172 equals to 11.72 percent." title="Principal Amount versus Required Amount, continued 2"/>
          <p:cNvGraphicFramePr>
            <a:graphicFrameLocks noChangeAspect="1"/>
          </p:cNvGraphicFramePr>
          <p:nvPr>
            <p:extLst>
              <p:ext uri="{D42A27DB-BD31-4B8C-83A1-F6EECF244321}">
                <p14:modId xmlns:p14="http://schemas.microsoft.com/office/powerpoint/2010/main" val="548037164"/>
              </p:ext>
            </p:extLst>
          </p:nvPr>
        </p:nvGraphicFramePr>
        <p:xfrm>
          <a:off x="884016" y="5149939"/>
          <a:ext cx="7623175" cy="698500"/>
        </p:xfrm>
        <a:graphic>
          <a:graphicData uri="http://schemas.openxmlformats.org/presentationml/2006/ole">
            <mc:AlternateContent xmlns:mc="http://schemas.openxmlformats.org/markup-compatibility/2006">
              <mc:Choice xmlns:v="urn:schemas-microsoft-com:vml" Requires="v">
                <p:oleObj name="Equation" r:id="rId8" imgW="3314520" imgH="304560" progId="Equation.DSMT4">
                  <p:embed/>
                </p:oleObj>
              </mc:Choice>
              <mc:Fallback>
                <p:oleObj name="Equation" r:id="rId8" imgW="3314520" imgH="304560" progId="Equation.DSMT4">
                  <p:embed/>
                  <p:pic>
                    <p:nvPicPr>
                      <p:cNvPr id="7" name="Object 6" descr="E A R equals to r subscript E A R equals to open parenthesis 1 plus 0.0281 close parenthesis superscript open parenthesis 12 divided by 3 close parenthesis minus 1 equals to 0.1172 equals to 11.72 percent." title="Principal Amount versus Required Amount, continued 2"/>
                      <p:cNvPicPr>
                        <a:picLocks noChangeAspect="1" noChangeArrowheads="1"/>
                      </p:cNvPicPr>
                      <p:nvPr/>
                    </p:nvPicPr>
                    <p:blipFill>
                      <a:blip r:embed="rId9"/>
                      <a:srcRect/>
                      <a:stretch>
                        <a:fillRect/>
                      </a:stretch>
                    </p:blipFill>
                    <p:spPr bwMode="auto">
                      <a:xfrm>
                        <a:off x="884016" y="5149939"/>
                        <a:ext cx="7623175"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4">
            <a:extLst>
              <a:ext uri="{FF2B5EF4-FFF2-40B4-BE49-F238E27FC236}">
                <a16:creationId xmlns:a16="http://schemas.microsoft.com/office/drawing/2014/main" id="{EE1DBC21-B118-CF22-FA02-B2618776C24E}"/>
              </a:ext>
            </a:extLst>
          </p:cNvPr>
          <p:cNvSpPr txBox="1">
            <a:spLocks noChangeArrowheads="1"/>
          </p:cNvSpPr>
          <p:nvPr/>
        </p:nvSpPr>
        <p:spPr bwMode="auto">
          <a:xfrm>
            <a:off x="52249" y="249638"/>
            <a:ext cx="9048206"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US" sz="3000" b="1" dirty="0">
                <a:latin typeface="Arial" panose="020B0604020202020204" pitchFamily="34" charset="0"/>
                <a:cs typeface="Arial" panose="020B0604020202020204" pitchFamily="34" charset="0"/>
              </a:rPr>
              <a:t>Principal Amount versus Required Amount</a:t>
            </a:r>
          </a:p>
        </p:txBody>
      </p:sp>
    </p:spTree>
    <p:custDataLst>
      <p:tags r:id="rId1"/>
    </p:custDataLst>
    <p:extLst>
      <p:ext uri="{BB962C8B-B14F-4D97-AF65-F5344CB8AC3E}">
        <p14:creationId xmlns:p14="http://schemas.microsoft.com/office/powerpoint/2010/main" val="417773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60" name="Rectangle 4"/>
          <p:cNvSpPr>
            <a:spLocks noGrp="1" noChangeArrowheads="1"/>
          </p:cNvSpPr>
          <p:nvPr>
            <p:ph type="title" idx="4294967295"/>
          </p:nvPr>
        </p:nvSpPr>
        <p:spPr>
          <a:xfrm>
            <a:off x="69668" y="258349"/>
            <a:ext cx="9022078" cy="881063"/>
          </a:xfrm>
        </p:spPr>
        <p:txBody>
          <a:bodyPr>
            <a:noAutofit/>
          </a:bodyPr>
          <a:lstStyle/>
          <a:p>
            <a:pPr algn="ctr"/>
            <a:r>
              <a:rPr lang="en-US" sz="3000" b="1" dirty="0">
                <a:latin typeface="Arial" panose="020B0604020202020204" pitchFamily="34" charset="0"/>
                <a:cs typeface="Arial" panose="020B0604020202020204" pitchFamily="34" charset="0"/>
              </a:rPr>
              <a:t>Multinational Working Capital Management</a:t>
            </a:r>
          </a:p>
        </p:txBody>
      </p:sp>
      <p:sp>
        <p:nvSpPr>
          <p:cNvPr id="531461" name="Rectangle 5"/>
          <p:cNvSpPr>
            <a:spLocks noGrp="1" noChangeArrowheads="1"/>
          </p:cNvSpPr>
          <p:nvPr>
            <p:ph idx="4294967295"/>
          </p:nvPr>
        </p:nvSpPr>
        <p:spPr>
          <a:xfrm>
            <a:off x="537029" y="1067747"/>
            <a:ext cx="7823200" cy="5298219"/>
          </a:xfrm>
        </p:spPr>
        <p:txBody>
          <a:bodyPr/>
          <a:lstStyle/>
          <a:p>
            <a:pPr marL="339725" indent="-339725">
              <a:lnSpc>
                <a:spcPct val="100000"/>
              </a:lnSpc>
            </a:pPr>
            <a:r>
              <a:rPr lang="en-US" dirty="0">
                <a:latin typeface="Arial" panose="020B0604020202020204" pitchFamily="34" charset="0"/>
                <a:cs typeface="Arial" panose="020B0604020202020204" pitchFamily="34" charset="0"/>
              </a:rPr>
              <a:t>Same techniques are used to manage working capital in multinational firms as in purely domestic firms</a:t>
            </a:r>
          </a:p>
          <a:p>
            <a:pPr marL="801688" lvl="1" indent="-344488">
              <a:lnSpc>
                <a:spcPct val="100000"/>
              </a:lnSpc>
              <a:buFont typeface="Courier New" panose="02070309020205020404" pitchFamily="49" charset="0"/>
              <a:buChar char="o"/>
            </a:pPr>
            <a:r>
              <a:rPr lang="en-US" sz="2600" dirty="0">
                <a:latin typeface="Arial" panose="020B0604020202020204" pitchFamily="34" charset="0"/>
                <a:cs typeface="Arial" panose="020B0604020202020204" pitchFamily="34" charset="0"/>
              </a:rPr>
              <a:t>More complex due to language differences, political situations, and so forth</a:t>
            </a:r>
          </a:p>
          <a:p>
            <a:pPr marL="339725" indent="-339725">
              <a:lnSpc>
                <a:spcPct val="100000"/>
              </a:lnSpc>
            </a:pPr>
            <a:r>
              <a:rPr lang="en-US" dirty="0">
                <a:latin typeface="Arial" panose="020B0604020202020204" pitchFamily="34" charset="0"/>
                <a:cs typeface="Arial" panose="020B0604020202020204" pitchFamily="34" charset="0"/>
              </a:rPr>
              <a:t>Working capital policies—U.S. firms compared to European Firms</a:t>
            </a:r>
          </a:p>
          <a:p>
            <a:pPr marL="687388" lvl="1" indent="-344488">
              <a:lnSpc>
                <a:spcPct val="100000"/>
              </a:lnSpc>
              <a:spcBef>
                <a:spcPts val="1000"/>
              </a:spcBef>
              <a:buFont typeface="Courier New" panose="02070309020205020404" pitchFamily="49" charset="0"/>
              <a:buChar char="o"/>
            </a:pPr>
            <a:r>
              <a:rPr lang="en-US" sz="2600" dirty="0">
                <a:latin typeface="Arial" panose="020B0604020202020204" pitchFamily="34" charset="0"/>
                <a:cs typeface="Arial" panose="020B0604020202020204" pitchFamily="34" charset="0"/>
              </a:rPr>
              <a:t>Average cash conversion cycle of European firms is </a:t>
            </a:r>
            <a:r>
              <a:rPr lang="en-US" sz="2600" b="1" i="1" dirty="0">
                <a:solidFill>
                  <a:srgbClr val="FF0000"/>
                </a:solidFill>
                <a:latin typeface="Arial" panose="020B0604020202020204" pitchFamily="34" charset="0"/>
                <a:cs typeface="Arial" panose="020B0604020202020204" pitchFamily="34" charset="0"/>
              </a:rPr>
              <a:t>more than twice </a:t>
            </a:r>
            <a:r>
              <a:rPr lang="en-US" sz="2600" dirty="0">
                <a:latin typeface="Arial" panose="020B0604020202020204" pitchFamily="34" charset="0"/>
                <a:cs typeface="Arial" panose="020B0604020202020204" pitchFamily="34" charset="0"/>
              </a:rPr>
              <a:t>that of U.S. firms.</a:t>
            </a:r>
          </a:p>
          <a:p>
            <a:pPr marL="687388" lvl="1" indent="-344488">
              <a:lnSpc>
                <a:spcPct val="100000"/>
              </a:lnSpc>
              <a:spcBef>
                <a:spcPts val="1000"/>
              </a:spcBef>
              <a:buFont typeface="Courier New" panose="02070309020205020404" pitchFamily="49" charset="0"/>
              <a:buChar char="o"/>
            </a:pPr>
            <a:r>
              <a:rPr lang="en-US" sz="2600" dirty="0">
                <a:latin typeface="Arial" panose="020B0604020202020204" pitchFamily="34" charset="0"/>
                <a:cs typeface="Arial" panose="020B0604020202020204" pitchFamily="34" charset="0"/>
              </a:rPr>
              <a:t>U.S. firms follow </a:t>
            </a:r>
            <a:r>
              <a:rPr lang="en-US" sz="2600" b="1" i="1" dirty="0">
                <a:solidFill>
                  <a:srgbClr val="FF0000"/>
                </a:solidFill>
                <a:latin typeface="Arial" panose="020B0604020202020204" pitchFamily="34" charset="0"/>
                <a:cs typeface="Arial" panose="020B0604020202020204" pitchFamily="34" charset="0"/>
              </a:rPr>
              <a:t>more conservative </a:t>
            </a:r>
            <a:r>
              <a:rPr lang="en-US" sz="2600" dirty="0">
                <a:latin typeface="Arial" panose="020B0604020202020204" pitchFamily="34" charset="0"/>
                <a:cs typeface="Arial" panose="020B0604020202020204" pitchFamily="34" charset="0"/>
              </a:rPr>
              <a:t>working capital policies than European firms do.</a:t>
            </a:r>
          </a:p>
        </p:txBody>
      </p:sp>
    </p:spTree>
    <p:custDataLst>
      <p:tags r:id="rId1"/>
    </p:custDataLst>
    <p:extLst>
      <p:ext uri="{BB962C8B-B14F-4D97-AF65-F5344CB8AC3E}">
        <p14:creationId xmlns:p14="http://schemas.microsoft.com/office/powerpoint/2010/main" val="114338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14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14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14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146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146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61"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idx="4294967295"/>
          </p:nvPr>
        </p:nvSpPr>
        <p:spPr>
          <a:xfrm>
            <a:off x="914400" y="3175"/>
            <a:ext cx="8229600" cy="1143000"/>
          </a:xfrm>
        </p:spPr>
        <p:txBody>
          <a:bodyPr/>
          <a:lstStyle>
            <a:lvl1pPr algn="l">
              <a:defRPr/>
            </a:lvl1pPr>
          </a:lstStyle>
          <a:p>
            <a:r>
              <a:rPr lang="en-US" altLang="en-US" dirty="0"/>
              <a:t>Learning Outcomes</a:t>
            </a:r>
          </a:p>
        </p:txBody>
      </p:sp>
      <p:sp>
        <p:nvSpPr>
          <p:cNvPr id="59400" name="Rectangle 8"/>
          <p:cNvSpPr>
            <a:spLocks noGrp="1" noChangeArrowheads="1"/>
          </p:cNvSpPr>
          <p:nvPr>
            <p:ph idx="4294967295"/>
          </p:nvPr>
        </p:nvSpPr>
        <p:spPr>
          <a:xfrm>
            <a:off x="389210" y="1029010"/>
            <a:ext cx="8423864" cy="5232445"/>
          </a:xfrm>
        </p:spPr>
        <p:txBody>
          <a:bodyPr>
            <a:normAutofit fontScale="92500" lnSpcReduction="20000"/>
          </a:bodyPr>
          <a:lstStyle/>
          <a:p>
            <a:pPr marL="457200" indent="-457200">
              <a:lnSpc>
                <a:spcPct val="120000"/>
              </a:lnSpc>
              <a:spcBef>
                <a:spcPts val="500"/>
              </a:spcBef>
              <a:buNone/>
            </a:pPr>
            <a:r>
              <a:rPr lang="en-US" dirty="0">
                <a:latin typeface="Arial" panose="020B0604020202020204" pitchFamily="34" charset="0"/>
                <a:cs typeface="Arial" panose="020B0604020202020204" pitchFamily="34" charset="0"/>
              </a:rPr>
              <a:t>1.  What is working capital management?</a:t>
            </a:r>
          </a:p>
          <a:p>
            <a:pPr marL="457200" indent="-457200">
              <a:lnSpc>
                <a:spcPct val="120000"/>
              </a:lnSpc>
              <a:spcBef>
                <a:spcPts val="500"/>
              </a:spcBef>
              <a:buNone/>
            </a:pPr>
            <a:r>
              <a:rPr lang="en-US" dirty="0">
                <a:latin typeface="Arial" panose="020B0604020202020204" pitchFamily="34" charset="0"/>
                <a:cs typeface="Arial" panose="020B0604020202020204" pitchFamily="34" charset="0"/>
              </a:rPr>
              <a:t>2. 	What is the cash conversion cycle and how it can be used to better manage working capital activities? </a:t>
            </a:r>
          </a:p>
          <a:p>
            <a:pPr marL="514350" indent="-514350">
              <a:lnSpc>
                <a:spcPct val="120000"/>
              </a:lnSpc>
              <a:spcBef>
                <a:spcPts val="500"/>
              </a:spcBef>
              <a:buAutoNum type="arabicPeriod" startAt="3"/>
            </a:pPr>
            <a:r>
              <a:rPr lang="en-US" dirty="0">
                <a:latin typeface="Arial" panose="020B0604020202020204" pitchFamily="34" charset="0"/>
                <a:cs typeface="Arial" panose="020B0604020202020204" pitchFamily="34" charset="0"/>
              </a:rPr>
              <a:t>What policies might a firm might follow when financing it current assets? </a:t>
            </a:r>
          </a:p>
          <a:p>
            <a:pPr marL="514350" indent="-514350">
              <a:lnSpc>
                <a:spcPct val="120000"/>
              </a:lnSpc>
              <a:spcBef>
                <a:spcPts val="500"/>
              </a:spcBef>
              <a:buAutoNum type="arabicPeriod" startAt="4"/>
            </a:pPr>
            <a:r>
              <a:rPr lang="en-US" dirty="0">
                <a:latin typeface="Arial" panose="020B0604020202020204" pitchFamily="34" charset="0"/>
                <a:cs typeface="Arial" panose="020B0604020202020204" pitchFamily="34" charset="0"/>
              </a:rPr>
              <a:t>What are the primary characteristics of short-term credit? What are some of the different sources of ST credit?</a:t>
            </a:r>
          </a:p>
          <a:p>
            <a:pPr marL="514350" indent="-514350">
              <a:lnSpc>
                <a:spcPct val="120000"/>
              </a:lnSpc>
              <a:spcBef>
                <a:spcPts val="500"/>
              </a:spcBef>
              <a:buAutoNum type="arabicPeriod" startAt="4"/>
            </a:pPr>
            <a:r>
              <a:rPr lang="en-US" dirty="0">
                <a:latin typeface="Arial" panose="020B0604020202020204" pitchFamily="34" charset="0"/>
                <a:cs typeface="Arial" panose="020B0604020202020204" pitchFamily="34" charset="0"/>
              </a:rPr>
              <a:t>Discuss and compute the cost (both APR and EAR) of short-term credit.</a:t>
            </a:r>
          </a:p>
          <a:p>
            <a:pPr marL="457200" indent="-457200">
              <a:lnSpc>
                <a:spcPct val="120000"/>
              </a:lnSpc>
              <a:spcBef>
                <a:spcPts val="500"/>
              </a:spcBef>
              <a:buNone/>
            </a:pPr>
            <a:r>
              <a:rPr lang="en-US" dirty="0">
                <a:latin typeface="Arial" panose="020B0604020202020204" pitchFamily="34" charset="0"/>
                <a:cs typeface="Arial" panose="020B0604020202020204" pitchFamily="34" charset="0"/>
              </a:rPr>
              <a:t>6. 	How does working capital management differ in multinational firms compared to domestic firms.</a:t>
            </a:r>
          </a:p>
        </p:txBody>
      </p:sp>
      <p:sp>
        <p:nvSpPr>
          <p:cNvPr id="2" name="Rectangle 4">
            <a:extLst>
              <a:ext uri="{FF2B5EF4-FFF2-40B4-BE49-F238E27FC236}">
                <a16:creationId xmlns:a16="http://schemas.microsoft.com/office/drawing/2014/main" id="{734B0D95-CA6E-03B7-E229-1AF38F3EB490}"/>
              </a:ext>
            </a:extLst>
          </p:cNvPr>
          <p:cNvSpPr txBox="1">
            <a:spLocks noChangeArrowheads="1"/>
          </p:cNvSpPr>
          <p:nvPr/>
        </p:nvSpPr>
        <p:spPr bwMode="auto">
          <a:xfrm>
            <a:off x="69668" y="258349"/>
            <a:ext cx="9022078"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US" sz="3000" b="1" cap="small" dirty="0">
                <a:latin typeface="Arial" panose="020B0604020202020204" pitchFamily="34" charset="0"/>
                <a:cs typeface="Arial" panose="020B0604020202020204" pitchFamily="34" charset="0"/>
              </a:rPr>
              <a:t>Chapter 14 Questions</a:t>
            </a:r>
          </a:p>
        </p:txBody>
      </p:sp>
    </p:spTree>
    <p:custDataLst>
      <p:tags r:id="rId1"/>
    </p:custDataLst>
    <p:extLst>
      <p:ext uri="{BB962C8B-B14F-4D97-AF65-F5344CB8AC3E}">
        <p14:creationId xmlns:p14="http://schemas.microsoft.com/office/powerpoint/2010/main" val="404171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4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4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0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40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40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GWBPihIK"/>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What is Finance.pptx" id="{DB78170F-85E4-4EAC-B818-2222438A2F99}" vid="{9F307F52-2A63-4FFA-8F72-30B56345A78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1850</TotalTime>
  <Words>1614</Words>
  <Application>Microsoft Office PowerPoint</Application>
  <PresentationFormat>On-screen Show (4:3)</PresentationFormat>
  <Paragraphs>205</Paragraphs>
  <Slides>27</Slides>
  <Notes>27</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5" baseType="lpstr">
      <vt:lpstr>Arial</vt:lpstr>
      <vt:lpstr>Calibri</vt:lpstr>
      <vt:lpstr>Calibri Light</vt:lpstr>
      <vt:lpstr>Courier New</vt:lpstr>
      <vt:lpstr>Wingdings</vt:lpstr>
      <vt:lpstr>Office Theme</vt:lpstr>
      <vt:lpstr>1_Custom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Alternative CA Financing Policies Maturity Matching Approach</vt:lpstr>
      <vt:lpstr>Alternative CA Financing Policies Conservative Approach</vt:lpstr>
      <vt:lpstr>Alternative CA Financing Policies Aggressive (Somewhat) Approach</vt:lpstr>
      <vt:lpstr>Using Short-Term Financing</vt:lpstr>
      <vt:lpstr>Sources of Short-Term Financing</vt:lpstr>
      <vt:lpstr>Sources of Short-Term Financing</vt:lpstr>
      <vt:lpstr>Sources of Short-Term Financing</vt:lpstr>
      <vt:lpstr>Sources of Short-Term Financing</vt:lpstr>
      <vt:lpstr>Computing the Cost of Short-term Credit</vt:lpstr>
      <vt:lpstr>Computing the Cost of Short-Term Credit Trade Credit</vt:lpstr>
      <vt:lpstr>PowerPoint Presentation</vt:lpstr>
      <vt:lpstr>Computing the Cost of Short-term Credit Bank Loan—Simple Interest</vt:lpstr>
      <vt:lpstr>PowerPoint Presentation</vt:lpstr>
      <vt:lpstr>PowerPoint Presentation</vt:lpstr>
      <vt:lpstr>PowerPoint Presentation</vt:lpstr>
      <vt:lpstr>Principal Amount versus Required Amount</vt:lpstr>
      <vt:lpstr>PowerPoint Presentation</vt:lpstr>
      <vt:lpstr>PowerPoint Presentation</vt:lpstr>
      <vt:lpstr>Multinational Working Capital Management</vt:lpstr>
      <vt:lpstr>Learning Outcomes</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Besley, Scott</dc:creator>
  <cp:lastModifiedBy>Scott Besley</cp:lastModifiedBy>
  <cp:revision>134</cp:revision>
  <dcterms:created xsi:type="dcterms:W3CDTF">2016-05-25T16:13:03Z</dcterms:created>
  <dcterms:modified xsi:type="dcterms:W3CDTF">2023-07-19T17:24:09Z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6D70F270-C9BD-45AB-BE42-6A5717318620</vt:lpwstr>
  </property>
  <property fmtid="{D5CDD505-2E9C-101B-9397-08002B2CF9AE}" pid="3" name="ArticulatePath">
    <vt:lpwstr>Presentation2</vt:lpwstr>
  </property>
</Properties>
</file>