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ink/ink1.xml" ContentType="application/inkml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9"/>
  </p:notesMasterIdLst>
  <p:sldIdLst>
    <p:sldId id="275" r:id="rId2"/>
    <p:sldId id="262" r:id="rId3"/>
    <p:sldId id="259" r:id="rId4"/>
    <p:sldId id="260" r:id="rId5"/>
    <p:sldId id="261" r:id="rId6"/>
    <p:sldId id="276" r:id="rId7"/>
    <p:sldId id="258" r:id="rId8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4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4C7FBC"/>
    <a:srgbClr val="3D7FCF"/>
    <a:srgbClr val="008000"/>
    <a:srgbClr val="3399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8" autoAdjust="0"/>
    <p:restoredTop sz="90387" autoAdjust="0"/>
  </p:normalViewPr>
  <p:slideViewPr>
    <p:cSldViewPr snapToGrid="0">
      <p:cViewPr varScale="1">
        <p:scale>
          <a:sx n="99" d="100"/>
          <a:sy n="99" d="100"/>
        </p:scale>
        <p:origin x="2070" y="90"/>
      </p:cViewPr>
      <p:guideLst>
        <p:guide orient="horz"/>
        <p:guide pos="14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FIN%204504\Beta%20examp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FIN%204504\Beta%20examp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FIN%204504\Beta%20examp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spPr>
            <a:ln w="25400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cat>
            <c:numRef>
              <c:f>'Beta example'!$B$30:$B$65</c:f>
              <c:numCache>
                <c:formatCode>m/d/yyyy</c:formatCode>
                <c:ptCount val="36"/>
                <c:pt idx="0">
                  <c:v>42644</c:v>
                </c:pt>
                <c:pt idx="1">
                  <c:v>42675</c:v>
                </c:pt>
                <c:pt idx="2">
                  <c:v>42705</c:v>
                </c:pt>
                <c:pt idx="3">
                  <c:v>42736</c:v>
                </c:pt>
                <c:pt idx="4">
                  <c:v>42767</c:v>
                </c:pt>
                <c:pt idx="5">
                  <c:v>42795</c:v>
                </c:pt>
                <c:pt idx="6">
                  <c:v>42826</c:v>
                </c:pt>
                <c:pt idx="7">
                  <c:v>42856</c:v>
                </c:pt>
                <c:pt idx="8">
                  <c:v>42887</c:v>
                </c:pt>
                <c:pt idx="9">
                  <c:v>42917</c:v>
                </c:pt>
                <c:pt idx="10">
                  <c:v>42948</c:v>
                </c:pt>
                <c:pt idx="11">
                  <c:v>42979</c:v>
                </c:pt>
                <c:pt idx="12">
                  <c:v>43009</c:v>
                </c:pt>
                <c:pt idx="13">
                  <c:v>43040</c:v>
                </c:pt>
                <c:pt idx="14">
                  <c:v>43070</c:v>
                </c:pt>
                <c:pt idx="15">
                  <c:v>43101</c:v>
                </c:pt>
                <c:pt idx="16">
                  <c:v>43132</c:v>
                </c:pt>
                <c:pt idx="17">
                  <c:v>43160</c:v>
                </c:pt>
                <c:pt idx="18">
                  <c:v>43191</c:v>
                </c:pt>
                <c:pt idx="19">
                  <c:v>43221</c:v>
                </c:pt>
                <c:pt idx="20">
                  <c:v>43252</c:v>
                </c:pt>
                <c:pt idx="21">
                  <c:v>43282</c:v>
                </c:pt>
                <c:pt idx="22">
                  <c:v>43313</c:v>
                </c:pt>
                <c:pt idx="23">
                  <c:v>43344</c:v>
                </c:pt>
                <c:pt idx="24">
                  <c:v>43374</c:v>
                </c:pt>
                <c:pt idx="25">
                  <c:v>43405</c:v>
                </c:pt>
                <c:pt idx="26">
                  <c:v>43435</c:v>
                </c:pt>
                <c:pt idx="27">
                  <c:v>43466</c:v>
                </c:pt>
                <c:pt idx="28">
                  <c:v>43497</c:v>
                </c:pt>
                <c:pt idx="29">
                  <c:v>43525</c:v>
                </c:pt>
                <c:pt idx="30">
                  <c:v>43556</c:v>
                </c:pt>
                <c:pt idx="31">
                  <c:v>43586</c:v>
                </c:pt>
                <c:pt idx="32">
                  <c:v>43617</c:v>
                </c:pt>
                <c:pt idx="33">
                  <c:v>43647</c:v>
                </c:pt>
                <c:pt idx="34">
                  <c:v>43678</c:v>
                </c:pt>
                <c:pt idx="35">
                  <c:v>43709</c:v>
                </c:pt>
              </c:numCache>
            </c:numRef>
          </c:cat>
          <c:val>
            <c:numRef>
              <c:f>'Beta example'!$D$30:$D$65</c:f>
              <c:numCache>
                <c:formatCode>0.00%</c:formatCode>
                <c:ptCount val="36"/>
                <c:pt idx="0">
                  <c:v>2.7500000000000002E-4</c:v>
                </c:pt>
                <c:pt idx="1">
                  <c:v>3.7500000000000001E-4</c:v>
                </c:pt>
                <c:pt idx="2">
                  <c:v>4.2500000000000003E-4</c:v>
                </c:pt>
                <c:pt idx="3">
                  <c:v>4.2500000000000003E-4</c:v>
                </c:pt>
                <c:pt idx="4">
                  <c:v>4.3333333333333337E-4</c:v>
                </c:pt>
                <c:pt idx="5">
                  <c:v>6.1666666666666662E-4</c:v>
                </c:pt>
                <c:pt idx="6">
                  <c:v>6.6666666666666675E-4</c:v>
                </c:pt>
                <c:pt idx="7">
                  <c:v>7.4166666666666662E-4</c:v>
                </c:pt>
                <c:pt idx="8">
                  <c:v>8.166666666666666E-4</c:v>
                </c:pt>
                <c:pt idx="9">
                  <c:v>8.9166666666666669E-4</c:v>
                </c:pt>
                <c:pt idx="10">
                  <c:v>8.4166666666666667E-4</c:v>
                </c:pt>
                <c:pt idx="11">
                  <c:v>8.5833333333333334E-4</c:v>
                </c:pt>
                <c:pt idx="12">
                  <c:v>8.9166666666666669E-4</c:v>
                </c:pt>
                <c:pt idx="13">
                  <c:v>1.0250000000000001E-3</c:v>
                </c:pt>
                <c:pt idx="14">
                  <c:v>1.1000000000000001E-3</c:v>
                </c:pt>
                <c:pt idx="15">
                  <c:v>1.1749999999999998E-3</c:v>
                </c:pt>
                <c:pt idx="16">
                  <c:v>1.3083333333333334E-3</c:v>
                </c:pt>
                <c:pt idx="17">
                  <c:v>1.4166666666666666E-3</c:v>
                </c:pt>
                <c:pt idx="18">
                  <c:v>1.4666666666666667E-3</c:v>
                </c:pt>
                <c:pt idx="19">
                  <c:v>1.5500000000000002E-3</c:v>
                </c:pt>
                <c:pt idx="20">
                  <c:v>1.5833333333333333E-3</c:v>
                </c:pt>
                <c:pt idx="21">
                  <c:v>1.6333333333333332E-3</c:v>
                </c:pt>
                <c:pt idx="22">
                  <c:v>1.6916666666666664E-3</c:v>
                </c:pt>
                <c:pt idx="23">
                  <c:v>1.7749999999999999E-3</c:v>
                </c:pt>
                <c:pt idx="24">
                  <c:v>1.8749999999999999E-3</c:v>
                </c:pt>
                <c:pt idx="25">
                  <c:v>1.9416666666666666E-3</c:v>
                </c:pt>
                <c:pt idx="26">
                  <c:v>1.9750000000000002E-3</c:v>
                </c:pt>
                <c:pt idx="27">
                  <c:v>1.9750000000000002E-3</c:v>
                </c:pt>
                <c:pt idx="28">
                  <c:v>1.9916666666666668E-3</c:v>
                </c:pt>
                <c:pt idx="29">
                  <c:v>2E-3</c:v>
                </c:pt>
                <c:pt idx="30">
                  <c:v>1.983333333333333E-3</c:v>
                </c:pt>
                <c:pt idx="31">
                  <c:v>1.9583333333333332E-3</c:v>
                </c:pt>
                <c:pt idx="32">
                  <c:v>1.8083333333333332E-3</c:v>
                </c:pt>
                <c:pt idx="33">
                  <c:v>1.75E-3</c:v>
                </c:pt>
                <c:pt idx="34">
                  <c:v>1.6249999999999999E-3</c:v>
                </c:pt>
                <c:pt idx="35">
                  <c:v>1.5666666666666665E-3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F2-42BD-B72D-D2AABCE61A95}"/>
            </c:ext>
          </c:extLst>
        </c:ser>
        <c:ser>
          <c:idx val="1"/>
          <c:order val="1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val>
            <c:numRef>
              <c:f>'Beta example'!$J$30:$J$65</c:f>
              <c:numCache>
                <c:formatCode>0.00%</c:formatCode>
                <c:ptCount val="36"/>
                <c:pt idx="0">
                  <c:v>-1.9425679279557517E-2</c:v>
                </c:pt>
                <c:pt idx="1">
                  <c:v>3.4174522187570444E-2</c:v>
                </c:pt>
                <c:pt idx="2">
                  <c:v>1.8200762196895148E-2</c:v>
                </c:pt>
                <c:pt idx="3">
                  <c:v>1.7884358171464498E-2</c:v>
                </c:pt>
                <c:pt idx="4">
                  <c:v>3.7198160337279074E-2</c:v>
                </c:pt>
                <c:pt idx="5">
                  <c:v>-3.8919718808450021E-4</c:v>
                </c:pt>
                <c:pt idx="6">
                  <c:v>9.0912085493182193E-3</c:v>
                </c:pt>
                <c:pt idx="7">
                  <c:v>1.157625139134133E-2</c:v>
                </c:pt>
                <c:pt idx="8">
                  <c:v>4.8137750908554544E-3</c:v>
                </c:pt>
                <c:pt idx="9">
                  <c:v>1.9348826118030571E-2</c:v>
                </c:pt>
                <c:pt idx="10">
                  <c:v>5.4643281108557318E-4</c:v>
                </c:pt>
                <c:pt idx="11">
                  <c:v>1.9302978533243698E-2</c:v>
                </c:pt>
                <c:pt idx="12">
                  <c:v>2.218813533034969E-2</c:v>
                </c:pt>
                <c:pt idx="13">
                  <c:v>3.7200430103365711E-3</c:v>
                </c:pt>
                <c:pt idx="14">
                  <c:v>3.4342557364422932E-2</c:v>
                </c:pt>
                <c:pt idx="15">
                  <c:v>5.6178704444133087E-2</c:v>
                </c:pt>
                <c:pt idx="16">
                  <c:v>-3.8947372061896912E-2</c:v>
                </c:pt>
                <c:pt idx="17">
                  <c:v>-2.6884498624825115E-2</c:v>
                </c:pt>
                <c:pt idx="18">
                  <c:v>2.718775131643536E-3</c:v>
                </c:pt>
                <c:pt idx="19">
                  <c:v>2.1608341965291933E-2</c:v>
                </c:pt>
                <c:pt idx="20">
                  <c:v>4.8424360241865472E-3</c:v>
                </c:pt>
                <c:pt idx="21">
                  <c:v>3.6021556221367268E-2</c:v>
                </c:pt>
                <c:pt idx="22">
                  <c:v>3.0263211466054596E-2</c:v>
                </c:pt>
                <c:pt idx="23">
                  <c:v>4.2942871026614426E-3</c:v>
                </c:pt>
                <c:pt idx="24">
                  <c:v>-6.9403356024429486E-2</c:v>
                </c:pt>
                <c:pt idx="25">
                  <c:v>1.7859356788848979E-2</c:v>
                </c:pt>
                <c:pt idx="26">
                  <c:v>-9.1776894596563907E-2</c:v>
                </c:pt>
                <c:pt idx="27">
                  <c:v>7.8684401655036762E-2</c:v>
                </c:pt>
                <c:pt idx="28">
                  <c:v>2.9728889126352298E-2</c:v>
                </c:pt>
                <c:pt idx="29">
                  <c:v>1.7924256211817147E-2</c:v>
                </c:pt>
                <c:pt idx="30">
                  <c:v>3.9313498395682656E-2</c:v>
                </c:pt>
                <c:pt idx="31">
                  <c:v>-6.577773118928687E-2</c:v>
                </c:pt>
                <c:pt idx="32">
                  <c:v>6.8930163925612131E-2</c:v>
                </c:pt>
                <c:pt idx="33">
                  <c:v>1.3128152149977756E-2</c:v>
                </c:pt>
                <c:pt idx="34">
                  <c:v>-1.8091627281326739E-2</c:v>
                </c:pt>
                <c:pt idx="35">
                  <c:v>1.3716277528117438E-2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F2-42BD-B72D-D2AABCE61A95}"/>
            </c:ext>
          </c:extLst>
        </c:ser>
        <c:ser>
          <c:idx val="2"/>
          <c:order val="2"/>
          <c:spPr>
            <a:ln w="28575" cap="rnd">
              <a:solidFill>
                <a:srgbClr val="0033CC"/>
              </a:solidFill>
              <a:round/>
            </a:ln>
            <a:effectLst/>
          </c:spPr>
          <c:marker>
            <c:symbol val="none"/>
          </c:marker>
          <c:val>
            <c:numRef>
              <c:f>'Beta example'!$P$30:$P$65</c:f>
              <c:numCache>
                <c:formatCode>0.00%</c:formatCode>
                <c:ptCount val="36"/>
                <c:pt idx="0">
                  <c:v>-0.1315453384418902</c:v>
                </c:pt>
                <c:pt idx="1">
                  <c:v>2.8921568627450878E-2</c:v>
                </c:pt>
                <c:pt idx="2">
                  <c:v>2.4297284421153087E-2</c:v>
                </c:pt>
                <c:pt idx="3">
                  <c:v>7.6744186046511453E-2</c:v>
                </c:pt>
                <c:pt idx="4">
                  <c:v>-3.1533477321814107E-2</c:v>
                </c:pt>
                <c:pt idx="5">
                  <c:v>9.500441570026763E-2</c:v>
                </c:pt>
                <c:pt idx="6">
                  <c:v>-9.3686317461764479E-2</c:v>
                </c:pt>
                <c:pt idx="7">
                  <c:v>5.393303370786473E-3</c:v>
                </c:pt>
                <c:pt idx="8">
                  <c:v>6.0348589166357325E-2</c:v>
                </c:pt>
                <c:pt idx="9">
                  <c:v>-4.4266401528937682E-2</c:v>
                </c:pt>
                <c:pt idx="10">
                  <c:v>-6.087335685928541E-2</c:v>
                </c:pt>
                <c:pt idx="11">
                  <c:v>0.10145607790248579</c:v>
                </c:pt>
                <c:pt idx="12">
                  <c:v>2.430699256686597E-2</c:v>
                </c:pt>
                <c:pt idx="13">
                  <c:v>2.6644462947543746E-2</c:v>
                </c:pt>
                <c:pt idx="14">
                  <c:v>1.6220559610705676E-2</c:v>
                </c:pt>
                <c:pt idx="15">
                  <c:v>-1.6360694986460422E-2</c:v>
                </c:pt>
                <c:pt idx="16">
                  <c:v>-7.0588235294117618E-2</c:v>
                </c:pt>
                <c:pt idx="17">
                  <c:v>-3.4046311654299388E-2</c:v>
                </c:pt>
                <c:pt idx="18">
                  <c:v>-8.3596840650557724E-2</c:v>
                </c:pt>
                <c:pt idx="19">
                  <c:v>7.8895459620540453E-3</c:v>
                </c:pt>
                <c:pt idx="20">
                  <c:v>5.52837057101907E-2</c:v>
                </c:pt>
                <c:pt idx="21">
                  <c:v>4.7287899860917859E-2</c:v>
                </c:pt>
                <c:pt idx="22">
                  <c:v>-4.7366091190792381E-2</c:v>
                </c:pt>
                <c:pt idx="23">
                  <c:v>-4.6468401486976507E-4</c:v>
                </c:pt>
                <c:pt idx="24">
                  <c:v>-7.3919107391910766E-2</c:v>
                </c:pt>
                <c:pt idx="25">
                  <c:v>5.8734939759035987E-2</c:v>
                </c:pt>
                <c:pt idx="26">
                  <c:v>-8.2503556187766613E-2</c:v>
                </c:pt>
                <c:pt idx="27">
                  <c:v>0.14263571059431523</c:v>
                </c:pt>
                <c:pt idx="28">
                  <c:v>-0.15015829262061098</c:v>
                </c:pt>
                <c:pt idx="29">
                  <c:v>-1.2240659274046828E-2</c:v>
                </c:pt>
                <c:pt idx="30">
                  <c:v>-3.2327049155552734E-3</c:v>
                </c:pt>
                <c:pt idx="31">
                  <c:v>-5.6756702702702722E-2</c:v>
                </c:pt>
                <c:pt idx="32">
                  <c:v>0.1191977009055758</c:v>
                </c:pt>
                <c:pt idx="33">
                  <c:v>3.3794161096049047E-2</c:v>
                </c:pt>
                <c:pt idx="34">
                  <c:v>0.11936596734195315</c:v>
                </c:pt>
                <c:pt idx="35">
                  <c:v>-3.4513274336283262E-2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F2-42BD-B72D-D2AABCE61A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1824895"/>
        <c:axId val="866821039"/>
      </c:lineChart>
      <c:dateAx>
        <c:axId val="801824895"/>
        <c:scaling>
          <c:orientation val="minMax"/>
        </c:scaling>
        <c:delete val="0"/>
        <c:axPos val="b"/>
        <c:numFmt formatCode="m/d/yyyy" sourceLinked="1"/>
        <c:majorTickMark val="cross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6821039"/>
        <c:crosses val="autoZero"/>
        <c:auto val="1"/>
        <c:lblOffset val="100"/>
        <c:baseTimeUnit val="months"/>
        <c:majorUnit val="5"/>
        <c:majorTimeUnit val="months"/>
      </c:dateAx>
      <c:valAx>
        <c:axId val="866821039"/>
        <c:scaling>
          <c:orientation val="minMax"/>
        </c:scaling>
        <c:delete val="0"/>
        <c:axPos val="l"/>
        <c:numFmt formatCode="0.0%" sourceLinked="0"/>
        <c:majorTickMark val="in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1824895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90-Day T-bill Monthly 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cat>
            <c:numRef>
              <c:f>'Beta example'!$B$30:$B$66</c:f>
              <c:numCache>
                <c:formatCode>m/d/yyyy</c:formatCode>
                <c:ptCount val="37"/>
                <c:pt idx="0">
                  <c:v>42644</c:v>
                </c:pt>
                <c:pt idx="1">
                  <c:v>42675</c:v>
                </c:pt>
                <c:pt idx="2">
                  <c:v>42705</c:v>
                </c:pt>
                <c:pt idx="3">
                  <c:v>42736</c:v>
                </c:pt>
                <c:pt idx="4">
                  <c:v>42767</c:v>
                </c:pt>
                <c:pt idx="5">
                  <c:v>42795</c:v>
                </c:pt>
                <c:pt idx="6">
                  <c:v>42826</c:v>
                </c:pt>
                <c:pt idx="7">
                  <c:v>42856</c:v>
                </c:pt>
                <c:pt idx="8">
                  <c:v>42887</c:v>
                </c:pt>
                <c:pt idx="9">
                  <c:v>42917</c:v>
                </c:pt>
                <c:pt idx="10">
                  <c:v>42948</c:v>
                </c:pt>
                <c:pt idx="11">
                  <c:v>42979</c:v>
                </c:pt>
                <c:pt idx="12">
                  <c:v>43009</c:v>
                </c:pt>
                <c:pt idx="13">
                  <c:v>43040</c:v>
                </c:pt>
                <c:pt idx="14">
                  <c:v>43070</c:v>
                </c:pt>
                <c:pt idx="15">
                  <c:v>43101</c:v>
                </c:pt>
                <c:pt idx="16">
                  <c:v>43132</c:v>
                </c:pt>
                <c:pt idx="17">
                  <c:v>43160</c:v>
                </c:pt>
                <c:pt idx="18">
                  <c:v>43191</c:v>
                </c:pt>
                <c:pt idx="19">
                  <c:v>43221</c:v>
                </c:pt>
                <c:pt idx="20">
                  <c:v>43252</c:v>
                </c:pt>
                <c:pt idx="21">
                  <c:v>43282</c:v>
                </c:pt>
                <c:pt idx="22">
                  <c:v>43313</c:v>
                </c:pt>
                <c:pt idx="23">
                  <c:v>43344</c:v>
                </c:pt>
                <c:pt idx="24">
                  <c:v>43374</c:v>
                </c:pt>
                <c:pt idx="25">
                  <c:v>43405</c:v>
                </c:pt>
                <c:pt idx="26">
                  <c:v>43435</c:v>
                </c:pt>
                <c:pt idx="27">
                  <c:v>43466</c:v>
                </c:pt>
                <c:pt idx="28">
                  <c:v>43497</c:v>
                </c:pt>
                <c:pt idx="29">
                  <c:v>43525</c:v>
                </c:pt>
                <c:pt idx="30">
                  <c:v>43556</c:v>
                </c:pt>
                <c:pt idx="31">
                  <c:v>43586</c:v>
                </c:pt>
                <c:pt idx="32">
                  <c:v>43617</c:v>
                </c:pt>
                <c:pt idx="33">
                  <c:v>43647</c:v>
                </c:pt>
                <c:pt idx="34">
                  <c:v>43678</c:v>
                </c:pt>
                <c:pt idx="35">
                  <c:v>43709</c:v>
                </c:pt>
                <c:pt idx="36">
                  <c:v>43739</c:v>
                </c:pt>
              </c:numCache>
            </c:numRef>
          </c:cat>
          <c:val>
            <c:numRef>
              <c:f>'Beta example'!$D$29:$D$65</c:f>
              <c:numCache>
                <c:formatCode>0.00%</c:formatCode>
                <c:ptCount val="37"/>
                <c:pt idx="0">
                  <c:v>2.4166666666666664E-4</c:v>
                </c:pt>
                <c:pt idx="1">
                  <c:v>2.7500000000000002E-4</c:v>
                </c:pt>
                <c:pt idx="2">
                  <c:v>3.7500000000000001E-4</c:v>
                </c:pt>
                <c:pt idx="3">
                  <c:v>4.2500000000000003E-4</c:v>
                </c:pt>
                <c:pt idx="4">
                  <c:v>4.2500000000000003E-4</c:v>
                </c:pt>
                <c:pt idx="5">
                  <c:v>4.3333333333333337E-4</c:v>
                </c:pt>
                <c:pt idx="6">
                  <c:v>6.1666666666666662E-4</c:v>
                </c:pt>
                <c:pt idx="7">
                  <c:v>6.6666666666666675E-4</c:v>
                </c:pt>
                <c:pt idx="8">
                  <c:v>7.4166666666666662E-4</c:v>
                </c:pt>
                <c:pt idx="9">
                  <c:v>8.166666666666666E-4</c:v>
                </c:pt>
                <c:pt idx="10">
                  <c:v>8.9166666666666669E-4</c:v>
                </c:pt>
                <c:pt idx="11">
                  <c:v>8.4166666666666667E-4</c:v>
                </c:pt>
                <c:pt idx="12">
                  <c:v>8.5833333333333334E-4</c:v>
                </c:pt>
                <c:pt idx="13">
                  <c:v>8.9166666666666669E-4</c:v>
                </c:pt>
                <c:pt idx="14">
                  <c:v>1.0250000000000001E-3</c:v>
                </c:pt>
                <c:pt idx="15">
                  <c:v>1.1000000000000001E-3</c:v>
                </c:pt>
                <c:pt idx="16">
                  <c:v>1.1749999999999998E-3</c:v>
                </c:pt>
                <c:pt idx="17">
                  <c:v>1.3083333333333334E-3</c:v>
                </c:pt>
                <c:pt idx="18">
                  <c:v>1.4166666666666666E-3</c:v>
                </c:pt>
                <c:pt idx="19">
                  <c:v>1.4666666666666667E-3</c:v>
                </c:pt>
                <c:pt idx="20">
                  <c:v>1.5500000000000002E-3</c:v>
                </c:pt>
                <c:pt idx="21">
                  <c:v>1.5833333333333333E-3</c:v>
                </c:pt>
                <c:pt idx="22">
                  <c:v>1.6333333333333332E-3</c:v>
                </c:pt>
                <c:pt idx="23">
                  <c:v>1.6916666666666664E-3</c:v>
                </c:pt>
                <c:pt idx="24">
                  <c:v>1.7749999999999999E-3</c:v>
                </c:pt>
                <c:pt idx="25">
                  <c:v>1.8749999999999999E-3</c:v>
                </c:pt>
                <c:pt idx="26">
                  <c:v>1.9416666666666666E-3</c:v>
                </c:pt>
                <c:pt idx="27">
                  <c:v>1.9750000000000002E-3</c:v>
                </c:pt>
                <c:pt idx="28">
                  <c:v>1.9750000000000002E-3</c:v>
                </c:pt>
                <c:pt idx="29">
                  <c:v>1.9916666666666668E-3</c:v>
                </c:pt>
                <c:pt idx="30">
                  <c:v>2E-3</c:v>
                </c:pt>
                <c:pt idx="31">
                  <c:v>1.983333333333333E-3</c:v>
                </c:pt>
                <c:pt idx="32">
                  <c:v>1.9583333333333332E-3</c:v>
                </c:pt>
                <c:pt idx="33">
                  <c:v>1.8083333333333332E-3</c:v>
                </c:pt>
                <c:pt idx="34">
                  <c:v>1.75E-3</c:v>
                </c:pt>
                <c:pt idx="35">
                  <c:v>1.6249999999999999E-3</c:v>
                </c:pt>
                <c:pt idx="36">
                  <c:v>1.5666666666666665E-3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1E-4892-8989-F01BA16C37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08165263"/>
        <c:axId val="1289417935"/>
      </c:lineChart>
      <c:dateAx>
        <c:axId val="1408165263"/>
        <c:scaling>
          <c:orientation val="minMax"/>
        </c:scaling>
        <c:delete val="0"/>
        <c:axPos val="b"/>
        <c:numFmt formatCode="m/d/yyyy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9417935"/>
        <c:crosses val="autoZero"/>
        <c:auto val="1"/>
        <c:lblOffset val="100"/>
        <c:baseTimeUnit val="months"/>
        <c:majorUnit val="12"/>
        <c:majorTimeUnit val="months"/>
      </c:dateAx>
      <c:valAx>
        <c:axId val="1289417935"/>
        <c:scaling>
          <c:orientation val="minMax"/>
        </c:scaling>
        <c:delete val="0"/>
        <c:axPos val="l"/>
        <c:numFmt formatCode="0.00%" sourceLinked="1"/>
        <c:majorTickMark val="in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81652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662514576167054E-2"/>
          <c:y val="3.5500016719817749E-2"/>
          <c:w val="0.92877805201620933"/>
          <c:h val="0.9338813846161533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31750" cap="rnd">
                <a:solidFill>
                  <a:srgbClr val="C00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xVal>
            <c:numRef>
              <c:f>'Beta example'!$S$30:$S$65</c:f>
              <c:numCache>
                <c:formatCode>0.00%</c:formatCode>
                <c:ptCount val="36"/>
                <c:pt idx="0">
                  <c:v>-1.9700679279557518E-2</c:v>
                </c:pt>
                <c:pt idx="1">
                  <c:v>3.3799522187570444E-2</c:v>
                </c:pt>
                <c:pt idx="2">
                  <c:v>1.7775762196895147E-2</c:v>
                </c:pt>
                <c:pt idx="3">
                  <c:v>1.7459358171464497E-2</c:v>
                </c:pt>
                <c:pt idx="4">
                  <c:v>3.6764827003945739E-2</c:v>
                </c:pt>
                <c:pt idx="5">
                  <c:v>-1.0058638547511668E-3</c:v>
                </c:pt>
                <c:pt idx="6">
                  <c:v>8.4245418826515532E-3</c:v>
                </c:pt>
                <c:pt idx="7">
                  <c:v>1.0834584724674664E-2</c:v>
                </c:pt>
                <c:pt idx="8">
                  <c:v>3.9971084241887875E-3</c:v>
                </c:pt>
                <c:pt idx="9">
                  <c:v>1.8457159451363905E-2</c:v>
                </c:pt>
                <c:pt idx="10">
                  <c:v>-2.9523385558109349E-4</c:v>
                </c:pt>
                <c:pt idx="11">
                  <c:v>1.8444645199910365E-2</c:v>
                </c:pt>
                <c:pt idx="12">
                  <c:v>2.1296468663683024E-2</c:v>
                </c:pt>
                <c:pt idx="13">
                  <c:v>2.6950430103365713E-3</c:v>
                </c:pt>
                <c:pt idx="14">
                  <c:v>3.3242557364422935E-2</c:v>
                </c:pt>
                <c:pt idx="15">
                  <c:v>5.5003704444133085E-2</c:v>
                </c:pt>
                <c:pt idx="16">
                  <c:v>-4.0255705395230247E-2</c:v>
                </c:pt>
                <c:pt idx="17">
                  <c:v>-2.8301165291491782E-2</c:v>
                </c:pt>
                <c:pt idx="18">
                  <c:v>1.2521084649768693E-3</c:v>
                </c:pt>
                <c:pt idx="19">
                  <c:v>2.0058341965291934E-2</c:v>
                </c:pt>
                <c:pt idx="20">
                  <c:v>3.2591026908532139E-3</c:v>
                </c:pt>
                <c:pt idx="21">
                  <c:v>3.4388222888033934E-2</c:v>
                </c:pt>
                <c:pt idx="22">
                  <c:v>2.8571544799387928E-2</c:v>
                </c:pt>
                <c:pt idx="23">
                  <c:v>2.519287102661443E-3</c:v>
                </c:pt>
                <c:pt idx="24">
                  <c:v>-7.1278356024429487E-2</c:v>
                </c:pt>
                <c:pt idx="25">
                  <c:v>1.5917690122182311E-2</c:v>
                </c:pt>
                <c:pt idx="26">
                  <c:v>-9.3751894596563912E-2</c:v>
                </c:pt>
                <c:pt idx="27">
                  <c:v>7.6709401655036757E-2</c:v>
                </c:pt>
                <c:pt idx="28">
                  <c:v>2.7737222459685632E-2</c:v>
                </c:pt>
                <c:pt idx="29">
                  <c:v>1.5924256211817145E-2</c:v>
                </c:pt>
                <c:pt idx="30">
                  <c:v>3.7330165062349326E-2</c:v>
                </c:pt>
                <c:pt idx="31">
                  <c:v>-6.773606452262021E-2</c:v>
                </c:pt>
                <c:pt idx="32">
                  <c:v>6.7121830592278803E-2</c:v>
                </c:pt>
                <c:pt idx="33">
                  <c:v>1.1378152149977757E-2</c:v>
                </c:pt>
                <c:pt idx="34">
                  <c:v>-1.971662728132674E-2</c:v>
                </c:pt>
                <c:pt idx="35">
                  <c:v>1.2149610861450772E-2</c:v>
                </c:pt>
              </c:numCache>
            </c:numRef>
          </c:xVal>
          <c:yVal>
            <c:numRef>
              <c:f>'Beta example'!$T$30:$T$65</c:f>
              <c:numCache>
                <c:formatCode>0.00%</c:formatCode>
                <c:ptCount val="36"/>
                <c:pt idx="0">
                  <c:v>-0.1318203384418902</c:v>
                </c:pt>
                <c:pt idx="1">
                  <c:v>2.8546568627450877E-2</c:v>
                </c:pt>
                <c:pt idx="2">
                  <c:v>2.3872284421153085E-2</c:v>
                </c:pt>
                <c:pt idx="3">
                  <c:v>7.6319186046511459E-2</c:v>
                </c:pt>
                <c:pt idx="4">
                  <c:v>-3.1966810655147442E-2</c:v>
                </c:pt>
                <c:pt idx="5">
                  <c:v>9.4387749033600962E-2</c:v>
                </c:pt>
                <c:pt idx="6">
                  <c:v>-9.4352984128431142E-2</c:v>
                </c:pt>
                <c:pt idx="7">
                  <c:v>4.6516367041198065E-3</c:v>
                </c:pt>
                <c:pt idx="8">
                  <c:v>5.9531922499690658E-2</c:v>
                </c:pt>
                <c:pt idx="9">
                  <c:v>-4.5158068195604348E-2</c:v>
                </c:pt>
                <c:pt idx="10">
                  <c:v>-6.1715023525952074E-2</c:v>
                </c:pt>
                <c:pt idx="11">
                  <c:v>0.10059774456915245</c:v>
                </c:pt>
                <c:pt idx="12">
                  <c:v>2.3415325900199305E-2</c:v>
                </c:pt>
                <c:pt idx="13">
                  <c:v>2.5619462947543744E-2</c:v>
                </c:pt>
                <c:pt idx="14">
                  <c:v>1.5120559610705676E-2</c:v>
                </c:pt>
                <c:pt idx="15">
                  <c:v>-1.7535694986460421E-2</c:v>
                </c:pt>
                <c:pt idx="16">
                  <c:v>-7.1896568627450946E-2</c:v>
                </c:pt>
                <c:pt idx="17">
                  <c:v>-3.5462978320966052E-2</c:v>
                </c:pt>
                <c:pt idx="18">
                  <c:v>-8.5063507317224396E-2</c:v>
                </c:pt>
                <c:pt idx="19">
                  <c:v>6.3395459620540452E-3</c:v>
                </c:pt>
                <c:pt idx="20">
                  <c:v>5.3700372376857368E-2</c:v>
                </c:pt>
                <c:pt idx="21">
                  <c:v>4.5654566527584525E-2</c:v>
                </c:pt>
                <c:pt idx="22">
                  <c:v>-4.9057757857459049E-2</c:v>
                </c:pt>
                <c:pt idx="23">
                  <c:v>-2.2396840148697647E-3</c:v>
                </c:pt>
                <c:pt idx="24">
                  <c:v>-7.5794107391910767E-2</c:v>
                </c:pt>
                <c:pt idx="25">
                  <c:v>5.6793273092369319E-2</c:v>
                </c:pt>
                <c:pt idx="26">
                  <c:v>-8.4478556187766618E-2</c:v>
                </c:pt>
                <c:pt idx="27">
                  <c:v>0.14066071059431523</c:v>
                </c:pt>
                <c:pt idx="28">
                  <c:v>-0.15214995928727765</c:v>
                </c:pt>
                <c:pt idx="29">
                  <c:v>-1.4240659274046828E-2</c:v>
                </c:pt>
                <c:pt idx="30">
                  <c:v>-5.2160382488886069E-3</c:v>
                </c:pt>
                <c:pt idx="31">
                  <c:v>-5.8715036036036054E-2</c:v>
                </c:pt>
                <c:pt idx="32">
                  <c:v>0.11738936757224247</c:v>
                </c:pt>
                <c:pt idx="33">
                  <c:v>3.2044161096049045E-2</c:v>
                </c:pt>
                <c:pt idx="34">
                  <c:v>0.11774096734195315</c:v>
                </c:pt>
                <c:pt idx="35">
                  <c:v>-3.6079941002949929E-2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817-40AB-83CE-9170A65BF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0877871"/>
        <c:axId val="893184191"/>
      </c:scatterChart>
      <c:valAx>
        <c:axId val="880877871"/>
        <c:scaling>
          <c:orientation val="minMax"/>
        </c:scaling>
        <c:delete val="0"/>
        <c:axPos val="b"/>
        <c:numFmt formatCode="0%" sourceLinked="0"/>
        <c:majorTickMark val="cross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3184191"/>
        <c:crosses val="autoZero"/>
        <c:crossBetween val="midCat"/>
      </c:valAx>
      <c:valAx>
        <c:axId val="893184191"/>
        <c:scaling>
          <c:orientation val="minMax"/>
        </c:scaling>
        <c:delete val="0"/>
        <c:axPos val="l"/>
        <c:numFmt formatCode="0%" sourceLinked="0"/>
        <c:majorTickMark val="cross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0877871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23077" units="1/cm"/>
          <inkml:channelProperty channel="T" name="resolution" value="1" units="1/dev"/>
        </inkml:channelProperties>
      </inkml:inkSource>
      <inkml:timestamp xml:id="ts0" timeString="2019-10-02T02:47:58.4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8239 6043 0,'-24'0'294,"1"-24"-287,-1 1 2,0-1 7,1 24-9,-24 0 15,23-23-15,24-1 1,-47 0 7,23 24 0,1 0 0,23-23 0,-24-1-7,0 24 14,24-24-6,-23 1-1,-1 23-7,24-24 6,-23 24 2,23-23-9,0-1 8,-24 24 45,0 0-14,1 0-38,-1 0 7,1 0 22,-1 0-21,0 0 14,1 0-15,-1 0 1,0 0 21,1 0-29,-1 0 30,1 0-23,-1 0 8,0 0 0,1 0-1,-1 0 24,24 24-24,-23-24-14,23 23 8,-24-23-9,24 24 8,0-1 0,-24-23-7,1 0-1,23 48 8,0-25-7,-24-23-1,-23 48 9,47-25-9,-24-23 8,24 47-8,-23-23 1,-1-24 7,24 47-7,-23-23 7,-1-24 0,0 23 23,24 1-30,0 0 15,0-1-13,0 1 1,-23-24-4,23 23-4,0 1 4,0 0 0,0-1 8,0 1-7,0-1-1,0 1 8,0 0 0,0-1 8,0 1-8,0 23 1,0-23-9,0 23 8,0 0 0,0-23-7,0 23 7,0-23 0,0-1-7,0 1-1,23-1 9,-23 1-9,0 0 9,0-1-9,0 1 1,0-1-1,0 1 0,24 23 16,-24-23-15,0-1 0,0 25 0,0-25-1,0 1 8,24-1-7,-1-23-1,-23 24 0,0 0 1,0-1 0,0 1 6,0-1-5,0 1 5,24-24 2,-24 24-9,23-24 1,-23 23 0,24-23 6,-24 24-6,24-24 7,-1 23-7,24 1 15,1 0-8,-25-24 0,24 0-7,-47 23-1,48-23 0,-1 24 9,-24-24-9,1 0 1,0 0-1,-1 0 1,25 0 7,-25 0-7,1 24 0,23-24-1,-23 0 8,-1 0-7,24 0-1,-23 0 8,0 0-7,-1 0 7,1 0-7,-1 0-1,1 0 8,0 0-7,-1 0 7,1 0-7,23-24 0,-23 24 7,23-24-7,0 24 6,-23-23-6,-1-1 7,24 0-7,-23 1 7,0-1-8,-1 24 1,-23-23 0,48-1-1,-25 0 0,1 24 1,23-23 7,-23-1-8,-24 1 1,47 23 0,-24-24 0,1 0-1,0 1 2,-1 23-3,-23-24 2,47 1-1,-23-1 1,-24 0 7,47 1-6,-23-1 5,-24 1-6,23-1 0,1 24-1,0 0 0,-24-47 1,23 23 7,1 24-8,-24-23 16,23-25-15,1 25 14,-24-24-14,24 47-1,-24-24 9,0 0-9,0 1 9,0-1-9,0 0 1,0 1 7,0-1-8,0 1 1,0-25 7,0 25 0,0-24 1,0 23-2,0 0 2,0 1-9,0-1 1,0 1 7,0-1-8,0 0 1,0 1 14,-24-1-14,24 1 0,-24 23-1,24-24 2,-23 0-2,-1 1 1,1 23 7,-1-24-7,0 24 0,1-23-2,-24-1 9,23 24-7,24-24 7,-47 24-7,47-23-1,-24 23 1,1-24 7,-1 24 0,24-23-8,-24 23 9,1-24 7,-1 24-16,1-24 8,-1 24-7,0 0 15,1 0-16,-1 0 1,1 0 9,-1 0-8,0-23 11,1 23-13,-1 0 8,0 0 0,1 0 8,-1 0 7,1 0-7,-1 0-16,0 0 8,-23 23-7,47 1 0,-47 0-1,0-1 1,23 24 0,-23-23-1,23-24 1,-23 24-1,47-1 0,-23 1 1,-1-24 0,0 0 8,1 0-1,-1 0-1</inkml:trace>
  <inkml:trace contextRef="#ctx0" brushRef="#br0" timeOffset="7105">3211 6303 0,'-24'23'307,"-47"-23"-299,24 24 7,24-24-8,-1 23 1,0-23-1,1 0 1,-1 24-1,-23 0 1,23-1 0,-23 24-1,23-47 1,1 24 0,-1 23-1,-23-23 1,23-24-1,24 23 1,-23 25-1,-24-48 1,23 47 0,-23 0-1,47-23 1,-71-1 0,47 25-1,1-25 1,-24 24-1,23-47 0,0 48 1,1-25 0,-1-23-1,1 24 1,23-1-1,-24 1 1,0-24 0,1 24 0,23-1-1,-24 1 0,1-24 1,-1 23-1,24 1 1,-24 0-1,1-1 1,23 1 0,-24-1-1,0 1 1,24 23 0,-47-23-1,24-1 1,23 1-1,-24 47 1,0-71-1,24 24 1,-23 23-1,-1-24 1,1 25 0,23-1 0,0-24 0,0 25-1,0 22 0,-24-22 1,24 22-1,0 1 1,0-24-1,0 24 1,-24 0 0,24-24-1,0 24 1,0 0 0,0-47-1,0 46 0,0 1 1,-23-24 0,23 24-1,0 0 1,0-24-1,0 0 1,-24 24 0,24-47-1,-23 23 2,23 0-2,0 0 0,0 1 1,0-1-1,0-23 1,0 23-1,0-24 1,0 25-1,0-1 1,0-24-1,0 25 2,0-25-3,0 48 2,0-24 0,0 24 0,0-24-1,0 24 1,0-24-1,0 24 1,0 24-1,0-72 1,0 48 0,0 0-1,0-48 1,0 48-1,0-24 1,0 1-1,0 22 1,0-46 0,0 23-1,0 48 1,0-1 0,0-47-1,0 24 1,0 0-1,0-24 1,0 24-1,0-24 1,0 0-1,0 1 4,0-25-3,0 48-2,0-24 0,0 0 2,0 1-1,0 22 1,0-22-1,0 23 0,0-24 1,0 0 0,0 0 0,23 24-1,-23-24 0,0 24 1,0-24 0,24 0 0,-24 24-1,0-24 0,0 1 1,0-25 0,0 24-1,0-23 1,0 23 0,0-23-1,0 0 0,0-1 1,23 1 0,1-1-1,-24 1 1,0 0-1,0 23 1,24-24 0,-24 1-1,0 0 1,23-1-1,-23 1 8,24 23-7,-1 0 7,1 0-7,-24 1-1,0 22 2,0-46-2,0 0 0,0-1 1,0 1-1,24-24 1,-24-24 257,-24 1-257,24-1-1,-24 24 0,1-24 1,23 1 0,-24-1 0,1 24-1,-1-47 1,0 23 7,1-23-7,23 24-1,-47-1 1,47 0-1,0 1 1,-24-1 7,24 1-7,-24 23 0,24-24-1,-23 0 0,23 1 1,-24 23 7,1-24-7,23 1 14,-24 23-14,0-24 7,24 0 1,-23 1 6,-1 23-15,1-24 8,23 1 32,-24 23-33,0 0 1,24-24 1,48 24 302,-1 0-303,-24 0-7,1 0 7,0 0-6,-1 0 4,24 0 3,-23 0 14,0 0-15,-1 0 23,1 0-30,-1 0-1,1 0 9,0 0-9,-1 0 16,1 0-15,-1 0 6,1 0 9,0 0 8,-1 0-2,1 0-13,-1 0 6,1 0 16,0 0-30,-1 0 22,1 0-7,0 0-8,-24 24 182,0-1-181,0 1 6,0-1 205,0 1-203,0 0-1,-24-1-8,0-23-1,24 24 9,0-1-15,0 1 7,-23-24 0,23 24 8,0-1-8,-24-23-7,24 24 15,0-1-9,-24-23 2,1 24-8,23 0-1,0-1 1,0 1 14,-24 23-7,24-23 8,0-1 8,0 1 37,0-1-22,0 1-22,0 0-3,0-1-6,0 1 15,0-1-15,0 1 1</inkml:trace>
  <inkml:trace contextRef="#ctx0" brushRef="#br0" timeOffset="45924">23276 5571 0</inkml:trace>
  <inkml:trace contextRef="#ctx0" brushRef="#br0" timeOffset="46353">23276 5571 0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193">
            <a:extLst>
              <a:ext uri="{FF2B5EF4-FFF2-40B4-BE49-F238E27FC236}">
                <a16:creationId xmlns:a16="http://schemas.microsoft.com/office/drawing/2014/main" id="{6E4FE13A-F64F-46DA-A539-C8EEEB05491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8194">
            <a:extLst>
              <a:ext uri="{FF2B5EF4-FFF2-40B4-BE49-F238E27FC236}">
                <a16:creationId xmlns:a16="http://schemas.microsoft.com/office/drawing/2014/main" id="{FB151882-15AE-41BC-989F-2ACE0082D64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8195">
            <a:extLst>
              <a:ext uri="{FF2B5EF4-FFF2-40B4-BE49-F238E27FC236}">
                <a16:creationId xmlns:a16="http://schemas.microsoft.com/office/drawing/2014/main" id="{43E40ADC-6EAB-4782-8EB2-80C3AA01F60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Notes Placeholder 15364">
            <a:extLst>
              <a:ext uri="{FF2B5EF4-FFF2-40B4-BE49-F238E27FC236}">
                <a16:creationId xmlns:a16="http://schemas.microsoft.com/office/drawing/2014/main" id="{39F6E575-526C-4898-BF79-F7967C422AA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8197">
            <a:extLst>
              <a:ext uri="{FF2B5EF4-FFF2-40B4-BE49-F238E27FC236}">
                <a16:creationId xmlns:a16="http://schemas.microsoft.com/office/drawing/2014/main" id="{D07744B8-052D-4998-8B07-FB2ECB6E0AA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Slide Number Placeholder 15366">
            <a:extLst>
              <a:ext uri="{FF2B5EF4-FFF2-40B4-BE49-F238E27FC236}">
                <a16:creationId xmlns:a16="http://schemas.microsoft.com/office/drawing/2014/main" id="{BFB152BA-38B9-4BA1-B384-832B519A40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43071E0-7365-45D4-8759-BF3E44F239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3ACF3EA4-C87A-41D3-A786-718E3B2855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18AD8976-3C9F-40BA-8951-0E549D02B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8BEDAB83-A87A-41A0-9A9D-9597B096E9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C31C3A-023D-4B95-8ADE-238BDD324DDA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7D6326F8-E1A9-4CD0-AC9A-AF4751D721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2D5811AF-281E-47C7-9BF5-B64CD086F5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91986FC9-50ED-45A8-BB79-E488E450EB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EB0A3E-6865-4B6A-96AB-C604315CD1F1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32630BB1-8293-4860-B885-C19ECE76C8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8638432C-A217-4330-9C3C-DF3AB9A69F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B13F1BAC-6174-4E06-B7D3-34FB7DF7A0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AF2018-DADF-4194-870E-BCACA161F77A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13CBB-7DE1-4157-A771-015700A3E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0B8AE-F874-42E2-9ED7-DE7F79E31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7471C-AB19-4044-A80B-893243935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B406D-A336-4B69-B7F1-AB0CD37C5C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5830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326B3-F8DA-413D-B30D-420D1EC6F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A16B9-D3F3-41A1-BDAB-BE3389CE0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802DD-1FF5-48FE-9C4A-D81610E9E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F2EA8-8F0B-4503-93BF-10B849B7C2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709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8BF60-090C-4C05-B961-9164D7200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F8DC9-B77D-436E-A26D-1A0E9EF7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E36F1-EB3C-4158-918F-E84003CCD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272283-40E9-4DA9-B29E-6E2FB373A2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850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32188A6-2266-435A-A4FE-D958C758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1270D48-3D56-4787-8425-261804FDC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5768BC0-655D-4659-A9B4-AE58C2536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8D226-6035-4698-960A-23812AB61B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24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140BF03-947D-411D-AA99-2AD5B856F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51A4BC-DD88-4A63-A57B-0A3B297D0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55A99C-5D98-45BD-8DAE-AB6FA2767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A9C09-3E74-41D6-B825-590B00EFCA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0919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4129EB3-2455-42B7-AB55-A7841E582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2D05EB-A155-42CC-99E7-DE9DFA5AF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A3467D1-026F-4F7F-AB66-A7C4A3C0E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15489E-ACB2-45C1-BD3A-FBDAE230EF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4033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9CD120C-C5CE-4CDB-A474-439674AB1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302A8CC-0867-4ADF-81B5-378195F87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AF34256-8521-40B5-9C66-DC7C84D2C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D3CDAB-587C-4C7C-AD37-EBA5AE0FD8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7038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5A28923-3D13-4DD4-8254-9B8B93708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E65B03-F740-4A03-B5EE-39566DD7A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E44CC71-1C31-40D9-B01B-83B250625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43EEB-B184-49A7-8EA2-5AE775D03C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52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93A76F9-0502-4626-A7B8-3B3EC58F6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D8C269-EFA7-42DD-9309-C2BB729BA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A251740-BE81-47FC-A8E3-4BDE2F80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40497-CE82-45C5-A5F1-859D959915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2023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60AD6-EE52-4C87-9E7F-B40DD3B5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1369C-A916-41BA-8B81-6BAD03E2F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2A806-B47E-49E0-B4BE-DB619BA90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571944-091C-42E3-A8FB-CE312A3A4A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2444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BAD18-46DF-45B2-81D4-7136C9F1A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5F8F9-C01A-451E-9C7B-5C431B689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7AEB8-410A-4495-B283-E459C92C3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3A694E-63DB-487A-881D-8D8B355F83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2472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A5EBB-B123-44FD-A3B6-4D46BFE7D86C}"/>
              </a:ext>
            </a:extLst>
          </p:cNvPr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7-</a:t>
            </a:r>
            <a:fld id="{2180C6B2-2C84-416E-969C-36C5CEA60734}" type="slidenum">
              <a:rPr lang="en-US" altLang="en-US" sz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/>
              <a:t>‹#›</a:t>
            </a:fld>
            <a:endParaRPr lang="en-US" altLang="en-US" sz="120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82B496A-24A5-40AA-A60A-4C4456EA5681}"/>
              </a:ext>
            </a:extLst>
          </p:cNvPr>
          <p:cNvSpPr txBox="1">
            <a:spLocks/>
          </p:cNvSpPr>
          <p:nvPr userDrawn="1"/>
        </p:nvSpPr>
        <p:spPr>
          <a:xfrm>
            <a:off x="869950" y="6421438"/>
            <a:ext cx="7404100" cy="41592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295400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>
              <a:buClr>
                <a:srgbClr val="000000"/>
              </a:buCl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281940" y="3429000"/>
            <a:ext cx="8557260" cy="1246909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81940" y="5006340"/>
            <a:ext cx="8557260" cy="1089660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191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7E41DF5-73BB-4332-9EB3-149790A943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A53AA29-E731-4869-9348-26032E93D8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D2A4A-E0C7-4004-8220-1DE74B6D0A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40255-0791-4DD0-A79D-8B872C11A1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74FE1-8A9C-4389-91B7-1B336DB85D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4363CA2-7EB9-4014-A26E-3AD68F74D02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12.xml"/><Relationship Id="rId7" Type="http://schemas.openxmlformats.org/officeDocument/2006/relationships/customXml" Target="../ink/ink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0144B5BF-F320-4B72-BA0D-A387C815C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8" y="217488"/>
            <a:ext cx="9051925" cy="1257300"/>
          </a:xfrm>
        </p:spPr>
        <p:txBody>
          <a:bodyPr/>
          <a:lstStyle/>
          <a:p>
            <a:r>
              <a:rPr lang="en-US" altLang="en-US"/>
              <a:t>7.2 CAPM and Index Models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A4270D06-32BD-4E21-B108-A8B89EA7727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75" y="1524000"/>
            <a:ext cx="8404225" cy="685800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altLang="en-US"/>
              <a:t>Estimating Index Model</a:t>
            </a:r>
          </a:p>
        </p:txBody>
      </p:sp>
      <p:graphicFrame>
        <p:nvGraphicFramePr>
          <p:cNvPr id="4100" name="Object 3">
            <a:extLst>
              <a:ext uri="{FF2B5EF4-FFF2-40B4-BE49-F238E27FC236}">
                <a16:creationId xmlns:a16="http://schemas.microsoft.com/office/drawing/2014/main" id="{3C84556A-6C2B-4BBD-B5AF-F59B0BE2D0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31888" y="2133600"/>
          <a:ext cx="6707187" cy="221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5" imgW="2844720" imgH="939600" progId="Equation.DSMT4">
                  <p:embed/>
                </p:oleObj>
              </mc:Choice>
              <mc:Fallback>
                <p:oleObj name="Equation" r:id="rId5" imgW="2844720" imgH="939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1888" y="2133600"/>
                        <a:ext cx="6707187" cy="221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BFDA1F8-161B-4BAA-9AEC-D7EDF9F474BD}"/>
              </a:ext>
            </a:extLst>
          </p:cNvPr>
          <p:cNvSpPr txBox="1">
            <a:spLocks/>
          </p:cNvSpPr>
          <p:nvPr/>
        </p:nvSpPr>
        <p:spPr>
          <a:xfrm>
            <a:off x="511175" y="4565650"/>
            <a:ext cx="8404225" cy="1676400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2pPr>
            <a:lvl3pPr marL="13716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3pPr>
            <a:lvl4pPr marL="18288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4pPr>
            <a:lvl5pPr marL="2178050" indent="-34925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en-US" dirty="0"/>
              <a:t>Security Characteristic Line (SCL)</a:t>
            </a:r>
          </a:p>
          <a:p>
            <a:pPr>
              <a:defRPr/>
            </a:pPr>
            <a:r>
              <a:rPr lang="en-US" dirty="0"/>
              <a:t>Plot of security’s expected excess return over risk-free rate as function of excess return on market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F293EC8-89D7-4611-A767-B348A9D4BF92}"/>
                  </a:ext>
                </a:extLst>
              </p14:cNvPr>
              <p14:cNvContentPartPr/>
              <p14:nvPr/>
            </p14:nvContentPartPr>
            <p14:xfrm>
              <a:off x="518400" y="2005560"/>
              <a:ext cx="7861320" cy="2668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F293EC8-89D7-4611-A767-B348A9D4BF9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9040" y="1996200"/>
                <a:ext cx="7880040" cy="2687400"/>
              </a:xfrm>
              <a:prstGeom prst="rect">
                <a:avLst/>
              </a:prstGeom>
            </p:spPr>
          </p:pic>
        </mc:Fallback>
      </mc:AlternateContent>
    </p:spTree>
    <p:custDataLst>
      <p:tags r:id="rId2"/>
    </p:custDataLst>
  </p:cSld>
  <p:clrMapOvr>
    <a:masterClrMapping/>
  </p:clrMapOvr>
  <p:transition spd="slow" advTm="5986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7FF3E74-2886-4B99-91DC-C1248EF3F34D}"/>
              </a:ext>
            </a:extLst>
          </p:cNvPr>
          <p:cNvGraphicFramePr>
            <a:graphicFrameLocks noGrp="1"/>
          </p:cNvGraphicFramePr>
          <p:nvPr/>
        </p:nvGraphicFramePr>
        <p:xfrm>
          <a:off x="385763" y="1492250"/>
          <a:ext cx="8372476" cy="43989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1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71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88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56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93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25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358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046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008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3717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Date</a:t>
                      </a:r>
                    </a:p>
                  </a:txBody>
                  <a:tcPr marL="68568" marR="68568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500" b="1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90-Day T-bill</a:t>
                      </a:r>
                    </a:p>
                  </a:txBody>
                  <a:tcPr marL="68568" marR="68568" marT="0" marB="0" anchor="b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</a:rPr>
                        <a:t>S&amp;P 500 Index</a:t>
                      </a:r>
                      <a:endParaRPr lang="en-US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>
                    <a:solidFill>
                      <a:srgbClr val="4C7FB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</a:rPr>
                        <a:t>Valvoline (VVV)</a:t>
                      </a:r>
                      <a:endParaRPr lang="en-US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01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effectLst/>
                        </a:rPr>
                        <a:t>Annual rate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effectLst/>
                        </a:rPr>
                        <a:t>Monthly rate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68568" marR="68568" marT="0" marB="0" anchor="b"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effectLst/>
                        </a:rPr>
                        <a:t>Closing price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effectLst/>
                        </a:rPr>
                        <a:t>Monthly Return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effectLst/>
                        </a:rPr>
                        <a:t>Excess Return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effectLst/>
                        </a:rPr>
                        <a:t>Closing price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effectLst/>
                        </a:rPr>
                        <a:t>Monthly Return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effectLst/>
                        </a:rPr>
                        <a:t>Excess Return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>
                    <a:solidFill>
                      <a:srgbClr val="4C7F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1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12/1/2018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2.37%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0.20%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2506.85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19.35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1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1/1/2019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2.37%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0.20%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2704.10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7.87%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7.67%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22.11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14.26%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14.07%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1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2/1/2019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2.39%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0.20%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2784.49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2.97%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2.77%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18.79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-15.02%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-15.21%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1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3/1/2019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2.40%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0.20%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2834.40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1.79%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1.59%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18.56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-1.22%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-1.42%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1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4/1/2019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2.38%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0.20%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2945.83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3.93%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3.73%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18.50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-0.32%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-0.52%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1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5/1/2019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2.35%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0.20%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2752.06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-6.58%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-6.77%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17.45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-5.68%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-5.87%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1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6/1/2019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2.175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0.18%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2941.76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6.89%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6.71%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19.53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11.92%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11.74%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1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7/1/2019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2.10%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0.18%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2980.38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1.31%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1.14%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20.19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3.38%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3.20%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71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8/1/2019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1.95%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0.16%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2926.46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-1.81%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-1.97%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22.60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11.94%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11.77%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71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9/1/2019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1.88%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0.16%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2966.60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1.37%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1.21%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21.82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-3.45%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-3.61%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8" marR="68568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301" name="TextBox 10">
            <a:extLst>
              <a:ext uri="{FF2B5EF4-FFF2-40B4-BE49-F238E27FC236}">
                <a16:creationId xmlns:a16="http://schemas.microsoft.com/office/drawing/2014/main" id="{BABB14F4-CBF1-4D28-BEA9-FC3593128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" y="211138"/>
            <a:ext cx="86629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000">
                <a:latin typeface="Arial" panose="020B0604020202020204" pitchFamily="34" charset="0"/>
              </a:rPr>
              <a:t>Computing Beta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000">
                <a:latin typeface="Arial" panose="020B0604020202020204" pitchFamily="34" charset="0"/>
              </a:rPr>
              <a:t>Collecting Data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8FA13B0-DFF7-4483-ADED-2A9EB7E0F5F5}"/>
              </a:ext>
            </a:extLst>
          </p:cNvPr>
          <p:cNvGraphicFramePr>
            <a:graphicFrameLocks noGrp="1"/>
          </p:cNvGraphicFramePr>
          <p:nvPr/>
        </p:nvGraphicFramePr>
        <p:xfrm>
          <a:off x="568325" y="1725613"/>
          <a:ext cx="7940675" cy="28384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1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7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3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7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004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Statistic 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90-Day </a:t>
                      </a:r>
                    </a:p>
                    <a:p>
                      <a:pPr algn="ctr" fontAlgn="b"/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T-Bills (%)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S&amp;P 500 (%)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Valvoline (%)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680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 Average rate of return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0.13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0.936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defTabSz="914400" fontAlgn="b">
                        <a:tabLst>
                          <a:tab pos="682625" algn="ctr"/>
                        </a:tabLst>
                      </a:pPr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0.044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680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 Average excess return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-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0.807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fontAlgn="b">
                        <a:tabLst>
                          <a:tab pos="682625" algn="l"/>
                        </a:tabLst>
                      </a:pPr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-0.085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680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 Standard deviation*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0.06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3.532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7.139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680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 Geometric average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0.13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0.875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-0.205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68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 * The rate on T-bills is known in advance, so SD does not reflect risk.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204" name="Title 1">
            <a:extLst>
              <a:ext uri="{FF2B5EF4-FFF2-40B4-BE49-F238E27FC236}">
                <a16:creationId xmlns:a16="http://schemas.microsoft.com/office/drawing/2014/main" id="{B35BD4AA-6467-43DD-9A33-AE28693D8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152400"/>
            <a:ext cx="85661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/>
              <a:t>Monthly Return Statistics Oct 2016 – Sept 2019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0D23823A-3430-4976-A1F5-ECA96B0876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286" y="536592"/>
          <a:ext cx="8701086" cy="5178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19" name="Title 1">
            <a:extLst>
              <a:ext uri="{FF2B5EF4-FFF2-40B4-BE49-F238E27FC236}">
                <a16:creationId xmlns:a16="http://schemas.microsoft.com/office/drawing/2014/main" id="{23E00926-70D5-4055-B719-6AA2F8714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0500"/>
            <a:ext cx="8550275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/>
              <a:t>Monthly Returns</a:t>
            </a:r>
          </a:p>
        </p:txBody>
      </p:sp>
      <p:sp>
        <p:nvSpPr>
          <p:cNvPr id="9220" name="TextBox 4">
            <a:extLst>
              <a:ext uri="{FF2B5EF4-FFF2-40B4-BE49-F238E27FC236}">
                <a16:creationId xmlns:a16="http://schemas.microsoft.com/office/drawing/2014/main" id="{CC68368F-FBA8-47D7-BE33-5ED6C2A1B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638" y="579438"/>
            <a:ext cx="13081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>
                <a:solidFill>
                  <a:srgbClr val="0033CC"/>
                </a:solidFill>
                <a:latin typeface="Arial" panose="020B0604020202020204" pitchFamily="34" charset="0"/>
              </a:rPr>
              <a:t>Valvoline</a:t>
            </a:r>
          </a:p>
        </p:txBody>
      </p:sp>
      <p:sp>
        <p:nvSpPr>
          <p:cNvPr id="9221" name="TextBox 6">
            <a:extLst>
              <a:ext uri="{FF2B5EF4-FFF2-40B4-BE49-F238E27FC236}">
                <a16:creationId xmlns:a16="http://schemas.microsoft.com/office/drawing/2014/main" id="{ACF73CF2-34C0-4503-AADE-1E47AD8CD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188" y="1658938"/>
            <a:ext cx="12922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>
                <a:solidFill>
                  <a:srgbClr val="C00000"/>
                </a:solidFill>
                <a:latin typeface="Arial" panose="020B0604020202020204" pitchFamily="34" charset="0"/>
              </a:rPr>
              <a:t>S&amp;P 500</a:t>
            </a:r>
          </a:p>
        </p:txBody>
      </p:sp>
      <p:sp>
        <p:nvSpPr>
          <p:cNvPr id="9222" name="TextBox 7">
            <a:extLst>
              <a:ext uri="{FF2B5EF4-FFF2-40B4-BE49-F238E27FC236}">
                <a16:creationId xmlns:a16="http://schemas.microsoft.com/office/drawing/2014/main" id="{DE35C183-DE1E-434B-81C6-B9573E6AA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288" y="2325688"/>
            <a:ext cx="9223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>
                <a:solidFill>
                  <a:srgbClr val="008000"/>
                </a:solidFill>
                <a:latin typeface="Arial" panose="020B0604020202020204" pitchFamily="34" charset="0"/>
              </a:rPr>
              <a:t>T-bills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3729B16-3DE8-49A7-8416-13D76B727716}"/>
              </a:ext>
            </a:extLst>
          </p:cNvPr>
          <p:cNvCxnSpPr/>
          <p:nvPr/>
        </p:nvCxnSpPr>
        <p:spPr>
          <a:xfrm flipH="1">
            <a:off x="6997700" y="949325"/>
            <a:ext cx="701675" cy="320675"/>
          </a:xfrm>
          <a:prstGeom prst="straightConnector1">
            <a:avLst/>
          </a:prstGeom>
          <a:ln w="1905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EE93DC0-0C89-4D2C-92CF-2D6EE12EDD45}"/>
              </a:ext>
            </a:extLst>
          </p:cNvPr>
          <p:cNvCxnSpPr>
            <a:cxnSpLocks/>
          </p:cNvCxnSpPr>
          <p:nvPr/>
        </p:nvCxnSpPr>
        <p:spPr>
          <a:xfrm>
            <a:off x="2273300" y="2033588"/>
            <a:ext cx="19050" cy="118110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6FE6D6-E4EE-43F9-ADC1-71DC7D3351AD}"/>
              </a:ext>
            </a:extLst>
          </p:cNvPr>
          <p:cNvCxnSpPr>
            <a:cxnSpLocks/>
          </p:cNvCxnSpPr>
          <p:nvPr/>
        </p:nvCxnSpPr>
        <p:spPr>
          <a:xfrm>
            <a:off x="4633913" y="2697163"/>
            <a:ext cx="0" cy="633412"/>
          </a:xfrm>
          <a:prstGeom prst="straightConnector1">
            <a:avLst/>
          </a:prstGeom>
          <a:ln w="1905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1C3D22DC-DB05-451F-ADAF-531FF768D1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60997" y="4713566"/>
          <a:ext cx="4272533" cy="197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58628436-D9FB-4960-9A50-A94312BC03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0132" y="1452296"/>
          <a:ext cx="8620236" cy="5203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43" name="TextBox 6">
            <a:extLst>
              <a:ext uri="{FF2B5EF4-FFF2-40B4-BE49-F238E27FC236}">
                <a16:creationId xmlns:a16="http://schemas.microsoft.com/office/drawing/2014/main" id="{6C03BB58-85F4-4C0F-AEE5-11EB430D1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3" y="87313"/>
            <a:ext cx="8804275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600">
                <a:latin typeface="Arial" panose="020B0604020202020204" pitchFamily="34" charset="0"/>
              </a:rPr>
              <a:t>Scatter Diagram of Valvoline Excess Returns and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600">
                <a:latin typeface="Arial" panose="020B0604020202020204" pitchFamily="34" charset="0"/>
              </a:rPr>
              <a:t>S&amp;P 500 Excess Returns 2016 - 2019</a:t>
            </a:r>
          </a:p>
        </p:txBody>
      </p:sp>
      <p:sp>
        <p:nvSpPr>
          <p:cNvPr id="10244" name="TextBox 7">
            <a:extLst>
              <a:ext uri="{FF2B5EF4-FFF2-40B4-BE49-F238E27FC236}">
                <a16:creationId xmlns:a16="http://schemas.microsoft.com/office/drawing/2014/main" id="{4802508E-1732-4D90-8B02-92D0E3A7E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1095375"/>
            <a:ext cx="10271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>
                <a:latin typeface="Arial" panose="020B0604020202020204" pitchFamily="34" charset="0"/>
              </a:rPr>
              <a:t>r</a:t>
            </a:r>
            <a:r>
              <a:rPr lang="en-US" altLang="en-US" sz="2200" baseline="-25000">
                <a:latin typeface="Arial" panose="020B0604020202020204" pitchFamily="34" charset="0"/>
              </a:rPr>
              <a:t>Valvoline</a:t>
            </a:r>
          </a:p>
        </p:txBody>
      </p:sp>
      <p:sp>
        <p:nvSpPr>
          <p:cNvPr id="10245" name="TextBox 8">
            <a:extLst>
              <a:ext uri="{FF2B5EF4-FFF2-40B4-BE49-F238E27FC236}">
                <a16:creationId xmlns:a16="http://schemas.microsoft.com/office/drawing/2014/main" id="{7452611F-163A-4E26-81BF-D3EA14D55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6213" y="4313238"/>
            <a:ext cx="1016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>
                <a:latin typeface="Arial" panose="020B0604020202020204" pitchFamily="34" charset="0"/>
              </a:rPr>
              <a:t>r</a:t>
            </a:r>
            <a:r>
              <a:rPr lang="en-US" altLang="en-US" sz="2200" baseline="-25000">
                <a:latin typeface="Arial" panose="020B0604020202020204" pitchFamily="34" charset="0"/>
              </a:rPr>
              <a:t>S&amp;P 500</a:t>
            </a:r>
          </a:p>
        </p:txBody>
      </p:sp>
      <p:sp>
        <p:nvSpPr>
          <p:cNvPr id="10246" name="TextBox 2">
            <a:extLst>
              <a:ext uri="{FF2B5EF4-FFF2-40B4-BE49-F238E27FC236}">
                <a16:creationId xmlns:a16="http://schemas.microsoft.com/office/drawing/2014/main" id="{7B8D8008-4FB0-449D-BFDA-8C5276C07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4725" y="2673350"/>
            <a:ext cx="3011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Characteristic Line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(Market Risk Relationship)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95A741-9337-457B-BFCF-6CACC8BFC38F}"/>
              </a:ext>
            </a:extLst>
          </p:cNvPr>
          <p:cNvCxnSpPr>
            <a:cxnSpLocks/>
          </p:cNvCxnSpPr>
          <p:nvPr/>
        </p:nvCxnSpPr>
        <p:spPr>
          <a:xfrm>
            <a:off x="4206875" y="2682875"/>
            <a:ext cx="0" cy="1646238"/>
          </a:xfrm>
          <a:prstGeom prst="line">
            <a:avLst/>
          </a:prstGeom>
          <a:ln w="22225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987589D-15D7-45B7-9C27-E177D48B4365}"/>
              </a:ext>
            </a:extLst>
          </p:cNvPr>
          <p:cNvCxnSpPr>
            <a:cxnSpLocks/>
          </p:cNvCxnSpPr>
          <p:nvPr/>
        </p:nvCxnSpPr>
        <p:spPr>
          <a:xfrm>
            <a:off x="5937250" y="4092575"/>
            <a:ext cx="0" cy="1760538"/>
          </a:xfrm>
          <a:prstGeom prst="line">
            <a:avLst/>
          </a:prstGeom>
          <a:ln w="22225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9" name="TextBox 8">
            <a:extLst>
              <a:ext uri="{FF2B5EF4-FFF2-40B4-BE49-F238E27FC236}">
                <a16:creationId xmlns:a16="http://schemas.microsoft.com/office/drawing/2014/main" id="{74BBB0FE-38F7-45CF-8377-B69F746E6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2465388"/>
            <a:ext cx="8112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8/2019</a:t>
            </a:r>
          </a:p>
        </p:txBody>
      </p:sp>
      <p:sp>
        <p:nvSpPr>
          <p:cNvPr id="10250" name="TextBox 13">
            <a:extLst>
              <a:ext uri="{FF2B5EF4-FFF2-40B4-BE49-F238E27FC236}">
                <a16:creationId xmlns:a16="http://schemas.microsoft.com/office/drawing/2014/main" id="{2289B144-D6D8-44D5-8F09-85967FB8A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850" y="6040438"/>
            <a:ext cx="812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2/2019</a:t>
            </a:r>
          </a:p>
        </p:txBody>
      </p:sp>
      <p:sp>
        <p:nvSpPr>
          <p:cNvPr id="10252" name="TextBox 1">
            <a:extLst>
              <a:ext uri="{FF2B5EF4-FFF2-40B4-BE49-F238E27FC236}">
                <a16:creationId xmlns:a16="http://schemas.microsoft.com/office/drawing/2014/main" id="{25B79047-8B63-4CFC-AC99-9B7CE120F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8713" y="4827588"/>
            <a:ext cx="1916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33CC"/>
                </a:solidFill>
              </a:rPr>
              <a:t>Firm-specific risk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9A9F6BD5-1FFC-4C44-A6D8-FCB384BA6E51}"/>
              </a:ext>
            </a:extLst>
          </p:cNvPr>
          <p:cNvSpPr/>
          <p:nvPr/>
        </p:nvSpPr>
        <p:spPr>
          <a:xfrm>
            <a:off x="6065838" y="4130675"/>
            <a:ext cx="142875" cy="1760538"/>
          </a:xfrm>
          <a:prstGeom prst="rightBrace">
            <a:avLst/>
          </a:prstGeom>
          <a:ln w="2222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6">
            <a:extLst>
              <a:ext uri="{FF2B5EF4-FFF2-40B4-BE49-F238E27FC236}">
                <a16:creationId xmlns:a16="http://schemas.microsoft.com/office/drawing/2014/main" id="{B8566513-1EC4-49CB-A2A9-4B18EE965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788" y="184150"/>
            <a:ext cx="79724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600">
                <a:latin typeface="Arial" panose="020B0604020202020204" pitchFamily="34" charset="0"/>
              </a:rPr>
              <a:t>Scatter Graph of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600">
                <a:latin typeface="Arial" panose="020B0604020202020204" pitchFamily="34" charset="0"/>
              </a:rPr>
              <a:t>Valvoline Returns and S&amp;P 500 Returns 2016 - 2019</a:t>
            </a:r>
          </a:p>
        </p:txBody>
      </p:sp>
      <p:sp>
        <p:nvSpPr>
          <p:cNvPr id="4099" name="TextBox 7">
            <a:extLst>
              <a:ext uri="{FF2B5EF4-FFF2-40B4-BE49-F238E27FC236}">
                <a16:creationId xmlns:a16="http://schemas.microsoft.com/office/drawing/2014/main" id="{92A974C8-4B0F-47C2-805A-9A6CFB19C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788" y="1144588"/>
            <a:ext cx="8112125" cy="556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en-US" altLang="en-US" sz="2800">
                <a:latin typeface="Arial" panose="020B0604020202020204" pitchFamily="34" charset="0"/>
              </a:rPr>
              <a:t>Most points are not on the line.</a:t>
            </a:r>
          </a:p>
          <a:p>
            <a:pPr lvl="1"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en-US" sz="2600">
                <a:latin typeface="Arial" panose="020B0604020202020204" pitchFamily="34" charset="0"/>
              </a:rPr>
              <a:t>Unsystematic risk</a:t>
            </a:r>
          </a:p>
          <a:p>
            <a:pPr eaLnBrk="1" hangingPunct="1">
              <a:spcBef>
                <a:spcPts val="1000"/>
              </a:spcBef>
            </a:pPr>
            <a:r>
              <a:rPr lang="en-US" altLang="en-US" sz="2800">
                <a:latin typeface="Arial" panose="020B0604020202020204" pitchFamily="34" charset="0"/>
              </a:rPr>
              <a:t>There is a good amount of scatter.</a:t>
            </a:r>
          </a:p>
          <a:p>
            <a:pPr lvl="1"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en-US" sz="2600">
                <a:latin typeface="Arial" panose="020B0604020202020204" pitchFamily="34" charset="0"/>
              </a:rPr>
              <a:t>Suggests the market does not explain all the variation in the stock’s return.</a:t>
            </a:r>
          </a:p>
          <a:p>
            <a:pPr lvl="1"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en-US" sz="2600">
                <a:latin typeface="Arial" panose="020B0604020202020204" pitchFamily="34" charset="0"/>
              </a:rPr>
              <a:t>In a regression analysis, r</a:t>
            </a:r>
            <a:r>
              <a:rPr lang="en-US" altLang="en-US" sz="2600" baseline="30000">
                <a:latin typeface="Arial" panose="020B0604020202020204" pitchFamily="34" charset="0"/>
              </a:rPr>
              <a:t>2</a:t>
            </a:r>
            <a:r>
              <a:rPr lang="en-US" altLang="en-US" sz="2600">
                <a:latin typeface="Arial" panose="020B0604020202020204" pitchFamily="34" charset="0"/>
              </a:rPr>
              <a:t> ≠ 1.0</a:t>
            </a:r>
          </a:p>
          <a:p>
            <a:pPr>
              <a:spcBef>
                <a:spcPts val="1000"/>
              </a:spcBef>
            </a:pPr>
            <a:r>
              <a:rPr lang="en-US" altLang="en-US" sz="2800">
                <a:latin typeface="Arial" panose="020B0604020202020204" pitchFamily="34" charset="0"/>
              </a:rPr>
              <a:t>When running a regression which is the dependent variable and which is the independent variable?</a:t>
            </a:r>
          </a:p>
          <a:p>
            <a:pPr lvl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en-US" sz="2600">
                <a:latin typeface="Arial" panose="020B0604020202020204" pitchFamily="34" charset="0"/>
              </a:rPr>
              <a:t>Dependent variable is the one you wish to predict based on knowledge of the independent variable.</a:t>
            </a:r>
          </a:p>
        </p:txBody>
      </p:sp>
    </p:spTree>
    <p:custDataLst>
      <p:tags r:id="rId1"/>
    </p:custDataLst>
  </p:cSld>
  <p:clrMapOvr>
    <a:masterClrMapping/>
  </p:clrMapOvr>
  <p:transition spd="slow" advTm="28869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6">
            <a:extLst>
              <a:ext uri="{FF2B5EF4-FFF2-40B4-BE49-F238E27FC236}">
                <a16:creationId xmlns:a16="http://schemas.microsoft.com/office/drawing/2014/main" id="{B8E7571A-51A1-4C5A-9ADB-0DB5B8755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788" y="184150"/>
            <a:ext cx="79724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600">
                <a:latin typeface="Arial" panose="020B0604020202020204" pitchFamily="34" charset="0"/>
              </a:rPr>
              <a:t>Regression Analysis: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600">
                <a:latin typeface="Arial" panose="020B0604020202020204" pitchFamily="34" charset="0"/>
              </a:rPr>
              <a:t>Valvoline Returns and S&amp;P 500 Returns 2016 - 2019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BC11DA2-5207-45CB-97C2-C81EB8C54334}"/>
              </a:ext>
            </a:extLst>
          </p:cNvPr>
          <p:cNvGraphicFramePr>
            <a:graphicFrameLocks noGrp="1"/>
          </p:cNvGraphicFramePr>
          <p:nvPr/>
        </p:nvGraphicFramePr>
        <p:xfrm>
          <a:off x="574675" y="1363663"/>
          <a:ext cx="3602038" cy="1905000"/>
        </p:xfrm>
        <a:graphic>
          <a:graphicData uri="http://schemas.openxmlformats.org/drawingml/2006/table">
            <a:tbl>
              <a:tblPr/>
              <a:tblGrid>
                <a:gridCol w="1801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1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SUMMARY OUTPUT</a:t>
                      </a: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Regression Statistics</a:t>
                      </a: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Multiple R</a:t>
                      </a: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0.442146</a:t>
                      </a: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 Square</a:t>
                      </a: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0.195493</a:t>
                      </a: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Adjusted R Square</a:t>
                      </a: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0.171831</a:t>
                      </a: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Standard Error</a:t>
                      </a: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0.064979</a:t>
                      </a: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Observations</a:t>
                      </a: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2" marR="952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124E139-57A4-4DAF-9E8F-D76F3DC650FA}"/>
              </a:ext>
            </a:extLst>
          </p:cNvPr>
          <p:cNvGraphicFramePr>
            <a:graphicFrameLocks noGrp="1"/>
          </p:cNvGraphicFramePr>
          <p:nvPr/>
        </p:nvGraphicFramePr>
        <p:xfrm>
          <a:off x="574675" y="3421063"/>
          <a:ext cx="6086475" cy="1190625"/>
        </p:xfrm>
        <a:graphic>
          <a:graphicData uri="http://schemas.openxmlformats.org/drawingml/2006/table">
            <a:tbl>
              <a:tblPr/>
              <a:tblGrid>
                <a:gridCol w="1014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27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76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42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Significance 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Regression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0.034884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0.034884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8.261928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0.006934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Residual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0.143557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0.004222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0.178441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788C4F0-47A0-4844-A5A3-977C0E2552F1}"/>
              </a:ext>
            </a:extLst>
          </p:cNvPr>
          <p:cNvGraphicFramePr>
            <a:graphicFrameLocks noGrp="1"/>
          </p:cNvGraphicFramePr>
          <p:nvPr/>
        </p:nvGraphicFramePr>
        <p:xfrm>
          <a:off x="574675" y="4929188"/>
          <a:ext cx="8154990" cy="942975"/>
        </p:xfrm>
        <a:graphic>
          <a:graphicData uri="http://schemas.openxmlformats.org/drawingml/2006/table">
            <a:tbl>
              <a:tblPr/>
              <a:tblGrid>
                <a:gridCol w="906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1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1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61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61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Coefficients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Standard Error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Stat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P-value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 95%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Upper 95%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 95.0%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Upper 95.0%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Intercept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-0.00806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0.011117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-0.72512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0.473338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-0.03065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0.014531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-0.03065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0.014531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 Variable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0.893848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0.310972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2.874357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0.006934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0.261875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1.525822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0.261875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1.525822</a:t>
                      </a: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CFCD73D-2281-4CD7-B5E7-F06F6CCDB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9388" y="1905000"/>
            <a:ext cx="2441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C00000"/>
                </a:solidFill>
                <a:latin typeface="Arial" panose="020B0604020202020204" pitchFamily="34" charset="0"/>
              </a:rPr>
              <a:t>Using CORREL in Excel: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C00000"/>
                </a:solidFill>
                <a:latin typeface="Arial" panose="020B0604020202020204" pitchFamily="34" charset="0"/>
              </a:rPr>
              <a:t>Correlation = 0.442146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89726B0-222B-4CF2-B9A3-6F9284A78DBC}"/>
              </a:ext>
            </a:extLst>
          </p:cNvPr>
          <p:cNvSpPr/>
          <p:nvPr/>
        </p:nvSpPr>
        <p:spPr>
          <a:xfrm>
            <a:off x="3340100" y="2052638"/>
            <a:ext cx="923925" cy="2921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B27D8D2-7301-4C5F-BE0F-AB0B82F7F2E0}"/>
              </a:ext>
            </a:extLst>
          </p:cNvPr>
          <p:cNvCxnSpPr/>
          <p:nvPr/>
        </p:nvCxnSpPr>
        <p:spPr>
          <a:xfrm flipH="1">
            <a:off x="4330700" y="2193925"/>
            <a:ext cx="879475" cy="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BACKING_FORM_KEY" val="983946-f:\fin 4504\beta ex.ppt"/>
  <p:tag name="ARTICULATE_PRESENTER_VERSION" val="8"/>
  <p:tag name="ARTICULATE_USED_PAGE_ORIENTATION" val="1"/>
  <p:tag name="ARTICULATE_USED_PAGE_SIZE" val="1"/>
  <p:tag name="ARTICULATE_REFERENCE_ID" val="7ffee3ee-043e-487b-99d1-bcb2775fb418"/>
  <p:tag name="ARTICULATE_DESIGN_ID_OFFICE THEME" val="6e56uE78cKv"/>
  <p:tag name="ARTICULATE_PROJECT_OPEN" val="0"/>
  <p:tag name="ARTICULATE_SLIDE_COUNT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75"/>
  <p:tag name="ORIGINAL_AUDIO_FILEPATH" val="G:\FIN 4504\PPT\Chapter07-beta computation\ppt\media\media1.m4a"/>
  <p:tag name="ELAPSEDTIME" val="0.00"/>
  <p:tag name="ARTICULATE_USED_LAYOUT" val="1"/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9"/>
  <p:tag name="ARTICULATE_USED_LAYOUT" val="7"/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0"/>
  <p:tag name="ARTICULATE_USED_LAYOUT" val="7"/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1"/>
  <p:tag name="ARTICULATE_USED_LAYOUT" val="1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|11.6|6.3|3.5|15.9|87.4|104.1"/>
  <p:tag name="AUDIO_ID" val="257"/>
  <p:tag name="ORIGINAL_AUDIO_FILEPATH" val="G:\FIN 4504\PPT\Chapter07-beta computation\ppt\media\media5.m4a"/>
  <p:tag name="ELAPSEDTIME" val="0.00"/>
  <p:tag name="TIMELINE" val="21.70/33.30/39.60/43.10/59.00/146.40/250.50"/>
  <p:tag name="ARTICULATE_USED_LAYOUT" val="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8"/>
  <p:tag name="ARTICULATE_USED_LAYOUT" val="1"/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1709</TotalTime>
  <Words>526</Words>
  <Application>Microsoft Office PowerPoint</Application>
  <PresentationFormat>On-screen Show (4:3)</PresentationFormat>
  <Paragraphs>219</Paragraphs>
  <Slides>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Helvetica</vt:lpstr>
      <vt:lpstr>Verdana</vt:lpstr>
      <vt:lpstr>Office Theme</vt:lpstr>
      <vt:lpstr>Equation</vt:lpstr>
      <vt:lpstr>7.2 CAPM and Index Models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TechSmith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m.pierce</dc:creator>
  <cp:lastModifiedBy>Besley, Scott</cp:lastModifiedBy>
  <cp:revision>128</cp:revision>
  <dcterms:created xsi:type="dcterms:W3CDTF">2006-07-18T19:14:56Z</dcterms:created>
  <dcterms:modified xsi:type="dcterms:W3CDTF">2020-10-01T18:31:49Z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ProjectFull">
    <vt:lpwstr>F:\FIN 4504\Beta ex.ppta</vt:lpwstr>
  </property>
  <property fmtid="{D5CDD505-2E9C-101B-9397-08002B2CF9AE}" pid="4" name="ArticulateGUID">
    <vt:lpwstr>A9305EDF-9441-4E15-B938-C8488D9F8E45</vt:lpwstr>
  </property>
  <property fmtid="{D5CDD505-2E9C-101B-9397-08002B2CF9AE}" pid="5" name="ArticulatePath">
    <vt:lpwstr>Beta ex</vt:lpwstr>
  </property>
  <property fmtid="{D5CDD505-2E9C-101B-9397-08002B2CF9AE}" pid="6" name="ArticulateProjectVersion">
    <vt:lpwstr>8</vt:lpwstr>
  </property>
</Properties>
</file>