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60" r:id="rId2"/>
    <p:sldId id="261" r:id="rId3"/>
    <p:sldId id="263" r:id="rId4"/>
    <p:sldId id="262" r:id="rId5"/>
    <p:sldId id="264" r:id="rId6"/>
    <p:sldId id="309" r:id="rId7"/>
    <p:sldId id="310" r:id="rId8"/>
    <p:sldId id="358"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60" r:id="rId22"/>
    <p:sldId id="324" r:id="rId23"/>
    <p:sldId id="325" r:id="rId24"/>
    <p:sldId id="326" r:id="rId25"/>
    <p:sldId id="327" r:id="rId26"/>
    <p:sldId id="328" r:id="rId27"/>
    <p:sldId id="352" r:id="rId28"/>
    <p:sldId id="330" r:id="rId29"/>
    <p:sldId id="350" r:id="rId30"/>
    <p:sldId id="351" r:id="rId31"/>
    <p:sldId id="349" r:id="rId32"/>
    <p:sldId id="334" r:id="rId33"/>
    <p:sldId id="335" r:id="rId34"/>
    <p:sldId id="339" r:id="rId35"/>
    <p:sldId id="348" r:id="rId36"/>
    <p:sldId id="341" r:id="rId37"/>
    <p:sldId id="347" r:id="rId38"/>
    <p:sldId id="343" r:id="rId39"/>
    <p:sldId id="344" r:id="rId40"/>
    <p:sldId id="353" r:id="rId41"/>
    <p:sldId id="354" r:id="rId42"/>
    <p:sldId id="361" r:id="rId43"/>
    <p:sldId id="359" r:id="rId44"/>
    <p:sldId id="355" r:id="rId45"/>
    <p:sldId id="35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D" initials="C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42328"/>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61" autoAdjust="0"/>
    <p:restoredTop sz="82713" autoAdjust="0"/>
  </p:normalViewPr>
  <p:slideViewPr>
    <p:cSldViewPr>
      <p:cViewPr varScale="1">
        <p:scale>
          <a:sx n="88" d="100"/>
          <a:sy n="88" d="100"/>
        </p:scale>
        <p:origin x="252" y="96"/>
      </p:cViewPr>
      <p:guideLst>
        <p:guide orient="horz" pos="2160"/>
        <p:guide pos="2880"/>
      </p:guideLst>
    </p:cSldViewPr>
  </p:slideViewPr>
  <p:outlineViewPr>
    <p:cViewPr>
      <p:scale>
        <a:sx n="33" d="100"/>
        <a:sy n="33" d="100"/>
      </p:scale>
      <p:origin x="0" y="-13602"/>
    </p:cViewPr>
  </p:outlineViewPr>
  <p:notesTextViewPr>
    <p:cViewPr>
      <p:scale>
        <a:sx n="100" d="100"/>
        <a:sy n="100" d="100"/>
      </p:scale>
      <p:origin x="0" y="0"/>
    </p:cViewPr>
  </p:notesTextViewPr>
  <p:notesViewPr>
    <p:cSldViewPr>
      <p:cViewPr varScale="1">
        <p:scale>
          <a:sx n="86" d="100"/>
          <a:sy n="86" d="100"/>
        </p:scale>
        <p:origin x="3030"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A582A5-E592-4D56-958B-56E54152252B}" type="datetimeFigureOut">
              <a:rPr lang="en-US" smtClean="0"/>
              <a:pPr/>
              <a:t>11/10/2018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A02C072-76FC-4439-8E21-B179EA1F4A47}" type="slidenum">
              <a:rPr lang="en-US" smtClean="0"/>
              <a:pPr/>
              <a:t>‹#›</a:t>
            </a:fld>
            <a:endParaRPr lang="en-US"/>
          </a:p>
        </p:txBody>
      </p:sp>
    </p:spTree>
    <p:extLst>
      <p:ext uri="{BB962C8B-B14F-4D97-AF65-F5344CB8AC3E}">
        <p14:creationId xmlns:p14="http://schemas.microsoft.com/office/powerpoint/2010/main" val="2194185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8B3C75-08A5-4994-A3E6-7DBDB37BC5E8}" type="datetimeFigureOut">
              <a:rPr lang="en-US" smtClean="0"/>
              <a:pPr/>
              <a:t>11/10/2018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355D2A-133C-4D7D-81D4-14D33A91400E}" type="slidenum">
              <a:rPr lang="en-US" smtClean="0"/>
              <a:pPr/>
              <a:t>‹#›</a:t>
            </a:fld>
            <a:endParaRPr lang="en-US"/>
          </a:p>
        </p:txBody>
      </p:sp>
    </p:spTree>
    <p:extLst>
      <p:ext uri="{BB962C8B-B14F-4D97-AF65-F5344CB8AC3E}">
        <p14:creationId xmlns:p14="http://schemas.microsoft.com/office/powerpoint/2010/main" val="181097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pPr/>
              <a:t>8</a:t>
            </a:fld>
            <a:endParaRPr lang="en-US"/>
          </a:p>
        </p:txBody>
      </p:sp>
    </p:spTree>
    <p:extLst>
      <p:ext uri="{BB962C8B-B14F-4D97-AF65-F5344CB8AC3E}">
        <p14:creationId xmlns:p14="http://schemas.microsoft.com/office/powerpoint/2010/main" val="2198984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rPr>
              <a:t>Think:</a:t>
            </a:r>
            <a:r>
              <a:rPr lang="en-US" baseline="0" dirty="0">
                <a:latin typeface="Times New Roman" pitchFamily="18" charset="0"/>
              </a:rPr>
              <a:t> </a:t>
            </a:r>
            <a:r>
              <a:rPr lang="en-US" baseline="0" dirty="0">
                <a:latin typeface="Calibri" charset="0"/>
              </a:rPr>
              <a:t>Notice that mitigating factors </a:t>
            </a:r>
            <a:r>
              <a:rPr lang="en-US" dirty="0">
                <a:latin typeface="Calibri" charset="0"/>
              </a:rPr>
              <a:t>align</a:t>
            </a:r>
            <a:r>
              <a:rPr lang="en-US" baseline="0" dirty="0">
                <a:latin typeface="Calibri" charset="0"/>
              </a:rPr>
              <a:t> interests of managers with interest of owners.</a:t>
            </a:r>
            <a:endParaRPr lang="en-US" dirty="0">
              <a:latin typeface="Calibri" charset="0"/>
            </a:endParaRPr>
          </a:p>
        </p:txBody>
      </p:sp>
      <p:sp>
        <p:nvSpPr>
          <p:cNvPr id="4" name="Slide Number Placeholder 3"/>
          <p:cNvSpPr>
            <a:spLocks noGrp="1"/>
          </p:cNvSpPr>
          <p:nvPr>
            <p:ph type="sldNum" sz="quarter" idx="10"/>
          </p:nvPr>
        </p:nvSpPr>
        <p:spPr/>
        <p:txBody>
          <a:bodyPr/>
          <a:lstStyle/>
          <a:p>
            <a:fld id="{ED355D2A-133C-4D7D-81D4-14D33A91400E}" type="slidenum">
              <a:rPr lang="en-US" smtClean="0"/>
              <a:pPr/>
              <a:t>10</a:t>
            </a:fld>
            <a:endParaRPr lang="en-US"/>
          </a:p>
        </p:txBody>
      </p:sp>
    </p:spTree>
    <p:extLst>
      <p:ext uri="{BB962C8B-B14F-4D97-AF65-F5344CB8AC3E}">
        <p14:creationId xmlns:p14="http://schemas.microsoft.com/office/powerpoint/2010/main" val="4243840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rPr>
              <a:t>Think:  What type of investors would likely</a:t>
            </a:r>
            <a:r>
              <a:rPr lang="en-US" baseline="0" dirty="0">
                <a:latin typeface="Times New Roman" pitchFamily="18" charset="0"/>
              </a:rPr>
              <a:t> </a:t>
            </a:r>
            <a:r>
              <a:rPr lang="en-US" dirty="0">
                <a:latin typeface="Times New Roman" pitchFamily="18" charset="0"/>
              </a:rPr>
              <a:t>hold the portfolio on the left?</a:t>
            </a:r>
            <a:r>
              <a:rPr lang="en-US" baseline="0" dirty="0">
                <a:latin typeface="Times New Roman" pitchFamily="18" charset="0"/>
              </a:rPr>
              <a:t> </a:t>
            </a:r>
            <a:r>
              <a:rPr lang="en-US" dirty="0">
                <a:latin typeface="Times New Roman" pitchFamily="18" charset="0"/>
              </a:rPr>
              <a:t>On the right?</a:t>
            </a:r>
          </a:p>
        </p:txBody>
      </p:sp>
      <p:sp>
        <p:nvSpPr>
          <p:cNvPr id="4" name="Slide Number Placeholder 3"/>
          <p:cNvSpPr>
            <a:spLocks noGrp="1"/>
          </p:cNvSpPr>
          <p:nvPr>
            <p:ph type="sldNum" sz="quarter" idx="10"/>
          </p:nvPr>
        </p:nvSpPr>
        <p:spPr/>
        <p:txBody>
          <a:bodyPr/>
          <a:lstStyle/>
          <a:p>
            <a:fld id="{ED355D2A-133C-4D7D-81D4-14D33A91400E}" type="slidenum">
              <a:rPr lang="en-US" smtClean="0"/>
              <a:pPr/>
              <a:t>14</a:t>
            </a:fld>
            <a:endParaRPr lang="en-US"/>
          </a:p>
        </p:txBody>
      </p:sp>
    </p:spTree>
    <p:extLst>
      <p:ext uri="{BB962C8B-B14F-4D97-AF65-F5344CB8AC3E}">
        <p14:creationId xmlns:p14="http://schemas.microsoft.com/office/powerpoint/2010/main" val="586417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latin typeface="Calibri" charset="0"/>
              </a:rPr>
              <a:t>Think:</a:t>
            </a:r>
            <a:r>
              <a:rPr lang="en-US" i="1" baseline="0" dirty="0" smtClean="0">
                <a:latin typeface="Calibri" charset="0"/>
              </a:rPr>
              <a:t> Is the relationship between price and quantity of capital any different than any other supply/demand curve?</a:t>
            </a:r>
          </a:p>
        </p:txBody>
      </p:sp>
      <p:sp>
        <p:nvSpPr>
          <p:cNvPr id="4" name="Slide Number Placeholder 3"/>
          <p:cNvSpPr>
            <a:spLocks noGrp="1"/>
          </p:cNvSpPr>
          <p:nvPr>
            <p:ph type="sldNum" sz="quarter" idx="10"/>
          </p:nvPr>
        </p:nvSpPr>
        <p:spPr/>
        <p:txBody>
          <a:bodyPr/>
          <a:lstStyle/>
          <a:p>
            <a:fld id="{ED355D2A-133C-4D7D-81D4-14D33A91400E}" type="slidenum">
              <a:rPr lang="en-US" smtClean="0"/>
              <a:pPr/>
              <a:t>21</a:t>
            </a:fld>
            <a:endParaRPr lang="en-US"/>
          </a:p>
        </p:txBody>
      </p:sp>
    </p:spTree>
    <p:extLst>
      <p:ext uri="{BB962C8B-B14F-4D97-AF65-F5344CB8AC3E}">
        <p14:creationId xmlns:p14="http://schemas.microsoft.com/office/powerpoint/2010/main" val="2726317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 Securitization</a:t>
            </a:r>
            <a:r>
              <a:rPr lang="en-US" dirty="0"/>
              <a:t>: Buying mortgage loans from originators and bundling them into mortgage-backed securities</a:t>
            </a:r>
          </a:p>
          <a:p>
            <a:r>
              <a:rPr lang="en-US" dirty="0"/>
              <a:t>2. Replacement of low-risk </a:t>
            </a:r>
            <a:r>
              <a:rPr lang="en-US" i="1" dirty="0"/>
              <a:t>conforming</a:t>
            </a:r>
            <a:r>
              <a:rPr lang="en-US" dirty="0"/>
              <a:t> mortgages with </a:t>
            </a:r>
            <a:r>
              <a:rPr lang="en-US" i="1" dirty="0"/>
              <a:t>nonconforming</a:t>
            </a:r>
            <a:r>
              <a:rPr lang="en-US" dirty="0"/>
              <a:t> “subprime” loans</a:t>
            </a:r>
          </a:p>
          <a:p>
            <a:r>
              <a:rPr lang="en-US" dirty="0"/>
              <a:t>3. Trend toward low-documentation and then no-documentation loans and rising allowed leverage on home loans (loan-to-value ratio)</a:t>
            </a:r>
          </a:p>
          <a:p>
            <a:r>
              <a:rPr lang="en-US" dirty="0"/>
              <a:t>4. Low adjustable-rate mortgages (ARMs) that “maxed out” borrowers' paying capacity at low rates</a:t>
            </a:r>
          </a:p>
        </p:txBody>
      </p:sp>
      <p:sp>
        <p:nvSpPr>
          <p:cNvPr id="4" name="Slide Number Placeholder 3"/>
          <p:cNvSpPr>
            <a:spLocks noGrp="1"/>
          </p:cNvSpPr>
          <p:nvPr>
            <p:ph type="sldNum" sz="quarter" idx="10"/>
          </p:nvPr>
        </p:nvSpPr>
        <p:spPr/>
        <p:txBody>
          <a:bodyPr/>
          <a:lstStyle/>
          <a:p>
            <a:fld id="{ED355D2A-133C-4D7D-81D4-14D33A91400E}" type="slidenum">
              <a:rPr lang="en-US" smtClean="0"/>
              <a:pPr/>
              <a:t>29</a:t>
            </a:fld>
            <a:endParaRPr lang="en-US"/>
          </a:p>
        </p:txBody>
      </p:sp>
    </p:spTree>
    <p:extLst>
      <p:ext uri="{BB962C8B-B14F-4D97-AF65-F5344CB8AC3E}">
        <p14:creationId xmlns:p14="http://schemas.microsoft.com/office/powerpoint/2010/main" val="2223439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 Securitization</a:t>
            </a:r>
            <a:r>
              <a:rPr lang="en-US" dirty="0"/>
              <a:t>: Buying mortgage loans from originators and bundling them into mortgage-backed securities </a:t>
            </a:r>
          </a:p>
          <a:p>
            <a:r>
              <a:rPr lang="en-US" dirty="0"/>
              <a:t>2. Replacement of low-risk </a:t>
            </a:r>
            <a:r>
              <a:rPr lang="en-US" i="1" dirty="0"/>
              <a:t>conforming</a:t>
            </a:r>
            <a:r>
              <a:rPr lang="en-US" dirty="0"/>
              <a:t> mortgages with </a:t>
            </a:r>
            <a:r>
              <a:rPr lang="en-US" i="1" dirty="0"/>
              <a:t>nonconforming</a:t>
            </a:r>
            <a:r>
              <a:rPr lang="en-US" dirty="0"/>
              <a:t> “subprime” loans </a:t>
            </a:r>
          </a:p>
          <a:p>
            <a:r>
              <a:rPr lang="en-US" dirty="0"/>
              <a:t>3. Trend toward low-documentation and then no-documentation loans and rising allowed leverage on home loans (loan-to-value ratio) </a:t>
            </a:r>
          </a:p>
          <a:p>
            <a:r>
              <a:rPr lang="en-US" dirty="0"/>
              <a:t>4. Low adjustable-rate mortgages (ARMs) that “maxed out” borrowers' paying capacity at low rates </a:t>
            </a:r>
          </a:p>
        </p:txBody>
      </p:sp>
      <p:sp>
        <p:nvSpPr>
          <p:cNvPr id="4" name="Slide Number Placeholder 3"/>
          <p:cNvSpPr>
            <a:spLocks noGrp="1"/>
          </p:cNvSpPr>
          <p:nvPr>
            <p:ph type="sldNum" sz="quarter" idx="10"/>
          </p:nvPr>
        </p:nvSpPr>
        <p:spPr/>
        <p:txBody>
          <a:bodyPr/>
          <a:lstStyle/>
          <a:p>
            <a:fld id="{ED355D2A-133C-4D7D-81D4-14D33A91400E}" type="slidenum">
              <a:rPr lang="en-US" smtClean="0"/>
              <a:pPr/>
              <a:t>30</a:t>
            </a:fld>
            <a:endParaRPr lang="en-US"/>
          </a:p>
        </p:txBody>
      </p:sp>
    </p:spTree>
    <p:extLst>
      <p:ext uri="{BB962C8B-B14F-4D97-AF65-F5344CB8AC3E}">
        <p14:creationId xmlns:p14="http://schemas.microsoft.com/office/powerpoint/2010/main" val="2132329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pPr/>
              <a:t>36</a:t>
            </a:fld>
            <a:endParaRPr lang="en-US"/>
          </a:p>
        </p:txBody>
      </p:sp>
    </p:spTree>
    <p:extLst>
      <p:ext uri="{BB962C8B-B14F-4D97-AF65-F5344CB8AC3E}">
        <p14:creationId xmlns:p14="http://schemas.microsoft.com/office/powerpoint/2010/main" val="666751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pPr/>
              <a:t>41</a:t>
            </a:fld>
            <a:endParaRPr lang="en-US"/>
          </a:p>
        </p:txBody>
      </p:sp>
    </p:spTree>
    <p:extLst>
      <p:ext uri="{BB962C8B-B14F-4D97-AF65-F5344CB8AC3E}">
        <p14:creationId xmlns:p14="http://schemas.microsoft.com/office/powerpoint/2010/main" val="1215984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pPr/>
              <a:t>42</a:t>
            </a:fld>
            <a:endParaRPr lang="en-US"/>
          </a:p>
        </p:txBody>
      </p:sp>
    </p:spTree>
    <p:extLst>
      <p:ext uri="{BB962C8B-B14F-4D97-AF65-F5344CB8AC3E}">
        <p14:creationId xmlns:p14="http://schemas.microsoft.com/office/powerpoint/2010/main" val="4030121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pPr/>
              <a:t>43</a:t>
            </a:fld>
            <a:endParaRPr lang="en-US"/>
          </a:p>
        </p:txBody>
      </p:sp>
    </p:spTree>
    <p:extLst>
      <p:ext uri="{BB962C8B-B14F-4D97-AF65-F5344CB8AC3E}">
        <p14:creationId xmlns:p14="http://schemas.microsoft.com/office/powerpoint/2010/main" val="51745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pPr/>
              <a:t>44</a:t>
            </a:fld>
            <a:endParaRPr lang="en-US"/>
          </a:p>
        </p:txBody>
      </p:sp>
    </p:spTree>
    <p:extLst>
      <p:ext uri="{BB962C8B-B14F-4D97-AF65-F5344CB8AC3E}">
        <p14:creationId xmlns:p14="http://schemas.microsoft.com/office/powerpoint/2010/main" val="1215984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pPr/>
              <a:t>45</a:t>
            </a:fld>
            <a:endParaRPr lang="en-US"/>
          </a:p>
        </p:txBody>
      </p:sp>
    </p:spTree>
    <p:extLst>
      <p:ext uri="{BB962C8B-B14F-4D97-AF65-F5344CB8AC3E}">
        <p14:creationId xmlns:p14="http://schemas.microsoft.com/office/powerpoint/2010/main" val="1215984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
        <p:cNvGrpSpPr/>
        <p:nvPr/>
      </p:nvGrpSpPr>
      <p:grpSpPr>
        <a:xfrm>
          <a:off x="0" y="0"/>
          <a:ext cx="0" cy="0"/>
          <a:chOff x="0" y="0"/>
          <a:chExt cx="0" cy="0"/>
        </a:xfrm>
      </p:grpSpPr>
      <p:sp>
        <p:nvSpPr>
          <p:cNvPr id="2" name="Title 1"/>
          <p:cNvSpPr>
            <a:spLocks noGrp="1"/>
          </p:cNvSpPr>
          <p:nvPr>
            <p:ph type="ctrTitle"/>
          </p:nvPr>
        </p:nvSpPr>
        <p:spPr>
          <a:xfrm>
            <a:off x="76200" y="76200"/>
            <a:ext cx="8991600" cy="1600200"/>
          </a:xfrm>
        </p:spPr>
        <p:txBody>
          <a:bodyPr/>
          <a:lstStyle>
            <a:lvl1pPr algn="l">
              <a:spcBef>
                <a:spcPts val="600"/>
              </a:spcBef>
              <a:buClr>
                <a:srgbClr val="000000"/>
              </a:buClr>
              <a:defRPr>
                <a:solidFill>
                  <a:schemeClr val="tx1"/>
                </a:solidFill>
                <a:latin typeface="Helvetica" pitchFamily="34" charset="0"/>
                <a:cs typeface="Helvetica" pitchFamily="34" charset="0"/>
              </a:defRPr>
            </a:lvl1pPr>
          </a:lstStyle>
          <a:p>
            <a:r>
              <a:rPr lang="en-US" dirty="0"/>
              <a:t>Click to edit Master title style</a:t>
            </a:r>
          </a:p>
        </p:txBody>
      </p:sp>
      <p:sp>
        <p:nvSpPr>
          <p:cNvPr id="3" name="Subtitle 2"/>
          <p:cNvSpPr>
            <a:spLocks noGrp="1"/>
          </p:cNvSpPr>
          <p:nvPr>
            <p:ph type="subTitle" idx="1"/>
          </p:nvPr>
        </p:nvSpPr>
        <p:spPr>
          <a:xfrm>
            <a:off x="1524000" y="2362200"/>
            <a:ext cx="5943600" cy="2819400"/>
          </a:xfrm>
        </p:spPr>
        <p:txBody>
          <a:bodyPr vert="horz" lIns="91440" tIns="45720" rIns="91440" bIns="45720" rtlCol="0" anchor="ctr">
            <a:normAutofit/>
          </a:bodyPr>
          <a:lstStyle>
            <a:lvl1pPr algn="ctr">
              <a:buClr>
                <a:srgbClr val="000000"/>
              </a:buClr>
              <a:defRPr lang="en-US" sz="4400">
                <a:solidFill>
                  <a:schemeClr val="tx1"/>
                </a:solidFill>
                <a:latin typeface="Helvetica" pitchFamily="34" charset="0"/>
                <a:ea typeface="Verdana" pitchFamily="34" charset="0"/>
                <a:cs typeface="Helvetica" pitchFamily="34" charset="0"/>
              </a:defRPr>
            </a:lvl1pPr>
          </a:lstStyle>
          <a:p>
            <a:pPr lvl="0">
              <a:spcBef>
                <a:spcPct val="0"/>
              </a:spcBef>
              <a:buNone/>
            </a:pPr>
            <a:r>
              <a:rPr lang="en-US" dirty="0"/>
              <a:t>Click to edit Master subtitle style</a:t>
            </a:r>
          </a:p>
        </p:txBody>
      </p:sp>
      <p:sp>
        <p:nvSpPr>
          <p:cNvPr id="10" name="Text Placeholder 9"/>
          <p:cNvSpPr>
            <a:spLocks noGrp="1"/>
          </p:cNvSpPr>
          <p:nvPr>
            <p:ph type="body" sz="quarter" idx="11"/>
          </p:nvPr>
        </p:nvSpPr>
        <p:spPr>
          <a:xfrm>
            <a:off x="609600" y="6277998"/>
            <a:ext cx="7924800" cy="503802"/>
          </a:xfrm>
        </p:spPr>
        <p:txBody>
          <a:bodyPr anchor="ctr">
            <a:noAutofit/>
          </a:bodyPr>
          <a:lstStyle>
            <a:lvl1pPr marL="0" indent="0" algn="ctr">
              <a:buClr>
                <a:srgbClr val="000000"/>
              </a:buClr>
              <a:buNone/>
              <a:defRPr sz="1200">
                <a:solidFill>
                  <a:schemeClr val="tx1"/>
                </a:solidFill>
                <a:latin typeface="Helvetica" pitchFamily="34" charset="0"/>
                <a:cs typeface="Helvetica" pitchFamily="34" charset="0"/>
              </a:defRPr>
            </a:lvl1pPr>
            <a:lvl2pPr>
              <a:buClr>
                <a:srgbClr val="000000"/>
              </a:buClr>
              <a:defRPr sz="1200">
                <a:solidFill>
                  <a:schemeClr val="tx1"/>
                </a:solidFill>
              </a:defRPr>
            </a:lvl2pPr>
            <a:lvl3pPr>
              <a:buClr>
                <a:srgbClr val="000000"/>
              </a:buClr>
              <a:defRPr sz="1200">
                <a:solidFill>
                  <a:schemeClr val="tx1"/>
                </a:solidFill>
              </a:defRPr>
            </a:lvl3pPr>
            <a:lvl4pPr>
              <a:buClr>
                <a:srgbClr val="000000"/>
              </a:buClr>
              <a:defRPr sz="1200">
                <a:solidFill>
                  <a:schemeClr val="tx1"/>
                </a:solidFill>
              </a:defRPr>
            </a:lvl4pPr>
            <a:lvl5pPr>
              <a:buClr>
                <a:srgbClr val="000000"/>
              </a:buClr>
              <a:defRPr sz="1200">
                <a:solidFill>
                  <a:schemeClr val="tx1"/>
                </a:solidFill>
              </a:defRPr>
            </a:lvl5pPr>
          </a:lstStyle>
          <a:p>
            <a:pPr lvl="0"/>
            <a:endParaRPr lang="en-US" dirty="0"/>
          </a:p>
        </p:txBody>
      </p:sp>
    </p:spTree>
    <p:extLst>
      <p:ext uri="{BB962C8B-B14F-4D97-AF65-F5344CB8AC3E}">
        <p14:creationId xmlns:p14="http://schemas.microsoft.com/office/powerpoint/2010/main" val="373329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latin typeface="+mj-lt"/>
              </a:defRPr>
            </a:lvl1pPr>
          </a:lstStyle>
          <a:p>
            <a:r>
              <a:rPr lang="en-US" dirty="0"/>
              <a:t>Click to edit Master title style</a:t>
            </a:r>
          </a:p>
        </p:txBody>
      </p:sp>
      <p:sp>
        <p:nvSpPr>
          <p:cNvPr id="8" name="Content Placeholder 7"/>
          <p:cNvSpPr>
            <a:spLocks noGrp="1"/>
          </p:cNvSpPr>
          <p:nvPr>
            <p:ph sz="quarter" idx="10"/>
          </p:nvPr>
        </p:nvSpPr>
        <p:spPr>
          <a:xfrm>
            <a:off x="281940" y="1752600"/>
            <a:ext cx="8557260" cy="1295400"/>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a:buClr>
                <a:srgbClr val="000000"/>
              </a:buCl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1"/>
          </p:nvPr>
        </p:nvSpPr>
        <p:spPr>
          <a:xfrm>
            <a:off x="281940" y="3429000"/>
            <a:ext cx="8557260" cy="1246909"/>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marL="2178050" indent="-34925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2"/>
          </p:nvPr>
        </p:nvSpPr>
        <p:spPr>
          <a:xfrm>
            <a:off x="281940" y="5006340"/>
            <a:ext cx="8557260" cy="1089660"/>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marL="2286000" indent="-45720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26076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10"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defRPr>
            </a:lvl1pPr>
          </a:lstStyle>
          <a:p>
            <a:r>
              <a:rPr lang="en-US" dirty="0"/>
              <a:t>Click to edit Master title style</a:t>
            </a:r>
          </a:p>
        </p:txBody>
      </p:sp>
      <p:sp>
        <p:nvSpPr>
          <p:cNvPr id="8" name="Content Placeholder 7"/>
          <p:cNvSpPr>
            <a:spLocks noGrp="1"/>
          </p:cNvSpPr>
          <p:nvPr>
            <p:ph sz="quarter" idx="10"/>
          </p:nvPr>
        </p:nvSpPr>
        <p:spPr>
          <a:xfrm>
            <a:off x="279400" y="1752600"/>
            <a:ext cx="8534400" cy="1295400"/>
          </a:xfrm>
        </p:spPr>
        <p:txBody>
          <a:bodyPr vert="horz" lIns="91440" tIns="45720" rIns="91440" bIns="45720" rtlCol="0">
            <a:normAutofit/>
          </a:bodyPr>
          <a:lstStyle>
            <a:lvl1pPr marL="511175" indent="-511175">
              <a:defRPr lang="en-US" dirty="0" smtClean="0">
                <a:latin typeface="Arial" pitchFamily="34" charset="0"/>
                <a:cs typeface="Arial" pitchFamily="34" charset="0"/>
              </a:defRPr>
            </a:lvl1pPr>
            <a:lvl2pPr>
              <a:defRPr lang="en-US" dirty="0" smtClean="0">
                <a:latin typeface="Arial" pitchFamily="34" charset="0"/>
                <a:cs typeface="Arial" pitchFamily="34" charset="0"/>
              </a:defRPr>
            </a:lvl2pPr>
            <a:lvl3pPr>
              <a:defRPr lang="en-US"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12" name="Content Placeholder 11"/>
          <p:cNvSpPr>
            <a:spLocks noGrp="1"/>
          </p:cNvSpPr>
          <p:nvPr>
            <p:ph sz="quarter" idx="12"/>
          </p:nvPr>
        </p:nvSpPr>
        <p:spPr>
          <a:xfrm>
            <a:off x="279400" y="4515323"/>
            <a:ext cx="8534400" cy="818677"/>
          </a:xfrm>
        </p:spPr>
        <p:txBody>
          <a:bodyPr vert="horz" lIns="91440" tIns="45720" rIns="91440" bIns="45720" rtlCol="0">
            <a:normAutofit/>
          </a:bodyPr>
          <a:lstStyle>
            <a:lvl1pPr>
              <a:defRPr lang="en-US" dirty="0" smtClean="0">
                <a:latin typeface="Arial" pitchFamily="34" charset="0"/>
                <a:cs typeface="Arial" pitchFamily="34" charset="0"/>
              </a:defRPr>
            </a:lvl1pPr>
            <a:lvl2pPr>
              <a:defRPr lang="en-US" dirty="0" smtClean="0">
                <a:latin typeface="Arial" pitchFamily="34" charset="0"/>
                <a:cs typeface="Arial" pitchFamily="34" charset="0"/>
              </a:defRPr>
            </a:lvl2pPr>
            <a:lvl3pPr>
              <a:defRPr lang="en-US"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4" name="Content Placeholder 3"/>
          <p:cNvSpPr>
            <a:spLocks noGrp="1"/>
          </p:cNvSpPr>
          <p:nvPr>
            <p:ph sz="quarter" idx="13"/>
          </p:nvPr>
        </p:nvSpPr>
        <p:spPr>
          <a:xfrm>
            <a:off x="281940" y="5672161"/>
            <a:ext cx="8557260" cy="728639"/>
          </a:xfrm>
        </p:spPr>
        <p:txBody>
          <a:bodyPr vert="horz" lIns="91440" tIns="45720" rIns="91440" bIns="45720" rtlCol="0">
            <a:normAutofit/>
          </a:bodyPr>
          <a:lstStyle>
            <a:lvl1pPr>
              <a:defRPr lang="en-US" smtClean="0">
                <a:latin typeface="Arial" pitchFamily="34" charset="0"/>
                <a:cs typeface="Arial" pitchFamily="34" charset="0"/>
              </a:defRPr>
            </a:lvl1pPr>
            <a:lvl2pPr>
              <a:defRPr lang="en-US" smtClean="0">
                <a:latin typeface="Arial" pitchFamily="34" charset="0"/>
                <a:cs typeface="Arial" pitchFamily="34" charset="0"/>
              </a:defRPr>
            </a:lvl2pPr>
            <a:lvl3pPr>
              <a:defRPr lang="en-US" smtClean="0">
                <a:latin typeface="Arial" pitchFamily="34" charset="0"/>
                <a:cs typeface="Arial" pitchFamily="34" charset="0"/>
              </a:defRPr>
            </a:lvl3pPr>
            <a:lvl4pPr>
              <a:defRPr lang="en-US" smtClean="0">
                <a:latin typeface="Arial" pitchFamily="34" charset="0"/>
                <a:cs typeface="Arial" pitchFamily="34" charset="0"/>
              </a:defRPr>
            </a:lvl4pPr>
            <a:lvl5pPr>
              <a:defRPr lang="ru-RU">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endParaRPr lang="ru-RU" dirty="0"/>
          </a:p>
        </p:txBody>
      </p:sp>
      <p:sp>
        <p:nvSpPr>
          <p:cNvPr id="11"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Picture Placeholder 6"/>
          <p:cNvSpPr>
            <a:spLocks noGrp="1"/>
          </p:cNvSpPr>
          <p:nvPr>
            <p:ph type="pic" sz="quarter" idx="14"/>
          </p:nvPr>
        </p:nvSpPr>
        <p:spPr>
          <a:xfrm>
            <a:off x="2857500" y="3200400"/>
            <a:ext cx="3429000" cy="1219200"/>
          </a:xfrm>
        </p:spPr>
        <p:txBody>
          <a:bodyPr/>
          <a:lstStyle/>
          <a:p>
            <a:endParaRPr lang="ru-RU"/>
          </a:p>
        </p:txBody>
      </p:sp>
    </p:spTree>
    <p:extLst>
      <p:ext uri="{BB962C8B-B14F-4D97-AF65-F5344CB8AC3E}">
        <p14:creationId xmlns:p14="http://schemas.microsoft.com/office/powerpoint/2010/main" val="419434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_Slide">
    <p:spTree>
      <p:nvGrpSpPr>
        <p:cNvPr id="1" name=""/>
        <p:cNvGrpSpPr/>
        <p:nvPr/>
      </p:nvGrpSpPr>
      <p:grpSpPr>
        <a:xfrm>
          <a:off x="0" y="0"/>
          <a:ext cx="0" cy="0"/>
          <a:chOff x="0" y="0"/>
          <a:chExt cx="0" cy="0"/>
        </a:xfrm>
      </p:grpSpPr>
      <p:sp>
        <p:nvSpPr>
          <p:cNvPr id="2" name="Title 1"/>
          <p:cNvSpPr>
            <a:spLocks noGrp="1"/>
          </p:cNvSpPr>
          <p:nvPr>
            <p:ph type="ctrTitle"/>
          </p:nvPr>
        </p:nvSpPr>
        <p:spPr>
          <a:xfrm>
            <a:off x="701040" y="2867787"/>
            <a:ext cx="8046720" cy="1198626"/>
          </a:xfrm>
        </p:spPr>
        <p:txBody>
          <a:bodyPr>
            <a:noAutofit/>
          </a:bodyPr>
          <a:lstStyle>
            <a:lvl1pPr marL="444500" indent="0" algn="ctr" defTabSz="914400" rtl="0" eaLnBrk="1" latinLnBrk="0" hangingPunct="1">
              <a:spcBef>
                <a:spcPct val="20000"/>
              </a:spcBef>
              <a:buClr>
                <a:srgbClr val="242328"/>
              </a:buClr>
              <a:buFont typeface="Arial" pitchFamily="34" charset="0"/>
              <a:buNone/>
              <a:defRPr lang="en-US" sz="3600" kern="1200" dirty="0">
                <a:solidFill>
                  <a:srgbClr val="000000"/>
                </a:solidFill>
                <a:latin typeface="+mn-lt"/>
                <a:ea typeface="Verdana" panose="020B0604030504040204" pitchFamily="34" charset="0"/>
                <a:cs typeface="Verdana" panose="020B0604030504040204" pitchFamily="34" charset="0"/>
              </a:defRPr>
            </a:lvl1pPr>
          </a:lstStyle>
          <a:p>
            <a:r>
              <a:rPr lang="en-US" dirty="0"/>
              <a:t>Click to edit Master title style</a:t>
            </a:r>
          </a:p>
        </p:txBody>
      </p:sp>
      <p:sp>
        <p:nvSpPr>
          <p:cNvPr id="4" name="Slide Number Placeholder 5"/>
          <p:cNvSpPr txBox="1">
            <a:spLocks/>
          </p:cNvSpPr>
          <p:nvPr userDrawn="1"/>
        </p:nvSpPr>
        <p:spPr>
          <a:xfrm>
            <a:off x="8229600" y="6358468"/>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Text Placeholder 3"/>
          <p:cNvSpPr txBox="1">
            <a:spLocks/>
          </p:cNvSpPr>
          <p:nvPr userDrawn="1"/>
        </p:nvSpPr>
        <p:spPr>
          <a:xfrm>
            <a:off x="869950" y="6392333"/>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185055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ppendix 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71800"/>
            <a:ext cx="8229600" cy="1143000"/>
          </a:xfrm>
        </p:spPr>
        <p:txBody>
          <a:bodyPr>
            <a:normAutofit/>
          </a:bodyPr>
          <a:lstStyle>
            <a:lvl1pPr algn="ct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14" name="TextBox 13"/>
          <p:cNvSpPr txBox="1"/>
          <p:nvPr userDrawn="1"/>
        </p:nvSpPr>
        <p:spPr>
          <a:xfrm>
            <a:off x="0" y="6629400"/>
            <a:ext cx="2362200" cy="258532"/>
          </a:xfrm>
          <a:prstGeom prst="rect">
            <a:avLst/>
          </a:prstGeom>
        </p:spPr>
        <p:txBody>
          <a:bodyPr vert="horz" lIns="91440" tIns="45720" rIns="91440" bIns="45720" rtlCol="0">
            <a:noAutofit/>
          </a:bodyPr>
          <a:lstStyle>
            <a:lvl1pPr lvl="0" indent="0">
              <a:lnSpc>
                <a:spcPct val="90000"/>
              </a:lnSpc>
              <a:spcBef>
                <a:spcPts val="1000"/>
              </a:spcBef>
              <a:buFont typeface="Arial" panose="020B0604020202020204" pitchFamily="34" charset="0"/>
              <a:buNone/>
              <a:defRPr sz="1200" baseline="0">
                <a:solidFill>
                  <a:schemeClr val="bg1"/>
                </a:solidFill>
              </a:defRPr>
            </a:lvl1pPr>
            <a:lvl2pPr indent="0">
              <a:lnSpc>
                <a:spcPct val="90000"/>
              </a:lnSpc>
              <a:spcBef>
                <a:spcPts val="500"/>
              </a:spcBef>
              <a:buFont typeface="Arial" panose="020B0604020202020204" pitchFamily="34" charset="0"/>
              <a:buNone/>
              <a:defRPr sz="1200">
                <a:solidFill>
                  <a:schemeClr val="bg1"/>
                </a:solidFill>
              </a:defRPr>
            </a:lvl2pPr>
            <a:lvl3pPr indent="0">
              <a:lnSpc>
                <a:spcPct val="90000"/>
              </a:lnSpc>
              <a:spcBef>
                <a:spcPts val="500"/>
              </a:spcBef>
              <a:buFont typeface="Arial" panose="020B0604020202020204" pitchFamily="34" charset="0"/>
              <a:buNone/>
              <a:defRPr sz="1200">
                <a:solidFill>
                  <a:schemeClr val="bg1"/>
                </a:solidFill>
              </a:defRPr>
            </a:lvl3pPr>
            <a:lvl4pPr indent="0">
              <a:lnSpc>
                <a:spcPct val="90000"/>
              </a:lnSpc>
              <a:spcBef>
                <a:spcPts val="500"/>
              </a:spcBef>
              <a:buFont typeface="Arial" panose="020B0604020202020204" pitchFamily="34" charset="0"/>
              <a:buNone/>
              <a:defRPr sz="1200">
                <a:solidFill>
                  <a:schemeClr val="bg1"/>
                </a:solidFill>
              </a:defRPr>
            </a:lvl4pPr>
            <a:lvl5pPr indent="0">
              <a:lnSpc>
                <a:spcPct val="90000"/>
              </a:lnSpc>
              <a:spcBef>
                <a:spcPts val="500"/>
              </a:spcBef>
              <a:buFont typeface="Arial" panose="020B0604020202020204" pitchFamily="34" charset="0"/>
              <a:buNone/>
              <a:defRPr sz="1200">
                <a:solidFill>
                  <a:schemeClr val="bg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@2019 McGraw Hill Education.</a:t>
            </a:r>
          </a:p>
        </p:txBody>
      </p:sp>
      <p:sp>
        <p:nvSpPr>
          <p:cNvPr id="16"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6091249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6405470"/>
      </p:ext>
    </p:extLst>
  </p:cSld>
  <p:clrMap bg1="lt1" tx1="dk1" bg2="lt2" tx2="dk2" accent1="accent1" accent2="accent2" accent3="accent3" accent4="accent4" accent5="accent5" accent6="accent6" hlink="hlink" folHlink="folHlink"/>
  <p:sldLayoutIdLst>
    <p:sldLayoutId id="2147483653" r:id="rId1"/>
    <p:sldLayoutId id="2147483650" r:id="rId2"/>
    <p:sldLayoutId id="2147483651" r:id="rId3"/>
    <p:sldLayoutId id="2147483652" r:id="rId4"/>
    <p:sldLayoutId id="2147483654" r:id="rId5"/>
  </p:sldLayoutIdLst>
  <p:txStyles>
    <p:titleStyle>
      <a:lvl1pPr algn="ctr" defTabSz="914400" rtl="0" eaLnBrk="1" latinLnBrk="0" hangingPunct="1">
        <a:spcBef>
          <a:spcPts val="600"/>
        </a:spcBef>
        <a:buNone/>
        <a:defRPr sz="3600" kern="1200">
          <a:solidFill>
            <a:schemeClr val="tx1"/>
          </a:solidFill>
          <a:latin typeface="+mj-lt"/>
          <a:ea typeface="Verdana" panose="020B0604030504040204" pitchFamily="34" charset="0"/>
          <a:cs typeface="Verdana" panose="020B0604030504040204" pitchFamily="34" charset="0"/>
        </a:defRPr>
      </a:lvl1pPr>
    </p:titleStyle>
    <p:bodyStyle>
      <a:lvl1pPr marL="349250" indent="-349250" algn="l" defTabSz="914400" rtl="0" eaLnBrk="1" latinLnBrk="0" hangingPunct="1">
        <a:spcBef>
          <a:spcPct val="20000"/>
        </a:spcBef>
        <a:buFont typeface="Arial" panose="020B0604020202020204" pitchFamily="34" charset="0"/>
        <a:buChar char="•"/>
        <a:defRPr sz="2600" kern="1200">
          <a:solidFill>
            <a:schemeClr val="tx1"/>
          </a:solidFill>
          <a:latin typeface="Arial" pitchFamily="34" charset="0"/>
          <a:ea typeface="Verdana" panose="020B0604030504040204" pitchFamily="34" charset="0"/>
          <a:cs typeface="Arial" pitchFamily="34" charset="0"/>
        </a:defRPr>
      </a:lvl1pPr>
      <a:lvl2pPr marL="806450" indent="-349250" algn="l" defTabSz="914400" rtl="0" eaLnBrk="1" latinLnBrk="0" hangingPunct="1">
        <a:spcBef>
          <a:spcPct val="20000"/>
        </a:spcBef>
        <a:buFont typeface="Arial" panose="020B0604020202020204" pitchFamily="34" charset="0"/>
        <a:buChar char="–"/>
        <a:defRPr sz="2400" kern="1200">
          <a:solidFill>
            <a:schemeClr val="tx1"/>
          </a:solidFill>
          <a:latin typeface="Arial" pitchFamily="34" charset="0"/>
          <a:ea typeface="Verdana" panose="020B0604030504040204" pitchFamily="34" charset="0"/>
          <a:cs typeface="Arial" pitchFamily="34" charset="0"/>
        </a:defRPr>
      </a:lvl2pPr>
      <a:lvl3pPr marL="1263650" indent="-349250" algn="l" defTabSz="914400" rtl="0" eaLnBrk="1" latinLnBrk="0" hangingPunct="1">
        <a:spcBef>
          <a:spcPct val="20000"/>
        </a:spcBef>
        <a:buFont typeface="Wingdings" panose="05000000000000000000" pitchFamily="2" charset="2"/>
        <a:buChar char="§"/>
        <a:defRPr sz="2200" kern="1200">
          <a:solidFill>
            <a:schemeClr val="tx1"/>
          </a:solidFill>
          <a:latin typeface="Arial" pitchFamily="34" charset="0"/>
          <a:ea typeface="Verdana" panose="020B0604030504040204" pitchFamily="34" charset="0"/>
          <a:cs typeface="Arial" pitchFamily="34" charset="0"/>
        </a:defRPr>
      </a:lvl3pPr>
      <a:lvl4pPr marL="1720850" indent="-349250" algn="l" defTabSz="914400" rtl="0" eaLnBrk="1" latinLnBrk="0" hangingPunct="1">
        <a:spcBef>
          <a:spcPct val="20000"/>
        </a:spcBef>
        <a:buFont typeface="Courier New" panose="02070309020205020404" pitchFamily="49" charset="0"/>
        <a:buChar char="o"/>
        <a:defRPr sz="2000" kern="1200">
          <a:solidFill>
            <a:schemeClr val="tx1"/>
          </a:solidFill>
          <a:latin typeface="Arial" pitchFamily="34" charset="0"/>
          <a:ea typeface="Verdana" panose="020B0604030504040204" pitchFamily="34" charset="0"/>
          <a:cs typeface="Arial" pitchFamily="34" charset="0"/>
        </a:defRPr>
      </a:lvl4pPr>
      <a:lvl5pPr marL="2178050" indent="-349250" algn="l" defTabSz="914400" rtl="0" eaLnBrk="1" latinLnBrk="0" hangingPunct="1">
        <a:spcBef>
          <a:spcPct val="20000"/>
        </a:spcBef>
        <a:buFont typeface="Wingdings" panose="05000000000000000000" pitchFamily="2" charset="2"/>
        <a:buChar char="Ø"/>
        <a:defRPr sz="1800" kern="1200">
          <a:solidFill>
            <a:schemeClr val="tx1"/>
          </a:solidFill>
          <a:latin typeface="Arial" pitchFamily="34" charset="0"/>
          <a:ea typeface="Verdana" panose="020B0604030504040204" pitchFamily="34" charset="0"/>
          <a:cs typeface="Arial"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slide" Target="slide4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slide" Target="slide4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slide" Target="slide4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slide" Target="slide4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46560"/>
            <a:ext cx="9144000" cy="1644140"/>
          </a:xfrm>
        </p:spPr>
        <p:txBody>
          <a:bodyPr>
            <a:normAutofit/>
          </a:bodyPr>
          <a:lstStyle/>
          <a:p>
            <a:pPr>
              <a:defRPr/>
            </a:pPr>
            <a:r>
              <a:rPr lang="en-US" i="1" dirty="0">
                <a:latin typeface="Helvetica" pitchFamily="34" charset="0"/>
                <a:cs typeface="Helvetica" pitchFamily="34" charset="0"/>
              </a:rPr>
              <a:t>Essentials of Investments</a:t>
            </a:r>
            <a:r>
              <a:rPr lang="en-US" dirty="0">
                <a:latin typeface="Helvetica" pitchFamily="34" charset="0"/>
                <a:cs typeface="Helvetica" pitchFamily="34" charset="0"/>
              </a:rPr>
              <a:t/>
            </a:r>
            <a:br>
              <a:rPr lang="en-US" dirty="0">
                <a:latin typeface="Helvetica" pitchFamily="34" charset="0"/>
                <a:cs typeface="Helvetica" pitchFamily="34" charset="0"/>
              </a:rPr>
            </a:br>
            <a:r>
              <a:rPr lang="en-US" sz="3200" dirty="0">
                <a:latin typeface="Helvetica" pitchFamily="34" charset="0"/>
                <a:cs typeface="Helvetica" pitchFamily="34" charset="0"/>
              </a:rPr>
              <a:t>Eleventh Edition</a:t>
            </a:r>
            <a:br>
              <a:rPr lang="en-US" sz="3200" dirty="0">
                <a:latin typeface="Helvetica" pitchFamily="34" charset="0"/>
                <a:cs typeface="Helvetica" pitchFamily="34" charset="0"/>
              </a:rPr>
            </a:br>
            <a:r>
              <a:rPr lang="en-US" sz="2800" dirty="0">
                <a:latin typeface="Helvetica" pitchFamily="34" charset="0"/>
                <a:cs typeface="Helvetica" pitchFamily="34" charset="0"/>
              </a:rPr>
              <a:t>Bodie, Kane, and Marcus</a:t>
            </a:r>
            <a:endParaRPr lang="en-US" sz="3200" dirty="0">
              <a:latin typeface="Helvetica" pitchFamily="34" charset="0"/>
              <a:cs typeface="Helvetica" pitchFamily="34" charset="0"/>
            </a:endParaRPr>
          </a:p>
        </p:txBody>
      </p:sp>
      <p:sp>
        <p:nvSpPr>
          <p:cNvPr id="5" name="Subtitle 4"/>
          <p:cNvSpPr>
            <a:spLocks noGrp="1"/>
          </p:cNvSpPr>
          <p:nvPr>
            <p:ph type="subTitle" idx="1"/>
          </p:nvPr>
        </p:nvSpPr>
        <p:spPr>
          <a:xfrm>
            <a:off x="952500" y="2133600"/>
            <a:ext cx="7239000" cy="2819400"/>
          </a:xfrm>
        </p:spPr>
        <p:txBody>
          <a:bodyPr>
            <a:normAutofit/>
          </a:bodyPr>
          <a:lstStyle/>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b="1" dirty="0">
                <a:latin typeface="Helvetica" pitchFamily="34" charset="0"/>
                <a:cs typeface="Helvetica" pitchFamily="34" charset="0"/>
              </a:rPr>
              <a:t>Chapter 1</a:t>
            </a:r>
            <a:endParaRPr lang="en-US" sz="4000" dirty="0">
              <a:latin typeface="Helvetica" pitchFamily="34" charset="0"/>
              <a:cs typeface="Helvetica" pitchFamily="34" charset="0"/>
            </a:endParaRPr>
          </a:p>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600" dirty="0"/>
              <a:t>Investments: Background and Issues</a:t>
            </a:r>
          </a:p>
        </p:txBody>
      </p:sp>
      <p:pic>
        <p:nvPicPr>
          <p:cNvPr id="10" name="Picture 9" descr="McGraw Hill Education "/>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85" y="6283325"/>
            <a:ext cx="503699" cy="50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1"/>
          </p:nvPr>
        </p:nvSpPr>
        <p:spPr>
          <a:xfrm>
            <a:off x="630269" y="6295285"/>
            <a:ext cx="8437531" cy="524615"/>
          </a:xfrm>
        </p:spPr>
        <p:txBody>
          <a:bodyPr anchor="ctr">
            <a:noAutofit/>
          </a:bodyPr>
          <a:lstStyle/>
          <a:p>
            <a:pPr marL="0" indent="0" algn="ctr">
              <a:buNone/>
            </a:pPr>
            <a:r>
              <a:rPr sz="1200" dirty="0"/>
              <a:t>© </a:t>
            </a:r>
            <a:r>
              <a:rPr lang="en-US" sz="1200" dirty="0"/>
              <a:t>2019 </a:t>
            </a:r>
            <a:r>
              <a:rPr sz="1200" dirty="0"/>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437877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1.1 Real versus Financial Assets</a:t>
            </a:r>
          </a:p>
        </p:txBody>
      </p:sp>
      <p:sp>
        <p:nvSpPr>
          <p:cNvPr id="14" name="Content Placeholder 13"/>
          <p:cNvSpPr>
            <a:spLocks noGrp="1"/>
          </p:cNvSpPr>
          <p:nvPr>
            <p:ph sz="quarter" idx="10"/>
          </p:nvPr>
        </p:nvSpPr>
        <p:spPr>
          <a:xfrm>
            <a:off x="281940" y="1752600"/>
            <a:ext cx="8557260" cy="4648200"/>
          </a:xfrm>
        </p:spPr>
        <p:txBody>
          <a:bodyPr>
            <a:normAutofit/>
          </a:bodyPr>
          <a:lstStyle/>
          <a:p>
            <a:pPr marL="0" indent="0">
              <a:spcAft>
                <a:spcPts val="1800"/>
              </a:spcAft>
              <a:buNone/>
            </a:pPr>
            <a:r>
              <a:rPr lang="en-US" dirty="0"/>
              <a:t>Nature of Investment: Reduce current consumption for greater future consumption</a:t>
            </a:r>
          </a:p>
          <a:p>
            <a:pPr marL="0" indent="0">
              <a:buNone/>
            </a:pPr>
            <a:r>
              <a:rPr lang="en-US" b="1" dirty="0"/>
              <a:t>Financial Assets:</a:t>
            </a:r>
          </a:p>
          <a:p>
            <a:pPr marL="0" indent="0">
              <a:buNone/>
            </a:pPr>
            <a:r>
              <a:rPr lang="en-US" dirty="0"/>
              <a:t>Claims on Real Assets or Real Asset Income</a:t>
            </a:r>
          </a:p>
          <a:p>
            <a:r>
              <a:rPr lang="en-US" dirty="0"/>
              <a:t>Property, plants and equipment, human capital, etc.</a:t>
            </a:r>
          </a:p>
          <a:p>
            <a:r>
              <a:rPr lang="en-US" dirty="0"/>
              <a:t>Productive Capacity</a:t>
            </a:r>
          </a:p>
          <a:p>
            <a:r>
              <a:rPr lang="en-US" b="1" dirty="0"/>
              <a:t>Real Assets</a:t>
            </a:r>
          </a:p>
        </p:txBody>
      </p:sp>
    </p:spTree>
    <p:extLst>
      <p:ext uri="{BB962C8B-B14F-4D97-AF65-F5344CB8AC3E}">
        <p14:creationId xmlns:p14="http://schemas.microsoft.com/office/powerpoint/2010/main" val="3080399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 y="444395"/>
            <a:ext cx="9052560" cy="803487"/>
          </a:xfrm>
        </p:spPr>
        <p:txBody>
          <a:bodyPr/>
          <a:lstStyle/>
          <a:p>
            <a:r>
              <a:rPr lang="en-US" dirty="0"/>
              <a:t>Table 1.1 Balance Sheet, U.S. Households, 2017</a:t>
            </a:r>
          </a:p>
        </p:txBody>
      </p:sp>
      <p:pic>
        <p:nvPicPr>
          <p:cNvPr id="8194" name="Picture 2" descr="The left side of the balance sheet contains information on the assets: real assets and financial assets. The right side of the balance sheet contains information on liabilities and net worth."/>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04531" y="1430088"/>
            <a:ext cx="7334939" cy="3860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7"/>
          <p:cNvSpPr>
            <a:spLocks noGrp="1"/>
          </p:cNvSpPr>
          <p:nvPr>
            <p:ph sz="quarter" idx="10"/>
          </p:nvPr>
        </p:nvSpPr>
        <p:spPr>
          <a:xfrm>
            <a:off x="279400" y="5410200"/>
            <a:ext cx="8534400" cy="1010113"/>
          </a:xfrm>
        </p:spPr>
        <p:txBody>
          <a:bodyPr>
            <a:normAutofit/>
          </a:bodyPr>
          <a:lstStyle/>
          <a:p>
            <a:pPr marL="0" indent="0" fontAlgn="b">
              <a:spcBef>
                <a:spcPts val="600"/>
              </a:spcBef>
              <a:buNone/>
            </a:pPr>
            <a:r>
              <a:rPr lang="en-US" sz="1800" dirty="0"/>
              <a:t>Note: Column sums may differ from total because of rounding error.</a:t>
            </a:r>
          </a:p>
          <a:p>
            <a:pPr marL="0" indent="0" fontAlgn="b">
              <a:spcBef>
                <a:spcPts val="600"/>
              </a:spcBef>
              <a:buNone/>
              <a:defRPr/>
            </a:pPr>
            <a:r>
              <a:rPr lang="en-US" sz="1800" dirty="0"/>
              <a:t>SOURCE: </a:t>
            </a:r>
            <a:r>
              <a:rPr lang="en-US" sz="1800" i="1" dirty="0"/>
              <a:t>Flow of Funds Accounts of the United States, </a:t>
            </a:r>
            <a:r>
              <a:rPr lang="en-US" sz="1800" dirty="0"/>
              <a:t>Board of Governors of the Federal Reserve System, March 2017.</a:t>
            </a:r>
            <a:endParaRPr lang="en-US" sz="2100" dirty="0"/>
          </a:p>
        </p:txBody>
      </p:sp>
    </p:spTree>
    <p:extLst>
      <p:ext uri="{BB962C8B-B14F-4D97-AF65-F5344CB8AC3E}">
        <p14:creationId xmlns:p14="http://schemas.microsoft.com/office/powerpoint/2010/main" val="842627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1.1 Financial Assets = Financial Liabilities</a:t>
            </a:r>
          </a:p>
        </p:txBody>
      </p:sp>
      <p:sp>
        <p:nvSpPr>
          <p:cNvPr id="7" name="Content Placeholder 6"/>
          <p:cNvSpPr>
            <a:spLocks noGrp="1"/>
          </p:cNvSpPr>
          <p:nvPr>
            <p:ph sz="quarter" idx="10"/>
          </p:nvPr>
        </p:nvSpPr>
        <p:spPr>
          <a:xfrm>
            <a:off x="281940" y="1752600"/>
            <a:ext cx="8557260" cy="4724400"/>
          </a:xfrm>
        </p:spPr>
        <p:txBody>
          <a:bodyPr>
            <a:normAutofit/>
          </a:bodyPr>
          <a:lstStyle/>
          <a:p>
            <a:pPr marL="0" indent="0">
              <a:spcAft>
                <a:spcPts val="600"/>
              </a:spcAft>
              <a:buNone/>
            </a:pPr>
            <a:r>
              <a:rPr lang="en-US" dirty="0"/>
              <a:t>Financial Assets and Liabilities must balance.</a:t>
            </a:r>
          </a:p>
          <a:p>
            <a:pPr lvl="0">
              <a:spcAft>
                <a:spcPts val="600"/>
              </a:spcAft>
            </a:pPr>
            <a:r>
              <a:rPr lang="en-US" dirty="0"/>
              <a:t>Financial Assets (Owner of the claim)</a:t>
            </a:r>
          </a:p>
          <a:p>
            <a:pPr lvl="0">
              <a:spcAft>
                <a:spcPts val="600"/>
              </a:spcAft>
            </a:pPr>
            <a:r>
              <a:rPr lang="en-US" dirty="0"/>
              <a:t>Financial Liability (Issues of the Claim)</a:t>
            </a:r>
          </a:p>
          <a:p>
            <a:pPr marL="0" lvl="0" indent="0">
              <a:spcAft>
                <a:spcPts val="600"/>
              </a:spcAft>
              <a:buNone/>
            </a:pPr>
            <a:r>
              <a:rPr lang="en-US" dirty="0"/>
              <a:t>Aggregated balance sheets </a:t>
            </a:r>
            <a:r>
              <a:rPr lang="en-US" dirty="0">
                <a:sym typeface="Wingdings" panose="05000000000000000000" pitchFamily="2" charset="2"/>
              </a:rPr>
              <a:t></a:t>
            </a:r>
            <a:r>
              <a:rPr lang="en-US" dirty="0">
                <a:solidFill>
                  <a:srgbClr val="292934"/>
                </a:solidFill>
                <a:sym typeface="Wingdings" panose="05000000000000000000" pitchFamily="2" charset="2"/>
              </a:rPr>
              <a:t> </a:t>
            </a:r>
            <a:r>
              <a:rPr lang="en-US" dirty="0"/>
              <a:t>only real assets remain</a:t>
            </a:r>
          </a:p>
          <a:p>
            <a:pPr marL="0" lvl="0" indent="0">
              <a:spcAft>
                <a:spcPts val="600"/>
              </a:spcAft>
              <a:buNone/>
            </a:pPr>
            <a:r>
              <a:rPr lang="en-US" dirty="0"/>
              <a:t>Domestic Net Worth = Sum of real assets</a:t>
            </a:r>
          </a:p>
        </p:txBody>
      </p:sp>
    </p:spTree>
    <p:extLst>
      <p:ext uri="{BB962C8B-B14F-4D97-AF65-F5344CB8AC3E}">
        <p14:creationId xmlns:p14="http://schemas.microsoft.com/office/powerpoint/2010/main" val="2506971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Table 1.2 Domestic Net Worth, 2017</a:t>
            </a:r>
          </a:p>
        </p:txBody>
      </p:sp>
      <p:graphicFrame>
        <p:nvGraphicFramePr>
          <p:cNvPr id="15" name="Table 4"/>
          <p:cNvGraphicFramePr>
            <a:graphicFrameLocks noGrp="1"/>
          </p:cNvGraphicFramePr>
          <p:nvPr>
            <p:ph type="pic" sz="quarter" idx="14"/>
            <p:extLst>
              <p:ext uri="{D42A27DB-BD31-4B8C-83A1-F6EECF244321}">
                <p14:modId xmlns:p14="http://schemas.microsoft.com/office/powerpoint/2010/main" val="401424807"/>
              </p:ext>
            </p:extLst>
          </p:nvPr>
        </p:nvGraphicFramePr>
        <p:xfrm>
          <a:off x="2706370" y="1752600"/>
          <a:ext cx="3731260" cy="2595880"/>
        </p:xfrm>
        <a:graphic>
          <a:graphicData uri="http://schemas.openxmlformats.org/drawingml/2006/table">
            <a:tbl>
              <a:tblPr firstRow="1" bandRow="1">
                <a:tableStyleId>{5940675A-B579-460E-94D1-54222C63F5DA}</a:tableStyleId>
              </a:tblPr>
              <a:tblGrid>
                <a:gridCol w="2595880">
                  <a:extLst>
                    <a:ext uri="{9D8B030D-6E8A-4147-A177-3AD203B41FA5}">
                      <a16:colId xmlns:a16="http://schemas.microsoft.com/office/drawing/2014/main" val="20000"/>
                    </a:ext>
                  </a:extLst>
                </a:gridCol>
                <a:gridCol w="1135380">
                  <a:extLst>
                    <a:ext uri="{9D8B030D-6E8A-4147-A177-3AD203B41FA5}">
                      <a16:colId xmlns:a16="http://schemas.microsoft.com/office/drawing/2014/main" val="20001"/>
                    </a:ext>
                  </a:extLst>
                </a:gridCol>
              </a:tblGrid>
              <a:tr h="370840">
                <a:tc>
                  <a:txBody>
                    <a:bodyPr/>
                    <a:lstStyle/>
                    <a:p>
                      <a:pPr algn="l"/>
                      <a:r>
                        <a:rPr lang="en-US" b="1" dirty="0">
                          <a:latin typeface="Arial" pitchFamily="34" charset="0"/>
                          <a:cs typeface="Arial" pitchFamily="34" charset="0"/>
                        </a:rPr>
                        <a:t>Assets</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b="1" dirty="0">
                          <a:latin typeface="Arial" pitchFamily="34" charset="0"/>
                          <a:cs typeface="Arial" pitchFamily="34" charset="0"/>
                        </a:rPr>
                        <a:t>$ Billion</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r>
                        <a:rPr lang="en-US" dirty="0">
                          <a:latin typeface="Arial" pitchFamily="34" charset="0"/>
                          <a:cs typeface="Arial" pitchFamily="34" charset="0"/>
                        </a:rPr>
                        <a:t>Commercial real estate</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dirty="0">
                          <a:latin typeface="Arial" pitchFamily="34" charset="0"/>
                          <a:cs typeface="Arial" pitchFamily="34" charset="0"/>
                        </a:rPr>
                        <a:t>$18,335</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r>
                        <a:rPr lang="en-US" dirty="0">
                          <a:latin typeface="Arial" pitchFamily="34" charset="0"/>
                          <a:cs typeface="Arial" pitchFamily="34" charset="0"/>
                        </a:rPr>
                        <a:t>Residential real estate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dirty="0">
                          <a:latin typeface="Arial" pitchFamily="34" charset="0"/>
                          <a:cs typeface="Arial" pitchFamily="34" charset="0"/>
                        </a:rPr>
                        <a:t>33,061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0840">
                <a:tc>
                  <a:txBody>
                    <a:bodyPr/>
                    <a:lstStyle/>
                    <a:p>
                      <a:r>
                        <a:rPr lang="en-US" dirty="0">
                          <a:latin typeface="Arial" pitchFamily="34" charset="0"/>
                          <a:cs typeface="Arial" pitchFamily="34" charset="0"/>
                        </a:rPr>
                        <a:t>Equipment and IP</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dirty="0">
                          <a:latin typeface="Arial" pitchFamily="34" charset="0"/>
                          <a:cs typeface="Arial" pitchFamily="34" charset="0"/>
                        </a:rPr>
                        <a:t>8,449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70840">
                <a:tc>
                  <a:txBody>
                    <a:bodyPr/>
                    <a:lstStyle/>
                    <a:p>
                      <a:r>
                        <a:rPr lang="en-US" dirty="0">
                          <a:latin typeface="Arial" pitchFamily="34" charset="0"/>
                          <a:cs typeface="Arial" pitchFamily="34" charset="0"/>
                        </a:rPr>
                        <a:t>Inventories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dirty="0">
                          <a:latin typeface="Arial" pitchFamily="34" charset="0"/>
                          <a:cs typeface="Arial" pitchFamily="34" charset="0"/>
                        </a:rPr>
                        <a:t>2,523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70840">
                <a:tc>
                  <a:txBody>
                    <a:bodyPr/>
                    <a:lstStyle/>
                    <a:p>
                      <a:r>
                        <a:rPr lang="en-US" dirty="0">
                          <a:latin typeface="Arial" pitchFamily="34" charset="0"/>
                          <a:cs typeface="Arial" pitchFamily="34" charset="0"/>
                        </a:rPr>
                        <a:t>Consumer</a:t>
                      </a:r>
                      <a:r>
                        <a:rPr lang="en-US" baseline="0" dirty="0">
                          <a:latin typeface="Arial" pitchFamily="34" charset="0"/>
                          <a:cs typeface="Arial" pitchFamily="34" charset="0"/>
                        </a:rPr>
                        <a:t> durables</a:t>
                      </a:r>
                      <a:endParaRPr lang="en-US" dirty="0">
                        <a:latin typeface="Arial" pitchFamily="34" charset="0"/>
                        <a:cs typeface="Arial"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u="sng" dirty="0">
                          <a:latin typeface="Arial" pitchFamily="34" charset="0"/>
                          <a:cs typeface="Arial" pitchFamily="34" charset="0"/>
                        </a:rPr>
                        <a:t>5,418</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70840">
                <a:tc>
                  <a:txBody>
                    <a:bodyPr/>
                    <a:lstStyle/>
                    <a:p>
                      <a:pPr algn="ctr"/>
                      <a:r>
                        <a:rPr lang="en-US" i="1" dirty="0">
                          <a:latin typeface="Arial" pitchFamily="34" charset="0"/>
                          <a:cs typeface="Arial" pitchFamily="34" charset="0"/>
                        </a:rPr>
                        <a:t>TOTAL</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dirty="0">
                          <a:latin typeface="Arial" pitchFamily="34" charset="0"/>
                          <a:cs typeface="Arial" pitchFamily="34" charset="0"/>
                        </a:rPr>
                        <a:t>$67,786</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
        <p:nvSpPr>
          <p:cNvPr id="11" name="Content Placeholder 10"/>
          <p:cNvSpPr>
            <a:spLocks noGrp="1"/>
          </p:cNvSpPr>
          <p:nvPr>
            <p:ph sz="quarter" idx="10"/>
          </p:nvPr>
        </p:nvSpPr>
        <p:spPr>
          <a:xfrm>
            <a:off x="667328" y="4724400"/>
            <a:ext cx="7758545" cy="990600"/>
          </a:xfrm>
        </p:spPr>
        <p:txBody>
          <a:bodyPr>
            <a:noAutofit/>
          </a:bodyPr>
          <a:lstStyle/>
          <a:p>
            <a:pPr marL="0" indent="0" fontAlgn="b">
              <a:spcBef>
                <a:spcPts val="624"/>
              </a:spcBef>
              <a:buNone/>
            </a:pPr>
            <a:r>
              <a:rPr lang="en-US" sz="1800" dirty="0"/>
              <a:t>Note: Column sums may differ from total because of rounding error.</a:t>
            </a:r>
          </a:p>
          <a:p>
            <a:pPr marL="0" indent="0" fontAlgn="b">
              <a:spcBef>
                <a:spcPts val="624"/>
              </a:spcBef>
              <a:buNone/>
            </a:pPr>
            <a:r>
              <a:rPr lang="en-US" sz="1800" dirty="0"/>
              <a:t>SOURCE: </a:t>
            </a:r>
            <a:r>
              <a:rPr lang="en-US" sz="1800" i="1" dirty="0"/>
              <a:t>Flow of Funds Accounts of the United States,</a:t>
            </a:r>
            <a:r>
              <a:rPr lang="en-US" sz="1800" dirty="0"/>
              <a:t> Board of Governors of the Federal Reserve System, March 2017.</a:t>
            </a:r>
          </a:p>
        </p:txBody>
      </p:sp>
    </p:spTree>
    <p:extLst>
      <p:ext uri="{BB962C8B-B14F-4D97-AF65-F5344CB8AC3E}">
        <p14:creationId xmlns:p14="http://schemas.microsoft.com/office/powerpoint/2010/main" val="3576032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1.2 Financial Assets</a:t>
            </a:r>
          </a:p>
        </p:txBody>
      </p:sp>
      <p:sp>
        <p:nvSpPr>
          <p:cNvPr id="8" name="Content Placeholder 7"/>
          <p:cNvSpPr>
            <a:spLocks noGrp="1"/>
          </p:cNvSpPr>
          <p:nvPr>
            <p:ph sz="quarter" idx="10"/>
          </p:nvPr>
        </p:nvSpPr>
        <p:spPr>
          <a:xfrm>
            <a:off x="281940" y="1752600"/>
            <a:ext cx="8557260" cy="4648200"/>
          </a:xfrm>
        </p:spPr>
        <p:txBody>
          <a:bodyPr>
            <a:normAutofit/>
          </a:bodyPr>
          <a:lstStyle/>
          <a:p>
            <a:pPr marL="0" lvl="0" indent="0">
              <a:buNone/>
            </a:pPr>
            <a:r>
              <a:rPr lang="en-US" dirty="0"/>
              <a:t>Asset Classes</a:t>
            </a:r>
          </a:p>
          <a:p>
            <a:r>
              <a:rPr lang="en-US" b="1" dirty="0"/>
              <a:t>Common Stock</a:t>
            </a:r>
          </a:p>
          <a:p>
            <a:pPr lvl="1"/>
            <a:r>
              <a:rPr lang="en-US" dirty="0"/>
              <a:t>Ownership stake in entity, residual cash flow</a:t>
            </a:r>
          </a:p>
          <a:p>
            <a:r>
              <a:rPr lang="en-US" b="1" dirty="0"/>
              <a:t>Fixed Income Securities</a:t>
            </a:r>
            <a:endParaRPr lang="en-US" dirty="0"/>
          </a:p>
          <a:p>
            <a:pPr lvl="1"/>
            <a:r>
              <a:rPr lang="en-US" dirty="0"/>
              <a:t>Money market instruments, Bonds, Preferred stock</a:t>
            </a:r>
          </a:p>
          <a:p>
            <a:r>
              <a:rPr lang="en-US" b="1" dirty="0"/>
              <a:t>Derivative Securities</a:t>
            </a:r>
          </a:p>
          <a:p>
            <a:pPr lvl="1"/>
            <a:r>
              <a:rPr lang="en-US" dirty="0"/>
              <a:t>Contract, value derived from underlying market condition</a:t>
            </a:r>
          </a:p>
        </p:txBody>
      </p:sp>
    </p:spTree>
    <p:extLst>
      <p:ext uri="{BB962C8B-B14F-4D97-AF65-F5344CB8AC3E}">
        <p14:creationId xmlns:p14="http://schemas.microsoft.com/office/powerpoint/2010/main" val="3473108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Financial Markets and the Economy (1 of 7)</a:t>
            </a:r>
          </a:p>
        </p:txBody>
      </p:sp>
      <p:sp>
        <p:nvSpPr>
          <p:cNvPr id="3" name="Content Placeholder 2"/>
          <p:cNvSpPr>
            <a:spLocks noGrp="1"/>
          </p:cNvSpPr>
          <p:nvPr>
            <p:ph sz="quarter" idx="10"/>
          </p:nvPr>
        </p:nvSpPr>
        <p:spPr>
          <a:xfrm>
            <a:off x="281940" y="1752600"/>
            <a:ext cx="8557260" cy="4648200"/>
          </a:xfrm>
        </p:spPr>
        <p:txBody>
          <a:bodyPr/>
          <a:lstStyle/>
          <a:p>
            <a:pPr marL="0" indent="0">
              <a:spcBef>
                <a:spcPts val="624"/>
              </a:spcBef>
              <a:buNone/>
            </a:pPr>
            <a:r>
              <a:rPr lang="en-US" dirty="0"/>
              <a:t>Informational Role of Financial Markets</a:t>
            </a:r>
          </a:p>
          <a:p>
            <a:pPr>
              <a:spcBef>
                <a:spcPts val="624"/>
              </a:spcBef>
            </a:pPr>
            <a:r>
              <a:rPr lang="en-US" dirty="0"/>
              <a:t>Capital flow to companies with best prospects</a:t>
            </a:r>
          </a:p>
          <a:p>
            <a:pPr>
              <a:spcBef>
                <a:spcPts val="624"/>
              </a:spcBef>
              <a:spcAft>
                <a:spcPts val="3000"/>
              </a:spcAft>
            </a:pPr>
            <a:r>
              <a:rPr lang="en-US" dirty="0"/>
              <a:t>Market Price = Fair Value?</a:t>
            </a:r>
          </a:p>
          <a:p>
            <a:pPr marL="0" indent="0">
              <a:spcBef>
                <a:spcPts val="624"/>
              </a:spcBef>
              <a:buNone/>
            </a:pPr>
            <a:r>
              <a:rPr lang="en-US" dirty="0"/>
              <a:t>Do markets allocate capital to best uses?</a:t>
            </a:r>
          </a:p>
          <a:p>
            <a:pPr>
              <a:spcBef>
                <a:spcPts val="624"/>
              </a:spcBef>
            </a:pPr>
            <a:r>
              <a:rPr lang="en-US" dirty="0"/>
              <a:t>Other mechanisms to allocate capital?</a:t>
            </a:r>
          </a:p>
          <a:p>
            <a:pPr>
              <a:spcBef>
                <a:spcPts val="624"/>
              </a:spcBef>
            </a:pPr>
            <a:r>
              <a:rPr lang="en-US" dirty="0"/>
              <a:t>Advantages/disadvantages of other systems?</a:t>
            </a:r>
          </a:p>
        </p:txBody>
      </p:sp>
    </p:spTree>
    <p:extLst>
      <p:ext uri="{BB962C8B-B14F-4D97-AF65-F5344CB8AC3E}">
        <p14:creationId xmlns:p14="http://schemas.microsoft.com/office/powerpoint/2010/main" val="377565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Calibri" panose="020F0502020204030204" pitchFamily="34" charset="0"/>
                <a:cs typeface="Calibri" panose="020F0502020204030204" pitchFamily="34" charset="0"/>
              </a:rPr>
              <a:t>1.3 Financial Markets and the Economy (2 of 7)</a:t>
            </a:r>
            <a:endParaRPr lang="en-US" dirty="0"/>
          </a:p>
        </p:txBody>
      </p:sp>
      <p:sp>
        <p:nvSpPr>
          <p:cNvPr id="7" name="Content Placeholder 6"/>
          <p:cNvSpPr>
            <a:spLocks noGrp="1"/>
          </p:cNvSpPr>
          <p:nvPr>
            <p:ph sz="quarter" idx="10"/>
          </p:nvPr>
        </p:nvSpPr>
        <p:spPr>
          <a:xfrm>
            <a:off x="279400" y="1560969"/>
            <a:ext cx="8534400" cy="1563231"/>
          </a:xfrm>
        </p:spPr>
        <p:txBody>
          <a:bodyPr>
            <a:noAutofit/>
          </a:bodyPr>
          <a:lstStyle/>
          <a:p>
            <a:pPr marL="0" indent="0">
              <a:buNone/>
            </a:pPr>
            <a:r>
              <a:rPr lang="en-US" dirty="0"/>
              <a:t>Consumption Timing</a:t>
            </a:r>
          </a:p>
          <a:p>
            <a:r>
              <a:rPr lang="en-US" dirty="0"/>
              <a:t>Use securities to store wealth</a:t>
            </a:r>
          </a:p>
          <a:p>
            <a:r>
              <a:rPr lang="en-US" dirty="0"/>
              <a:t>Transfer consumption to the future</a:t>
            </a:r>
            <a:endParaRPr lang="en-US" dirty="0"/>
          </a:p>
        </p:txBody>
      </p:sp>
      <p:pic>
        <p:nvPicPr>
          <p:cNvPr id="8" name="Picture 2" descr="Graph measures age on the horizontal axis and dollars on verti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3363928"/>
            <a:ext cx="6090612" cy="2579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quarter" idx="12"/>
          </p:nvPr>
        </p:nvSpPr>
        <p:spPr>
          <a:xfrm>
            <a:off x="304800" y="6287532"/>
            <a:ext cx="8534400" cy="265668"/>
          </a:xfrm>
        </p:spPr>
        <p:txBody>
          <a:bodyPr>
            <a:normAutofit fontScale="77500" lnSpcReduction="20000"/>
          </a:bodyPr>
          <a:lstStyle/>
          <a:p>
            <a:pPr marL="0" indent="0" algn="ctr">
              <a:buNone/>
            </a:pPr>
            <a:r>
              <a:rPr lang="en-US" sz="1800" dirty="0">
                <a:hlinkClick r:id="rId4" action="ppaction://hlinksldjump"/>
              </a:rPr>
              <a:t>Jump to long description</a:t>
            </a:r>
            <a:endParaRPr lang="ru-RU" sz="1800" dirty="0"/>
          </a:p>
        </p:txBody>
      </p:sp>
    </p:spTree>
    <p:extLst>
      <p:ext uri="{BB962C8B-B14F-4D97-AF65-F5344CB8AC3E}">
        <p14:creationId xmlns:p14="http://schemas.microsoft.com/office/powerpoint/2010/main" val="1601539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Financial Markets and the Economy (3 of 7)</a:t>
            </a:r>
          </a:p>
        </p:txBody>
      </p:sp>
      <p:sp>
        <p:nvSpPr>
          <p:cNvPr id="3" name="Content Placeholder 2"/>
          <p:cNvSpPr>
            <a:spLocks noGrp="1"/>
          </p:cNvSpPr>
          <p:nvPr>
            <p:ph sz="quarter" idx="10"/>
          </p:nvPr>
        </p:nvSpPr>
        <p:spPr>
          <a:xfrm>
            <a:off x="281940" y="1752600"/>
            <a:ext cx="8557260" cy="4648200"/>
          </a:xfrm>
        </p:spPr>
        <p:txBody>
          <a:bodyPr/>
          <a:lstStyle/>
          <a:p>
            <a:pPr marL="0" indent="0">
              <a:spcAft>
                <a:spcPts val="1200"/>
              </a:spcAft>
              <a:buNone/>
            </a:pPr>
            <a:r>
              <a:rPr lang="en-US" dirty="0"/>
              <a:t>Risk Allocation</a:t>
            </a:r>
          </a:p>
          <a:p>
            <a:pPr>
              <a:spcAft>
                <a:spcPts val="1200"/>
              </a:spcAft>
            </a:pPr>
            <a:r>
              <a:rPr lang="en-US" dirty="0"/>
              <a:t>Investors select desired risk level</a:t>
            </a:r>
          </a:p>
          <a:p>
            <a:pPr lvl="1">
              <a:spcAft>
                <a:spcPts val="1200"/>
              </a:spcAft>
            </a:pPr>
            <a:r>
              <a:rPr lang="en-US" dirty="0"/>
              <a:t>Bond vs. stock</a:t>
            </a:r>
          </a:p>
          <a:p>
            <a:pPr lvl="1">
              <a:spcAft>
                <a:spcPts val="1200"/>
              </a:spcAft>
            </a:pPr>
            <a:r>
              <a:rPr lang="en-US" dirty="0"/>
              <a:t>Bank CD vs. company bond</a:t>
            </a:r>
          </a:p>
          <a:p>
            <a:pPr>
              <a:spcAft>
                <a:spcPts val="1200"/>
              </a:spcAft>
            </a:pPr>
            <a:r>
              <a:rPr lang="en-US" dirty="0"/>
              <a:t>Is there always a Risk/Expected Return trade-off?</a:t>
            </a:r>
          </a:p>
        </p:txBody>
      </p:sp>
    </p:spTree>
    <p:extLst>
      <p:ext uri="{BB962C8B-B14F-4D97-AF65-F5344CB8AC3E}">
        <p14:creationId xmlns:p14="http://schemas.microsoft.com/office/powerpoint/2010/main" val="1883924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Financial Markets and the Economy (4 of 7)</a:t>
            </a:r>
          </a:p>
        </p:txBody>
      </p:sp>
      <p:sp>
        <p:nvSpPr>
          <p:cNvPr id="3" name="Content Placeholder 2"/>
          <p:cNvSpPr>
            <a:spLocks noGrp="1"/>
          </p:cNvSpPr>
          <p:nvPr>
            <p:ph sz="quarter" idx="10"/>
          </p:nvPr>
        </p:nvSpPr>
        <p:spPr>
          <a:xfrm>
            <a:off x="281940" y="1752600"/>
            <a:ext cx="8557260" cy="4648200"/>
          </a:xfrm>
        </p:spPr>
        <p:txBody>
          <a:bodyPr/>
          <a:lstStyle/>
          <a:p>
            <a:pPr marL="0" indent="0">
              <a:spcBef>
                <a:spcPts val="624"/>
              </a:spcBef>
              <a:spcAft>
                <a:spcPts val="1200"/>
              </a:spcAft>
              <a:buNone/>
            </a:pPr>
            <a:r>
              <a:rPr lang="en-US" dirty="0"/>
              <a:t>Separation of Ownership and Management</a:t>
            </a:r>
          </a:p>
          <a:p>
            <a:pPr marL="0" indent="0">
              <a:spcBef>
                <a:spcPts val="624"/>
              </a:spcBef>
              <a:spcAft>
                <a:spcPts val="1200"/>
              </a:spcAft>
              <a:buNone/>
            </a:pPr>
            <a:r>
              <a:rPr lang="en-US" dirty="0"/>
              <a:t>Separation</a:t>
            </a:r>
            <a:r>
              <a:rPr lang="en-US" dirty="0">
                <a:solidFill>
                  <a:srgbClr val="292934"/>
                </a:solidFill>
                <a:sym typeface="Wingdings" panose="05000000000000000000" pitchFamily="2" charset="2"/>
              </a:rPr>
              <a:t> </a:t>
            </a:r>
            <a:r>
              <a:rPr lang="en-US" dirty="0">
                <a:sym typeface="Wingdings" panose="05000000000000000000" pitchFamily="2" charset="2"/>
              </a:rPr>
              <a:t></a:t>
            </a:r>
            <a:r>
              <a:rPr lang="en-US" dirty="0">
                <a:solidFill>
                  <a:srgbClr val="292934"/>
                </a:solidFill>
                <a:sym typeface="Wingdings" panose="05000000000000000000" pitchFamily="2" charset="2"/>
              </a:rPr>
              <a:t> </a:t>
            </a:r>
            <a:r>
              <a:rPr lang="en-US" dirty="0"/>
              <a:t>Agency Problems</a:t>
            </a:r>
          </a:p>
          <a:p>
            <a:pPr marL="0" indent="0">
              <a:spcBef>
                <a:spcPts val="624"/>
              </a:spcBef>
              <a:spcAft>
                <a:spcPts val="1200"/>
              </a:spcAft>
              <a:buNone/>
            </a:pPr>
            <a:r>
              <a:rPr lang="en-US" dirty="0"/>
              <a:t>Mitigating Factors</a:t>
            </a:r>
          </a:p>
          <a:p>
            <a:pPr marL="457200" indent="-457200">
              <a:spcBef>
                <a:spcPts val="624"/>
              </a:spcBef>
              <a:spcAft>
                <a:spcPts val="1200"/>
              </a:spcAft>
            </a:pPr>
            <a:r>
              <a:rPr lang="en-US" dirty="0"/>
              <a:t>Performance-based compensation</a:t>
            </a:r>
          </a:p>
          <a:p>
            <a:pPr marL="457200" indent="-457200">
              <a:spcBef>
                <a:spcPts val="624"/>
              </a:spcBef>
              <a:spcAft>
                <a:spcPts val="1200"/>
              </a:spcAft>
            </a:pPr>
            <a:r>
              <a:rPr lang="en-US" dirty="0"/>
              <a:t>Boards of directors may fire managers</a:t>
            </a:r>
          </a:p>
          <a:p>
            <a:pPr marL="457200" indent="-457200">
              <a:spcBef>
                <a:spcPts val="624"/>
              </a:spcBef>
              <a:spcAft>
                <a:spcPts val="1200"/>
              </a:spcAft>
            </a:pPr>
            <a:r>
              <a:rPr lang="en-US" dirty="0"/>
              <a:t>Threat of takeovers</a:t>
            </a:r>
          </a:p>
        </p:txBody>
      </p:sp>
    </p:spTree>
    <p:extLst>
      <p:ext uri="{BB962C8B-B14F-4D97-AF65-F5344CB8AC3E}">
        <p14:creationId xmlns:p14="http://schemas.microsoft.com/office/powerpoint/2010/main" val="174420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Financial Markets and the Economy (5 of 7)</a:t>
            </a:r>
          </a:p>
        </p:txBody>
      </p:sp>
      <p:sp>
        <p:nvSpPr>
          <p:cNvPr id="3" name="Content Placeholder 2"/>
          <p:cNvSpPr>
            <a:spLocks noGrp="1"/>
          </p:cNvSpPr>
          <p:nvPr>
            <p:ph sz="quarter" idx="10"/>
          </p:nvPr>
        </p:nvSpPr>
        <p:spPr>
          <a:xfrm>
            <a:off x="281940" y="1752600"/>
            <a:ext cx="8557260" cy="4648200"/>
          </a:xfrm>
        </p:spPr>
        <p:txBody>
          <a:bodyPr/>
          <a:lstStyle/>
          <a:p>
            <a:pPr marL="0" indent="0">
              <a:spcBef>
                <a:spcPts val="624"/>
              </a:spcBef>
              <a:buNone/>
            </a:pPr>
            <a:r>
              <a:rPr lang="en-US" dirty="0"/>
              <a:t>Corporate Governance and Corporate Ethics</a:t>
            </a:r>
          </a:p>
          <a:p>
            <a:pPr>
              <a:spcBef>
                <a:spcPts val="624"/>
              </a:spcBef>
            </a:pPr>
            <a:r>
              <a:rPr lang="en-US" dirty="0"/>
              <a:t>Businesses and markets require trust</a:t>
            </a:r>
          </a:p>
          <a:p>
            <a:pPr lvl="1">
              <a:spcBef>
                <a:spcPts val="624"/>
              </a:spcBef>
              <a:spcAft>
                <a:spcPts val="2400"/>
              </a:spcAft>
            </a:pPr>
            <a:r>
              <a:rPr lang="en-US" dirty="0"/>
              <a:t>No trust</a:t>
            </a:r>
            <a:r>
              <a:rPr lang="en-US" dirty="0">
                <a:solidFill>
                  <a:srgbClr val="292934"/>
                </a:solidFill>
                <a:sym typeface="Wingdings" panose="05000000000000000000" pitchFamily="2" charset="2"/>
              </a:rPr>
              <a:t> </a:t>
            </a:r>
            <a:r>
              <a:rPr lang="en-US" dirty="0">
                <a:sym typeface="Wingdings" panose="05000000000000000000" pitchFamily="2" charset="2"/>
              </a:rPr>
              <a:t></a:t>
            </a:r>
            <a:r>
              <a:rPr lang="en-US" dirty="0">
                <a:solidFill>
                  <a:srgbClr val="292934"/>
                </a:solidFill>
                <a:sym typeface="Wingdings" panose="05000000000000000000" pitchFamily="2" charset="2"/>
              </a:rPr>
              <a:t> </a:t>
            </a:r>
            <a:r>
              <a:rPr lang="en-US" dirty="0"/>
              <a:t>additional costly laws and regulations</a:t>
            </a:r>
          </a:p>
          <a:p>
            <a:pPr>
              <a:spcBef>
                <a:spcPts val="624"/>
              </a:spcBef>
            </a:pPr>
            <a:r>
              <a:rPr lang="en-US" dirty="0"/>
              <a:t>Governance and ethics failures cost the economy</a:t>
            </a:r>
          </a:p>
          <a:p>
            <a:pPr lvl="1">
              <a:spcBef>
                <a:spcPts val="624"/>
              </a:spcBef>
            </a:pPr>
            <a:r>
              <a:rPr lang="en-US" dirty="0"/>
              <a:t>Erodes public support and confidence</a:t>
            </a:r>
          </a:p>
        </p:txBody>
      </p:sp>
    </p:spTree>
    <p:extLst>
      <p:ext uri="{BB962C8B-B14F-4D97-AF65-F5344CB8AC3E}">
        <p14:creationId xmlns:p14="http://schemas.microsoft.com/office/powerpoint/2010/main" val="2915420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Financial Markets and the Economy (6 of 7)</a:t>
            </a:r>
          </a:p>
        </p:txBody>
      </p:sp>
      <p:sp>
        <p:nvSpPr>
          <p:cNvPr id="3" name="Content Placeholder 2"/>
          <p:cNvSpPr>
            <a:spLocks noGrp="1"/>
          </p:cNvSpPr>
          <p:nvPr>
            <p:ph sz="quarter" idx="10"/>
          </p:nvPr>
        </p:nvSpPr>
        <p:spPr>
          <a:xfrm>
            <a:off x="281940" y="1752600"/>
            <a:ext cx="8557260" cy="4648200"/>
          </a:xfrm>
        </p:spPr>
        <p:txBody>
          <a:bodyPr/>
          <a:lstStyle/>
          <a:p>
            <a:pPr marL="0" indent="0">
              <a:spcBef>
                <a:spcPts val="624"/>
              </a:spcBef>
              <a:buNone/>
            </a:pPr>
            <a:r>
              <a:rPr lang="en-US" dirty="0"/>
              <a:t>Corporate Governance and Corporate Ethics</a:t>
            </a:r>
          </a:p>
          <a:p>
            <a:pPr>
              <a:spcBef>
                <a:spcPts val="624"/>
              </a:spcBef>
            </a:pPr>
            <a:r>
              <a:rPr lang="en-US" dirty="0"/>
              <a:t>Accounting scandals</a:t>
            </a:r>
          </a:p>
          <a:p>
            <a:pPr lvl="1">
              <a:spcBef>
                <a:spcPts val="624"/>
              </a:spcBef>
            </a:pPr>
            <a:r>
              <a:rPr lang="en-US" dirty="0"/>
              <a:t>Enron, WorldCom, Rite-Aid, HealthSouth, Global Crossing, Qwest</a:t>
            </a:r>
          </a:p>
          <a:p>
            <a:pPr>
              <a:spcBef>
                <a:spcPts val="624"/>
              </a:spcBef>
            </a:pPr>
            <a:r>
              <a:rPr lang="en-US" dirty="0"/>
              <a:t>Misleading research reports</a:t>
            </a:r>
          </a:p>
          <a:p>
            <a:pPr lvl="1">
              <a:spcBef>
                <a:spcPts val="624"/>
              </a:spcBef>
            </a:pPr>
            <a:r>
              <a:rPr lang="en-US" dirty="0"/>
              <a:t>Citicorp, Merrill Lynch, others</a:t>
            </a:r>
          </a:p>
          <a:p>
            <a:pPr>
              <a:spcBef>
                <a:spcPts val="624"/>
              </a:spcBef>
            </a:pPr>
            <a:r>
              <a:rPr lang="en-US" dirty="0"/>
              <a:t>Auditors: Watchdogs or consultants?</a:t>
            </a:r>
          </a:p>
          <a:p>
            <a:pPr lvl="1">
              <a:spcBef>
                <a:spcPts val="624"/>
              </a:spcBef>
            </a:pPr>
            <a:r>
              <a:rPr lang="en-US" dirty="0"/>
              <a:t>Arthur Andersen and Enron</a:t>
            </a:r>
          </a:p>
        </p:txBody>
      </p:sp>
    </p:spTree>
    <p:extLst>
      <p:ext uri="{BB962C8B-B14F-4D97-AF65-F5344CB8AC3E}">
        <p14:creationId xmlns:p14="http://schemas.microsoft.com/office/powerpoint/2010/main" val="180716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Financial Markets and the Economy (7 of 7)</a:t>
            </a:r>
          </a:p>
        </p:txBody>
      </p:sp>
      <p:sp>
        <p:nvSpPr>
          <p:cNvPr id="3" name="Content Placeholder 2"/>
          <p:cNvSpPr>
            <a:spLocks noGrp="1"/>
          </p:cNvSpPr>
          <p:nvPr>
            <p:ph sz="quarter" idx="10"/>
          </p:nvPr>
        </p:nvSpPr>
        <p:spPr>
          <a:xfrm>
            <a:off x="281940" y="1752600"/>
            <a:ext cx="8557260" cy="4648200"/>
          </a:xfrm>
        </p:spPr>
        <p:txBody>
          <a:bodyPr/>
          <a:lstStyle/>
          <a:p>
            <a:pPr marL="0" indent="0">
              <a:spcBef>
                <a:spcPts val="624"/>
              </a:spcBef>
              <a:spcAft>
                <a:spcPts val="600"/>
              </a:spcAft>
              <a:buNone/>
            </a:pPr>
            <a:r>
              <a:rPr lang="en-US" dirty="0"/>
              <a:t>Corporate Governance and Corporate Ethics</a:t>
            </a:r>
          </a:p>
          <a:p>
            <a:pPr>
              <a:spcBef>
                <a:spcPts val="624"/>
              </a:spcBef>
              <a:spcAft>
                <a:spcPts val="600"/>
              </a:spcAft>
            </a:pPr>
            <a:r>
              <a:rPr lang="en-US" dirty="0"/>
              <a:t>Sarbanes-Oxley Act:</a:t>
            </a:r>
          </a:p>
          <a:p>
            <a:pPr lvl="1">
              <a:spcBef>
                <a:spcPts val="624"/>
              </a:spcBef>
              <a:spcAft>
                <a:spcPts val="600"/>
              </a:spcAft>
            </a:pPr>
            <a:r>
              <a:rPr lang="en-US" dirty="0"/>
              <a:t>Requires more independent directors on</a:t>
            </a:r>
          </a:p>
          <a:p>
            <a:pPr lvl="1">
              <a:spcBef>
                <a:spcPts val="624"/>
              </a:spcBef>
              <a:spcAft>
                <a:spcPts val="600"/>
              </a:spcAft>
            </a:pPr>
            <a:r>
              <a:rPr lang="en-US" dirty="0"/>
              <a:t>CFO to personally verifies the financial statements</a:t>
            </a:r>
          </a:p>
          <a:p>
            <a:pPr lvl="1">
              <a:spcBef>
                <a:spcPts val="624"/>
              </a:spcBef>
              <a:spcAft>
                <a:spcPts val="600"/>
              </a:spcAft>
            </a:pPr>
            <a:r>
              <a:rPr lang="en-US" dirty="0"/>
              <a:t>Oversight board for the accounting/audit industry</a:t>
            </a:r>
          </a:p>
          <a:p>
            <a:pPr lvl="1">
              <a:spcBef>
                <a:spcPts val="624"/>
              </a:spcBef>
              <a:spcAft>
                <a:spcPts val="600"/>
              </a:spcAft>
            </a:pPr>
            <a:r>
              <a:rPr lang="en-US" dirty="0"/>
              <a:t>Charged board with maintaining a culture of high ethical standards</a:t>
            </a:r>
          </a:p>
        </p:txBody>
      </p:sp>
    </p:spTree>
    <p:extLst>
      <p:ext uri="{BB962C8B-B14F-4D97-AF65-F5344CB8AC3E}">
        <p14:creationId xmlns:p14="http://schemas.microsoft.com/office/powerpoint/2010/main" val="929181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 y="304800"/>
            <a:ext cx="9052560" cy="1040719"/>
          </a:xfrm>
        </p:spPr>
        <p:txBody>
          <a:bodyPr/>
          <a:lstStyle/>
          <a:p>
            <a:r>
              <a:rPr lang="en-US" dirty="0"/>
              <a:t>1.4 The Investment Process: Asset Allocation</a:t>
            </a:r>
          </a:p>
        </p:txBody>
      </p:sp>
      <p:sp>
        <p:nvSpPr>
          <p:cNvPr id="7" name="Content Placeholder 6"/>
          <p:cNvSpPr>
            <a:spLocks noGrp="1"/>
          </p:cNvSpPr>
          <p:nvPr>
            <p:ph sz="quarter" idx="10"/>
          </p:nvPr>
        </p:nvSpPr>
        <p:spPr>
          <a:xfrm>
            <a:off x="279400" y="1524000"/>
            <a:ext cx="8534400" cy="1402733"/>
          </a:xfrm>
        </p:spPr>
        <p:txBody>
          <a:bodyPr>
            <a:noAutofit/>
          </a:bodyPr>
          <a:lstStyle/>
          <a:p>
            <a:pPr marL="0" indent="0">
              <a:spcBef>
                <a:spcPts val="624"/>
              </a:spcBef>
              <a:buNone/>
            </a:pPr>
            <a:r>
              <a:rPr lang="en-US" dirty="0"/>
              <a:t>Asset Allocation</a:t>
            </a:r>
          </a:p>
          <a:p>
            <a:pPr>
              <a:spcBef>
                <a:spcPts val="624"/>
              </a:spcBef>
            </a:pPr>
            <a:r>
              <a:rPr lang="en-US" dirty="0"/>
              <a:t>Primary determinant of a portfolio's return</a:t>
            </a:r>
          </a:p>
          <a:p>
            <a:pPr>
              <a:spcBef>
                <a:spcPts val="624"/>
              </a:spcBef>
            </a:pPr>
            <a:r>
              <a:rPr lang="en-US" dirty="0"/>
              <a:t>Percentage of fund in asset classes, for example:</a:t>
            </a:r>
          </a:p>
        </p:txBody>
      </p:sp>
      <p:pic>
        <p:nvPicPr>
          <p:cNvPr id="13314" name="Picture 2" descr="Two pie charts showing asset allocation breakdown by equity, bonds, and bills. First pie is 60% equity, 30% bonds, and 10% bills. Second pie is 50% bonds, 25% equity, and 25% bill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9590" y="3040109"/>
            <a:ext cx="6425771" cy="2141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3"/>
          </p:nvPr>
        </p:nvSpPr>
        <p:spPr>
          <a:xfrm>
            <a:off x="281940" y="5376695"/>
            <a:ext cx="8557260" cy="926792"/>
          </a:xfrm>
        </p:spPr>
        <p:txBody>
          <a:bodyPr>
            <a:normAutofit/>
          </a:bodyPr>
          <a:lstStyle/>
          <a:p>
            <a:r>
              <a:rPr lang="en-US" dirty="0"/>
              <a:t>Top Down Investment Strategies starts with Asset Allocation</a:t>
            </a:r>
          </a:p>
        </p:txBody>
      </p:sp>
    </p:spTree>
    <p:extLst>
      <p:ext uri="{BB962C8B-B14F-4D97-AF65-F5344CB8AC3E}">
        <p14:creationId xmlns:p14="http://schemas.microsoft.com/office/powerpoint/2010/main" val="1385619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1.4 The Investment Process: Security Selection</a:t>
            </a:r>
          </a:p>
        </p:txBody>
      </p:sp>
      <p:sp>
        <p:nvSpPr>
          <p:cNvPr id="8" name="Content Placeholder 7"/>
          <p:cNvSpPr>
            <a:spLocks noGrp="1"/>
          </p:cNvSpPr>
          <p:nvPr>
            <p:ph sz="quarter" idx="10"/>
          </p:nvPr>
        </p:nvSpPr>
        <p:spPr>
          <a:xfrm>
            <a:off x="281940" y="1752600"/>
            <a:ext cx="8557260" cy="4648200"/>
          </a:xfrm>
        </p:spPr>
        <p:txBody>
          <a:bodyPr>
            <a:normAutofit/>
          </a:bodyPr>
          <a:lstStyle/>
          <a:p>
            <a:pPr marL="0" indent="0">
              <a:buNone/>
            </a:pPr>
            <a:r>
              <a:rPr lang="en-US" dirty="0"/>
              <a:t>Security Selection</a:t>
            </a:r>
          </a:p>
          <a:p>
            <a:r>
              <a:rPr lang="en-US" dirty="0"/>
              <a:t>Choice of particular securities within asset class</a:t>
            </a:r>
          </a:p>
          <a:p>
            <a:r>
              <a:rPr lang="en-US" dirty="0"/>
              <a:t>Security Analysis</a:t>
            </a:r>
          </a:p>
          <a:p>
            <a:pPr lvl="1"/>
            <a:r>
              <a:rPr lang="en-US" dirty="0"/>
              <a:t>Analysis of the value of securities.</a:t>
            </a:r>
          </a:p>
          <a:p>
            <a:r>
              <a:rPr lang="en-US" dirty="0"/>
              <a:t>Bottom Up Investment Strategies starts with Security Selection</a:t>
            </a:r>
          </a:p>
        </p:txBody>
      </p:sp>
    </p:spTree>
    <p:extLst>
      <p:ext uri="{BB962C8B-B14F-4D97-AF65-F5344CB8AC3E}">
        <p14:creationId xmlns:p14="http://schemas.microsoft.com/office/powerpoint/2010/main" val="2949831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1.5 Markets Are Competitive (1 of 4)</a:t>
            </a:r>
          </a:p>
        </p:txBody>
      </p:sp>
      <p:sp>
        <p:nvSpPr>
          <p:cNvPr id="7" name="Content Placeholder 6"/>
          <p:cNvSpPr>
            <a:spLocks noGrp="1"/>
          </p:cNvSpPr>
          <p:nvPr>
            <p:ph sz="quarter" idx="10"/>
          </p:nvPr>
        </p:nvSpPr>
        <p:spPr>
          <a:xfrm>
            <a:off x="279400" y="1676400"/>
            <a:ext cx="8534400" cy="1066800"/>
          </a:xfrm>
        </p:spPr>
        <p:txBody>
          <a:bodyPr>
            <a:normAutofit/>
          </a:bodyPr>
          <a:lstStyle/>
          <a:p>
            <a:pPr marL="0" indent="0">
              <a:buNone/>
            </a:pPr>
            <a:r>
              <a:rPr lang="en-US" dirty="0"/>
              <a:t>Risk-Return Trade-Off</a:t>
            </a:r>
          </a:p>
          <a:p>
            <a:r>
              <a:rPr lang="en-US" dirty="0"/>
              <a:t>Assets with higher expected returns have higher risk</a:t>
            </a:r>
          </a:p>
        </p:txBody>
      </p:sp>
      <p:graphicFrame>
        <p:nvGraphicFramePr>
          <p:cNvPr id="11" name="Table 10"/>
          <p:cNvGraphicFramePr>
            <a:graphicFrameLocks noGrp="1"/>
          </p:cNvGraphicFramePr>
          <p:nvPr>
            <p:extLst>
              <p:ext uri="{D42A27DB-BD31-4B8C-83A1-F6EECF244321}">
                <p14:modId xmlns:p14="http://schemas.microsoft.com/office/powerpoint/2010/main" val="2534517422"/>
              </p:ext>
            </p:extLst>
          </p:nvPr>
        </p:nvGraphicFramePr>
        <p:xfrm>
          <a:off x="842772" y="2964434"/>
          <a:ext cx="7458456" cy="693166"/>
        </p:xfrm>
        <a:graphic>
          <a:graphicData uri="http://schemas.openxmlformats.org/drawingml/2006/table">
            <a:tbl>
              <a:tblPr firstRow="1" bandRow="1">
                <a:tableStyleId>{5940675A-B579-460E-94D1-54222C63F5DA}</a:tableStyleId>
              </a:tblPr>
              <a:tblGrid>
                <a:gridCol w="932180">
                  <a:extLst>
                    <a:ext uri="{9D8B030D-6E8A-4147-A177-3AD203B41FA5}">
                      <a16:colId xmlns:a16="http://schemas.microsoft.com/office/drawing/2014/main" val="20000"/>
                    </a:ext>
                  </a:extLst>
                </a:gridCol>
                <a:gridCol w="2668016">
                  <a:extLst>
                    <a:ext uri="{9D8B030D-6E8A-4147-A177-3AD203B41FA5}">
                      <a16:colId xmlns:a16="http://schemas.microsoft.com/office/drawing/2014/main" val="20001"/>
                    </a:ext>
                  </a:extLst>
                </a:gridCol>
                <a:gridCol w="1897380">
                  <a:extLst>
                    <a:ext uri="{9D8B030D-6E8A-4147-A177-3AD203B41FA5}">
                      <a16:colId xmlns:a16="http://schemas.microsoft.com/office/drawing/2014/main" val="20002"/>
                    </a:ext>
                  </a:extLst>
                </a:gridCol>
                <a:gridCol w="1960880">
                  <a:extLst>
                    <a:ext uri="{9D8B030D-6E8A-4147-A177-3AD203B41FA5}">
                      <a16:colId xmlns:a16="http://schemas.microsoft.com/office/drawing/2014/main" val="20003"/>
                    </a:ext>
                  </a:extLst>
                </a:gridCol>
              </a:tblGrid>
              <a:tr h="152400">
                <a:tc>
                  <a:txBody>
                    <a:bodyPr/>
                    <a:lstStyle/>
                    <a:p>
                      <a:pPr marL="0" marR="0" lvl="0" indent="0" algn="l" defTabSz="457200" rtl="0" eaLnBrk="1" fontAlgn="base" latinLnBrk="0" hangingPunct="0">
                        <a:lnSpc>
                          <a:spcPct val="93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Lst>
                      </a:pPr>
                      <a:endParaRPr kumimoji="0" lang="en-US" sz="1800" b="0" i="0" u="none" strike="noStrike" kern="1200" cap="none" normalizeH="0" baseline="0" dirty="0">
                        <a:ln>
                          <a:noFill/>
                        </a:ln>
                        <a:solidFill>
                          <a:schemeClr val="bg1"/>
                        </a:solidFill>
                        <a:effectLst/>
                        <a:latin typeface="Arial" pitchFamily="34" charset="0"/>
                        <a:ea typeface="SimSun" charset="-122"/>
                        <a:cs typeface="Arial" pitchFamily="34" charset="0"/>
                      </a:endParaRPr>
                    </a:p>
                  </a:txBody>
                  <a:tcPr anchor="ctr" horzOverflow="overflow"/>
                </a:tc>
                <a:tc>
                  <a:txBody>
                    <a:bodyPr/>
                    <a:lstStyle/>
                    <a:p>
                      <a:pPr marL="0" marR="0" lvl="0" indent="0" algn="l" defTabSz="457200" rtl="0" eaLnBrk="1" fontAlgn="base" latinLnBrk="0" hangingPunct="0">
                        <a:lnSpc>
                          <a:spcPct val="93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Lst>
                      </a:pPr>
                      <a:r>
                        <a:rPr kumimoji="0" lang="en-US" sz="1800" b="0" u="none" strike="noStrike" kern="1200" cap="none" normalizeH="0" baseline="0" dirty="0">
                          <a:ln>
                            <a:noFill/>
                          </a:ln>
                          <a:effectLst/>
                          <a:latin typeface="Arial" pitchFamily="34" charset="0"/>
                          <a:cs typeface="Arial" pitchFamily="34" charset="0"/>
                        </a:rPr>
                        <a:t>Average  Annual Return</a:t>
                      </a:r>
                      <a:endParaRPr kumimoji="0" lang="en-US" sz="1800" b="0" i="0" u="none" strike="noStrike" kern="1200" cap="none" normalizeH="0" baseline="0" dirty="0">
                        <a:ln>
                          <a:noFill/>
                        </a:ln>
                        <a:solidFill>
                          <a:schemeClr val="bg1"/>
                        </a:solidFill>
                        <a:effectLst/>
                        <a:latin typeface="Arial" pitchFamily="34" charset="0"/>
                        <a:ea typeface="SimSun" charset="-122"/>
                        <a:cs typeface="Arial" pitchFamily="34" charset="0"/>
                      </a:endParaRPr>
                    </a:p>
                  </a:txBody>
                  <a:tcPr anchor="ctr" horzOverflow="overflow"/>
                </a:tc>
                <a:tc>
                  <a:txBody>
                    <a:bodyPr/>
                    <a:lstStyle/>
                    <a:p>
                      <a:pPr marL="0" marR="0" lvl="0" indent="0" algn="l" defTabSz="457200" rtl="0" eaLnBrk="1" fontAlgn="base" latinLnBrk="0" hangingPunct="0">
                        <a:lnSpc>
                          <a:spcPct val="93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Lst>
                      </a:pPr>
                      <a:r>
                        <a:rPr kumimoji="0" lang="en-US" sz="1800" b="0" u="none" strike="noStrike" kern="1200" cap="none" normalizeH="0" baseline="0" dirty="0">
                          <a:ln>
                            <a:noFill/>
                          </a:ln>
                          <a:effectLst/>
                          <a:latin typeface="Arial" pitchFamily="34" charset="0"/>
                          <a:cs typeface="Arial" pitchFamily="34" charset="0"/>
                        </a:rPr>
                        <a:t>Minimum (1931)</a:t>
                      </a:r>
                      <a:endParaRPr kumimoji="0" lang="en-US" sz="1800" b="0" i="0" u="none" strike="noStrike" kern="1200" cap="none" normalizeH="0" baseline="0" dirty="0">
                        <a:ln>
                          <a:noFill/>
                        </a:ln>
                        <a:solidFill>
                          <a:schemeClr val="bg1"/>
                        </a:solidFill>
                        <a:effectLst/>
                        <a:latin typeface="Arial" pitchFamily="34" charset="0"/>
                        <a:ea typeface="SimSun" charset="-122"/>
                        <a:cs typeface="Arial" pitchFamily="34" charset="0"/>
                      </a:endParaRPr>
                    </a:p>
                  </a:txBody>
                  <a:tcPr anchor="ctr" horzOverflow="overflow"/>
                </a:tc>
                <a:tc>
                  <a:txBody>
                    <a:bodyPr/>
                    <a:lstStyle/>
                    <a:p>
                      <a:pPr marL="0" marR="0" lvl="0" indent="0" algn="l" defTabSz="457200" rtl="0" eaLnBrk="1" fontAlgn="base" latinLnBrk="0" hangingPunct="0">
                        <a:lnSpc>
                          <a:spcPct val="93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Lst>
                      </a:pPr>
                      <a:r>
                        <a:rPr kumimoji="0" lang="en-US" sz="1800" b="0" u="none" strike="noStrike" kern="1200" cap="none" normalizeH="0" baseline="0" dirty="0">
                          <a:ln>
                            <a:noFill/>
                          </a:ln>
                          <a:effectLst/>
                          <a:latin typeface="Arial" pitchFamily="34" charset="0"/>
                          <a:cs typeface="Arial" pitchFamily="34" charset="0"/>
                        </a:rPr>
                        <a:t>Maximum (1933)</a:t>
                      </a:r>
                      <a:endParaRPr kumimoji="0" lang="en-US" sz="1800" b="0" i="0" u="none" strike="noStrike" kern="1200" cap="none" normalizeH="0" baseline="0" dirty="0">
                        <a:ln>
                          <a:noFill/>
                        </a:ln>
                        <a:solidFill>
                          <a:schemeClr val="bg1"/>
                        </a:solidFill>
                        <a:effectLst/>
                        <a:latin typeface="Arial" pitchFamily="34" charset="0"/>
                        <a:ea typeface="SimSun" charset="-122"/>
                        <a:cs typeface="Arial" pitchFamily="34" charset="0"/>
                      </a:endParaRPr>
                    </a:p>
                  </a:txBody>
                  <a:tcPr anchor="ctr" horzOverflow="overflow"/>
                </a:tc>
                <a:extLst>
                  <a:ext uri="{0D108BD9-81ED-4DB2-BD59-A6C34878D82A}">
                    <a16:rowId xmlns:a16="http://schemas.microsoft.com/office/drawing/2014/main" val="10000"/>
                  </a:ext>
                </a:extLst>
              </a:tr>
              <a:tr h="309696">
                <a:tc>
                  <a:txBody>
                    <a:bodyPr/>
                    <a:lstStyle/>
                    <a:p>
                      <a:pPr marL="0" marR="0" lvl="0" indent="0" algn="l" defTabSz="457200" rtl="0" eaLnBrk="1" fontAlgn="base" latinLnBrk="0" hangingPunct="0">
                        <a:lnSpc>
                          <a:spcPct val="93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Lst>
                      </a:pPr>
                      <a:r>
                        <a:rPr kumimoji="0" lang="en-US" sz="1800" u="none" strike="noStrike" kern="1200" cap="none" normalizeH="0" baseline="0" dirty="0">
                          <a:ln>
                            <a:noFill/>
                          </a:ln>
                          <a:effectLst/>
                          <a:latin typeface="Arial" pitchFamily="34" charset="0"/>
                          <a:cs typeface="Arial" pitchFamily="34" charset="0"/>
                        </a:rPr>
                        <a:t>Stocks</a:t>
                      </a:r>
                      <a:endParaRPr kumimoji="0" lang="en-US" sz="1800" b="0" i="0" u="none" strike="noStrike" kern="1200" cap="none" normalizeH="0" baseline="0" dirty="0">
                        <a:ln>
                          <a:noFill/>
                        </a:ln>
                        <a:solidFill>
                          <a:schemeClr val="bg1"/>
                        </a:solidFill>
                        <a:effectLst/>
                        <a:latin typeface="Arial" pitchFamily="34" charset="0"/>
                        <a:ea typeface="SimSun" charset="-122"/>
                        <a:cs typeface="Arial" pitchFamily="34" charset="0"/>
                      </a:endParaRPr>
                    </a:p>
                  </a:txBody>
                  <a:tcPr anchor="ctr" horzOverflow="overflow"/>
                </a:tc>
                <a:tc>
                  <a:txBody>
                    <a:bodyPr/>
                    <a:lstStyle/>
                    <a:p>
                      <a:pPr marL="0" marR="0" lvl="0" indent="0" algn="l" defTabSz="457200" rtl="0" eaLnBrk="1" fontAlgn="base" latinLnBrk="0" hangingPunct="0">
                        <a:lnSpc>
                          <a:spcPct val="93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Lst>
                      </a:pPr>
                      <a:r>
                        <a:rPr kumimoji="0" lang="en-US" sz="1800" u="none" strike="noStrike" kern="1200" cap="none" normalizeH="0" baseline="0" dirty="0">
                          <a:ln>
                            <a:noFill/>
                          </a:ln>
                          <a:effectLst/>
                          <a:latin typeface="Arial" pitchFamily="34" charset="0"/>
                          <a:cs typeface="Arial" pitchFamily="34" charset="0"/>
                        </a:rPr>
                        <a:t>About 12%</a:t>
                      </a:r>
                      <a:endParaRPr kumimoji="0" lang="en-US" sz="1800" b="0" i="0" u="none" strike="noStrike" kern="1200" cap="none" normalizeH="0" baseline="0" dirty="0">
                        <a:ln>
                          <a:noFill/>
                        </a:ln>
                        <a:solidFill>
                          <a:schemeClr val="bg1"/>
                        </a:solidFill>
                        <a:effectLst/>
                        <a:latin typeface="Arial" pitchFamily="34" charset="0"/>
                        <a:ea typeface="SimSun" charset="-122"/>
                        <a:cs typeface="Arial" pitchFamily="34" charset="0"/>
                      </a:endParaRPr>
                    </a:p>
                  </a:txBody>
                  <a:tcPr anchor="ctr" horzOverflow="overflow"/>
                </a:tc>
                <a:tc>
                  <a:txBody>
                    <a:bodyPr/>
                    <a:lstStyle/>
                    <a:p>
                      <a:pPr marL="0" marR="0" lvl="0" indent="0" algn="l" defTabSz="457200" rtl="0" eaLnBrk="1" fontAlgn="base" latinLnBrk="0" hangingPunct="0">
                        <a:lnSpc>
                          <a:spcPct val="93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Lst>
                      </a:pPr>
                      <a:r>
                        <a:rPr kumimoji="0" lang="en-US" sz="1800" u="none" strike="noStrike" kern="1200" cap="none" normalizeH="0" baseline="0" dirty="0">
                          <a:ln>
                            <a:noFill/>
                          </a:ln>
                          <a:effectLst/>
                          <a:latin typeface="Arial" pitchFamily="34" charset="0"/>
                          <a:cs typeface="Arial" pitchFamily="34" charset="0"/>
                        </a:rPr>
                        <a:t>−46%</a:t>
                      </a:r>
                      <a:endParaRPr kumimoji="0" lang="en-US" sz="1800" b="0" i="0" u="none" strike="noStrike" kern="1200" cap="none" normalizeH="0" baseline="0" dirty="0">
                        <a:ln>
                          <a:noFill/>
                        </a:ln>
                        <a:solidFill>
                          <a:schemeClr val="bg1"/>
                        </a:solidFill>
                        <a:effectLst/>
                        <a:latin typeface="Arial" pitchFamily="34" charset="0"/>
                        <a:ea typeface="SimSun" charset="-122"/>
                        <a:cs typeface="Arial" pitchFamily="34" charset="0"/>
                      </a:endParaRPr>
                    </a:p>
                  </a:txBody>
                  <a:tcPr anchor="ctr" horzOverflow="overflow"/>
                </a:tc>
                <a:tc>
                  <a:txBody>
                    <a:bodyPr/>
                    <a:lstStyle/>
                    <a:p>
                      <a:pPr marL="0" marR="0" lvl="0" indent="0" algn="l" defTabSz="457200" rtl="0" eaLnBrk="1" fontAlgn="base" latinLnBrk="0" hangingPunct="0">
                        <a:lnSpc>
                          <a:spcPct val="93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Lst>
                      </a:pPr>
                      <a:r>
                        <a:rPr kumimoji="0" lang="en-US" sz="1800" u="none" strike="noStrike" kern="1200" cap="none" normalizeH="0" baseline="0" dirty="0">
                          <a:ln>
                            <a:noFill/>
                          </a:ln>
                          <a:effectLst/>
                          <a:latin typeface="Arial" pitchFamily="34" charset="0"/>
                          <a:cs typeface="Arial" pitchFamily="34" charset="0"/>
                        </a:rPr>
                        <a:t>55%</a:t>
                      </a:r>
                      <a:endParaRPr kumimoji="0" lang="en-US" sz="1800" b="0" i="0" u="none" strike="noStrike" kern="1200" cap="none" normalizeH="0" baseline="0" dirty="0">
                        <a:ln>
                          <a:noFill/>
                        </a:ln>
                        <a:solidFill>
                          <a:schemeClr val="bg1"/>
                        </a:solidFill>
                        <a:effectLst/>
                        <a:latin typeface="Arial" pitchFamily="34" charset="0"/>
                        <a:ea typeface="SimSun" charset="-122"/>
                        <a:cs typeface="Arial" pitchFamily="34" charset="0"/>
                      </a:endParaRPr>
                    </a:p>
                  </a:txBody>
                  <a:tcPr anchor="ctr" horzOverflow="overflow"/>
                </a:tc>
                <a:extLst>
                  <a:ext uri="{0D108BD9-81ED-4DB2-BD59-A6C34878D82A}">
                    <a16:rowId xmlns:a16="http://schemas.microsoft.com/office/drawing/2014/main" val="10001"/>
                  </a:ext>
                </a:extLst>
              </a:tr>
            </a:tbl>
          </a:graphicData>
        </a:graphic>
      </p:graphicFrame>
      <p:sp>
        <p:nvSpPr>
          <p:cNvPr id="2" name="Content Placeholder 1"/>
          <p:cNvSpPr>
            <a:spLocks noGrp="1"/>
          </p:cNvSpPr>
          <p:nvPr>
            <p:ph sz="quarter" idx="12"/>
          </p:nvPr>
        </p:nvSpPr>
        <p:spPr>
          <a:xfrm>
            <a:off x="279400" y="3810000"/>
            <a:ext cx="8534400" cy="2438400"/>
          </a:xfrm>
        </p:spPr>
        <p:txBody>
          <a:bodyPr>
            <a:normAutofit/>
          </a:bodyPr>
          <a:lstStyle/>
          <a:p>
            <a:pPr>
              <a:spcAft>
                <a:spcPts val="1200"/>
              </a:spcAft>
            </a:pPr>
            <a:r>
              <a:rPr lang="en-US" dirty="0"/>
              <a:t>Stock portfolios lose money an average of 25%</a:t>
            </a:r>
          </a:p>
          <a:p>
            <a:r>
              <a:rPr lang="en-US" dirty="0"/>
              <a:t>Bonds</a:t>
            </a:r>
          </a:p>
          <a:p>
            <a:pPr lvl="1">
              <a:buFont typeface="Arial" pitchFamily="34" charset="0"/>
              <a:buChar char="•"/>
            </a:pPr>
            <a:r>
              <a:rPr lang="en-US" dirty="0"/>
              <a:t>Lower average rates of return (under 6%)</a:t>
            </a:r>
          </a:p>
          <a:p>
            <a:pPr lvl="1">
              <a:buFont typeface="Arial" pitchFamily="34" charset="0"/>
              <a:buChar char="•"/>
            </a:pPr>
            <a:r>
              <a:rPr lang="en-US" dirty="0"/>
              <a:t>Not lost more than 13% of value in any one year</a:t>
            </a:r>
          </a:p>
        </p:txBody>
      </p:sp>
    </p:spTree>
    <p:extLst>
      <p:ext uri="{BB962C8B-B14F-4D97-AF65-F5344CB8AC3E}">
        <p14:creationId xmlns:p14="http://schemas.microsoft.com/office/powerpoint/2010/main" val="4237303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1.5 Markets Are Competitive (2</a:t>
            </a:r>
            <a:r>
              <a:rPr lang="en-US" baseline="0" dirty="0"/>
              <a:t> of 4</a:t>
            </a:r>
            <a:r>
              <a:rPr lang="en-US" dirty="0"/>
              <a:t>)</a:t>
            </a:r>
          </a:p>
        </p:txBody>
      </p:sp>
      <p:sp>
        <p:nvSpPr>
          <p:cNvPr id="8" name="Content Placeholder 7"/>
          <p:cNvSpPr>
            <a:spLocks noGrp="1"/>
          </p:cNvSpPr>
          <p:nvPr>
            <p:ph sz="quarter" idx="10"/>
          </p:nvPr>
        </p:nvSpPr>
        <p:spPr>
          <a:xfrm>
            <a:off x="281940" y="1752600"/>
            <a:ext cx="8557260" cy="4572000"/>
          </a:xfrm>
        </p:spPr>
        <p:txBody>
          <a:bodyPr>
            <a:normAutofit/>
          </a:bodyPr>
          <a:lstStyle/>
          <a:p>
            <a:pPr marL="0" indent="0">
              <a:buNone/>
            </a:pPr>
            <a:r>
              <a:rPr lang="en-US" dirty="0"/>
              <a:t>Risk-Return Trade-Off</a:t>
            </a:r>
          </a:p>
          <a:p>
            <a:r>
              <a:rPr lang="en-US" dirty="0"/>
              <a:t>How do we measure risk?</a:t>
            </a:r>
          </a:p>
          <a:p>
            <a:r>
              <a:rPr lang="en-US" dirty="0"/>
              <a:t>How does diversification affect risk?</a:t>
            </a:r>
          </a:p>
        </p:txBody>
      </p:sp>
    </p:spTree>
    <p:extLst>
      <p:ext uri="{BB962C8B-B14F-4D97-AF65-F5344CB8AC3E}">
        <p14:creationId xmlns:p14="http://schemas.microsoft.com/office/powerpoint/2010/main" val="2285476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 Markets Are Competitive (3</a:t>
            </a:r>
            <a:r>
              <a:rPr lang="en-US" baseline="0" dirty="0"/>
              <a:t> of 4</a:t>
            </a:r>
            <a:r>
              <a:rPr lang="en-US" dirty="0"/>
              <a:t>) </a:t>
            </a:r>
          </a:p>
        </p:txBody>
      </p:sp>
      <p:sp>
        <p:nvSpPr>
          <p:cNvPr id="3" name="Content Placeholder 2"/>
          <p:cNvSpPr>
            <a:spLocks noGrp="1"/>
          </p:cNvSpPr>
          <p:nvPr>
            <p:ph sz="quarter" idx="10"/>
          </p:nvPr>
        </p:nvSpPr>
        <p:spPr>
          <a:xfrm>
            <a:off x="281940" y="1752600"/>
            <a:ext cx="8557260" cy="4495800"/>
          </a:xfrm>
        </p:spPr>
        <p:txBody>
          <a:bodyPr>
            <a:normAutofit/>
          </a:bodyPr>
          <a:lstStyle/>
          <a:p>
            <a:pPr marL="0" indent="0">
              <a:buNone/>
            </a:pPr>
            <a:r>
              <a:rPr lang="en-US" dirty="0"/>
              <a:t>In Efficient Markets Securities should</a:t>
            </a:r>
          </a:p>
          <a:p>
            <a:r>
              <a:rPr lang="en-US" dirty="0"/>
              <a:t>be neither underpriced nor overpriced on average</a:t>
            </a:r>
          </a:p>
          <a:p>
            <a:r>
              <a:rPr lang="en-US" dirty="0"/>
              <a:t>reflect all information available to investors</a:t>
            </a:r>
          </a:p>
          <a:p>
            <a:pPr lvl="1"/>
            <a:r>
              <a:rPr lang="en-US" dirty="0"/>
              <a:t>Your Belief in Market Efficiency</a:t>
            </a:r>
          </a:p>
          <a:p>
            <a:pPr lvl="1"/>
            <a:r>
              <a:rPr lang="en-US" dirty="0"/>
              <a:t>Choice of Investment-Management Style</a:t>
            </a:r>
          </a:p>
        </p:txBody>
      </p:sp>
    </p:spTree>
    <p:extLst>
      <p:ext uri="{BB962C8B-B14F-4D97-AF65-F5344CB8AC3E}">
        <p14:creationId xmlns:p14="http://schemas.microsoft.com/office/powerpoint/2010/main" val="1682023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1.5 Markets Are Competitive (4</a:t>
            </a:r>
            <a:r>
              <a:rPr lang="en-US" baseline="0" dirty="0"/>
              <a:t> of 4</a:t>
            </a:r>
            <a:r>
              <a:rPr lang="en-US" dirty="0"/>
              <a:t>)</a:t>
            </a:r>
          </a:p>
        </p:txBody>
      </p:sp>
      <p:graphicFrame>
        <p:nvGraphicFramePr>
          <p:cNvPr id="4" name="Table 3"/>
          <p:cNvGraphicFramePr>
            <a:graphicFrameLocks noGrp="1"/>
          </p:cNvGraphicFramePr>
          <p:nvPr>
            <p:extLst>
              <p:ext uri="{D42A27DB-BD31-4B8C-83A1-F6EECF244321}">
                <p14:modId xmlns:p14="http://schemas.microsoft.com/office/powerpoint/2010/main" val="2198721723"/>
              </p:ext>
            </p:extLst>
          </p:nvPr>
        </p:nvGraphicFramePr>
        <p:xfrm>
          <a:off x="1257301" y="2286000"/>
          <a:ext cx="6362699" cy="2560320"/>
        </p:xfrm>
        <a:graphic>
          <a:graphicData uri="http://schemas.openxmlformats.org/drawingml/2006/table">
            <a:tbl>
              <a:tblPr firstRow="1" bandRow="1">
                <a:tableStyleId>{5940675A-B579-460E-94D1-54222C63F5DA}</a:tableStyleId>
              </a:tblPr>
              <a:tblGrid>
                <a:gridCol w="2133599">
                  <a:extLst>
                    <a:ext uri="{9D8B030D-6E8A-4147-A177-3AD203B41FA5}">
                      <a16:colId xmlns:a16="http://schemas.microsoft.com/office/drawing/2014/main" val="20000"/>
                    </a:ext>
                  </a:extLst>
                </a:gridCol>
                <a:gridCol w="2179504">
                  <a:extLst>
                    <a:ext uri="{9D8B030D-6E8A-4147-A177-3AD203B41FA5}">
                      <a16:colId xmlns:a16="http://schemas.microsoft.com/office/drawing/2014/main" val="20001"/>
                    </a:ext>
                  </a:extLst>
                </a:gridCol>
                <a:gridCol w="2049596">
                  <a:extLst>
                    <a:ext uri="{9D8B030D-6E8A-4147-A177-3AD203B41FA5}">
                      <a16:colId xmlns:a16="http://schemas.microsoft.com/office/drawing/2014/main" val="20002"/>
                    </a:ext>
                  </a:extLst>
                </a:gridCol>
              </a:tblGrid>
              <a:tr h="0">
                <a:tc>
                  <a:txBody>
                    <a:bodyPr/>
                    <a:lstStyle/>
                    <a:p>
                      <a:endParaRPr lang="en-US" sz="1800" dirty="0">
                        <a:solidFill>
                          <a:schemeClr val="bg1"/>
                        </a:solidFill>
                        <a:latin typeface="Arial" pitchFamily="34" charset="0"/>
                        <a:cs typeface="Arial"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a:latin typeface="Arial" pitchFamily="34" charset="0"/>
                          <a:cs typeface="Arial" pitchFamily="34" charset="0"/>
                        </a:rPr>
                        <a:t>Active Management</a:t>
                      </a:r>
                      <a:endParaRPr lang="en-US" sz="1800" b="1" dirty="0">
                        <a:solidFill>
                          <a:schemeClr val="bg1"/>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800" b="1" dirty="0">
                          <a:latin typeface="Arial" pitchFamily="34" charset="0"/>
                          <a:cs typeface="Arial" pitchFamily="34" charset="0"/>
                        </a:rPr>
                        <a:t>Passive Management</a:t>
                      </a:r>
                      <a:endParaRPr lang="en-US" sz="1800" b="1" dirty="0">
                        <a:solidFill>
                          <a:schemeClr val="bg1"/>
                        </a:solidFill>
                        <a:latin typeface="Arial" pitchFamily="34" charset="0"/>
                        <a:cs typeface="Arial" pitchFamily="34" charset="0"/>
                      </a:endParaRPr>
                    </a:p>
                  </a:txBody>
                  <a:tcPr anchor="ctr"/>
                </a:tc>
                <a:extLst>
                  <a:ext uri="{0D108BD9-81ED-4DB2-BD59-A6C34878D82A}">
                    <a16:rowId xmlns:a16="http://schemas.microsoft.com/office/drawing/2014/main" val="10000"/>
                  </a:ext>
                </a:extLst>
              </a:tr>
              <a:tr h="127489">
                <a:tc>
                  <a:txBody>
                    <a:bodyPr/>
                    <a:lstStyle/>
                    <a:p>
                      <a:r>
                        <a:rPr lang="en-US" sz="1800" dirty="0">
                          <a:latin typeface="Arial" pitchFamily="34" charset="0"/>
                          <a:cs typeface="Arial" pitchFamily="34" charset="0"/>
                        </a:rPr>
                        <a:t>Markets are…</a:t>
                      </a:r>
                      <a:endParaRPr lang="en-US" sz="1800" dirty="0">
                        <a:solidFill>
                          <a:schemeClr val="bg1"/>
                        </a:solidFill>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800" dirty="0">
                          <a:latin typeface="Arial" pitchFamily="34" charset="0"/>
                          <a:cs typeface="Arial" pitchFamily="34" charset="0"/>
                        </a:rPr>
                        <a:t>Inefficient</a:t>
                      </a:r>
                      <a:endParaRPr lang="en-US" sz="1800" dirty="0">
                        <a:solidFill>
                          <a:schemeClr val="bg1"/>
                        </a:solidFill>
                        <a:latin typeface="Arial" pitchFamily="34" charset="0"/>
                        <a:cs typeface="Arial" pitchFamily="34" charset="0"/>
                      </a:endParaRPr>
                    </a:p>
                  </a:txBody>
                  <a:tcPr anchor="ctr"/>
                </a:tc>
                <a:tc>
                  <a:txBody>
                    <a:bodyPr/>
                    <a:lstStyle/>
                    <a:p>
                      <a:pPr algn="ctr"/>
                      <a:r>
                        <a:rPr lang="en-US" sz="1800" dirty="0">
                          <a:latin typeface="Arial" pitchFamily="34" charset="0"/>
                          <a:cs typeface="Arial" pitchFamily="34" charset="0"/>
                        </a:rPr>
                        <a:t>Efficient</a:t>
                      </a:r>
                      <a:endParaRPr lang="en-US" sz="1800" dirty="0">
                        <a:solidFill>
                          <a:schemeClr val="bg1"/>
                        </a:solidFill>
                        <a:latin typeface="Arial" pitchFamily="34" charset="0"/>
                        <a:cs typeface="Arial" pitchFamily="34" charset="0"/>
                      </a:endParaRPr>
                    </a:p>
                  </a:txBody>
                  <a:tcPr anchor="ctr"/>
                </a:tc>
                <a:extLst>
                  <a:ext uri="{0D108BD9-81ED-4DB2-BD59-A6C34878D82A}">
                    <a16:rowId xmlns:a16="http://schemas.microsoft.com/office/drawing/2014/main" val="10001"/>
                  </a:ext>
                </a:extLst>
              </a:tr>
              <a:tr h="371329">
                <a:tc>
                  <a:txBody>
                    <a:bodyPr/>
                    <a:lstStyle/>
                    <a:p>
                      <a:r>
                        <a:rPr lang="en-US" sz="1800" dirty="0">
                          <a:latin typeface="Arial" pitchFamily="34" charset="0"/>
                          <a:cs typeface="Arial" pitchFamily="34" charset="0"/>
                        </a:rPr>
                        <a:t>Security Selection:</a:t>
                      </a:r>
                      <a:endParaRPr lang="en-US" sz="1800" dirty="0">
                        <a:solidFill>
                          <a:schemeClr val="bg1"/>
                        </a:solidFill>
                        <a:latin typeface="Arial" pitchFamily="34" charset="0"/>
                        <a:cs typeface="Arial" pitchFamily="34" charset="0"/>
                      </a:endParaRPr>
                    </a:p>
                  </a:txBody>
                  <a:tcPr anchor="ctr"/>
                </a:tc>
                <a:tc>
                  <a:txBody>
                    <a:bodyPr/>
                    <a:lstStyle/>
                    <a:p>
                      <a:pPr algn="ctr"/>
                      <a:r>
                        <a:rPr lang="en-US" sz="1800" dirty="0">
                          <a:latin typeface="Arial" pitchFamily="34" charset="0"/>
                          <a:cs typeface="Arial" pitchFamily="34" charset="0"/>
                        </a:rPr>
                        <a:t>Actively Seek Undervalued</a:t>
                      </a:r>
                      <a:r>
                        <a:rPr lang="en-US" sz="1800" baseline="0" dirty="0">
                          <a:latin typeface="Arial" pitchFamily="34" charset="0"/>
                          <a:cs typeface="Arial" pitchFamily="34" charset="0"/>
                        </a:rPr>
                        <a:t> Stocks</a:t>
                      </a:r>
                      <a:endParaRPr lang="en-US" sz="1800" dirty="0">
                        <a:solidFill>
                          <a:schemeClr val="bg1"/>
                        </a:solidFill>
                        <a:latin typeface="Arial" pitchFamily="34" charset="0"/>
                        <a:cs typeface="Arial" pitchFamily="34" charset="0"/>
                      </a:endParaRPr>
                    </a:p>
                  </a:txBody>
                  <a:tcPr anchor="ctr"/>
                </a:tc>
                <a:tc>
                  <a:txBody>
                    <a:bodyPr/>
                    <a:lstStyle/>
                    <a:p>
                      <a:pPr algn="ctr"/>
                      <a:r>
                        <a:rPr lang="en-US" sz="1800" dirty="0">
                          <a:latin typeface="Arial" pitchFamily="34" charset="0"/>
                          <a:cs typeface="Arial" pitchFamily="34" charset="0"/>
                        </a:rPr>
                        <a:t>No Attempt to Find</a:t>
                      </a:r>
                      <a:r>
                        <a:rPr lang="en-US" sz="1800" baseline="0" dirty="0">
                          <a:latin typeface="Arial" pitchFamily="34" charset="0"/>
                          <a:cs typeface="Arial" pitchFamily="34" charset="0"/>
                        </a:rPr>
                        <a:t> Undervalued Securities</a:t>
                      </a:r>
                      <a:endParaRPr lang="en-US" sz="1800" dirty="0">
                        <a:solidFill>
                          <a:schemeClr val="bg1"/>
                        </a:solidFill>
                        <a:latin typeface="Arial" pitchFamily="34" charset="0"/>
                        <a:cs typeface="Arial" pitchFamily="34" charset="0"/>
                      </a:endParaRPr>
                    </a:p>
                  </a:txBody>
                  <a:tcPr anchor="ctr"/>
                </a:tc>
                <a:extLst>
                  <a:ext uri="{0D108BD9-81ED-4DB2-BD59-A6C34878D82A}">
                    <a16:rowId xmlns:a16="http://schemas.microsoft.com/office/drawing/2014/main" val="10002"/>
                  </a:ext>
                </a:extLst>
              </a:tr>
              <a:tr h="599929">
                <a:tc>
                  <a:txBody>
                    <a:bodyPr/>
                    <a:lstStyle/>
                    <a:p>
                      <a:r>
                        <a:rPr lang="en-US" sz="1800" dirty="0">
                          <a:latin typeface="Arial" pitchFamily="34" charset="0"/>
                          <a:cs typeface="Arial" pitchFamily="34" charset="0"/>
                        </a:rPr>
                        <a:t>Asset</a:t>
                      </a:r>
                      <a:r>
                        <a:rPr lang="en-US" sz="1800" baseline="0" dirty="0">
                          <a:latin typeface="Arial" pitchFamily="34" charset="0"/>
                          <a:cs typeface="Arial" pitchFamily="34" charset="0"/>
                        </a:rPr>
                        <a:t> Allocation</a:t>
                      </a:r>
                      <a:endParaRPr lang="en-US" sz="1800" dirty="0">
                        <a:solidFill>
                          <a:schemeClr val="bg1"/>
                        </a:solidFill>
                        <a:latin typeface="Arial" pitchFamily="34" charset="0"/>
                        <a:cs typeface="Arial" pitchFamily="34" charset="0"/>
                      </a:endParaRPr>
                    </a:p>
                  </a:txBody>
                  <a:tcPr anchor="ctr"/>
                </a:tc>
                <a:tc>
                  <a:txBody>
                    <a:bodyPr/>
                    <a:lstStyle/>
                    <a:p>
                      <a:pPr algn="ctr"/>
                      <a:r>
                        <a:rPr lang="en-US" sz="1800" dirty="0">
                          <a:latin typeface="Arial" pitchFamily="34" charset="0"/>
                          <a:cs typeface="Arial" pitchFamily="34" charset="0"/>
                        </a:rPr>
                        <a:t>Market Timing</a:t>
                      </a:r>
                      <a:endParaRPr lang="en-US" sz="1800" dirty="0">
                        <a:solidFill>
                          <a:schemeClr val="bg1"/>
                        </a:solidFill>
                        <a:latin typeface="Arial" pitchFamily="34" charset="0"/>
                        <a:cs typeface="Arial" pitchFamily="34" charset="0"/>
                      </a:endParaRPr>
                    </a:p>
                  </a:txBody>
                  <a:tcPr anchor="ctr"/>
                </a:tc>
                <a:tc>
                  <a:txBody>
                    <a:bodyPr/>
                    <a:lstStyle/>
                    <a:p>
                      <a:pPr algn="ctr"/>
                      <a:r>
                        <a:rPr lang="en-US" sz="1800" dirty="0">
                          <a:latin typeface="Arial" pitchFamily="34" charset="0"/>
                          <a:cs typeface="Arial" pitchFamily="34" charset="0"/>
                        </a:rPr>
                        <a:t>No Attempt</a:t>
                      </a:r>
                      <a:r>
                        <a:rPr lang="en-US" sz="1800" baseline="0" dirty="0">
                          <a:latin typeface="Arial" pitchFamily="34" charset="0"/>
                          <a:cs typeface="Arial" pitchFamily="34" charset="0"/>
                        </a:rPr>
                        <a:t> to Time Market</a:t>
                      </a:r>
                      <a:endParaRPr lang="en-US" sz="1800" dirty="0">
                        <a:solidFill>
                          <a:schemeClr val="bg1"/>
                        </a:solidFill>
                        <a:latin typeface="Arial" pitchFamily="34" charset="0"/>
                        <a:cs typeface="Arial" pitchFamily="34" charset="0"/>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12001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1.6 The Players (1 of 6)</a:t>
            </a:r>
          </a:p>
        </p:txBody>
      </p:sp>
      <p:sp>
        <p:nvSpPr>
          <p:cNvPr id="8" name="Content Placeholder 7"/>
          <p:cNvSpPr>
            <a:spLocks noGrp="1"/>
          </p:cNvSpPr>
          <p:nvPr>
            <p:ph sz="quarter" idx="10"/>
          </p:nvPr>
        </p:nvSpPr>
        <p:spPr>
          <a:xfrm>
            <a:off x="281940" y="1676400"/>
            <a:ext cx="8557260" cy="4724400"/>
          </a:xfrm>
        </p:spPr>
        <p:txBody>
          <a:bodyPr>
            <a:normAutofit lnSpcReduction="10000"/>
          </a:bodyPr>
          <a:lstStyle/>
          <a:p>
            <a:pPr marL="0" indent="0">
              <a:lnSpc>
                <a:spcPct val="110000"/>
              </a:lnSpc>
              <a:spcBef>
                <a:spcPts val="624"/>
              </a:spcBef>
              <a:buNone/>
            </a:pPr>
            <a:r>
              <a:rPr lang="en-US" dirty="0"/>
              <a:t>Business Firms (net borrowers)</a:t>
            </a:r>
          </a:p>
          <a:p>
            <a:pPr marL="0" indent="0">
              <a:lnSpc>
                <a:spcPct val="110000"/>
              </a:lnSpc>
              <a:spcBef>
                <a:spcPts val="624"/>
              </a:spcBef>
              <a:buNone/>
            </a:pPr>
            <a:r>
              <a:rPr lang="en-US" dirty="0"/>
              <a:t>Households (net savers)</a:t>
            </a:r>
          </a:p>
          <a:p>
            <a:pPr marL="0" indent="0">
              <a:lnSpc>
                <a:spcPct val="110000"/>
              </a:lnSpc>
              <a:spcBef>
                <a:spcPts val="624"/>
              </a:spcBef>
              <a:buNone/>
            </a:pPr>
            <a:r>
              <a:rPr lang="en-US" dirty="0"/>
              <a:t>Governments (can be both borrowers and savers)</a:t>
            </a:r>
          </a:p>
          <a:p>
            <a:pPr marL="0" indent="0">
              <a:lnSpc>
                <a:spcPct val="110000"/>
              </a:lnSpc>
              <a:spcBef>
                <a:spcPts val="624"/>
              </a:spcBef>
              <a:buNone/>
            </a:pPr>
            <a:r>
              <a:rPr lang="en-US" dirty="0"/>
              <a:t>Financial Intermediaries (connectors of borrowers and lenders)</a:t>
            </a:r>
          </a:p>
          <a:p>
            <a:pPr>
              <a:lnSpc>
                <a:spcPct val="110000"/>
              </a:lnSpc>
              <a:spcBef>
                <a:spcPts val="624"/>
              </a:spcBef>
            </a:pPr>
            <a:r>
              <a:rPr lang="en-US" dirty="0"/>
              <a:t>Commercial banks</a:t>
            </a:r>
          </a:p>
          <a:p>
            <a:pPr>
              <a:lnSpc>
                <a:spcPct val="110000"/>
              </a:lnSpc>
              <a:spcBef>
                <a:spcPts val="624"/>
              </a:spcBef>
            </a:pPr>
            <a:r>
              <a:rPr lang="en-US" dirty="0"/>
              <a:t>Investment companies</a:t>
            </a:r>
          </a:p>
          <a:p>
            <a:pPr>
              <a:lnSpc>
                <a:spcPct val="110000"/>
              </a:lnSpc>
              <a:spcBef>
                <a:spcPts val="624"/>
              </a:spcBef>
            </a:pPr>
            <a:r>
              <a:rPr lang="en-US" dirty="0"/>
              <a:t>Insurance companies</a:t>
            </a:r>
          </a:p>
          <a:p>
            <a:pPr>
              <a:lnSpc>
                <a:spcPct val="110000"/>
              </a:lnSpc>
              <a:spcBef>
                <a:spcPts val="624"/>
              </a:spcBef>
            </a:pPr>
            <a:r>
              <a:rPr lang="en-US" dirty="0"/>
              <a:t>Pension funds</a:t>
            </a:r>
          </a:p>
          <a:p>
            <a:pPr>
              <a:lnSpc>
                <a:spcPct val="110000"/>
              </a:lnSpc>
              <a:spcBef>
                <a:spcPts val="624"/>
              </a:spcBef>
            </a:pPr>
            <a:r>
              <a:rPr lang="en-US" dirty="0"/>
              <a:t>Hedge funds</a:t>
            </a:r>
          </a:p>
        </p:txBody>
      </p:sp>
    </p:spTree>
    <p:extLst>
      <p:ext uri="{BB962C8B-B14F-4D97-AF65-F5344CB8AC3E}">
        <p14:creationId xmlns:p14="http://schemas.microsoft.com/office/powerpoint/2010/main" val="3650323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1.6 The Players (2 of 6)</a:t>
            </a:r>
            <a:endParaRPr lang="en-US" dirty="0"/>
          </a:p>
        </p:txBody>
      </p:sp>
      <p:pic>
        <p:nvPicPr>
          <p:cNvPr id="9" name="Picture 2" descr="Graph plots quantity of capital on x-axis and price of capital on y-axi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7273" y="1701964"/>
            <a:ext cx="5989455" cy="294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6"/>
          <p:cNvSpPr>
            <a:spLocks noGrp="1"/>
          </p:cNvSpPr>
          <p:nvPr>
            <p:ph sz="quarter" idx="10"/>
          </p:nvPr>
        </p:nvSpPr>
        <p:spPr>
          <a:xfrm>
            <a:off x="471305" y="4876800"/>
            <a:ext cx="8201391" cy="990600"/>
          </a:xfrm>
        </p:spPr>
        <p:txBody>
          <a:bodyPr>
            <a:noAutofit/>
          </a:bodyPr>
          <a:lstStyle/>
          <a:p>
            <a:pPr marL="0" indent="0" algn="ctr">
              <a:buNone/>
            </a:pPr>
            <a:r>
              <a:rPr lang="en-US" b="1" dirty="0"/>
              <a:t>Roll of Government? </a:t>
            </a:r>
          </a:p>
          <a:p>
            <a:pPr marL="0" indent="0" algn="ctr">
              <a:buNone/>
            </a:pPr>
            <a:r>
              <a:rPr lang="en-US" b="1" dirty="0"/>
              <a:t>Roll of Intermediaries?</a:t>
            </a:r>
            <a:endParaRPr lang="en-US" b="1" dirty="0"/>
          </a:p>
        </p:txBody>
      </p:sp>
      <p:sp>
        <p:nvSpPr>
          <p:cNvPr id="5" name="Content Placeholder 4"/>
          <p:cNvSpPr>
            <a:spLocks noGrp="1"/>
          </p:cNvSpPr>
          <p:nvPr>
            <p:ph sz="quarter" idx="12"/>
          </p:nvPr>
        </p:nvSpPr>
        <p:spPr>
          <a:xfrm>
            <a:off x="304800" y="6287532"/>
            <a:ext cx="8534400" cy="265668"/>
          </a:xfrm>
        </p:spPr>
        <p:txBody>
          <a:bodyPr>
            <a:normAutofit fontScale="77500" lnSpcReduction="20000"/>
          </a:bodyPr>
          <a:lstStyle/>
          <a:p>
            <a:pPr marL="0" indent="0" algn="ctr">
              <a:buNone/>
            </a:pPr>
            <a:r>
              <a:rPr lang="en-US" sz="1800" dirty="0">
                <a:hlinkClick r:id="rId4" action="ppaction://hlinksldjump"/>
              </a:rPr>
              <a:t>Jump to long description</a:t>
            </a:r>
            <a:endParaRPr lang="ru-RU" sz="1800" dirty="0"/>
          </a:p>
        </p:txBody>
      </p:sp>
    </p:spTree>
    <p:extLst>
      <p:ext uri="{BB962C8B-B14F-4D97-AF65-F5344CB8AC3E}">
        <p14:creationId xmlns:p14="http://schemas.microsoft.com/office/powerpoint/2010/main" val="1478134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1.6 The Players (3 of 6)</a:t>
            </a:r>
          </a:p>
        </p:txBody>
      </p:sp>
      <p:sp>
        <p:nvSpPr>
          <p:cNvPr id="8" name="Content Placeholder 7"/>
          <p:cNvSpPr>
            <a:spLocks noGrp="1"/>
          </p:cNvSpPr>
          <p:nvPr>
            <p:ph sz="quarter" idx="10"/>
          </p:nvPr>
        </p:nvSpPr>
        <p:spPr>
          <a:xfrm>
            <a:off x="281940" y="1752600"/>
            <a:ext cx="8557260" cy="4724400"/>
          </a:xfrm>
        </p:spPr>
        <p:txBody>
          <a:bodyPr/>
          <a:lstStyle/>
          <a:p>
            <a:pPr marL="0" indent="0">
              <a:buNone/>
            </a:pPr>
            <a:r>
              <a:rPr lang="en-US" dirty="0"/>
              <a:t>Investment Bankers</a:t>
            </a:r>
          </a:p>
          <a:p>
            <a:pPr marL="457200" indent="-457200"/>
            <a:r>
              <a:rPr lang="en-US" dirty="0"/>
              <a:t>Specialize in primary market transactions</a:t>
            </a:r>
          </a:p>
          <a:p>
            <a:pPr marL="457200" indent="-457200"/>
            <a:r>
              <a:rPr lang="en-US" dirty="0"/>
              <a:t>Primary market</a:t>
            </a:r>
          </a:p>
          <a:p>
            <a:pPr marL="914400" lvl="1" indent="-457200"/>
            <a:r>
              <a:rPr lang="en-US" dirty="0"/>
              <a:t>Newly issued securities offered to public</a:t>
            </a:r>
          </a:p>
          <a:p>
            <a:pPr marL="914400" lvl="1" indent="-457200"/>
            <a:r>
              <a:rPr lang="en-US" dirty="0"/>
              <a:t>Investment banker “underwrites” issue</a:t>
            </a:r>
          </a:p>
          <a:p>
            <a:pPr marL="457200" indent="-457200"/>
            <a:r>
              <a:rPr lang="en-US" dirty="0"/>
              <a:t>Secondary market</a:t>
            </a:r>
          </a:p>
          <a:p>
            <a:pPr marL="914400" lvl="1" indent="-457200"/>
            <a:r>
              <a:rPr lang="en-US" dirty="0"/>
              <a:t>Preexisting securities traded among investors</a:t>
            </a:r>
          </a:p>
        </p:txBody>
      </p:sp>
    </p:spTree>
    <p:extLst>
      <p:ext uri="{BB962C8B-B14F-4D97-AF65-F5344CB8AC3E}">
        <p14:creationId xmlns:p14="http://schemas.microsoft.com/office/powerpoint/2010/main" val="805171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1.6 The Players (4 of 6)</a:t>
            </a: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buNone/>
            </a:pPr>
            <a:r>
              <a:rPr lang="en-US" dirty="0"/>
              <a:t>Investment Bankers</a:t>
            </a:r>
          </a:p>
          <a:p>
            <a:pPr>
              <a:spcAft>
                <a:spcPts val="1800"/>
              </a:spcAft>
            </a:pPr>
            <a:r>
              <a:rPr lang="en-US" dirty="0"/>
              <a:t>Separate from commercial banks' functions by law (1933-1999)</a:t>
            </a:r>
          </a:p>
          <a:p>
            <a:pPr>
              <a:spcAft>
                <a:spcPts val="1800"/>
              </a:spcAft>
            </a:pPr>
            <a:r>
              <a:rPr lang="en-US" dirty="0"/>
              <a:t>Post-1999: Large commercial banks increased investment-banking activities, pressuring investment banks’ profit margins</a:t>
            </a:r>
          </a:p>
          <a:p>
            <a:r>
              <a:rPr lang="en-US" dirty="0"/>
              <a:t>September 2008: Mortgage-market collapse</a:t>
            </a:r>
          </a:p>
          <a:p>
            <a:pPr lvl="1"/>
            <a:r>
              <a:rPr lang="en-US" dirty="0"/>
              <a:t>Major investment banks bankrupt; purchased/reorganized</a:t>
            </a:r>
          </a:p>
        </p:txBody>
      </p:sp>
    </p:spTree>
    <p:extLst>
      <p:ext uri="{BB962C8B-B14F-4D97-AF65-F5344CB8AC3E}">
        <p14:creationId xmlns:p14="http://schemas.microsoft.com/office/powerpoint/2010/main" val="2320794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1.6 The Players (5 of 6)</a:t>
            </a: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spcAft>
                <a:spcPts val="600"/>
              </a:spcAft>
              <a:buNone/>
            </a:pPr>
            <a:r>
              <a:rPr lang="en-US" dirty="0"/>
              <a:t>Investment Bankers</a:t>
            </a:r>
          </a:p>
          <a:p>
            <a:pPr>
              <a:spcAft>
                <a:spcPts val="600"/>
              </a:spcAft>
            </a:pPr>
            <a:r>
              <a:rPr lang="en-US" dirty="0"/>
              <a:t>Investment banks may become commercial banks</a:t>
            </a:r>
          </a:p>
          <a:p>
            <a:pPr lvl="1">
              <a:spcAft>
                <a:spcPts val="600"/>
              </a:spcAft>
            </a:pPr>
            <a:r>
              <a:rPr lang="en-US" dirty="0"/>
              <a:t>Obtain deposit funding</a:t>
            </a:r>
          </a:p>
          <a:p>
            <a:pPr lvl="1">
              <a:spcAft>
                <a:spcPts val="600"/>
              </a:spcAft>
            </a:pPr>
            <a:r>
              <a:rPr lang="en-US" dirty="0"/>
              <a:t>Have access to government assistance</a:t>
            </a:r>
          </a:p>
          <a:p>
            <a:pPr>
              <a:spcAft>
                <a:spcPts val="600"/>
              </a:spcAft>
            </a:pPr>
            <a:r>
              <a:rPr lang="en-US" dirty="0"/>
              <a:t>Major banks now under stricter regulations</a:t>
            </a:r>
          </a:p>
        </p:txBody>
      </p:sp>
    </p:spTree>
    <p:extLst>
      <p:ext uri="{BB962C8B-B14F-4D97-AF65-F5344CB8AC3E}">
        <p14:creationId xmlns:p14="http://schemas.microsoft.com/office/powerpoint/2010/main" val="2330229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 y="242018"/>
            <a:ext cx="9052560" cy="1208241"/>
          </a:xfrm>
        </p:spPr>
        <p:txBody>
          <a:bodyPr/>
          <a:lstStyle/>
          <a:p>
            <a:r>
              <a:rPr lang="en-US" dirty="0"/>
              <a:t>Table 1.3 Balance Sheet of Commercial Banks, 2017</a:t>
            </a:r>
          </a:p>
        </p:txBody>
      </p:sp>
      <p:pic>
        <p:nvPicPr>
          <p:cNvPr id="15362" name="Picture 2" descr="Table 1.3 from the text. The left side of the balance sheet contains information on the assets: real assets, financial assets, and other assets. The right side of the balance sheet contains information on liabilities and net wort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920" y="1605618"/>
            <a:ext cx="7795065" cy="3880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6"/>
          <p:cNvSpPr>
            <a:spLocks noGrp="1"/>
          </p:cNvSpPr>
          <p:nvPr>
            <p:ph sz="quarter" idx="10"/>
          </p:nvPr>
        </p:nvSpPr>
        <p:spPr>
          <a:xfrm>
            <a:off x="131535" y="5638800"/>
            <a:ext cx="8880930" cy="685800"/>
          </a:xfrm>
        </p:spPr>
        <p:txBody>
          <a:bodyPr>
            <a:noAutofit/>
          </a:bodyPr>
          <a:lstStyle/>
          <a:p>
            <a:pPr marL="0" indent="0" fontAlgn="b">
              <a:spcBef>
                <a:spcPts val="624"/>
              </a:spcBef>
              <a:buNone/>
            </a:pPr>
            <a:r>
              <a:rPr lang="en-US" sz="1800" dirty="0"/>
              <a:t>Note: Column sums may differ from total because of rounding error.</a:t>
            </a:r>
          </a:p>
          <a:p>
            <a:pPr marL="0" indent="0" fontAlgn="b">
              <a:spcBef>
                <a:spcPts val="624"/>
              </a:spcBef>
              <a:buNone/>
              <a:defRPr/>
            </a:pPr>
            <a:r>
              <a:rPr lang="en-US" sz="1800" dirty="0"/>
              <a:t>SOURCE: Federal Deposit Insurance Corporation, www.fdic.gov, March 2017.</a:t>
            </a:r>
          </a:p>
        </p:txBody>
      </p:sp>
    </p:spTree>
    <p:extLst>
      <p:ext uri="{BB962C8B-B14F-4D97-AF65-F5344CB8AC3E}">
        <p14:creationId xmlns:p14="http://schemas.microsoft.com/office/powerpoint/2010/main" val="3930236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1.4 Balance Sheet of Nonfinancial U.S. Business, 2017</a:t>
            </a:r>
          </a:p>
        </p:txBody>
      </p:sp>
      <p:pic>
        <p:nvPicPr>
          <p:cNvPr id="16386" name="Picture 2" descr="Table 1.4 from the text. The left side of the balance sheet contains information on the assets: real assets, financial assets, and other assets. The right side of the balance sheet contains information on liabilities and net wort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700" y="1752600"/>
            <a:ext cx="8220600" cy="329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0"/>
          </p:nvPr>
        </p:nvSpPr>
        <p:spPr>
          <a:xfrm>
            <a:off x="494846" y="5181600"/>
            <a:ext cx="8154308" cy="1143000"/>
          </a:xfrm>
        </p:spPr>
        <p:txBody>
          <a:bodyPr>
            <a:normAutofit/>
          </a:bodyPr>
          <a:lstStyle/>
          <a:p>
            <a:pPr marL="0" indent="0">
              <a:spcBef>
                <a:spcPts val="624"/>
              </a:spcBef>
              <a:buNone/>
            </a:pPr>
            <a:r>
              <a:rPr lang="en-US" sz="1800" dirty="0"/>
              <a:t>Note: Column sums may differ from total because of rounding error.</a:t>
            </a:r>
          </a:p>
          <a:p>
            <a:pPr marL="0" indent="0">
              <a:spcBef>
                <a:spcPts val="624"/>
              </a:spcBef>
              <a:buNone/>
            </a:pPr>
            <a:r>
              <a:rPr lang="en-US" sz="1800" dirty="0"/>
              <a:t>SOURCE: </a:t>
            </a:r>
            <a:r>
              <a:rPr lang="en-US" sz="1800" i="1" dirty="0"/>
              <a:t>Flow of Funds Accounts of the United States</a:t>
            </a:r>
            <a:r>
              <a:rPr lang="en-US" sz="1800" dirty="0"/>
              <a:t>, Board of Governors of the Federal Reserve System, March, 2017.</a:t>
            </a:r>
          </a:p>
        </p:txBody>
      </p:sp>
    </p:spTree>
    <p:extLst>
      <p:ext uri="{BB962C8B-B14F-4D97-AF65-F5344CB8AC3E}">
        <p14:creationId xmlns:p14="http://schemas.microsoft.com/office/powerpoint/2010/main" val="3525424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1.6 The Players (6 of 6)</a:t>
            </a: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spcAft>
                <a:spcPts val="600"/>
              </a:spcAft>
              <a:buNone/>
            </a:pPr>
            <a:r>
              <a:rPr lang="en-US" dirty="0"/>
              <a:t>Venture Capital and Private Equity</a:t>
            </a:r>
          </a:p>
          <a:p>
            <a:pPr>
              <a:spcAft>
                <a:spcPts val="600"/>
              </a:spcAft>
            </a:pPr>
            <a:r>
              <a:rPr lang="en-US" dirty="0"/>
              <a:t>Venture capital</a:t>
            </a:r>
          </a:p>
          <a:p>
            <a:pPr lvl="1">
              <a:spcAft>
                <a:spcPts val="600"/>
              </a:spcAft>
            </a:pPr>
            <a:r>
              <a:rPr lang="en-US" dirty="0"/>
              <a:t>Equity Investment to finance new firm</a:t>
            </a:r>
          </a:p>
          <a:p>
            <a:pPr>
              <a:spcAft>
                <a:spcPts val="600"/>
              </a:spcAft>
            </a:pPr>
            <a:r>
              <a:rPr lang="en-US" dirty="0"/>
              <a:t>Private equity</a:t>
            </a:r>
          </a:p>
          <a:p>
            <a:pPr lvl="1">
              <a:spcAft>
                <a:spcPts val="600"/>
              </a:spcAft>
            </a:pPr>
            <a:r>
              <a:rPr lang="en-US" dirty="0"/>
              <a:t>Investments in privately-held companies</a:t>
            </a:r>
          </a:p>
        </p:txBody>
      </p:sp>
    </p:spTree>
    <p:extLst>
      <p:ext uri="{BB962C8B-B14F-4D97-AF65-F5344CB8AC3E}">
        <p14:creationId xmlns:p14="http://schemas.microsoft.com/office/powerpoint/2010/main" val="2359878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 y="76200"/>
            <a:ext cx="9052560" cy="1257300"/>
          </a:xfrm>
        </p:spPr>
        <p:txBody>
          <a:bodyPr/>
          <a:lstStyle/>
          <a:p>
            <a:r>
              <a:rPr lang="en-US" dirty="0"/>
              <a:t>1.7 The Financial Crisis of 2008 (1 of 6)</a:t>
            </a:r>
          </a:p>
        </p:txBody>
      </p:sp>
      <p:sp>
        <p:nvSpPr>
          <p:cNvPr id="8" name="Content Placeholder 7"/>
          <p:cNvSpPr>
            <a:spLocks noGrp="1"/>
          </p:cNvSpPr>
          <p:nvPr>
            <p:ph sz="quarter" idx="10"/>
          </p:nvPr>
        </p:nvSpPr>
        <p:spPr>
          <a:xfrm>
            <a:off x="293370" y="1397001"/>
            <a:ext cx="8557260" cy="457200"/>
          </a:xfrm>
        </p:spPr>
        <p:txBody>
          <a:bodyPr>
            <a:normAutofit lnSpcReduction="10000"/>
          </a:bodyPr>
          <a:lstStyle/>
          <a:p>
            <a:pPr marL="0" indent="0">
              <a:buNone/>
            </a:pPr>
            <a:r>
              <a:rPr lang="en-US" dirty="0"/>
              <a:t>Changes in Housing Finance</a:t>
            </a:r>
          </a:p>
        </p:txBody>
      </p:sp>
      <p:sp>
        <p:nvSpPr>
          <p:cNvPr id="9" name="Content Placeholder 8"/>
          <p:cNvSpPr>
            <a:spLocks noGrp="1"/>
          </p:cNvSpPr>
          <p:nvPr>
            <p:ph sz="quarter" idx="11"/>
          </p:nvPr>
        </p:nvSpPr>
        <p:spPr>
          <a:xfrm>
            <a:off x="586740" y="2057400"/>
            <a:ext cx="3909060" cy="4419600"/>
          </a:xfrm>
        </p:spPr>
        <p:txBody>
          <a:bodyPr>
            <a:noAutofit/>
          </a:bodyPr>
          <a:lstStyle/>
          <a:p>
            <a:pPr marL="0" indent="0">
              <a:spcBef>
                <a:spcPts val="624"/>
              </a:spcBef>
              <a:buNone/>
            </a:pPr>
            <a:r>
              <a:rPr lang="en-US" sz="2200" b="1" dirty="0"/>
              <a:t>Old Way</a:t>
            </a:r>
          </a:p>
          <a:p>
            <a:pPr>
              <a:spcBef>
                <a:spcPts val="624"/>
              </a:spcBef>
            </a:pPr>
            <a:r>
              <a:rPr lang="en-US" sz="2200" dirty="0"/>
              <a:t>Local thrift institution made mortgage loans to homeowners</a:t>
            </a:r>
          </a:p>
          <a:p>
            <a:pPr>
              <a:spcBef>
                <a:spcPts val="624"/>
              </a:spcBef>
            </a:pPr>
            <a:r>
              <a:rPr lang="en-US" sz="2200" dirty="0"/>
              <a:t>Thrift’s possessed a portfolio of long-term mortgage loans</a:t>
            </a:r>
          </a:p>
          <a:p>
            <a:pPr>
              <a:spcBef>
                <a:spcPts val="624"/>
              </a:spcBef>
              <a:spcAft>
                <a:spcPts val="3600"/>
              </a:spcAft>
            </a:pPr>
            <a:r>
              <a:rPr lang="en-US" sz="2200" dirty="0"/>
              <a:t>Thrift’s main liability: Deposits</a:t>
            </a:r>
          </a:p>
          <a:p>
            <a:pPr>
              <a:spcBef>
                <a:spcPts val="624"/>
              </a:spcBef>
            </a:pPr>
            <a:r>
              <a:rPr lang="en-US" sz="2200" dirty="0"/>
              <a:t>“Originate to hold”</a:t>
            </a:r>
          </a:p>
        </p:txBody>
      </p:sp>
      <p:sp>
        <p:nvSpPr>
          <p:cNvPr id="10" name="Content Placeholder 9"/>
          <p:cNvSpPr>
            <a:spLocks noGrp="1"/>
          </p:cNvSpPr>
          <p:nvPr>
            <p:ph sz="quarter" idx="12"/>
          </p:nvPr>
        </p:nvSpPr>
        <p:spPr>
          <a:xfrm>
            <a:off x="4724400" y="1981200"/>
            <a:ext cx="4131419" cy="4505530"/>
          </a:xfrm>
        </p:spPr>
        <p:txBody>
          <a:bodyPr>
            <a:noAutofit/>
          </a:bodyPr>
          <a:lstStyle/>
          <a:p>
            <a:pPr marL="0" indent="0">
              <a:spcBef>
                <a:spcPts val="624"/>
              </a:spcBef>
              <a:buNone/>
            </a:pPr>
            <a:r>
              <a:rPr lang="en-US" sz="2200" b="1" dirty="0"/>
              <a:t>New Way</a:t>
            </a:r>
          </a:p>
          <a:p>
            <a:pPr>
              <a:spcBef>
                <a:spcPts val="624"/>
              </a:spcBef>
            </a:pPr>
            <a:r>
              <a:rPr lang="en-US" sz="2200" dirty="0"/>
              <a:t>Securitization: Fannie Mae and Freddie Mac bought mortgage loans and bundled them into large pools</a:t>
            </a:r>
          </a:p>
          <a:p>
            <a:pPr>
              <a:spcBef>
                <a:spcPts val="624"/>
              </a:spcBef>
              <a:spcAft>
                <a:spcPts val="1800"/>
              </a:spcAft>
            </a:pPr>
            <a:r>
              <a:rPr lang="en-US" sz="2200" dirty="0"/>
              <a:t>Mortgage-backed securities are tradable claims against the underlying mortgage pool</a:t>
            </a:r>
          </a:p>
          <a:p>
            <a:pPr>
              <a:spcBef>
                <a:spcPts val="624"/>
              </a:spcBef>
            </a:pPr>
            <a:r>
              <a:rPr lang="en-US" sz="2200" dirty="0"/>
              <a:t>“Originate to distribute”</a:t>
            </a:r>
          </a:p>
        </p:txBody>
      </p:sp>
    </p:spTree>
    <p:extLst>
      <p:ext uri="{BB962C8B-B14F-4D97-AF65-F5344CB8AC3E}">
        <p14:creationId xmlns:p14="http://schemas.microsoft.com/office/powerpoint/2010/main" val="976130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1.7 Changes in Housing Finance (1 of 2)</a:t>
            </a:r>
          </a:p>
        </p:txBody>
      </p:sp>
      <p:sp>
        <p:nvSpPr>
          <p:cNvPr id="7" name="Content Placeholder 6"/>
          <p:cNvSpPr>
            <a:spLocks noGrp="1"/>
          </p:cNvSpPr>
          <p:nvPr>
            <p:ph sz="quarter" idx="10"/>
          </p:nvPr>
        </p:nvSpPr>
        <p:spPr>
          <a:xfrm>
            <a:off x="279400" y="1560969"/>
            <a:ext cx="8534400" cy="1563231"/>
          </a:xfrm>
        </p:spPr>
        <p:txBody>
          <a:bodyPr>
            <a:noAutofit/>
          </a:bodyPr>
          <a:lstStyle/>
          <a:p>
            <a:pPr marL="0" indent="0">
              <a:buNone/>
            </a:pPr>
            <a:r>
              <a:rPr lang="en-US" i="1" dirty="0"/>
              <a:t>Securitization:</a:t>
            </a:r>
          </a:p>
          <a:p>
            <a:pPr marL="0" indent="0">
              <a:buNone/>
            </a:pPr>
            <a:r>
              <a:rPr lang="en-US" b="1" dirty="0"/>
              <a:t>FIGURE 1.4</a:t>
            </a:r>
          </a:p>
          <a:p>
            <a:pPr marL="0" indent="0">
              <a:buNone/>
            </a:pPr>
            <a:r>
              <a:rPr lang="en-US" dirty="0"/>
              <a:t>Cash flows in a mortgage pass-through security</a:t>
            </a:r>
          </a:p>
        </p:txBody>
      </p:sp>
      <p:pic>
        <p:nvPicPr>
          <p:cNvPr id="17410" name="Picture 2" descr="The graphic presents the mortgage pass-through security process as a circular fl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1284" y="3368678"/>
            <a:ext cx="8481432" cy="1812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quarter" idx="12"/>
          </p:nvPr>
        </p:nvSpPr>
        <p:spPr>
          <a:xfrm>
            <a:off x="304800" y="6287532"/>
            <a:ext cx="8534400" cy="265668"/>
          </a:xfrm>
        </p:spPr>
        <p:txBody>
          <a:bodyPr>
            <a:normAutofit fontScale="77500" lnSpcReduction="20000"/>
          </a:bodyPr>
          <a:lstStyle/>
          <a:p>
            <a:pPr marL="0" indent="0" algn="ctr">
              <a:buNone/>
            </a:pPr>
            <a:r>
              <a:rPr lang="en-US" sz="1800" dirty="0">
                <a:hlinkClick r:id="rId4" action="ppaction://hlinksldjump"/>
              </a:rPr>
              <a:t>Jump to long description</a:t>
            </a:r>
            <a:endParaRPr lang="ru-RU" sz="1800" dirty="0"/>
          </a:p>
        </p:txBody>
      </p:sp>
    </p:spTree>
    <p:extLst>
      <p:ext uri="{BB962C8B-B14F-4D97-AF65-F5344CB8AC3E}">
        <p14:creationId xmlns:p14="http://schemas.microsoft.com/office/powerpoint/2010/main" val="27630858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1.7 Changes in Housing Finance (2 of 2)</a:t>
            </a:r>
          </a:p>
        </p:txBody>
      </p:sp>
      <p:sp>
        <p:nvSpPr>
          <p:cNvPr id="8" name="Content Placeholder 7"/>
          <p:cNvSpPr>
            <a:spLocks noGrp="1"/>
          </p:cNvSpPr>
          <p:nvPr>
            <p:ph sz="quarter" idx="10"/>
          </p:nvPr>
        </p:nvSpPr>
        <p:spPr>
          <a:xfrm>
            <a:off x="281940" y="1752600"/>
            <a:ext cx="8557260" cy="4495800"/>
          </a:xfrm>
        </p:spPr>
        <p:txBody>
          <a:bodyPr>
            <a:normAutofit/>
          </a:bodyPr>
          <a:lstStyle/>
          <a:p>
            <a:pPr marL="0" indent="0">
              <a:spcAft>
                <a:spcPts val="1800"/>
              </a:spcAft>
              <a:buNone/>
            </a:pPr>
            <a:r>
              <a:rPr lang="en-US" dirty="0"/>
              <a:t>Inclusion of </a:t>
            </a:r>
            <a:r>
              <a:rPr lang="en-US" i="1" dirty="0"/>
              <a:t>nonconforming</a:t>
            </a:r>
            <a:r>
              <a:rPr lang="en-US" dirty="0"/>
              <a:t> “subprime” loans</a:t>
            </a:r>
          </a:p>
          <a:p>
            <a:pPr marL="0" indent="0">
              <a:spcAft>
                <a:spcPts val="1800"/>
              </a:spcAft>
              <a:buNone/>
            </a:pPr>
            <a:r>
              <a:rPr lang="en-US" dirty="0"/>
              <a:t>Low/No-documentation loans</a:t>
            </a:r>
          </a:p>
          <a:p>
            <a:pPr marL="0" indent="0">
              <a:spcAft>
                <a:spcPts val="1800"/>
              </a:spcAft>
              <a:buNone/>
            </a:pPr>
            <a:r>
              <a:rPr lang="en-US" dirty="0"/>
              <a:t>Rising loan-to-value ratio</a:t>
            </a:r>
          </a:p>
          <a:p>
            <a:pPr marL="0" indent="0">
              <a:spcAft>
                <a:spcPts val="1800"/>
              </a:spcAft>
              <a:buNone/>
            </a:pPr>
            <a:r>
              <a:rPr lang="en-US" dirty="0"/>
              <a:t>Adjustable-Rate Mortgages</a:t>
            </a:r>
          </a:p>
        </p:txBody>
      </p:sp>
    </p:spTree>
    <p:extLst>
      <p:ext uri="{BB962C8B-B14F-4D97-AF65-F5344CB8AC3E}">
        <p14:creationId xmlns:p14="http://schemas.microsoft.com/office/powerpoint/2010/main" val="476878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Figure 1.3 Case-</a:t>
            </a:r>
            <a:r>
              <a:rPr lang="en-US" dirty="0" err="1"/>
              <a:t>Shiller</a:t>
            </a:r>
            <a:r>
              <a:rPr lang="en-US" dirty="0"/>
              <a:t> Index of U.S. Housing Prices</a:t>
            </a:r>
          </a:p>
        </p:txBody>
      </p:sp>
      <p:pic>
        <p:nvPicPr>
          <p:cNvPr id="18434" name="Picture 2" descr="Line graph showing the Index of U.S. housing prices rising from 1990 to 2008 then dropping until 2014 before rising again."/>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16305" y="1722243"/>
            <a:ext cx="7311390" cy="4415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2081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1.7 The Financial Crisis of 2008 (2 of 6)</a:t>
            </a:r>
          </a:p>
        </p:txBody>
      </p:sp>
      <p:sp>
        <p:nvSpPr>
          <p:cNvPr id="8" name="Content Placeholder 7"/>
          <p:cNvSpPr>
            <a:spLocks noGrp="1"/>
          </p:cNvSpPr>
          <p:nvPr>
            <p:ph sz="quarter" idx="10"/>
          </p:nvPr>
        </p:nvSpPr>
        <p:spPr>
          <a:xfrm>
            <a:off x="281940" y="1752600"/>
            <a:ext cx="8557260" cy="4648200"/>
          </a:xfrm>
        </p:spPr>
        <p:txBody>
          <a:bodyPr>
            <a:normAutofit/>
          </a:bodyPr>
          <a:lstStyle/>
          <a:p>
            <a:pPr marL="0" indent="0">
              <a:spcAft>
                <a:spcPts val="600"/>
              </a:spcAft>
              <a:buNone/>
            </a:pPr>
            <a:r>
              <a:rPr lang="en-US" dirty="0"/>
              <a:t>Mortgage Derivatives</a:t>
            </a:r>
          </a:p>
          <a:p>
            <a:pPr marL="457200" indent="-457200">
              <a:spcAft>
                <a:spcPts val="600"/>
              </a:spcAft>
            </a:pPr>
            <a:r>
              <a:rPr lang="en-US" dirty="0"/>
              <a:t>CDOs: Consolidated default risk of loans onto one class of investor, divided payment into tranches</a:t>
            </a:r>
          </a:p>
          <a:p>
            <a:pPr marL="457200" indent="-457200">
              <a:spcAft>
                <a:spcPts val="600"/>
              </a:spcAft>
            </a:pPr>
            <a:r>
              <a:rPr lang="en-US" dirty="0"/>
              <a:t>Ratings agencies paid by issuers; pressured to give high ratings</a:t>
            </a:r>
          </a:p>
        </p:txBody>
      </p:sp>
    </p:spTree>
    <p:extLst>
      <p:ext uri="{BB962C8B-B14F-4D97-AF65-F5344CB8AC3E}">
        <p14:creationId xmlns:p14="http://schemas.microsoft.com/office/powerpoint/2010/main" val="1641895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1.7 The Financial Crisis of 2008 (3 of 6)</a:t>
            </a:r>
          </a:p>
        </p:txBody>
      </p:sp>
      <p:sp>
        <p:nvSpPr>
          <p:cNvPr id="8" name="Content Placeholder 7"/>
          <p:cNvSpPr>
            <a:spLocks noGrp="1"/>
          </p:cNvSpPr>
          <p:nvPr>
            <p:ph sz="quarter" idx="10"/>
          </p:nvPr>
        </p:nvSpPr>
        <p:spPr>
          <a:xfrm>
            <a:off x="281940" y="1752600"/>
            <a:ext cx="8557260" cy="3886200"/>
          </a:xfrm>
        </p:spPr>
        <p:txBody>
          <a:bodyPr/>
          <a:lstStyle/>
          <a:p>
            <a:pPr marL="0" indent="0">
              <a:spcAft>
                <a:spcPts val="600"/>
              </a:spcAft>
              <a:buNone/>
            </a:pPr>
            <a:r>
              <a:rPr lang="en-US" dirty="0"/>
              <a:t>Credit Default Swaps</a:t>
            </a:r>
          </a:p>
          <a:p>
            <a:pPr>
              <a:spcAft>
                <a:spcPts val="600"/>
              </a:spcAft>
            </a:pPr>
            <a:r>
              <a:rPr lang="en-US" dirty="0"/>
              <a:t>Insurance contract against the default of borrowers</a:t>
            </a:r>
          </a:p>
          <a:p>
            <a:pPr>
              <a:spcAft>
                <a:spcPts val="600"/>
              </a:spcAft>
            </a:pPr>
            <a:r>
              <a:rPr lang="en-US" dirty="0"/>
              <a:t>Issuers ramped up risk to unsupportable levels</a:t>
            </a:r>
          </a:p>
          <a:p>
            <a:pPr>
              <a:spcAft>
                <a:spcPts val="600"/>
              </a:spcAft>
            </a:pPr>
            <a:r>
              <a:rPr lang="en-US" dirty="0"/>
              <a:t>AIG sold $400 billion in CDS contracts</a:t>
            </a:r>
          </a:p>
        </p:txBody>
      </p:sp>
    </p:spTree>
    <p:extLst>
      <p:ext uri="{BB962C8B-B14F-4D97-AF65-F5344CB8AC3E}">
        <p14:creationId xmlns:p14="http://schemas.microsoft.com/office/powerpoint/2010/main" val="1089678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 The Financial Crisis of 2008 (4 of 6)</a:t>
            </a:r>
          </a:p>
        </p:txBody>
      </p:sp>
      <p:sp>
        <p:nvSpPr>
          <p:cNvPr id="3" name="Content Placeholder 2"/>
          <p:cNvSpPr>
            <a:spLocks noGrp="1"/>
          </p:cNvSpPr>
          <p:nvPr>
            <p:ph sz="quarter" idx="10"/>
          </p:nvPr>
        </p:nvSpPr>
        <p:spPr>
          <a:xfrm>
            <a:off x="281940" y="1752600"/>
            <a:ext cx="8557260" cy="3810000"/>
          </a:xfrm>
        </p:spPr>
        <p:txBody>
          <a:bodyPr/>
          <a:lstStyle/>
          <a:p>
            <a:pPr marL="0" indent="0">
              <a:spcAft>
                <a:spcPts val="600"/>
              </a:spcAft>
              <a:buNone/>
            </a:pPr>
            <a:r>
              <a:rPr lang="en-US" dirty="0"/>
              <a:t>Systemic Risk</a:t>
            </a:r>
          </a:p>
          <a:p>
            <a:pPr>
              <a:spcAft>
                <a:spcPts val="600"/>
              </a:spcAft>
            </a:pPr>
            <a:r>
              <a:rPr lang="en-US" dirty="0"/>
              <a:t>Risk of breakdown in financial system — spillover effects from one market into others</a:t>
            </a:r>
          </a:p>
          <a:p>
            <a:pPr>
              <a:spcAft>
                <a:spcPts val="600"/>
              </a:spcAft>
            </a:pPr>
            <a:r>
              <a:rPr lang="en-US" dirty="0"/>
              <a:t>Banks highly leveraged; assets less liquid</a:t>
            </a:r>
          </a:p>
          <a:p>
            <a:pPr>
              <a:spcAft>
                <a:spcPts val="600"/>
              </a:spcAft>
            </a:pPr>
            <a:r>
              <a:rPr lang="en-US" dirty="0"/>
              <a:t>Formal exchange trading replaced by over-the-counter markets — no margin for insolvency protection</a:t>
            </a:r>
          </a:p>
        </p:txBody>
      </p:sp>
    </p:spTree>
    <p:extLst>
      <p:ext uri="{BB962C8B-B14F-4D97-AF65-F5344CB8AC3E}">
        <p14:creationId xmlns:p14="http://schemas.microsoft.com/office/powerpoint/2010/main" val="1242766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 The Financial Crisis of 2008 (5 of 6)</a:t>
            </a:r>
          </a:p>
        </p:txBody>
      </p:sp>
      <p:sp>
        <p:nvSpPr>
          <p:cNvPr id="3" name="Content Placeholder 2"/>
          <p:cNvSpPr>
            <a:spLocks noGrp="1"/>
          </p:cNvSpPr>
          <p:nvPr>
            <p:ph sz="quarter" idx="10"/>
          </p:nvPr>
        </p:nvSpPr>
        <p:spPr>
          <a:xfrm>
            <a:off x="281940" y="1752600"/>
            <a:ext cx="8557260" cy="4343400"/>
          </a:xfrm>
        </p:spPr>
        <p:txBody>
          <a:bodyPr/>
          <a:lstStyle/>
          <a:p>
            <a:pPr marL="0" indent="0">
              <a:spcAft>
                <a:spcPts val="600"/>
              </a:spcAft>
              <a:buNone/>
            </a:pPr>
            <a:r>
              <a:rPr lang="en-US" dirty="0"/>
              <a:t>The Shoe Drops</a:t>
            </a:r>
          </a:p>
          <a:p>
            <a:pPr>
              <a:spcAft>
                <a:spcPts val="600"/>
              </a:spcAft>
            </a:pPr>
            <a:r>
              <a:rPr lang="en-US" dirty="0"/>
              <a:t>September 7: Fannie Mae and Freddie Mac put into conservatorship</a:t>
            </a:r>
          </a:p>
          <a:p>
            <a:pPr>
              <a:spcAft>
                <a:spcPts val="600"/>
              </a:spcAft>
            </a:pPr>
            <a:r>
              <a:rPr lang="en-US" dirty="0"/>
              <a:t>Lehman Brothers and Merrill Lynch verged on bankruptcy</a:t>
            </a:r>
          </a:p>
          <a:p>
            <a:pPr>
              <a:spcAft>
                <a:spcPts val="600"/>
              </a:spcAft>
            </a:pPr>
            <a:r>
              <a:rPr lang="en-US" dirty="0"/>
              <a:t>September 17: Government lends $85 billion to AIG</a:t>
            </a:r>
          </a:p>
          <a:p>
            <a:pPr>
              <a:spcAft>
                <a:spcPts val="600"/>
              </a:spcAft>
            </a:pPr>
            <a:r>
              <a:rPr lang="en-US" dirty="0"/>
              <a:t>Money market panic freezes short-term financing market</a:t>
            </a:r>
          </a:p>
        </p:txBody>
      </p:sp>
    </p:spTree>
    <p:extLst>
      <p:ext uri="{BB962C8B-B14F-4D97-AF65-F5344CB8AC3E}">
        <p14:creationId xmlns:p14="http://schemas.microsoft.com/office/powerpoint/2010/main" val="38069776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  LIBOR, T-Bill Rates and the TED Spread</a:t>
            </a:r>
          </a:p>
        </p:txBody>
      </p:sp>
      <p:pic>
        <p:nvPicPr>
          <p:cNvPr id="19458" name="Picture 2" descr="TED spread is under 1% except from July 2007 to January 2009, spiking to 3.25%. 3-Month LIBOR follows T-Bill pattern, but LIBOR is 0.5% high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3892" y="1728068"/>
            <a:ext cx="7176216" cy="432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4"/>
          <p:cNvSpPr>
            <a:spLocks noGrp="1"/>
          </p:cNvSpPr>
          <p:nvPr>
            <p:ph sz="quarter" idx="12"/>
          </p:nvPr>
        </p:nvSpPr>
        <p:spPr>
          <a:xfrm>
            <a:off x="304800" y="6234627"/>
            <a:ext cx="8534400" cy="265668"/>
          </a:xfrm>
        </p:spPr>
        <p:txBody>
          <a:bodyPr>
            <a:normAutofit fontScale="77500" lnSpcReduction="20000"/>
          </a:bodyPr>
          <a:lstStyle/>
          <a:p>
            <a:pPr marL="0" indent="0" algn="ctr">
              <a:buNone/>
            </a:pPr>
            <a:r>
              <a:rPr lang="en-US" sz="1800" dirty="0">
                <a:hlinkClick r:id="rId4" action="ppaction://hlinksldjump"/>
              </a:rPr>
              <a:t>Jump to long description</a:t>
            </a:r>
            <a:endParaRPr lang="ru-RU" sz="1800" dirty="0"/>
          </a:p>
        </p:txBody>
      </p:sp>
    </p:spTree>
    <p:extLst>
      <p:ext uri="{BB962C8B-B14F-4D97-AF65-F5344CB8AC3E}">
        <p14:creationId xmlns:p14="http://schemas.microsoft.com/office/powerpoint/2010/main" val="33374112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1.7 The Financial Crisis of 2008 (6 of 6)</a:t>
            </a:r>
          </a:p>
        </p:txBody>
      </p:sp>
      <p:sp>
        <p:nvSpPr>
          <p:cNvPr id="8" name="Content Placeholder 7"/>
          <p:cNvSpPr>
            <a:spLocks noGrp="1"/>
          </p:cNvSpPr>
          <p:nvPr>
            <p:ph sz="quarter" idx="10"/>
          </p:nvPr>
        </p:nvSpPr>
        <p:spPr>
          <a:xfrm>
            <a:off x="281940" y="1752600"/>
            <a:ext cx="8557260" cy="4038600"/>
          </a:xfrm>
        </p:spPr>
        <p:txBody>
          <a:bodyPr/>
          <a:lstStyle/>
          <a:p>
            <a:pPr marL="0" indent="0">
              <a:spcAft>
                <a:spcPts val="600"/>
              </a:spcAft>
              <a:buNone/>
            </a:pPr>
            <a:r>
              <a:rPr lang="en-US" dirty="0"/>
              <a:t>Dodd-Frank Reform Act</a:t>
            </a:r>
          </a:p>
          <a:p>
            <a:pPr marL="457200" indent="-457200">
              <a:spcAft>
                <a:spcPts val="600"/>
              </a:spcAft>
            </a:pPr>
            <a:r>
              <a:rPr lang="en-US" dirty="0"/>
              <a:t>Stricter rules for bank capital, liquidity, risk management</a:t>
            </a:r>
          </a:p>
          <a:p>
            <a:pPr marL="457200" indent="-457200">
              <a:spcAft>
                <a:spcPts val="600"/>
              </a:spcAft>
            </a:pPr>
            <a:r>
              <a:rPr lang="en-US" dirty="0"/>
              <a:t>Mandated increased transparency</a:t>
            </a:r>
          </a:p>
          <a:p>
            <a:pPr marL="457200" indent="-457200">
              <a:spcAft>
                <a:spcPts val="600"/>
              </a:spcAft>
            </a:pPr>
            <a:r>
              <a:rPr lang="en-US" dirty="0"/>
              <a:t>Clarified regulatory system</a:t>
            </a:r>
          </a:p>
          <a:p>
            <a:pPr marL="457200" indent="-457200">
              <a:spcAft>
                <a:spcPts val="600"/>
              </a:spcAft>
            </a:pPr>
            <a:r>
              <a:rPr lang="en-US" dirty="0"/>
              <a:t>Volcker Rule</a:t>
            </a:r>
          </a:p>
        </p:txBody>
      </p:sp>
    </p:spTree>
    <p:extLst>
      <p:ext uri="{BB962C8B-B14F-4D97-AF65-F5344CB8AC3E}">
        <p14:creationId xmlns:p14="http://schemas.microsoft.com/office/powerpoint/2010/main" val="4114140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Figure 1.2 Cumulative Returns</a:t>
            </a:r>
          </a:p>
        </p:txBody>
      </p:sp>
      <p:sp>
        <p:nvSpPr>
          <p:cNvPr id="7" name="Content Placeholder 6"/>
          <p:cNvSpPr>
            <a:spLocks noGrp="1"/>
          </p:cNvSpPr>
          <p:nvPr>
            <p:ph sz="quarter" idx="10"/>
          </p:nvPr>
        </p:nvSpPr>
        <p:spPr>
          <a:xfrm>
            <a:off x="279400" y="1752600"/>
            <a:ext cx="8534400" cy="914400"/>
          </a:xfrm>
        </p:spPr>
        <p:txBody>
          <a:bodyPr/>
          <a:lstStyle/>
          <a:p>
            <a:pPr marL="0" indent="0">
              <a:buNone/>
            </a:pPr>
            <a:r>
              <a:rPr lang="en-US" dirty="0"/>
              <a:t>Cumulative returns on a $1 investment in the S&amp;P 500 index</a:t>
            </a:r>
          </a:p>
        </p:txBody>
      </p:sp>
      <p:pic>
        <p:nvPicPr>
          <p:cNvPr id="20482" name="Picture 2" descr="Graph shows a steady increase in the S and P with downturns from 2002 to 2004, and from 2007 to 200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6621" y="2583222"/>
            <a:ext cx="5190758" cy="3497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quarter" idx="12"/>
          </p:nvPr>
        </p:nvSpPr>
        <p:spPr>
          <a:xfrm>
            <a:off x="304800" y="6287532"/>
            <a:ext cx="8534400" cy="265668"/>
          </a:xfrm>
        </p:spPr>
        <p:txBody>
          <a:bodyPr>
            <a:normAutofit fontScale="77500" lnSpcReduction="20000"/>
          </a:bodyPr>
          <a:lstStyle/>
          <a:p>
            <a:pPr marL="0" indent="0" algn="ctr">
              <a:buNone/>
            </a:pPr>
            <a:r>
              <a:rPr lang="en-US" sz="1800" dirty="0">
                <a:hlinkClick r:id="rId3" action="ppaction://hlinksldjump"/>
              </a:rPr>
              <a:t>Jump to long description</a:t>
            </a:r>
            <a:endParaRPr lang="ru-RU" sz="1800" dirty="0"/>
          </a:p>
        </p:txBody>
      </p:sp>
    </p:spTree>
    <p:extLst>
      <p:ext uri="{BB962C8B-B14F-4D97-AF65-F5344CB8AC3E}">
        <p14:creationId xmlns:p14="http://schemas.microsoft.com/office/powerpoint/2010/main" val="368721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1.8 Text Outline</a:t>
            </a:r>
          </a:p>
        </p:txBody>
      </p:sp>
      <p:sp>
        <p:nvSpPr>
          <p:cNvPr id="8" name="Content Placeholder 7"/>
          <p:cNvSpPr>
            <a:spLocks noGrp="1"/>
          </p:cNvSpPr>
          <p:nvPr>
            <p:ph sz="quarter" idx="10"/>
          </p:nvPr>
        </p:nvSpPr>
        <p:spPr>
          <a:xfrm>
            <a:off x="281940" y="1752600"/>
            <a:ext cx="8557260" cy="4648200"/>
          </a:xfrm>
        </p:spPr>
        <p:txBody>
          <a:bodyPr>
            <a:normAutofit/>
          </a:bodyPr>
          <a:lstStyle/>
          <a:p>
            <a:pPr marL="0" indent="0">
              <a:spcAft>
                <a:spcPts val="1200"/>
              </a:spcAft>
              <a:buNone/>
            </a:pPr>
            <a:r>
              <a:rPr lang="en-US" dirty="0"/>
              <a:t>Part One: Introduction to Financial Markets, Securities, and Trading Methods</a:t>
            </a:r>
          </a:p>
          <a:p>
            <a:pPr marL="0" indent="0">
              <a:spcAft>
                <a:spcPts val="1200"/>
              </a:spcAft>
              <a:buNone/>
            </a:pPr>
            <a:r>
              <a:rPr lang="en-US" dirty="0"/>
              <a:t>Part Two: Modern Portfolio Theory</a:t>
            </a:r>
          </a:p>
          <a:p>
            <a:pPr marL="0" indent="0">
              <a:spcAft>
                <a:spcPts val="1200"/>
              </a:spcAft>
              <a:buNone/>
            </a:pPr>
            <a:r>
              <a:rPr lang="en-US" dirty="0"/>
              <a:t>Part Three: Debt Securities</a:t>
            </a:r>
          </a:p>
          <a:p>
            <a:pPr marL="0" indent="0">
              <a:spcAft>
                <a:spcPts val="1200"/>
              </a:spcAft>
              <a:buNone/>
            </a:pPr>
            <a:r>
              <a:rPr lang="en-US" dirty="0"/>
              <a:t>Part Four: Equity Security Analysis</a:t>
            </a:r>
          </a:p>
          <a:p>
            <a:pPr marL="0" indent="0">
              <a:spcAft>
                <a:spcPts val="1200"/>
              </a:spcAft>
              <a:buNone/>
            </a:pPr>
            <a:r>
              <a:rPr lang="en-US" dirty="0"/>
              <a:t>Part Five: Derivative Markets</a:t>
            </a:r>
          </a:p>
          <a:p>
            <a:pPr marL="0" indent="0">
              <a:spcAft>
                <a:spcPts val="1200"/>
              </a:spcAft>
              <a:buNone/>
            </a:pPr>
            <a:r>
              <a:rPr lang="en-US" dirty="0"/>
              <a:t>Part Six: Active Investment Management Strategies</a:t>
            </a:r>
          </a:p>
        </p:txBody>
      </p:sp>
    </p:spTree>
    <p:extLst>
      <p:ext uri="{BB962C8B-B14F-4D97-AF65-F5344CB8AC3E}">
        <p14:creationId xmlns:p14="http://schemas.microsoft.com/office/powerpoint/2010/main" val="2679272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Appendix of Image Long Descriptions</a:t>
            </a:r>
            <a:endParaRPr lang="ru-RU" dirty="0"/>
          </a:p>
        </p:txBody>
      </p:sp>
    </p:spTree>
    <p:extLst>
      <p:ext uri="{BB962C8B-B14F-4D97-AF65-F5344CB8AC3E}">
        <p14:creationId xmlns:p14="http://schemas.microsoft.com/office/powerpoint/2010/main" val="35771524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51717"/>
            <a:ext cx="9052560" cy="1388843"/>
          </a:xfrm>
        </p:spPr>
        <p:txBody>
          <a:bodyPr>
            <a:normAutofit/>
          </a:bodyPr>
          <a:lstStyle/>
          <a:p>
            <a:r>
              <a:rPr lang="en-US" dirty="0">
                <a:cs typeface="Calibri" panose="020F0502020204030204" pitchFamily="34" charset="0"/>
              </a:rPr>
              <a:t>1.3 Financial Markets and the Economy (2 of 7</a:t>
            </a:r>
            <a:r>
              <a:rPr lang="en-US" dirty="0" smtClean="0">
                <a:cs typeface="Calibri" panose="020F0502020204030204" pitchFamily="34" charset="0"/>
              </a:rPr>
              <a:t>) </a:t>
            </a:r>
            <a:r>
              <a:rPr lang="en-US" dirty="0" smtClean="0"/>
              <a:t>Long </a:t>
            </a:r>
            <a:r>
              <a:rPr lang="en-US" dirty="0"/>
              <a:t>Description</a:t>
            </a:r>
          </a:p>
        </p:txBody>
      </p:sp>
      <p:sp>
        <p:nvSpPr>
          <p:cNvPr id="4" name="Content Placeholder 3"/>
          <p:cNvSpPr>
            <a:spLocks noGrp="1"/>
          </p:cNvSpPr>
          <p:nvPr>
            <p:ph sz="quarter" idx="10"/>
          </p:nvPr>
        </p:nvSpPr>
        <p:spPr>
          <a:xfrm>
            <a:off x="151139" y="1752600"/>
            <a:ext cx="8895063" cy="4224950"/>
          </a:xfrm>
        </p:spPr>
        <p:txBody>
          <a:bodyPr>
            <a:noAutofit/>
          </a:bodyPr>
          <a:lstStyle/>
          <a:p>
            <a:pPr marL="0" indent="0">
              <a:spcBef>
                <a:spcPts val="624"/>
              </a:spcBef>
              <a:buNone/>
            </a:pPr>
            <a:r>
              <a:rPr lang="en-US" dirty="0" smtClean="0"/>
              <a:t>A </a:t>
            </a:r>
            <a:r>
              <a:rPr lang="en-US" dirty="0"/>
              <a:t>straight horizontal line representing consumption extends midway point on the graph. A bell-shaped curve for income is shown and where it starts and ends, below </a:t>
            </a:r>
            <a:r>
              <a:rPr lang="en-US" dirty="0" smtClean="0"/>
              <a:t>the consumption </a:t>
            </a:r>
            <a:r>
              <a:rPr lang="en-US" dirty="0"/>
              <a:t>line, is labeled </a:t>
            </a:r>
            <a:r>
              <a:rPr lang="en-US" dirty="0" err="1" smtClean="0"/>
              <a:t>Dissavings</a:t>
            </a:r>
            <a:r>
              <a:rPr lang="en-US" dirty="0"/>
              <a:t>. Savings is above the consumption line</a:t>
            </a:r>
            <a:r>
              <a:rPr lang="en-US" dirty="0" smtClean="0"/>
              <a:t>.</a:t>
            </a:r>
            <a:endParaRPr lang="en-US" dirty="0"/>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3" action="ppaction://hlinksldjump"/>
              </a:rPr>
              <a:t>Jump to image</a:t>
            </a:r>
            <a:endParaRPr lang="ru-RU" sz="1800" dirty="0"/>
          </a:p>
        </p:txBody>
      </p:sp>
    </p:spTree>
    <p:extLst>
      <p:ext uri="{BB962C8B-B14F-4D97-AF65-F5344CB8AC3E}">
        <p14:creationId xmlns:p14="http://schemas.microsoft.com/office/powerpoint/2010/main" val="3725594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51717"/>
            <a:ext cx="9052560" cy="1388843"/>
          </a:xfrm>
        </p:spPr>
        <p:txBody>
          <a:bodyPr>
            <a:normAutofit/>
          </a:bodyPr>
          <a:lstStyle/>
          <a:p>
            <a:r>
              <a:rPr lang="en-US" dirty="0"/>
              <a:t>1.6 The Players (2 of 6</a:t>
            </a:r>
            <a:r>
              <a:rPr lang="en-US" dirty="0" smtClean="0"/>
              <a:t>) Long </a:t>
            </a:r>
            <a:r>
              <a:rPr lang="en-US" dirty="0"/>
              <a:t>Description</a:t>
            </a:r>
          </a:p>
        </p:txBody>
      </p:sp>
      <p:sp>
        <p:nvSpPr>
          <p:cNvPr id="4" name="Content Placeholder 3"/>
          <p:cNvSpPr>
            <a:spLocks noGrp="1"/>
          </p:cNvSpPr>
          <p:nvPr>
            <p:ph sz="quarter" idx="10"/>
          </p:nvPr>
        </p:nvSpPr>
        <p:spPr>
          <a:xfrm>
            <a:off x="151139" y="1752600"/>
            <a:ext cx="8895063" cy="4224950"/>
          </a:xfrm>
        </p:spPr>
        <p:txBody>
          <a:bodyPr>
            <a:noAutofit/>
          </a:bodyPr>
          <a:lstStyle/>
          <a:p>
            <a:pPr marL="0" indent="0">
              <a:spcBef>
                <a:spcPts val="624"/>
              </a:spcBef>
              <a:buNone/>
            </a:pPr>
            <a:r>
              <a:rPr lang="en-US" dirty="0" smtClean="0"/>
              <a:t>Upward </a:t>
            </a:r>
            <a:r>
              <a:rPr lang="en-US" dirty="0"/>
              <a:t>sloping diagonal line represents who supplies capital, or households. Downward sloping diagonal line represents what demands capital, or firms.</a:t>
            </a:r>
            <a:endParaRPr lang="en-US" dirty="0"/>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3" action="ppaction://hlinksldjump"/>
              </a:rPr>
              <a:t>Jump to image</a:t>
            </a:r>
            <a:endParaRPr lang="ru-RU" sz="1800" dirty="0"/>
          </a:p>
        </p:txBody>
      </p:sp>
    </p:spTree>
    <p:extLst>
      <p:ext uri="{BB962C8B-B14F-4D97-AF65-F5344CB8AC3E}">
        <p14:creationId xmlns:p14="http://schemas.microsoft.com/office/powerpoint/2010/main" val="2763143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51717"/>
            <a:ext cx="9052560" cy="1388843"/>
          </a:xfrm>
        </p:spPr>
        <p:txBody>
          <a:bodyPr>
            <a:normAutofit/>
          </a:bodyPr>
          <a:lstStyle/>
          <a:p>
            <a:r>
              <a:rPr lang="en-US" dirty="0"/>
              <a:t>Figure 1.1  LIBOR, T-Bill Rates and the TED Spread Long Description</a:t>
            </a:r>
          </a:p>
        </p:txBody>
      </p:sp>
      <p:sp>
        <p:nvSpPr>
          <p:cNvPr id="4" name="Content Placeholder 3"/>
          <p:cNvSpPr>
            <a:spLocks noGrp="1"/>
          </p:cNvSpPr>
          <p:nvPr>
            <p:ph sz="quarter" idx="10"/>
          </p:nvPr>
        </p:nvSpPr>
        <p:spPr>
          <a:xfrm>
            <a:off x="151139" y="1752600"/>
            <a:ext cx="8895063" cy="4224950"/>
          </a:xfrm>
        </p:spPr>
        <p:txBody>
          <a:bodyPr>
            <a:noAutofit/>
          </a:bodyPr>
          <a:lstStyle/>
          <a:p>
            <a:pPr marL="0" indent="0">
              <a:spcBef>
                <a:spcPts val="624"/>
              </a:spcBef>
              <a:buNone/>
            </a:pPr>
            <a:r>
              <a:rPr lang="en-US" sz="2000" dirty="0"/>
              <a:t>Percent is on the vertical axis, and the years 2000 to 2018, marked for January of each year, are on the horizontal axis. TED spread begins at 0.05 percent and trends between 0.05 percent and 1 percent until going into January 2008. Between roughly July 2007 and January 2008, it trends between 1 percent and 2 percent. At January 2009, it spikes to 3.5 percent, dropping to almost zero by January 2010. It trends under 0.05 percent for the remainder of the period. The 3-month T-Bill start at 5.5 percent, spikes to 6 percent at January 2001, and then drops to 1 percent around July 2003. It then climbs to 5 percent in January 2006 and trends there until roughly July 2007, where it drops to 1.25 percent in January 2008 and zero in January 2009. It trends between 0 percent and 0.25 percent for the remainder of the period. The 3-month LIBOR trends with the 3-month T-Bill, but half a percent higher over the period. All values are approximations.</a:t>
            </a:r>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3" action="ppaction://hlinksldjump"/>
              </a:rPr>
              <a:t>Jump to image</a:t>
            </a:r>
            <a:endParaRPr lang="ru-RU" sz="1800" dirty="0"/>
          </a:p>
        </p:txBody>
      </p:sp>
    </p:spTree>
    <p:extLst>
      <p:ext uri="{BB962C8B-B14F-4D97-AF65-F5344CB8AC3E}">
        <p14:creationId xmlns:p14="http://schemas.microsoft.com/office/powerpoint/2010/main" val="508414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 y="151717"/>
            <a:ext cx="9052560" cy="1388843"/>
          </a:xfrm>
        </p:spPr>
        <p:txBody>
          <a:bodyPr>
            <a:normAutofit/>
          </a:bodyPr>
          <a:lstStyle/>
          <a:p>
            <a:r>
              <a:rPr lang="en-US" dirty="0"/>
              <a:t>Figure 1.2 Cumulative Returns Long Description</a:t>
            </a:r>
          </a:p>
        </p:txBody>
      </p:sp>
      <p:sp>
        <p:nvSpPr>
          <p:cNvPr id="4" name="Content Placeholder 3"/>
          <p:cNvSpPr>
            <a:spLocks noGrp="1"/>
          </p:cNvSpPr>
          <p:nvPr>
            <p:ph sz="quarter" idx="10"/>
          </p:nvPr>
        </p:nvSpPr>
        <p:spPr>
          <a:xfrm>
            <a:off x="151139" y="1752600"/>
            <a:ext cx="8895063" cy="4224950"/>
          </a:xfrm>
        </p:spPr>
        <p:txBody>
          <a:bodyPr>
            <a:noAutofit/>
          </a:bodyPr>
          <a:lstStyle/>
          <a:p>
            <a:pPr marL="0" indent="0">
              <a:spcBef>
                <a:spcPts val="624"/>
              </a:spcBef>
              <a:buNone/>
            </a:pPr>
            <a:r>
              <a:rPr lang="en-US" dirty="0"/>
              <a:t>Cumulative Value of a $1 Investment is on the vertical axis and the years 1980 to 2018 are on the horizontal axis.  The S and P index climbs from 1 in 1980 to 30 by 2000, drops to 20 in 2003, up to 30 again in late 2007, dropping to 15 in 2009, and then climbing steadily to end at 50 in 2016. All values are approximations.</a:t>
            </a:r>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3" action="ppaction://hlinksldjump"/>
              </a:rPr>
              <a:t>Jump to image</a:t>
            </a:r>
            <a:endParaRPr lang="ru-RU" sz="1800" dirty="0"/>
          </a:p>
        </p:txBody>
      </p:sp>
    </p:spTree>
    <p:extLst>
      <p:ext uri="{BB962C8B-B14F-4D97-AF65-F5344CB8AC3E}">
        <p14:creationId xmlns:p14="http://schemas.microsoft.com/office/powerpoint/2010/main" val="3965523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4304" y="151717"/>
            <a:ext cx="7875393" cy="1388843"/>
          </a:xfrm>
        </p:spPr>
        <p:txBody>
          <a:bodyPr>
            <a:normAutofit/>
          </a:bodyPr>
          <a:lstStyle/>
          <a:p>
            <a:r>
              <a:rPr lang="en-US" dirty="0"/>
              <a:t>FIGURE 1.4 Case flows in a mortgage pass-through security Long Description</a:t>
            </a:r>
          </a:p>
        </p:txBody>
      </p:sp>
      <p:sp>
        <p:nvSpPr>
          <p:cNvPr id="4" name="Content Placeholder 3"/>
          <p:cNvSpPr>
            <a:spLocks noGrp="1"/>
          </p:cNvSpPr>
          <p:nvPr>
            <p:ph sz="quarter" idx="10"/>
          </p:nvPr>
        </p:nvSpPr>
        <p:spPr>
          <a:xfrm>
            <a:off x="151139" y="1752600"/>
            <a:ext cx="8895063" cy="4224950"/>
          </a:xfrm>
        </p:spPr>
        <p:txBody>
          <a:bodyPr>
            <a:noAutofit/>
          </a:bodyPr>
          <a:lstStyle/>
          <a:p>
            <a:pPr marL="0" indent="0">
              <a:spcBef>
                <a:spcPts val="624"/>
              </a:spcBef>
              <a:buNone/>
            </a:pPr>
            <a:r>
              <a:rPr lang="en-US" sz="2400" dirty="0"/>
              <a:t>Four rectangles are arrayed horizontally and labeled, left to right: homeowner, originator, agency, and investor. Under the boxes, arrows indicate a left to right flow: principle and interest (P and I) to P and I minus servicing fee to P and I minus servicing minus guarantee fee. Above the boxes, arrows indicate a right to left flow of $100,000 between each box.</a:t>
            </a:r>
          </a:p>
        </p:txBody>
      </p:sp>
      <p:sp>
        <p:nvSpPr>
          <p:cNvPr id="5" name="Content Placeholder 4"/>
          <p:cNvSpPr>
            <a:spLocks noGrp="1"/>
          </p:cNvSpPr>
          <p:nvPr>
            <p:ph sz="quarter" idx="11"/>
          </p:nvPr>
        </p:nvSpPr>
        <p:spPr>
          <a:xfrm>
            <a:off x="281940" y="6079695"/>
            <a:ext cx="8557260" cy="397305"/>
          </a:xfrm>
        </p:spPr>
        <p:txBody>
          <a:bodyPr>
            <a:normAutofit/>
          </a:bodyPr>
          <a:lstStyle/>
          <a:p>
            <a:pPr marL="0" indent="0" algn="ctr">
              <a:buNone/>
            </a:pPr>
            <a:r>
              <a:rPr lang="en-US" sz="1800" dirty="0">
                <a:hlinkClick r:id="rId3" action="ppaction://hlinksldjump"/>
              </a:rPr>
              <a:t>Jump to image</a:t>
            </a:r>
            <a:endParaRPr lang="ru-RU" sz="1800" dirty="0"/>
          </a:p>
        </p:txBody>
      </p:sp>
    </p:spTree>
    <p:extLst>
      <p:ext uri="{BB962C8B-B14F-4D97-AF65-F5344CB8AC3E}">
        <p14:creationId xmlns:p14="http://schemas.microsoft.com/office/powerpoint/2010/main" val="36918436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2782</TotalTime>
  <Words>2184</Words>
  <Application>Microsoft Office PowerPoint</Application>
  <PresentationFormat>On-screen Show (4:3)</PresentationFormat>
  <Paragraphs>283</Paragraphs>
  <Slides>45</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SimSun</vt:lpstr>
      <vt:lpstr>Arial</vt:lpstr>
      <vt:lpstr>Calibri</vt:lpstr>
      <vt:lpstr>Courier New</vt:lpstr>
      <vt:lpstr>Helvetica</vt:lpstr>
      <vt:lpstr>Times New Roman</vt:lpstr>
      <vt:lpstr>Verdana</vt:lpstr>
      <vt:lpstr>Wingdings</vt:lpstr>
      <vt:lpstr>Office Theme</vt:lpstr>
      <vt:lpstr>Essentials of Investments Eleventh Edition Bodie, Kane, and Marcus</vt:lpstr>
      <vt:lpstr>1.1 Real versus Financial Assets</vt:lpstr>
      <vt:lpstr>Table 1.1 Balance Sheet, U.S. Households, 2017</vt:lpstr>
      <vt:lpstr>1.1 Financial Assets = Financial Liabilities</vt:lpstr>
      <vt:lpstr>Table 1.2 Domestic Net Worth, 2017</vt:lpstr>
      <vt:lpstr>1.2 Financial Assets</vt:lpstr>
      <vt:lpstr>1.3 Financial Markets and the Economy (1 of 7)</vt:lpstr>
      <vt:lpstr>1.3 Financial Markets and the Economy (2 of 7)</vt:lpstr>
      <vt:lpstr>1.3 Financial Markets and the Economy (3 of 7)</vt:lpstr>
      <vt:lpstr>1.3 Financial Markets and the Economy (4 of 7)</vt:lpstr>
      <vt:lpstr>1.3 Financial Markets and the Economy (5 of 7)</vt:lpstr>
      <vt:lpstr>1.3 Financial Markets and the Economy (6 of 7)</vt:lpstr>
      <vt:lpstr>1.3 Financial Markets and the Economy (7 of 7)</vt:lpstr>
      <vt:lpstr>1.4 The Investment Process: Asset Allocation</vt:lpstr>
      <vt:lpstr>1.4 The Investment Process: Security Selection</vt:lpstr>
      <vt:lpstr>1.5 Markets Are Competitive (1 of 4)</vt:lpstr>
      <vt:lpstr>1.5 Markets Are Competitive (2 of 4)</vt:lpstr>
      <vt:lpstr>1.5 Markets Are Competitive (3 of 4) </vt:lpstr>
      <vt:lpstr>1.5 Markets Are Competitive (4 of 4)</vt:lpstr>
      <vt:lpstr>1.6 The Players (1 of 6)</vt:lpstr>
      <vt:lpstr>1.6 The Players (2 of 6)</vt:lpstr>
      <vt:lpstr>1.6 The Players (3 of 6)</vt:lpstr>
      <vt:lpstr>1.6 The Players (4 of 6)</vt:lpstr>
      <vt:lpstr>1.6 The Players (5 of 6)</vt:lpstr>
      <vt:lpstr>Table 1.3 Balance Sheet of Commercial Banks, 2017</vt:lpstr>
      <vt:lpstr>Table 1.4 Balance Sheet of Nonfinancial U.S. Business, 2017</vt:lpstr>
      <vt:lpstr>1.6 The Players (6 of 6)</vt:lpstr>
      <vt:lpstr>1.7 The Financial Crisis of 2008 (1 of 6)</vt:lpstr>
      <vt:lpstr>1.7 Changes in Housing Finance (1 of 2)</vt:lpstr>
      <vt:lpstr>1.7 Changes in Housing Finance (2 of 2)</vt:lpstr>
      <vt:lpstr>Figure 1.3 Case-Shiller Index of U.S. Housing Prices</vt:lpstr>
      <vt:lpstr>1.7 The Financial Crisis of 2008 (2 of 6)</vt:lpstr>
      <vt:lpstr>1.7 The Financial Crisis of 2008 (3 of 6)</vt:lpstr>
      <vt:lpstr>1.7 The Financial Crisis of 2008 (4 of 6)</vt:lpstr>
      <vt:lpstr>1.7 The Financial Crisis of 2008 (5 of 6)</vt:lpstr>
      <vt:lpstr>Figure 1.1  LIBOR, T-Bill Rates and the TED Spread</vt:lpstr>
      <vt:lpstr>1.7 The Financial Crisis of 2008 (6 of 6)</vt:lpstr>
      <vt:lpstr>Figure 1.2 Cumulative Returns</vt:lpstr>
      <vt:lpstr>1.8 Text Outline</vt:lpstr>
      <vt:lpstr>Appendix of Image Long Descriptions</vt:lpstr>
      <vt:lpstr>1.3 Financial Markets and the Economy (2 of 7) Long Description</vt:lpstr>
      <vt:lpstr>1.6 The Players (2 of 6) Long Description</vt:lpstr>
      <vt:lpstr>Figure 1.1  LIBOR, T-Bill Rates and the TED Spread Long Description</vt:lpstr>
      <vt:lpstr>Figure 1.2 Cumulative Returns Long Description</vt:lpstr>
      <vt:lpstr>FIGURE 1.4 Case flows in a mortgage pass-through security Long Description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Investments: Background and Issues</dc:title>
  <dc:creator>Bodie</dc:creator>
  <cp:lastModifiedBy>CD</cp:lastModifiedBy>
  <cp:revision>557</cp:revision>
  <dcterms:created xsi:type="dcterms:W3CDTF">2017-04-26T01:00:04Z</dcterms:created>
  <dcterms:modified xsi:type="dcterms:W3CDTF">2018-11-10T12:47:13Z</dcterms:modified>
</cp:coreProperties>
</file>