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60" r:id="rId2"/>
    <p:sldId id="261" r:id="rId3"/>
    <p:sldId id="263" r:id="rId4"/>
    <p:sldId id="262" r:id="rId5"/>
    <p:sldId id="264" r:id="rId6"/>
    <p:sldId id="265" r:id="rId7"/>
    <p:sldId id="301" r:id="rId8"/>
    <p:sldId id="267" r:id="rId9"/>
    <p:sldId id="268" r:id="rId10"/>
    <p:sldId id="269" r:id="rId11"/>
    <p:sldId id="270" r:id="rId12"/>
    <p:sldId id="271" r:id="rId13"/>
    <p:sldId id="272" r:id="rId14"/>
    <p:sldId id="273" r:id="rId15"/>
    <p:sldId id="274" r:id="rId16"/>
    <p:sldId id="275" r:id="rId17"/>
    <p:sldId id="300" r:id="rId18"/>
    <p:sldId id="277" r:id="rId19"/>
    <p:sldId id="278" r:id="rId20"/>
    <p:sldId id="279" r:id="rId21"/>
    <p:sldId id="280" r:id="rId22"/>
    <p:sldId id="29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302" r:id="rId42"/>
    <p:sldId id="303" r:id="rId43"/>
    <p:sldId id="304" r:id="rId44"/>
    <p:sldId id="305" r:id="rId45"/>
    <p:sldId id="306" r:id="rId46"/>
    <p:sldId id="307" r:id="rId47"/>
    <p:sldId id="30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2328"/>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97" autoAdjust="0"/>
    <p:restoredTop sz="89343" autoAdjust="0"/>
  </p:normalViewPr>
  <p:slideViewPr>
    <p:cSldViewPr>
      <p:cViewPr varScale="1">
        <p:scale>
          <a:sx n="113" d="100"/>
          <a:sy n="113" d="100"/>
        </p:scale>
        <p:origin x="37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03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A582A5-E592-4D56-958B-56E54152252B}" type="datetimeFigureOut">
              <a:rPr lang="en-US" smtClean="0"/>
              <a:t>11/3/2018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2C072-76FC-4439-8E21-B179EA1F4A47}" type="slidenum">
              <a:rPr lang="en-US" smtClean="0"/>
              <a:t>‹#›</a:t>
            </a:fld>
            <a:endParaRPr lang="en-US"/>
          </a:p>
        </p:txBody>
      </p:sp>
    </p:spTree>
    <p:extLst>
      <p:ext uri="{BB962C8B-B14F-4D97-AF65-F5344CB8AC3E}">
        <p14:creationId xmlns:p14="http://schemas.microsoft.com/office/powerpoint/2010/main" val="2194185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8B3C75-08A5-4994-A3E6-7DBDB37BC5E8}" type="datetimeFigureOut">
              <a:rPr lang="en-US" smtClean="0"/>
              <a:t>11/3/2018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D2A-133C-4D7D-81D4-14D33A91400E}" type="slidenum">
              <a:rPr lang="en-US" smtClean="0"/>
              <a:t>‹#›</a:t>
            </a:fld>
            <a:endParaRPr lang="en-US"/>
          </a:p>
        </p:txBody>
      </p:sp>
    </p:spTree>
    <p:extLst>
      <p:ext uri="{BB962C8B-B14F-4D97-AF65-F5344CB8AC3E}">
        <p14:creationId xmlns:p14="http://schemas.microsoft.com/office/powerpoint/2010/main" val="181097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13</a:t>
            </a:fld>
            <a:endParaRPr lang="en-US"/>
          </a:p>
        </p:txBody>
      </p:sp>
    </p:spTree>
    <p:extLst>
      <p:ext uri="{BB962C8B-B14F-4D97-AF65-F5344CB8AC3E}">
        <p14:creationId xmlns:p14="http://schemas.microsoft.com/office/powerpoint/2010/main" val="69399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20</a:t>
            </a:fld>
            <a:endParaRPr lang="en-US"/>
          </a:p>
        </p:txBody>
      </p:sp>
    </p:spTree>
    <p:extLst>
      <p:ext uri="{BB962C8B-B14F-4D97-AF65-F5344CB8AC3E}">
        <p14:creationId xmlns:p14="http://schemas.microsoft.com/office/powerpoint/2010/main" val="3321716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355D2A-133C-4D7D-81D4-14D33A91400E}" type="slidenum">
              <a:rPr lang="en-US" smtClean="0"/>
              <a:t>39</a:t>
            </a:fld>
            <a:endParaRPr lang="en-US"/>
          </a:p>
        </p:txBody>
      </p:sp>
    </p:spTree>
    <p:extLst>
      <p:ext uri="{BB962C8B-B14F-4D97-AF65-F5344CB8AC3E}">
        <p14:creationId xmlns:p14="http://schemas.microsoft.com/office/powerpoint/2010/main" val="3295564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40</a:t>
            </a:fld>
            <a:endParaRPr lang="en-US"/>
          </a:p>
        </p:txBody>
      </p:sp>
    </p:spTree>
    <p:extLst>
      <p:ext uri="{BB962C8B-B14F-4D97-AF65-F5344CB8AC3E}">
        <p14:creationId xmlns:p14="http://schemas.microsoft.com/office/powerpoint/2010/main" val="4031479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8991600" cy="1600200"/>
          </a:xfrm>
        </p:spPr>
        <p:txBody>
          <a:bodyPr/>
          <a:lstStyle>
            <a:lvl1pPr algn="l">
              <a:spcBef>
                <a:spcPts val="600"/>
              </a:spcBef>
              <a:buClr>
                <a:srgbClr val="000000"/>
              </a:buClr>
              <a:defRPr>
                <a:solidFill>
                  <a:schemeClr val="tx1"/>
                </a:solidFill>
                <a:latin typeface="Helvetica" pitchFamily="34" charset="0"/>
                <a:cs typeface="Helvetica" pitchFamily="34" charset="0"/>
              </a:defRPr>
            </a:lvl1pPr>
          </a:lstStyle>
          <a:p>
            <a:r>
              <a:rPr lang="en-US" dirty="0"/>
              <a:t>Click to edit Master title style</a:t>
            </a:r>
          </a:p>
        </p:txBody>
      </p:sp>
      <p:sp>
        <p:nvSpPr>
          <p:cNvPr id="3" name="Subtitle 2"/>
          <p:cNvSpPr>
            <a:spLocks noGrp="1"/>
          </p:cNvSpPr>
          <p:nvPr>
            <p:ph type="subTitle" idx="1"/>
          </p:nvPr>
        </p:nvSpPr>
        <p:spPr>
          <a:xfrm>
            <a:off x="1524000" y="2362200"/>
            <a:ext cx="5943600" cy="2819400"/>
          </a:xfrm>
        </p:spPr>
        <p:txBody>
          <a:bodyPr vert="horz" lIns="91440" tIns="45720" rIns="91440" bIns="45720" rtlCol="0" anchor="ctr">
            <a:normAutofit/>
          </a:bodyPr>
          <a:lstStyle>
            <a:lvl1pPr algn="ctr">
              <a:buClr>
                <a:srgbClr val="000000"/>
              </a:buClr>
              <a:defRPr lang="en-US" sz="4400">
                <a:solidFill>
                  <a:schemeClr val="tx1"/>
                </a:solidFill>
                <a:latin typeface="Helvetica" pitchFamily="34" charset="0"/>
                <a:ea typeface="Verdana" pitchFamily="34" charset="0"/>
                <a:cs typeface="Helvetica"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609600" y="6277998"/>
            <a:ext cx="7924800" cy="503802"/>
          </a:xfrm>
        </p:spPr>
        <p:txBody>
          <a:bodyPr anchor="ctr">
            <a:noAutofit/>
          </a:bodyPr>
          <a:lstStyle>
            <a:lvl1pPr marL="0" indent="0" algn="ctr">
              <a:buClr>
                <a:srgbClr val="000000"/>
              </a:buClr>
              <a:buNone/>
              <a:defRPr sz="1200">
                <a:solidFill>
                  <a:schemeClr val="tx1"/>
                </a:solidFill>
                <a:latin typeface="Helvetica" pitchFamily="34" charset="0"/>
                <a:cs typeface="Helvetica" pitchFamily="34" charset="0"/>
              </a:defRPr>
            </a:lvl1pPr>
            <a:lvl2pPr>
              <a:buClr>
                <a:srgbClr val="000000"/>
              </a:buClr>
              <a:defRPr sz="1200">
                <a:solidFill>
                  <a:schemeClr val="tx1"/>
                </a:solidFill>
              </a:defRPr>
            </a:lvl2pPr>
            <a:lvl3pPr>
              <a:buClr>
                <a:srgbClr val="000000"/>
              </a:buClr>
              <a:defRPr sz="1200">
                <a:solidFill>
                  <a:schemeClr val="tx1"/>
                </a:solidFill>
              </a:defRPr>
            </a:lvl3pPr>
            <a:lvl4pPr>
              <a:buClr>
                <a:srgbClr val="000000"/>
              </a:buClr>
              <a:defRPr sz="1200">
                <a:solidFill>
                  <a:schemeClr val="tx1"/>
                </a:solidFill>
              </a:defRPr>
            </a:lvl4pPr>
            <a:lvl5pPr>
              <a:buClr>
                <a:srgbClr val="000000"/>
              </a:buClr>
              <a:defRPr sz="1200">
                <a:solidFill>
                  <a:schemeClr val="tx1"/>
                </a:solidFill>
              </a:defRPr>
            </a:lvl5pPr>
          </a:lstStyle>
          <a:p>
            <a:pPr lvl="0"/>
            <a:endParaRPr lang="en-US" dirty="0"/>
          </a:p>
        </p:txBody>
      </p:sp>
    </p:spTree>
    <p:extLst>
      <p:ext uri="{BB962C8B-B14F-4D97-AF65-F5344CB8AC3E}">
        <p14:creationId xmlns:p14="http://schemas.microsoft.com/office/powerpoint/2010/main" val="373329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latin typeface="+mj-lt"/>
              </a:defRPr>
            </a:lvl1pPr>
          </a:lstStyle>
          <a:p>
            <a:r>
              <a:rPr lang="en-US" dirty="0"/>
              <a:t>Click to edit Master title style</a:t>
            </a:r>
          </a:p>
        </p:txBody>
      </p:sp>
      <p:sp>
        <p:nvSpPr>
          <p:cNvPr id="8" name="Content Placeholder 7"/>
          <p:cNvSpPr>
            <a:spLocks noGrp="1"/>
          </p:cNvSpPr>
          <p:nvPr>
            <p:ph sz="quarter" idx="10"/>
          </p:nvPr>
        </p:nvSpPr>
        <p:spPr>
          <a:xfrm>
            <a:off x="281940" y="1752600"/>
            <a:ext cx="8557260" cy="1295400"/>
          </a:xfrm>
        </p:spPr>
        <p:txBody>
          <a:bodyPr/>
          <a:lstStyle>
            <a:lvl1pPr marL="349250" indent="-349250">
              <a:buClr>
                <a:srgbClr val="000000"/>
              </a:buClr>
              <a:buFont typeface="Arial" pitchFamily="34" charset="0"/>
              <a:buChar char="•"/>
              <a:defRPr>
                <a:latin typeface="Arial" pitchFamily="34" charset="0"/>
                <a:cs typeface="Arial" pitchFamily="34" charset="0"/>
              </a:defRPr>
            </a:lvl1pPr>
            <a:lvl2pPr marL="806450" indent="-349250">
              <a:buClr>
                <a:srgbClr val="000000"/>
              </a:buClr>
              <a:buFont typeface="Arial" pitchFamily="34" charset="0"/>
              <a:buChar char="•"/>
              <a:defRPr>
                <a:latin typeface="Arial" pitchFamily="34" charset="0"/>
                <a:cs typeface="Arial" pitchFamily="34" charset="0"/>
              </a:defRPr>
            </a:lvl2pPr>
            <a:lvl3pPr marL="1263650" indent="-349250">
              <a:buClr>
                <a:srgbClr val="000000"/>
              </a:buClr>
              <a:buFont typeface="Arial" pitchFamily="34" charset="0"/>
              <a:buChar char="•"/>
              <a:defRPr>
                <a:latin typeface="Arial" pitchFamily="34" charset="0"/>
                <a:cs typeface="Arial" pitchFamily="34" charset="0"/>
              </a:defRPr>
            </a:lvl3pPr>
            <a:lvl4pPr marL="1720850" indent="-349250">
              <a:buClr>
                <a:srgbClr val="000000"/>
              </a:buClr>
              <a:buFont typeface="Arial" pitchFamily="34" charset="0"/>
              <a:buChar char="•"/>
              <a:defRPr>
                <a:latin typeface="Arial" pitchFamily="34" charset="0"/>
                <a:cs typeface="Arial" pitchFamily="34" charset="0"/>
              </a:defRPr>
            </a:lvl4pPr>
            <a:lvl5pPr>
              <a:buClr>
                <a:srgbClr val="000000"/>
              </a:buCl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281940" y="3429000"/>
            <a:ext cx="8557260" cy="1246909"/>
          </a:xfrm>
        </p:spPr>
        <p:txBody>
          <a:bodyPr/>
          <a:lstStyle>
            <a:lvl1pPr marL="349250" indent="-349250">
              <a:buClr>
                <a:srgbClr val="000000"/>
              </a:buClr>
              <a:buFont typeface="Arial" pitchFamily="34" charset="0"/>
              <a:buChar char="•"/>
              <a:defRPr>
                <a:latin typeface="Arial" pitchFamily="34" charset="0"/>
                <a:cs typeface="Arial" pitchFamily="34" charset="0"/>
              </a:defRPr>
            </a:lvl1pPr>
            <a:lvl2pPr marL="806450" indent="-349250">
              <a:buClr>
                <a:srgbClr val="000000"/>
              </a:buClr>
              <a:buFont typeface="Arial" pitchFamily="34" charset="0"/>
              <a:buChar char="•"/>
              <a:defRPr>
                <a:latin typeface="Arial" pitchFamily="34" charset="0"/>
                <a:cs typeface="Arial" pitchFamily="34" charset="0"/>
              </a:defRPr>
            </a:lvl2pPr>
            <a:lvl3pPr marL="1263650" indent="-349250">
              <a:buClr>
                <a:srgbClr val="000000"/>
              </a:buClr>
              <a:buFont typeface="Arial" pitchFamily="34" charset="0"/>
              <a:buChar char="•"/>
              <a:defRPr>
                <a:latin typeface="Arial" pitchFamily="34" charset="0"/>
                <a:cs typeface="Arial" pitchFamily="34" charset="0"/>
              </a:defRPr>
            </a:lvl3pPr>
            <a:lvl4pPr marL="1720850" indent="-349250">
              <a:buClr>
                <a:srgbClr val="000000"/>
              </a:buClr>
              <a:buFont typeface="Arial" pitchFamily="34" charset="0"/>
              <a:buChar char="•"/>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2"/>
          </p:nvPr>
        </p:nvSpPr>
        <p:spPr>
          <a:xfrm>
            <a:off x="281940" y="5006340"/>
            <a:ext cx="8557260" cy="1089660"/>
          </a:xfrm>
        </p:spPr>
        <p:txBody>
          <a:bodyPr/>
          <a:lstStyle>
            <a:lvl1pPr marL="349250" indent="-349250">
              <a:buClr>
                <a:srgbClr val="000000"/>
              </a:buClr>
              <a:buFont typeface="Arial" pitchFamily="34" charset="0"/>
              <a:buChar char="•"/>
              <a:defRPr>
                <a:latin typeface="Arial" pitchFamily="34" charset="0"/>
                <a:cs typeface="Arial" pitchFamily="34" charset="0"/>
              </a:defRPr>
            </a:lvl1pPr>
            <a:lvl2pPr marL="806450" indent="-349250">
              <a:buClr>
                <a:srgbClr val="000000"/>
              </a:buClr>
              <a:buFont typeface="Arial" pitchFamily="34" charset="0"/>
              <a:buChar char="•"/>
              <a:defRPr>
                <a:latin typeface="Arial" pitchFamily="34" charset="0"/>
                <a:cs typeface="Arial" pitchFamily="34" charset="0"/>
              </a:defRPr>
            </a:lvl2pPr>
            <a:lvl3pPr marL="1263650" indent="-349250">
              <a:buClr>
                <a:srgbClr val="000000"/>
              </a:buClr>
              <a:buFont typeface="Arial" pitchFamily="34" charset="0"/>
              <a:buChar char="•"/>
              <a:defRPr>
                <a:latin typeface="Arial" pitchFamily="34" charset="0"/>
                <a:cs typeface="Arial" pitchFamily="34" charset="0"/>
              </a:defRPr>
            </a:lvl3pPr>
            <a:lvl4pPr marL="1720850" indent="-349250">
              <a:buClr>
                <a:srgbClr val="000000"/>
              </a:buClr>
              <a:buFont typeface="Arial" pitchFamily="34" charset="0"/>
              <a:buChar char="•"/>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3-</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26076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10"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defRPr>
            </a:lvl1pPr>
          </a:lstStyle>
          <a:p>
            <a:r>
              <a:rPr lang="en-US" dirty="0"/>
              <a:t>Click to edit Master title style</a:t>
            </a:r>
          </a:p>
        </p:txBody>
      </p:sp>
      <p:sp>
        <p:nvSpPr>
          <p:cNvPr id="8" name="Content Placeholder 7"/>
          <p:cNvSpPr>
            <a:spLocks noGrp="1"/>
          </p:cNvSpPr>
          <p:nvPr>
            <p:ph sz="quarter" idx="10"/>
          </p:nvPr>
        </p:nvSpPr>
        <p:spPr>
          <a:xfrm>
            <a:off x="279400" y="1752600"/>
            <a:ext cx="8534400" cy="1295400"/>
          </a:xfrm>
        </p:spPr>
        <p:txBody>
          <a:bodyPr vert="horz" lIns="91440" tIns="45720" rIns="91440" bIns="45720" rtlCol="0">
            <a:normAutofit/>
          </a:bodyPr>
          <a:lstStyle>
            <a:lvl1pPr>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12" name="Content Placeholder 11"/>
          <p:cNvSpPr>
            <a:spLocks noGrp="1"/>
          </p:cNvSpPr>
          <p:nvPr>
            <p:ph sz="quarter" idx="12"/>
          </p:nvPr>
        </p:nvSpPr>
        <p:spPr>
          <a:xfrm>
            <a:off x="279400" y="4515323"/>
            <a:ext cx="8534400" cy="818677"/>
          </a:xfrm>
        </p:spPr>
        <p:txBody>
          <a:bodyPr vert="horz" lIns="91440" tIns="45720" rIns="91440" bIns="45720" rtlCol="0">
            <a:normAutofit/>
          </a:bodyPr>
          <a:lstStyle>
            <a:lvl1pPr>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4" name="Content Placeholder 3"/>
          <p:cNvSpPr>
            <a:spLocks noGrp="1"/>
          </p:cNvSpPr>
          <p:nvPr>
            <p:ph sz="quarter" idx="13"/>
          </p:nvPr>
        </p:nvSpPr>
        <p:spPr>
          <a:xfrm>
            <a:off x="281940" y="5672161"/>
            <a:ext cx="8557260" cy="728639"/>
          </a:xfrm>
        </p:spPr>
        <p:txBody>
          <a:bodyPr vert="horz" lIns="91440" tIns="45720" rIns="91440" bIns="45720" rtlCol="0">
            <a:normAutofit/>
          </a:bodyPr>
          <a:lstStyle>
            <a:lvl1pPr>
              <a:defRPr lang="en-US" smtClean="0">
                <a:latin typeface="Arial" pitchFamily="34" charset="0"/>
                <a:cs typeface="Arial" pitchFamily="34" charset="0"/>
              </a:defRPr>
            </a:lvl1pPr>
            <a:lvl2pPr>
              <a:defRPr lang="en-US" smtClean="0">
                <a:latin typeface="Arial" pitchFamily="34" charset="0"/>
                <a:cs typeface="Arial" pitchFamily="34" charset="0"/>
              </a:defRPr>
            </a:lvl2pPr>
            <a:lvl3pPr>
              <a:defRPr lang="en-US" smtClean="0">
                <a:latin typeface="Arial" pitchFamily="34" charset="0"/>
                <a:cs typeface="Arial" pitchFamily="34" charset="0"/>
              </a:defRPr>
            </a:lvl3pPr>
            <a:lvl4pPr>
              <a:defRPr lang="en-US" smtClean="0">
                <a:latin typeface="Arial" pitchFamily="34" charset="0"/>
                <a:cs typeface="Arial" pitchFamily="34" charset="0"/>
              </a:defRPr>
            </a:lvl4pPr>
            <a:lvl5pPr>
              <a:defRPr lang="ru-RU">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endParaRPr lang="ru-RU" dirty="0"/>
          </a:p>
        </p:txBody>
      </p:sp>
      <p:sp>
        <p:nvSpPr>
          <p:cNvPr id="11"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3-</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Picture Placeholder 6"/>
          <p:cNvSpPr>
            <a:spLocks noGrp="1"/>
          </p:cNvSpPr>
          <p:nvPr>
            <p:ph type="pic" sz="quarter" idx="14"/>
          </p:nvPr>
        </p:nvSpPr>
        <p:spPr>
          <a:xfrm>
            <a:off x="2857500" y="3200400"/>
            <a:ext cx="3429000" cy="1219200"/>
          </a:xfrm>
        </p:spPr>
        <p:txBody>
          <a:bodyPr/>
          <a:lstStyle/>
          <a:p>
            <a:endParaRPr lang="ru-RU"/>
          </a:p>
        </p:txBody>
      </p:sp>
    </p:spTree>
    <p:extLst>
      <p:ext uri="{BB962C8B-B14F-4D97-AF65-F5344CB8AC3E}">
        <p14:creationId xmlns:p14="http://schemas.microsoft.com/office/powerpoint/2010/main" val="419434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_Slide">
    <p:spTree>
      <p:nvGrpSpPr>
        <p:cNvPr id="1" name=""/>
        <p:cNvGrpSpPr/>
        <p:nvPr/>
      </p:nvGrpSpPr>
      <p:grpSpPr>
        <a:xfrm>
          <a:off x="0" y="0"/>
          <a:ext cx="0" cy="0"/>
          <a:chOff x="0" y="0"/>
          <a:chExt cx="0" cy="0"/>
        </a:xfrm>
      </p:grpSpPr>
      <p:sp>
        <p:nvSpPr>
          <p:cNvPr id="2" name="Title 1"/>
          <p:cNvSpPr>
            <a:spLocks noGrp="1"/>
          </p:cNvSpPr>
          <p:nvPr>
            <p:ph type="ctrTitle"/>
          </p:nvPr>
        </p:nvSpPr>
        <p:spPr>
          <a:xfrm>
            <a:off x="701040" y="2867787"/>
            <a:ext cx="8046720" cy="1198626"/>
          </a:xfrm>
        </p:spPr>
        <p:txBody>
          <a:bodyPr>
            <a:noAutofit/>
          </a:bodyPr>
          <a:lstStyle>
            <a:lvl1pPr marL="444500" indent="0" algn="ctr" defTabSz="914400" rtl="0" eaLnBrk="1" latinLnBrk="0" hangingPunct="1">
              <a:spcBef>
                <a:spcPct val="20000"/>
              </a:spcBef>
              <a:buClr>
                <a:srgbClr val="242328"/>
              </a:buClr>
              <a:buFont typeface="Arial" pitchFamily="34" charset="0"/>
              <a:buNone/>
              <a:defRPr lang="en-US" sz="3600" kern="1200" dirty="0">
                <a:solidFill>
                  <a:srgbClr val="000000"/>
                </a:solidFill>
                <a:latin typeface="+mn-lt"/>
                <a:ea typeface="Verdana" panose="020B0604030504040204" pitchFamily="34" charset="0"/>
                <a:cs typeface="Verdana" panose="020B0604030504040204" pitchFamily="34" charset="0"/>
              </a:defRPr>
            </a:lvl1pPr>
          </a:lstStyle>
          <a:p>
            <a:r>
              <a:rPr lang="en-US" dirty="0"/>
              <a:t>Click to edit Master title style</a:t>
            </a:r>
          </a:p>
        </p:txBody>
      </p:sp>
      <p:sp>
        <p:nvSpPr>
          <p:cNvPr id="4" name="Slide Number Placeholder 5"/>
          <p:cNvSpPr txBox="1">
            <a:spLocks/>
          </p:cNvSpPr>
          <p:nvPr userDrawn="1"/>
        </p:nvSpPr>
        <p:spPr>
          <a:xfrm>
            <a:off x="8229600" y="6358468"/>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3-</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3"/>
          <p:cNvSpPr txBox="1">
            <a:spLocks/>
          </p:cNvSpPr>
          <p:nvPr userDrawn="1"/>
        </p:nvSpPr>
        <p:spPr>
          <a:xfrm>
            <a:off x="869950" y="6392333"/>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18505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 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8229600" cy="1143000"/>
          </a:xfrm>
        </p:spPr>
        <p:txBody>
          <a:bodyPr>
            <a:normAutofit/>
          </a:bodyPr>
          <a:lstStyle>
            <a:lvl1pPr algn="ct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Box 13"/>
          <p:cNvSpPr txBox="1"/>
          <p:nvPr userDrawn="1"/>
        </p:nvSpPr>
        <p:spPr>
          <a:xfrm>
            <a:off x="0" y="6629400"/>
            <a:ext cx="2362200" cy="258532"/>
          </a:xfrm>
          <a:prstGeom prst="rect">
            <a:avLst/>
          </a:prstGeom>
        </p:spPr>
        <p:txBody>
          <a:bodyPr vert="horz" lIns="91440" tIns="45720" rIns="91440" bIns="45720" rtlCol="0">
            <a:noAutofit/>
          </a:bodyPr>
          <a:lstStyle>
            <a:lvl1pPr lvl="0" indent="0">
              <a:lnSpc>
                <a:spcPct val="90000"/>
              </a:lnSpc>
              <a:spcBef>
                <a:spcPts val="1000"/>
              </a:spcBef>
              <a:buFont typeface="Arial" panose="020B0604020202020204" pitchFamily="34" charset="0"/>
              <a:buNone/>
              <a:defRPr sz="1200" baseline="0">
                <a:solidFill>
                  <a:schemeClr val="bg1"/>
                </a:solidFill>
              </a:defRPr>
            </a:lvl1pPr>
            <a:lvl2pPr indent="0">
              <a:lnSpc>
                <a:spcPct val="90000"/>
              </a:lnSpc>
              <a:spcBef>
                <a:spcPts val="500"/>
              </a:spcBef>
              <a:buFont typeface="Arial" panose="020B0604020202020204" pitchFamily="34" charset="0"/>
              <a:buNone/>
              <a:defRPr sz="1200">
                <a:solidFill>
                  <a:schemeClr val="bg1"/>
                </a:solidFill>
              </a:defRPr>
            </a:lvl2pPr>
            <a:lvl3pPr indent="0">
              <a:lnSpc>
                <a:spcPct val="90000"/>
              </a:lnSpc>
              <a:spcBef>
                <a:spcPts val="500"/>
              </a:spcBef>
              <a:buFont typeface="Arial" panose="020B0604020202020204" pitchFamily="34" charset="0"/>
              <a:buNone/>
              <a:defRPr sz="1200">
                <a:solidFill>
                  <a:schemeClr val="bg1"/>
                </a:solidFill>
              </a:defRPr>
            </a:lvl3pPr>
            <a:lvl4pPr indent="0">
              <a:lnSpc>
                <a:spcPct val="90000"/>
              </a:lnSpc>
              <a:spcBef>
                <a:spcPts val="500"/>
              </a:spcBef>
              <a:buFont typeface="Arial" panose="020B0604020202020204" pitchFamily="34" charset="0"/>
              <a:buNone/>
              <a:defRPr sz="1200">
                <a:solidFill>
                  <a:schemeClr val="bg1"/>
                </a:solidFill>
              </a:defRPr>
            </a:lvl4pPr>
            <a:lvl5pPr indent="0">
              <a:lnSpc>
                <a:spcPct val="90000"/>
              </a:lnSpc>
              <a:spcBef>
                <a:spcPts val="500"/>
              </a:spcBef>
              <a:buFont typeface="Arial" panose="020B0604020202020204" pitchFamily="34" charset="0"/>
              <a:buNone/>
              <a:defRPr sz="120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@2019 McGraw Hill Education.</a:t>
            </a:r>
          </a:p>
        </p:txBody>
      </p:sp>
      <p:sp>
        <p:nvSpPr>
          <p:cNvPr id="16"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3-</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32528608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405470"/>
      </p:ext>
    </p:extLst>
  </p:cSld>
  <p:clrMap bg1="lt1" tx1="dk1" bg2="lt2" tx2="dk2" accent1="accent1" accent2="accent2" accent3="accent3" accent4="accent4" accent5="accent5" accent6="accent6" hlink="hlink" folHlink="folHlink"/>
  <p:sldLayoutIdLst>
    <p:sldLayoutId id="2147483653" r:id="rId1"/>
    <p:sldLayoutId id="2147483650" r:id="rId2"/>
    <p:sldLayoutId id="2147483651" r:id="rId3"/>
    <p:sldLayoutId id="2147483652" r:id="rId4"/>
    <p:sldLayoutId id="2147483654" r:id="rId5"/>
  </p:sldLayoutIdLst>
  <p:txStyles>
    <p:titleStyle>
      <a:lvl1pPr algn="ctr" defTabSz="914400" rtl="0" eaLnBrk="1" latinLnBrk="0" hangingPunct="1">
        <a:spcBef>
          <a:spcPts val="600"/>
        </a:spcBef>
        <a:buNone/>
        <a:defRPr sz="3600" kern="1200">
          <a:solidFill>
            <a:schemeClr val="tx1"/>
          </a:solidFill>
          <a:latin typeface="+mj-lt"/>
          <a:ea typeface="Verdana" panose="020B0604030504040204" pitchFamily="34" charset="0"/>
          <a:cs typeface="Verdana" panose="020B0604030504040204" pitchFamily="34" charset="0"/>
        </a:defRPr>
      </a:lvl1pPr>
    </p:titleStyle>
    <p:body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3.bin"/><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5.bin"/><Relationship Id="rId4" Type="http://schemas.openxmlformats.org/officeDocument/2006/relationships/image" Target="../media/image11.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13.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6560"/>
            <a:ext cx="9144000" cy="1644140"/>
          </a:xfrm>
        </p:spPr>
        <p:txBody>
          <a:bodyPr>
            <a:normAutofit/>
          </a:bodyPr>
          <a:lstStyle/>
          <a:p>
            <a:pPr>
              <a:defRPr/>
            </a:pPr>
            <a:r>
              <a:rPr lang="en-US" i="1" dirty="0">
                <a:latin typeface="Helvetica" pitchFamily="34" charset="0"/>
                <a:cs typeface="Helvetica" pitchFamily="34" charset="0"/>
              </a:rPr>
              <a:t>Essentials of Investments</a:t>
            </a:r>
            <a:br>
              <a:rPr lang="en-US" dirty="0">
                <a:latin typeface="Helvetica" pitchFamily="34" charset="0"/>
                <a:cs typeface="Helvetica" pitchFamily="34" charset="0"/>
              </a:rPr>
            </a:br>
            <a:r>
              <a:rPr lang="en-US" sz="3200" dirty="0">
                <a:latin typeface="Helvetica" pitchFamily="34" charset="0"/>
                <a:cs typeface="Helvetica" pitchFamily="34" charset="0"/>
              </a:rPr>
              <a:t>Eleventh Edition</a:t>
            </a:r>
            <a:br>
              <a:rPr lang="en-US" sz="3200" dirty="0">
                <a:latin typeface="Helvetica" pitchFamily="34" charset="0"/>
                <a:cs typeface="Helvetica" pitchFamily="34" charset="0"/>
              </a:rPr>
            </a:br>
            <a:r>
              <a:rPr lang="en-US" sz="2800" dirty="0">
                <a:latin typeface="Helvetica" pitchFamily="34" charset="0"/>
                <a:cs typeface="Helvetica" pitchFamily="34" charset="0"/>
              </a:rPr>
              <a:t>Bodie, Kane, and Marcus</a:t>
            </a:r>
            <a:endParaRPr lang="en-US" sz="3200" dirty="0">
              <a:latin typeface="Helvetica" pitchFamily="34" charset="0"/>
              <a:cs typeface="Helvetica" pitchFamily="34" charset="0"/>
            </a:endParaRPr>
          </a:p>
        </p:txBody>
      </p:sp>
      <p:sp>
        <p:nvSpPr>
          <p:cNvPr id="5" name="Subtitle 4"/>
          <p:cNvSpPr>
            <a:spLocks noGrp="1"/>
          </p:cNvSpPr>
          <p:nvPr>
            <p:ph type="subTitle" idx="1"/>
          </p:nvPr>
        </p:nvSpPr>
        <p:spPr>
          <a:xfrm>
            <a:off x="952500" y="2133600"/>
            <a:ext cx="7239000" cy="2819400"/>
          </a:xfrm>
        </p:spPr>
        <p:txBody>
          <a:bodyPr>
            <a:normAutofit/>
          </a:bodyPr>
          <a:lstStyle/>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b="1" dirty="0">
                <a:latin typeface="Helvetica" pitchFamily="34" charset="0"/>
                <a:cs typeface="Helvetica" pitchFamily="34" charset="0"/>
              </a:rPr>
              <a:t>Chapter 3</a:t>
            </a:r>
            <a:endParaRPr lang="en-US" sz="4000" dirty="0">
              <a:latin typeface="Helvetica" pitchFamily="34" charset="0"/>
              <a:cs typeface="Helvetica" pitchFamily="34" charset="0"/>
            </a:endParaRPr>
          </a:p>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600" dirty="0">
                <a:latin typeface="Helvetica" pitchFamily="34" charset="0"/>
                <a:cs typeface="Helvetica" pitchFamily="34" charset="0"/>
              </a:rPr>
              <a:t>Security Markets</a:t>
            </a:r>
            <a:endParaRPr lang="en-US" sz="3600" b="1" dirty="0">
              <a:latin typeface="Helvetica" pitchFamily="34" charset="0"/>
              <a:cs typeface="Helvetica" pitchFamily="34" charset="0"/>
            </a:endParaRPr>
          </a:p>
        </p:txBody>
      </p:sp>
      <p:pic>
        <p:nvPicPr>
          <p:cNvPr id="10" name="Picture 9" descr="McGraw Hill Education "/>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85" y="6283325"/>
            <a:ext cx="503699" cy="50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a:xfrm>
            <a:off x="630269" y="6295285"/>
            <a:ext cx="8437531" cy="524615"/>
          </a:xfrm>
        </p:spPr>
        <p:txBody>
          <a:bodyPr anchor="ctr">
            <a:noAutofit/>
          </a:bodyPr>
          <a:lstStyle/>
          <a:p>
            <a:pPr marL="0" indent="0" algn="ctr">
              <a:buNone/>
            </a:pPr>
            <a:r>
              <a:rPr sz="1200" dirty="0"/>
              <a:t>© </a:t>
            </a:r>
            <a:r>
              <a:rPr lang="en-US" sz="1200" dirty="0"/>
              <a:t>2019 </a:t>
            </a:r>
            <a:r>
              <a:rPr sz="1200"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3787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pPr>
              <a:spcBef>
                <a:spcPts val="600"/>
              </a:spcBef>
            </a:pPr>
            <a:r>
              <a:rPr lang="en-US" dirty="0">
                <a:latin typeface="Calibri" panose="020F0502020204030204" pitchFamily="34" charset="0"/>
                <a:cs typeface="Calibri" panose="020F0502020204030204" pitchFamily="34" charset="0"/>
              </a:rPr>
              <a:t>3.1 How Firms Issue Securities: Primary versus  Secondary</a:t>
            </a:r>
            <a:endParaRPr lang="ru-RU" dirty="0">
              <a:latin typeface="Calibri" panose="020F0502020204030204" pitchFamily="34" charset="0"/>
              <a:cs typeface="Calibri" panose="020F0502020204030204" pitchFamily="34" charset="0"/>
            </a:endParaRPr>
          </a:p>
        </p:txBody>
      </p:sp>
      <p:graphicFrame>
        <p:nvGraphicFramePr>
          <p:cNvPr id="20" name="Table 19"/>
          <p:cNvGraphicFramePr>
            <a:graphicFrameLocks noGrp="1"/>
          </p:cNvGraphicFramePr>
          <p:nvPr>
            <p:extLst>
              <p:ext uri="{D42A27DB-BD31-4B8C-83A1-F6EECF244321}">
                <p14:modId xmlns:p14="http://schemas.microsoft.com/office/powerpoint/2010/main" val="3461930721"/>
              </p:ext>
            </p:extLst>
          </p:nvPr>
        </p:nvGraphicFramePr>
        <p:xfrm>
          <a:off x="684784" y="2649772"/>
          <a:ext cx="7774432" cy="1188720"/>
        </p:xfrm>
        <a:graphic>
          <a:graphicData uri="http://schemas.openxmlformats.org/drawingml/2006/table">
            <a:tbl>
              <a:tblPr firstRow="1" bandRow="1">
                <a:tableStyleId>{5940675A-B579-460E-94D1-54222C63F5DA}</a:tableStyleId>
              </a:tblPr>
              <a:tblGrid>
                <a:gridCol w="3474466">
                  <a:extLst>
                    <a:ext uri="{9D8B030D-6E8A-4147-A177-3AD203B41FA5}">
                      <a16:colId xmlns:a16="http://schemas.microsoft.com/office/drawing/2014/main" val="20000"/>
                    </a:ext>
                  </a:extLst>
                </a:gridCol>
                <a:gridCol w="4299966">
                  <a:extLst>
                    <a:ext uri="{9D8B030D-6E8A-4147-A177-3AD203B41FA5}">
                      <a16:colId xmlns:a16="http://schemas.microsoft.com/office/drawing/2014/main" val="20001"/>
                    </a:ext>
                  </a:extLst>
                </a:gridCol>
              </a:tblGrid>
              <a:tr h="331304">
                <a:tc>
                  <a:txBody>
                    <a:bodyPr/>
                    <a:lstStyle/>
                    <a:p>
                      <a:r>
                        <a:rPr lang="en-US" sz="1800" b="1" dirty="0"/>
                        <a:t>Primary</a:t>
                      </a:r>
                    </a:p>
                  </a:txBody>
                  <a:tcPr/>
                </a:tc>
                <a:tc>
                  <a:txBody>
                    <a:bodyPr/>
                    <a:lstStyle/>
                    <a:p>
                      <a:r>
                        <a:rPr lang="en-US" sz="1800" b="1" dirty="0"/>
                        <a:t>Secondary</a:t>
                      </a:r>
                    </a:p>
                  </a:txBody>
                  <a:tcPr/>
                </a:tc>
                <a:extLst>
                  <a:ext uri="{0D108BD9-81ED-4DB2-BD59-A6C34878D82A}">
                    <a16:rowId xmlns:a16="http://schemas.microsoft.com/office/drawing/2014/main" val="10000"/>
                  </a:ext>
                </a:extLst>
              </a:tr>
              <a:tr h="0">
                <a:tc>
                  <a:txBody>
                    <a:bodyPr/>
                    <a:lstStyle/>
                    <a:p>
                      <a:r>
                        <a:rPr lang="en-US" sz="1800" dirty="0"/>
                        <a:t>New</a:t>
                      </a:r>
                      <a:r>
                        <a:rPr lang="en-US" sz="1800" baseline="0" dirty="0"/>
                        <a:t> Issue Created/Sold</a:t>
                      </a:r>
                    </a:p>
                  </a:txBody>
                  <a:tcPr/>
                </a:tc>
                <a:tc>
                  <a:txBody>
                    <a:bodyPr/>
                    <a:lstStyle/>
                    <a:p>
                      <a:r>
                        <a:rPr lang="en-US" sz="1800" dirty="0"/>
                        <a:t>Current</a:t>
                      </a:r>
                      <a:r>
                        <a:rPr lang="en-US" sz="1800" baseline="0" dirty="0"/>
                        <a:t> owner sells to another party</a:t>
                      </a:r>
                      <a:endParaRPr lang="en-US" sz="1800" dirty="0"/>
                    </a:p>
                  </a:txBody>
                  <a:tcPr/>
                </a:tc>
                <a:extLst>
                  <a:ext uri="{0D108BD9-81ED-4DB2-BD59-A6C34878D82A}">
                    <a16:rowId xmlns:a16="http://schemas.microsoft.com/office/drawing/2014/main" val="10001"/>
                  </a:ext>
                </a:extLst>
              </a:tr>
              <a:tr h="457200">
                <a:tc>
                  <a:txBody>
                    <a:bodyPr/>
                    <a:lstStyle/>
                    <a:p>
                      <a:r>
                        <a:rPr lang="en-US" sz="1800" dirty="0"/>
                        <a:t>Issuer Receives</a:t>
                      </a:r>
                      <a:r>
                        <a:rPr lang="en-US" sz="1800" baseline="0" dirty="0"/>
                        <a:t> Proceeds from Sale</a:t>
                      </a:r>
                      <a:endParaRPr lang="en-US" sz="1800" dirty="0"/>
                    </a:p>
                  </a:txBody>
                  <a:tcPr/>
                </a:tc>
                <a:tc>
                  <a:txBody>
                    <a:bodyPr/>
                    <a:lstStyle/>
                    <a:p>
                      <a:r>
                        <a:rPr lang="en-US" sz="1800" dirty="0"/>
                        <a:t>Issuer</a:t>
                      </a:r>
                      <a:r>
                        <a:rPr lang="en-US" sz="1800" baseline="0" dirty="0"/>
                        <a:t> Does Not Receive Proceeds from Sale</a:t>
                      </a:r>
                      <a:endParaRPr lang="en-US" sz="18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8039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3.1 How Firms Issue Securities: Primary versus Public</a:t>
            </a:r>
            <a:endParaRPr lang="ru-RU" dirty="0">
              <a:latin typeface="Calibri" panose="020F0502020204030204" pitchFamily="34" charset="0"/>
              <a:cs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73384034"/>
              </p:ext>
            </p:extLst>
          </p:nvPr>
        </p:nvGraphicFramePr>
        <p:xfrm>
          <a:off x="285751" y="2133600"/>
          <a:ext cx="8572499" cy="2930874"/>
        </p:xfrm>
        <a:graphic>
          <a:graphicData uri="http://schemas.openxmlformats.org/drawingml/2006/table">
            <a:tbl>
              <a:tblPr firstRow="1" bandRow="1">
                <a:tableStyleId>{5940675A-B579-460E-94D1-54222C63F5DA}</a:tableStyleId>
              </a:tblPr>
              <a:tblGrid>
                <a:gridCol w="2279708">
                  <a:extLst>
                    <a:ext uri="{9D8B030D-6E8A-4147-A177-3AD203B41FA5}">
                      <a16:colId xmlns:a16="http://schemas.microsoft.com/office/drawing/2014/main" val="20000"/>
                    </a:ext>
                  </a:extLst>
                </a:gridCol>
                <a:gridCol w="3108296">
                  <a:extLst>
                    <a:ext uri="{9D8B030D-6E8A-4147-A177-3AD203B41FA5}">
                      <a16:colId xmlns:a16="http://schemas.microsoft.com/office/drawing/2014/main" val="20001"/>
                    </a:ext>
                  </a:extLst>
                </a:gridCol>
                <a:gridCol w="3184495">
                  <a:extLst>
                    <a:ext uri="{9D8B030D-6E8A-4147-A177-3AD203B41FA5}">
                      <a16:colId xmlns:a16="http://schemas.microsoft.com/office/drawing/2014/main" val="20002"/>
                    </a:ext>
                  </a:extLst>
                </a:gridCol>
              </a:tblGrid>
              <a:tr h="396701">
                <a:tc>
                  <a:txBody>
                    <a:bodyPr/>
                    <a:lstStyle/>
                    <a:p>
                      <a:endParaRPr lang="en-US" sz="1800" b="1" dirty="0"/>
                    </a:p>
                  </a:txBody>
                  <a:tcPr/>
                </a:tc>
                <a:tc>
                  <a:txBody>
                    <a:bodyPr/>
                    <a:lstStyle/>
                    <a:p>
                      <a:r>
                        <a:rPr lang="en-US" sz="1800" b="1" dirty="0"/>
                        <a:t>Privately</a:t>
                      </a:r>
                      <a:r>
                        <a:rPr lang="en-US" sz="1800" b="1" baseline="0" dirty="0"/>
                        <a:t> Held</a:t>
                      </a:r>
                      <a:endParaRPr lang="en-US" sz="1800" b="1" dirty="0"/>
                    </a:p>
                  </a:txBody>
                  <a:tcPr/>
                </a:tc>
                <a:tc>
                  <a:txBody>
                    <a:bodyPr/>
                    <a:lstStyle/>
                    <a:p>
                      <a:r>
                        <a:rPr lang="en-US" sz="1800" b="1" dirty="0"/>
                        <a:t>Publicly Traded</a:t>
                      </a:r>
                    </a:p>
                  </a:txBody>
                  <a:tcPr/>
                </a:tc>
                <a:extLst>
                  <a:ext uri="{0D108BD9-81ED-4DB2-BD59-A6C34878D82A}">
                    <a16:rowId xmlns:a16="http://schemas.microsoft.com/office/drawing/2014/main" val="10000"/>
                  </a:ext>
                </a:extLst>
              </a:tr>
              <a:tr h="749016">
                <a:tc>
                  <a:txBody>
                    <a:bodyPr/>
                    <a:lstStyle/>
                    <a:p>
                      <a:r>
                        <a:rPr lang="en-US" sz="1800" baseline="0" dirty="0"/>
                        <a:t>Definition</a:t>
                      </a:r>
                    </a:p>
                  </a:txBody>
                  <a:tcPr/>
                </a:tc>
                <a:tc>
                  <a:txBody>
                    <a:bodyPr/>
                    <a:lstStyle/>
                    <a:p>
                      <a:r>
                        <a:rPr lang="en-US" sz="1800" baseline="0" dirty="0"/>
                        <a:t>Ownership help by a small group of investors</a:t>
                      </a:r>
                    </a:p>
                  </a:txBody>
                  <a:tcPr/>
                </a:tc>
                <a:tc>
                  <a:txBody>
                    <a:bodyPr/>
                    <a:lstStyle/>
                    <a:p>
                      <a:r>
                        <a:rPr lang="en-US" sz="1800" dirty="0"/>
                        <a:t>Securities sold to the general public; investors to trade shares</a:t>
                      </a:r>
                    </a:p>
                  </a:txBody>
                  <a:tcPr/>
                </a:tc>
                <a:extLst>
                  <a:ext uri="{0D108BD9-81ED-4DB2-BD59-A6C34878D82A}">
                    <a16:rowId xmlns:a16="http://schemas.microsoft.com/office/drawing/2014/main" val="10001"/>
                  </a:ext>
                </a:extLst>
              </a:tr>
              <a:tr h="3967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t>Shareholders</a:t>
                      </a:r>
                    </a:p>
                  </a:txBody>
                  <a:tcPr/>
                </a:tc>
                <a:tc>
                  <a:txBody>
                    <a:bodyPr/>
                    <a:lstStyle/>
                    <a:p>
                      <a:r>
                        <a:rPr lang="en-US" sz="1800" dirty="0"/>
                        <a:t>Up to 2000 shareholders</a:t>
                      </a:r>
                    </a:p>
                  </a:txBody>
                  <a:tcPr/>
                </a:tc>
                <a:tc>
                  <a:txBody>
                    <a:bodyPr/>
                    <a:lstStyle/>
                    <a:p>
                      <a:r>
                        <a:rPr lang="en-US" sz="1800" dirty="0"/>
                        <a:t>Unlimited number</a:t>
                      </a:r>
                    </a:p>
                  </a:txBody>
                  <a:tcPr/>
                </a:tc>
                <a:extLst>
                  <a:ext uri="{0D108BD9-81ED-4DB2-BD59-A6C34878D82A}">
                    <a16:rowId xmlns:a16="http://schemas.microsoft.com/office/drawing/2014/main" val="10002"/>
                  </a:ext>
                </a:extLst>
              </a:tr>
              <a:tr h="6942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Financial Statemen</a:t>
                      </a:r>
                      <a:r>
                        <a:rPr lang="en-US" sz="1800" baseline="0" dirty="0"/>
                        <a:t>ts</a:t>
                      </a:r>
                      <a:endParaRPr lang="en-US" sz="1800" dirty="0"/>
                    </a:p>
                  </a:txBody>
                  <a:tcPr/>
                </a:tc>
                <a:tc>
                  <a:txBody>
                    <a:bodyPr/>
                    <a:lstStyle/>
                    <a:p>
                      <a:r>
                        <a:rPr lang="en-US" sz="1800" dirty="0"/>
                        <a:t>Fewer obligations to release financial statements to public</a:t>
                      </a:r>
                    </a:p>
                  </a:txBody>
                  <a:tcPr/>
                </a:tc>
                <a:tc>
                  <a:txBody>
                    <a:bodyPr/>
                    <a:lstStyle/>
                    <a:p>
                      <a:r>
                        <a:rPr lang="en-US" sz="1800" dirty="0"/>
                        <a:t>Obligated to release</a:t>
                      </a:r>
                      <a:r>
                        <a:rPr lang="en-US" sz="1800" baseline="0" dirty="0"/>
                        <a:t> financial statements to the public</a:t>
                      </a:r>
                      <a:endParaRPr lang="en-US" sz="1800" dirty="0"/>
                    </a:p>
                  </a:txBody>
                  <a:tcPr/>
                </a:tc>
                <a:extLst>
                  <a:ext uri="{0D108BD9-81ED-4DB2-BD59-A6C34878D82A}">
                    <a16:rowId xmlns:a16="http://schemas.microsoft.com/office/drawing/2014/main" val="10003"/>
                  </a:ext>
                </a:extLst>
              </a:tr>
              <a:tr h="694228">
                <a:tc>
                  <a:txBody>
                    <a:bodyPr/>
                    <a:lstStyle/>
                    <a:p>
                      <a:r>
                        <a:rPr lang="en-US" sz="1800" dirty="0"/>
                        <a:t>Primary Offering</a:t>
                      </a:r>
                    </a:p>
                  </a:txBody>
                  <a:tcPr/>
                </a:tc>
                <a:tc>
                  <a:txBody>
                    <a:bodyPr/>
                    <a:lstStyle/>
                    <a:p>
                      <a:r>
                        <a:rPr lang="en-US" sz="1800" dirty="0"/>
                        <a:t>Sold Directly to a Small group of Investors</a:t>
                      </a:r>
                    </a:p>
                  </a:txBody>
                  <a:tcPr/>
                </a:tc>
                <a:tc>
                  <a:txBody>
                    <a:bodyPr/>
                    <a:lstStyle/>
                    <a:p>
                      <a:r>
                        <a:rPr lang="en-US" sz="1800" dirty="0"/>
                        <a:t>Sold</a:t>
                      </a:r>
                      <a:r>
                        <a:rPr lang="en-US" sz="1800" baseline="0" dirty="0"/>
                        <a:t> to the Public (often with an Underwriter)</a:t>
                      </a:r>
                      <a:endParaRPr lang="en-US" sz="1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4262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3.1 How Firms Issue Securities: IPO</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buNone/>
            </a:pPr>
            <a:r>
              <a:rPr lang="en-US" dirty="0"/>
              <a:t>Publicly Traded Companies</a:t>
            </a:r>
          </a:p>
          <a:p>
            <a:r>
              <a:rPr lang="en-US" dirty="0"/>
              <a:t>Initial public offering: First sale of stock by a formerly private company</a:t>
            </a:r>
          </a:p>
          <a:p>
            <a:r>
              <a:rPr lang="en-US" dirty="0"/>
              <a:t>Underwriters: Purchase securities from issuing company and resell them</a:t>
            </a:r>
          </a:p>
          <a:p>
            <a:r>
              <a:rPr lang="en-US" dirty="0"/>
              <a:t>Prospectus: Description of firm and security being issued</a:t>
            </a:r>
          </a:p>
        </p:txBody>
      </p:sp>
    </p:spTree>
    <p:extLst>
      <p:ext uri="{BB962C8B-B14F-4D97-AF65-F5344CB8AC3E}">
        <p14:creationId xmlns:p14="http://schemas.microsoft.com/office/powerpoint/2010/main" val="250697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3.1 How Firms Issue Securities</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buNone/>
            </a:pPr>
            <a:r>
              <a:rPr lang="en-US" dirty="0"/>
              <a:t>Initial Public Offerings</a:t>
            </a:r>
          </a:p>
          <a:p>
            <a:r>
              <a:rPr lang="en-US" dirty="0"/>
              <a:t>Issuer and underwriter put on “road show”</a:t>
            </a:r>
          </a:p>
          <a:p>
            <a:r>
              <a:rPr lang="en-US" dirty="0"/>
              <a:t>Purpose: </a:t>
            </a:r>
            <a:r>
              <a:rPr lang="en-US" dirty="0" err="1"/>
              <a:t>Bookbuilding</a:t>
            </a:r>
            <a:r>
              <a:rPr lang="en-US" dirty="0"/>
              <a:t> and pricing</a:t>
            </a:r>
          </a:p>
          <a:p>
            <a:r>
              <a:rPr lang="en-US" dirty="0"/>
              <a:t>Underpricing</a:t>
            </a:r>
          </a:p>
          <a:p>
            <a:pPr lvl="1"/>
            <a:r>
              <a:rPr lang="en-US" dirty="0"/>
              <a:t>Post-initial sale returns average 10% or more—“winner’s curse”</a:t>
            </a:r>
          </a:p>
          <a:p>
            <a:pPr lvl="1"/>
            <a:r>
              <a:rPr lang="en-US" dirty="0"/>
              <a:t>Easier to market issue </a:t>
            </a:r>
            <a:r>
              <a:rPr lang="en-US" dirty="0">
                <a:solidFill>
                  <a:srgbClr val="292934"/>
                </a:solidFill>
                <a:sym typeface="Wingdings" panose="05000000000000000000" pitchFamily="2" charset="2"/>
              </a:rPr>
              <a:t></a:t>
            </a:r>
            <a:r>
              <a:rPr lang="en-US" dirty="0"/>
              <a:t> costly to issuing firm</a:t>
            </a:r>
          </a:p>
        </p:txBody>
      </p:sp>
    </p:spTree>
    <p:extLst>
      <p:ext uri="{BB962C8B-B14F-4D97-AF65-F5344CB8AC3E}">
        <p14:creationId xmlns:p14="http://schemas.microsoft.com/office/powerpoint/2010/main" val="3576032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3.1 Relationship among a Firm Issuing Securities, the Underwriters, and the Public</a:t>
            </a:r>
            <a:endParaRPr lang="ru-RU" dirty="0">
              <a:latin typeface="Calibri" panose="020F0502020204030204" pitchFamily="34" charset="0"/>
              <a:cs typeface="Calibri" panose="020F0502020204030204" pitchFamily="34" charset="0"/>
            </a:endParaRPr>
          </a:p>
        </p:txBody>
      </p:sp>
      <p:pic>
        <p:nvPicPr>
          <p:cNvPr id="9" name="Picture 8" descr="Flowchart shows how securities go from the issuing firm, through the lead underwriter, to investment bankers, and then to private investors."/>
          <p:cNvPicPr>
            <a:picLocks noChangeAspect="1"/>
          </p:cNvPicPr>
          <p:nvPr/>
        </p:nvPicPr>
        <p:blipFill>
          <a:blip r:embed="rId2"/>
          <a:stretch>
            <a:fillRect/>
          </a:stretch>
        </p:blipFill>
        <p:spPr>
          <a:xfrm>
            <a:off x="364335" y="2130744"/>
            <a:ext cx="8415331" cy="3279456"/>
          </a:xfrm>
          <a:prstGeom prst="rect">
            <a:avLst/>
          </a:prstGeom>
        </p:spPr>
      </p:pic>
      <p:sp>
        <p:nvSpPr>
          <p:cNvPr id="5" name="Content Placeholder 4"/>
          <p:cNvSpPr>
            <a:spLocks noGrp="1"/>
          </p:cNvSpPr>
          <p:nvPr>
            <p:ph sz="quarter" idx="12"/>
          </p:nvPr>
        </p:nvSpPr>
        <p:spPr>
          <a:xfrm>
            <a:off x="304800" y="6104605"/>
            <a:ext cx="8534400" cy="381920"/>
          </a:xfrm>
        </p:spPr>
        <p:txBody>
          <a:bodyPr>
            <a:normAutofit/>
          </a:bodyPr>
          <a:lstStyle/>
          <a:p>
            <a:pPr marL="0" indent="0" algn="ctr">
              <a:buNone/>
            </a:pPr>
            <a:r>
              <a:rPr lang="en-US" sz="1800" dirty="0">
                <a:hlinkClick r:id="rId3" action="ppaction://hlinksldjump"/>
              </a:rPr>
              <a:t>Jump to long description</a:t>
            </a:r>
            <a:endParaRPr lang="ru-RU" sz="1800" dirty="0"/>
          </a:p>
        </p:txBody>
      </p:sp>
    </p:spTree>
    <p:extLst>
      <p:ext uri="{BB962C8B-B14F-4D97-AF65-F5344CB8AC3E}">
        <p14:creationId xmlns:p14="http://schemas.microsoft.com/office/powerpoint/2010/main" val="484432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3.2 Average First-Day Returns</a:t>
            </a:r>
            <a:endParaRPr lang="ru-RU" dirty="0">
              <a:latin typeface="Calibri" panose="020F0502020204030204" pitchFamily="34" charset="0"/>
              <a:cs typeface="Calibri" panose="020F0502020204030204" pitchFamily="34" charset="0"/>
            </a:endParaRPr>
          </a:p>
        </p:txBody>
      </p:sp>
      <p:sp>
        <p:nvSpPr>
          <p:cNvPr id="13" name="Content Placeholder 6"/>
          <p:cNvSpPr>
            <a:spLocks noGrp="1"/>
          </p:cNvSpPr>
          <p:nvPr>
            <p:ph sz="quarter" idx="10"/>
          </p:nvPr>
        </p:nvSpPr>
        <p:spPr>
          <a:xfrm>
            <a:off x="449877" y="1496441"/>
            <a:ext cx="8381291" cy="1475359"/>
          </a:xfrm>
        </p:spPr>
        <p:txBody>
          <a:bodyPr anchor="t">
            <a:noAutofit/>
          </a:bodyPr>
          <a:lstStyle/>
          <a:p>
            <a:pPr marL="0" indent="0">
              <a:spcBef>
                <a:spcPts val="600"/>
              </a:spcBef>
              <a:spcAft>
                <a:spcPts val="600"/>
              </a:spcAft>
              <a:buNone/>
            </a:pPr>
            <a:r>
              <a:rPr lang="en-US" sz="1600" b="1" dirty="0"/>
              <a:t>FIGURE 3.2 </a:t>
            </a:r>
            <a:r>
              <a:rPr lang="en-US" sz="1600" dirty="0"/>
              <a:t>Average initial returns for (A) U.S. and European and (B) non-European IPOs</a:t>
            </a:r>
          </a:p>
          <a:p>
            <a:pPr marL="800100" indent="0">
              <a:spcBef>
                <a:spcPts val="600"/>
              </a:spcBef>
              <a:buNone/>
            </a:pPr>
            <a:r>
              <a:rPr lang="en-US" sz="1600" dirty="0"/>
              <a:t>Source: Provided by Professor J. Ritter of the University of Florida, 2015. This is an updated version of the information contained in T. Loughran, J. Ritter, and K. </a:t>
            </a:r>
            <a:r>
              <a:rPr lang="en-US" sz="1600" dirty="0" err="1"/>
              <a:t>Rydqvist</a:t>
            </a:r>
            <a:r>
              <a:rPr lang="en-US" sz="1600" dirty="0"/>
              <a:t>, “Initial Public Offerings: International Insights,” </a:t>
            </a:r>
            <a:r>
              <a:rPr lang="en-US" sz="1600" i="1" dirty="0"/>
              <a:t>Pacific-Basin Finance Journal </a:t>
            </a:r>
            <a:r>
              <a:rPr lang="en-US" sz="1600" dirty="0"/>
              <a:t>2 (1994), pp. 165−199.</a:t>
            </a:r>
            <a:endParaRPr lang="ru-RU" sz="1600" dirty="0"/>
          </a:p>
        </p:txBody>
      </p:sp>
      <p:pic>
        <p:nvPicPr>
          <p:cNvPr id="7" name="Picture 6" descr="Bar graphs compare first day average returns for European IPOs to non-European IPOs."/>
          <p:cNvPicPr>
            <a:picLocks noChangeAspect="1"/>
          </p:cNvPicPr>
          <p:nvPr/>
        </p:nvPicPr>
        <p:blipFill>
          <a:blip r:embed="rId2"/>
          <a:stretch>
            <a:fillRect/>
          </a:stretch>
        </p:blipFill>
        <p:spPr>
          <a:xfrm>
            <a:off x="1349144" y="3151862"/>
            <a:ext cx="6445713" cy="2867938"/>
          </a:xfrm>
          <a:prstGeom prst="rect">
            <a:avLst/>
          </a:prstGeom>
        </p:spPr>
      </p:pic>
      <p:sp>
        <p:nvSpPr>
          <p:cNvPr id="5" name="Content Placeholder 4"/>
          <p:cNvSpPr>
            <a:spLocks noGrp="1"/>
          </p:cNvSpPr>
          <p:nvPr>
            <p:ph sz="quarter" idx="12"/>
          </p:nvPr>
        </p:nvSpPr>
        <p:spPr>
          <a:xfrm>
            <a:off x="304800" y="6127638"/>
            <a:ext cx="8534400" cy="359786"/>
          </a:xfrm>
        </p:spPr>
        <p:txBody>
          <a:bodyPr>
            <a:normAutofit lnSpcReduction="10000"/>
          </a:bodyPr>
          <a:lstStyle/>
          <a:p>
            <a:pPr marL="0" indent="0" algn="ctr">
              <a:buNone/>
            </a:pPr>
            <a:r>
              <a:rPr lang="en-US" sz="1800" dirty="0">
                <a:hlinkClick r:id="rId3" action="ppaction://hlinksldjump"/>
              </a:rPr>
              <a:t>Jump to long description</a:t>
            </a:r>
            <a:endParaRPr lang="ru-RU" sz="1800" dirty="0"/>
          </a:p>
        </p:txBody>
      </p:sp>
    </p:spTree>
    <p:extLst>
      <p:ext uri="{BB962C8B-B14F-4D97-AF65-F5344CB8AC3E}">
        <p14:creationId xmlns:p14="http://schemas.microsoft.com/office/powerpoint/2010/main" val="19521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3.1 How Firms Issue Securities: Shelf Registration</a:t>
            </a:r>
            <a:endParaRPr lang="ru-RU" dirty="0"/>
          </a:p>
        </p:txBody>
      </p:sp>
      <p:sp>
        <p:nvSpPr>
          <p:cNvPr id="8" name="Content Placeholder 7"/>
          <p:cNvSpPr>
            <a:spLocks noGrp="1"/>
          </p:cNvSpPr>
          <p:nvPr>
            <p:ph sz="quarter" idx="10"/>
          </p:nvPr>
        </p:nvSpPr>
        <p:spPr>
          <a:xfrm>
            <a:off x="281940" y="1752600"/>
            <a:ext cx="8557260" cy="4648200"/>
          </a:xfrm>
        </p:spPr>
        <p:txBody>
          <a:bodyPr>
            <a:normAutofit/>
          </a:bodyPr>
          <a:lstStyle/>
          <a:p>
            <a:pPr marL="0" indent="0">
              <a:buNone/>
            </a:pPr>
            <a:r>
              <a:rPr lang="en-US" dirty="0"/>
              <a:t>SEC Rule 415</a:t>
            </a:r>
          </a:p>
          <a:p>
            <a:r>
              <a:rPr lang="en-US" dirty="0"/>
              <a:t>Security is preregistered</a:t>
            </a:r>
          </a:p>
          <a:p>
            <a:r>
              <a:rPr lang="en-US" dirty="0"/>
              <a:t>Offered at any time within the next two years</a:t>
            </a:r>
          </a:p>
          <a:p>
            <a:r>
              <a:rPr lang="en-US" dirty="0"/>
              <a:t>24-hour notice: Any or all of preregistered amount may be offered</a:t>
            </a:r>
          </a:p>
          <a:p>
            <a:pPr>
              <a:spcAft>
                <a:spcPts val="3000"/>
              </a:spcAft>
            </a:pPr>
            <a:r>
              <a:rPr lang="en-US" dirty="0"/>
              <a:t>Introduced in 1982</a:t>
            </a:r>
          </a:p>
          <a:p>
            <a:pPr marL="0" indent="0" algn="ctr">
              <a:buNone/>
            </a:pPr>
            <a:r>
              <a:rPr lang="en-US" i="1" dirty="0"/>
              <a:t>Why would a firm use Rule 415?</a:t>
            </a:r>
          </a:p>
        </p:txBody>
      </p:sp>
    </p:spTree>
    <p:extLst>
      <p:ext uri="{BB962C8B-B14F-4D97-AF65-F5344CB8AC3E}">
        <p14:creationId xmlns:p14="http://schemas.microsoft.com/office/powerpoint/2010/main" val="3202274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latin typeface="Calibri" panose="020F0502020204030204" pitchFamily="34" charset="0"/>
                <a:cs typeface="Calibri" panose="020F0502020204030204" pitchFamily="34" charset="0"/>
              </a:rPr>
              <a:t>3.2 How Securities Are Traded: Financial Markets</a:t>
            </a:r>
            <a:endParaRPr lang="ru-RU" dirty="0">
              <a:latin typeface="Calibri" panose="020F0502020204030204" pitchFamily="34" charset="0"/>
              <a:cs typeface="Calibri" panose="020F0502020204030204" pitchFamily="34" charset="0"/>
            </a:endParaRPr>
          </a:p>
        </p:txBody>
      </p:sp>
      <p:sp>
        <p:nvSpPr>
          <p:cNvPr id="12" name="Content Placeholder 11"/>
          <p:cNvSpPr>
            <a:spLocks noGrp="1"/>
          </p:cNvSpPr>
          <p:nvPr>
            <p:ph sz="quarter" idx="10"/>
          </p:nvPr>
        </p:nvSpPr>
        <p:spPr>
          <a:xfrm>
            <a:off x="281940" y="1752600"/>
            <a:ext cx="8557260" cy="4648200"/>
          </a:xfrm>
        </p:spPr>
        <p:txBody>
          <a:bodyPr/>
          <a:lstStyle/>
          <a:p>
            <a:pPr marL="0" indent="0">
              <a:buNone/>
            </a:pPr>
            <a:r>
              <a:rPr lang="en-US" dirty="0"/>
              <a:t>Overall purpose: Facilitate low-cost investment</a:t>
            </a:r>
          </a:p>
          <a:p>
            <a:r>
              <a:rPr lang="en-US" dirty="0"/>
              <a:t>Bring together buyers and sellers at low cost</a:t>
            </a:r>
          </a:p>
          <a:p>
            <a:r>
              <a:rPr lang="en-US" dirty="0"/>
              <a:t>Provide adequate liquidity</a:t>
            </a:r>
          </a:p>
          <a:p>
            <a:pPr lvl="1"/>
            <a:r>
              <a:rPr lang="en-US" dirty="0"/>
              <a:t>Minimize time to trade</a:t>
            </a:r>
          </a:p>
          <a:p>
            <a:pPr lvl="1"/>
            <a:r>
              <a:rPr lang="en-US" dirty="0"/>
              <a:t>Promotes price continuity</a:t>
            </a:r>
          </a:p>
          <a:p>
            <a:r>
              <a:rPr lang="en-US" dirty="0"/>
              <a:t>Set and update prices of financial assets</a:t>
            </a:r>
          </a:p>
          <a:p>
            <a:pPr marL="0" indent="0">
              <a:buNone/>
            </a:pPr>
            <a:r>
              <a:rPr lang="en-US" dirty="0"/>
              <a:t>Reduce information costs associated with investing</a:t>
            </a:r>
          </a:p>
        </p:txBody>
      </p:sp>
    </p:spTree>
    <p:extLst>
      <p:ext uri="{BB962C8B-B14F-4D97-AF65-F5344CB8AC3E}">
        <p14:creationId xmlns:p14="http://schemas.microsoft.com/office/powerpoint/2010/main" val="350055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latin typeface="Calibri" panose="020F0502020204030204" pitchFamily="34" charset="0"/>
                <a:cs typeface="Calibri" panose="020F0502020204030204" pitchFamily="34" charset="0"/>
              </a:rPr>
              <a:t>3.2 How Securities Are Traded: Market Types</a:t>
            </a:r>
            <a:endParaRPr lang="ru-RU" dirty="0">
              <a:latin typeface="Calibri" panose="020F0502020204030204" pitchFamily="34" charset="0"/>
              <a:cs typeface="Calibri" panose="020F0502020204030204" pitchFamily="34" charset="0"/>
            </a:endParaRPr>
          </a:p>
        </p:txBody>
      </p:sp>
      <p:sp>
        <p:nvSpPr>
          <p:cNvPr id="12" name="Content Placeholder 11"/>
          <p:cNvSpPr>
            <a:spLocks noGrp="1"/>
          </p:cNvSpPr>
          <p:nvPr>
            <p:ph sz="quarter" idx="10"/>
          </p:nvPr>
        </p:nvSpPr>
        <p:spPr>
          <a:xfrm>
            <a:off x="281940" y="1752600"/>
            <a:ext cx="8557260" cy="4648200"/>
          </a:xfrm>
        </p:spPr>
        <p:txBody>
          <a:bodyPr/>
          <a:lstStyle/>
          <a:p>
            <a:pPr marL="0" indent="0">
              <a:buNone/>
            </a:pPr>
            <a:r>
              <a:rPr lang="en-US" dirty="0"/>
              <a:t>Direct Search Markets</a:t>
            </a:r>
          </a:p>
          <a:p>
            <a:r>
              <a:rPr lang="en-US" dirty="0"/>
              <a:t>Buyers and sellers locate one another on their own</a:t>
            </a:r>
          </a:p>
          <a:p>
            <a:pPr marL="0" indent="0">
              <a:buNone/>
            </a:pPr>
            <a:r>
              <a:rPr lang="en-US" dirty="0"/>
              <a:t>Brokered Markets</a:t>
            </a:r>
          </a:p>
          <a:p>
            <a:r>
              <a:rPr lang="en-US" dirty="0"/>
              <a:t>Third-party assistance in locating buyer or seller</a:t>
            </a:r>
          </a:p>
          <a:p>
            <a:pPr marL="0" indent="0">
              <a:buNone/>
            </a:pPr>
            <a:r>
              <a:rPr lang="en-US" dirty="0"/>
              <a:t>Dealer Markets</a:t>
            </a:r>
          </a:p>
          <a:p>
            <a:r>
              <a:rPr lang="en-US" dirty="0"/>
              <a:t>Third party acts as intermediate buyer/seller</a:t>
            </a:r>
          </a:p>
          <a:p>
            <a:pPr marL="0" indent="0">
              <a:buNone/>
            </a:pPr>
            <a:r>
              <a:rPr lang="en-US" dirty="0"/>
              <a:t>Auction Markets</a:t>
            </a:r>
          </a:p>
          <a:p>
            <a:r>
              <a:rPr lang="en-US" dirty="0"/>
              <a:t>Brokers and dealers trade in one location</a:t>
            </a:r>
          </a:p>
          <a:p>
            <a:r>
              <a:rPr lang="en-US" dirty="0"/>
              <a:t>Trading is more or less continuous</a:t>
            </a:r>
          </a:p>
        </p:txBody>
      </p:sp>
    </p:spTree>
    <p:extLst>
      <p:ext uri="{BB962C8B-B14F-4D97-AF65-F5344CB8AC3E}">
        <p14:creationId xmlns:p14="http://schemas.microsoft.com/office/powerpoint/2010/main" val="3100389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latin typeface="Calibri" panose="020F0502020204030204" pitchFamily="34" charset="0"/>
                <a:cs typeface="Calibri" panose="020F0502020204030204" pitchFamily="34" charset="0"/>
              </a:rPr>
              <a:t>3.2 How Securities Are Traded: Order Types</a:t>
            </a:r>
            <a:endParaRPr lang="ru-RU" dirty="0">
              <a:latin typeface="Calibri" panose="020F0502020204030204" pitchFamily="34" charset="0"/>
              <a:cs typeface="Calibri" panose="020F0502020204030204" pitchFamily="34" charset="0"/>
            </a:endParaRPr>
          </a:p>
        </p:txBody>
      </p:sp>
      <p:sp>
        <p:nvSpPr>
          <p:cNvPr id="12" name="Content Placeholder 11"/>
          <p:cNvSpPr>
            <a:spLocks noGrp="1"/>
          </p:cNvSpPr>
          <p:nvPr>
            <p:ph sz="quarter" idx="10"/>
          </p:nvPr>
        </p:nvSpPr>
        <p:spPr>
          <a:xfrm>
            <a:off x="281940" y="1752600"/>
            <a:ext cx="8557260" cy="4648200"/>
          </a:xfrm>
        </p:spPr>
        <p:txBody>
          <a:bodyPr/>
          <a:lstStyle/>
          <a:p>
            <a:pPr marL="0" indent="0">
              <a:buNone/>
            </a:pPr>
            <a:r>
              <a:rPr lang="en-US" dirty="0"/>
              <a:t>Market order:</a:t>
            </a:r>
          </a:p>
          <a:p>
            <a:r>
              <a:rPr lang="en-US" dirty="0"/>
              <a:t>Execute immediately at best price</a:t>
            </a:r>
          </a:p>
          <a:p>
            <a:r>
              <a:rPr lang="en-US" dirty="0"/>
              <a:t>Bid price: price at which dealer will buy security</a:t>
            </a:r>
          </a:p>
          <a:p>
            <a:pPr>
              <a:spcAft>
                <a:spcPts val="1800"/>
              </a:spcAft>
            </a:pPr>
            <a:r>
              <a:rPr lang="en-US" dirty="0"/>
              <a:t>Ask price: price at which dealer will sell security</a:t>
            </a:r>
          </a:p>
          <a:p>
            <a:pPr marL="0" indent="0">
              <a:buNone/>
            </a:pPr>
            <a:r>
              <a:rPr lang="en-US" dirty="0"/>
              <a:t>Price-contingent order:</a:t>
            </a:r>
          </a:p>
          <a:p>
            <a:r>
              <a:rPr lang="en-US" dirty="0"/>
              <a:t>Limit buy/sell order: specifies price at which investor will buy/sell</a:t>
            </a:r>
          </a:p>
          <a:p>
            <a:r>
              <a:rPr lang="en-US" dirty="0"/>
              <a:t>Stop order: not to be executed until price point hit</a:t>
            </a:r>
          </a:p>
        </p:txBody>
      </p:sp>
    </p:spTree>
    <p:extLst>
      <p:ext uri="{BB962C8B-B14F-4D97-AF65-F5344CB8AC3E}">
        <p14:creationId xmlns:p14="http://schemas.microsoft.com/office/powerpoint/2010/main" val="275292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latin typeface="Calibri" panose="020F0502020204030204" pitchFamily="34" charset="0"/>
                <a:cs typeface="Calibri" panose="020F0502020204030204" pitchFamily="34" charset="0"/>
              </a:rPr>
              <a:t>3.2 How Securities are Traded: Price-Contingent Orders</a:t>
            </a:r>
            <a:endParaRPr lang="ru-RU" dirty="0">
              <a:latin typeface="Calibri" panose="020F0502020204030204" pitchFamily="34" charset="0"/>
              <a:cs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81633383"/>
              </p:ext>
            </p:extLst>
          </p:nvPr>
        </p:nvGraphicFramePr>
        <p:xfrm>
          <a:off x="2209800" y="2514600"/>
          <a:ext cx="4724400" cy="2468880"/>
        </p:xfrm>
        <a:graphic>
          <a:graphicData uri="http://schemas.openxmlformats.org/drawingml/2006/table">
            <a:tbl>
              <a:tblPr firstRow="1" bandRow="1">
                <a:tableStyleId>{5940675A-B579-460E-94D1-54222C63F5DA}</a:tableStyleId>
              </a:tblPr>
              <a:tblGrid>
                <a:gridCol w="1636156">
                  <a:extLst>
                    <a:ext uri="{9D8B030D-6E8A-4147-A177-3AD203B41FA5}">
                      <a16:colId xmlns:a16="http://schemas.microsoft.com/office/drawing/2014/main" val="20000"/>
                    </a:ext>
                  </a:extLst>
                </a:gridCol>
                <a:gridCol w="1554348">
                  <a:extLst>
                    <a:ext uri="{9D8B030D-6E8A-4147-A177-3AD203B41FA5}">
                      <a16:colId xmlns:a16="http://schemas.microsoft.com/office/drawing/2014/main" val="20001"/>
                    </a:ext>
                  </a:extLst>
                </a:gridCol>
                <a:gridCol w="1533896">
                  <a:extLst>
                    <a:ext uri="{9D8B030D-6E8A-4147-A177-3AD203B41FA5}">
                      <a16:colId xmlns:a16="http://schemas.microsoft.com/office/drawing/2014/main" val="20002"/>
                    </a:ext>
                  </a:extLst>
                </a:gridCol>
              </a:tblGrid>
              <a:tr h="7573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p>
                      <a:pPr algn="ct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Condition: Price falls below the limit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Condition: Price rises above the limit</a:t>
                      </a:r>
                    </a:p>
                  </a:txBody>
                  <a:tcPr/>
                </a:tc>
                <a:extLst>
                  <a:ext uri="{0D108BD9-81ED-4DB2-BD59-A6C34878D82A}">
                    <a16:rowId xmlns:a16="http://schemas.microsoft.com/office/drawing/2014/main" val="10000"/>
                  </a:ext>
                </a:extLst>
              </a:tr>
              <a:tr h="3071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Action: Buy</a:t>
                      </a:r>
                    </a:p>
                  </a:txBody>
                  <a:tcPr/>
                </a:tc>
                <a:tc>
                  <a:txBody>
                    <a:bodyPr/>
                    <a:lstStyle/>
                    <a:p>
                      <a:pPr algn="ctr"/>
                      <a:r>
                        <a:rPr lang="en-US" dirty="0"/>
                        <a:t>Limit buy order</a:t>
                      </a:r>
                    </a:p>
                  </a:txBody>
                  <a:tcPr/>
                </a:tc>
                <a:tc>
                  <a:txBody>
                    <a:bodyPr/>
                    <a:lstStyle/>
                    <a:p>
                      <a:pPr algn="ctr"/>
                      <a:r>
                        <a:rPr lang="en-US" dirty="0"/>
                        <a:t>Stop-buy order</a:t>
                      </a:r>
                    </a:p>
                  </a:txBody>
                  <a:tcPr/>
                </a:tc>
                <a:extLst>
                  <a:ext uri="{0D108BD9-81ED-4DB2-BD59-A6C34878D82A}">
                    <a16:rowId xmlns:a16="http://schemas.microsoft.com/office/drawing/2014/main" val="10001"/>
                  </a:ext>
                </a:extLst>
              </a:tr>
              <a:tr h="3071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Action:</a:t>
                      </a:r>
                      <a:r>
                        <a:rPr lang="en-US" b="1" baseline="0" dirty="0"/>
                        <a:t> </a:t>
                      </a:r>
                      <a:r>
                        <a:rPr lang="en-US" b="1" dirty="0"/>
                        <a:t>Sell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Stop-loss order</a:t>
                      </a:r>
                    </a:p>
                  </a:txBody>
                  <a:tcPr/>
                </a:tc>
                <a:tc>
                  <a:txBody>
                    <a:bodyPr/>
                    <a:lstStyle/>
                    <a:p>
                      <a:pPr algn="ctr"/>
                      <a:r>
                        <a:rPr lang="en-US" dirty="0"/>
                        <a:t>Limit sell order</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0270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3.4 Limit Order</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57175" y="1847850"/>
            <a:ext cx="3657600" cy="3276600"/>
          </a:xfrm>
        </p:spPr>
        <p:txBody>
          <a:bodyPr>
            <a:noAutofit/>
          </a:bodyPr>
          <a:lstStyle/>
          <a:p>
            <a:pPr marL="0" indent="0">
              <a:spcBef>
                <a:spcPts val="600"/>
              </a:spcBef>
              <a:buNone/>
            </a:pPr>
            <a:r>
              <a:rPr lang="en-US" sz="1800" b="1" dirty="0"/>
              <a:t>FIGURE 3.4</a:t>
            </a:r>
          </a:p>
          <a:p>
            <a:pPr marL="0" indent="0">
              <a:spcBef>
                <a:spcPts val="600"/>
              </a:spcBef>
              <a:spcAft>
                <a:spcPts val="600"/>
              </a:spcAft>
              <a:buNone/>
            </a:pPr>
            <a:r>
              <a:rPr lang="en-US" sz="1800" dirty="0"/>
              <a:t>A portion of the limit order book for Facebook on the BATS market, May 16, 2017</a:t>
            </a:r>
          </a:p>
          <a:p>
            <a:pPr marL="0" indent="0">
              <a:spcBef>
                <a:spcPts val="600"/>
              </a:spcBef>
              <a:buNone/>
            </a:pPr>
            <a:r>
              <a:rPr lang="en-US" sz="1800" dirty="0"/>
              <a:t>Source: </a:t>
            </a:r>
            <a:r>
              <a:rPr lang="en-US" sz="1800" b="1" dirty="0"/>
              <a:t>www.bats.com</a:t>
            </a:r>
          </a:p>
        </p:txBody>
      </p:sp>
      <p:sp>
        <p:nvSpPr>
          <p:cNvPr id="4" name="Content Placeholder 3"/>
          <p:cNvSpPr>
            <a:spLocks noGrp="1"/>
          </p:cNvSpPr>
          <p:nvPr>
            <p:ph sz="quarter" idx="12"/>
          </p:nvPr>
        </p:nvSpPr>
        <p:spPr>
          <a:xfrm>
            <a:off x="4036974" y="1810295"/>
            <a:ext cx="4797288" cy="732655"/>
          </a:xfrm>
        </p:spPr>
        <p:txBody>
          <a:bodyPr>
            <a:noAutofit/>
          </a:bodyPr>
          <a:lstStyle/>
          <a:p>
            <a:pPr marL="0" indent="0">
              <a:buNone/>
            </a:pPr>
            <a:r>
              <a:rPr lang="en-US" sz="2000" b="1" dirty="0"/>
              <a:t>Facebook, Inc. (FB)</a:t>
            </a:r>
          </a:p>
          <a:p>
            <a:pPr marL="0" indent="0">
              <a:buNone/>
            </a:pPr>
            <a:r>
              <a:rPr lang="en-US" sz="2000" dirty="0"/>
              <a:t>149.73 </a:t>
            </a:r>
            <a:r>
              <a:rPr lang="en-US" sz="2000" b="1" dirty="0"/>
              <a:t>↓</a:t>
            </a:r>
            <a:r>
              <a:rPr lang="en-US" sz="2000" dirty="0"/>
              <a:t>0.56 (0.38%) 3:05 EDT</a:t>
            </a:r>
          </a:p>
        </p:txBody>
      </p:sp>
      <p:graphicFrame>
        <p:nvGraphicFramePr>
          <p:cNvPr id="8" name="Table 7"/>
          <p:cNvGraphicFramePr>
            <a:graphicFrameLocks noGrp="1"/>
          </p:cNvGraphicFramePr>
          <p:nvPr>
            <p:extLst>
              <p:ext uri="{D42A27DB-BD31-4B8C-83A1-F6EECF244321}">
                <p14:modId xmlns:p14="http://schemas.microsoft.com/office/powerpoint/2010/main" val="2732053436"/>
              </p:ext>
            </p:extLst>
          </p:nvPr>
        </p:nvGraphicFramePr>
        <p:xfrm>
          <a:off x="4057649" y="2661285"/>
          <a:ext cx="4800600" cy="2225040"/>
        </p:xfrm>
        <a:graphic>
          <a:graphicData uri="http://schemas.openxmlformats.org/drawingml/2006/table">
            <a:tbl>
              <a:tblPr firstRow="1" bandRow="1">
                <a:tableStyleId>{5940675A-B579-460E-94D1-54222C63F5DA}</a:tableStyleId>
              </a:tblPr>
              <a:tblGrid>
                <a:gridCol w="1200150">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0150">
                  <a:extLst>
                    <a:ext uri="{9D8B030D-6E8A-4147-A177-3AD203B41FA5}">
                      <a16:colId xmlns:a16="http://schemas.microsoft.com/office/drawing/2014/main" val="20002"/>
                    </a:ext>
                  </a:extLst>
                </a:gridCol>
                <a:gridCol w="1200150">
                  <a:extLst>
                    <a:ext uri="{9D8B030D-6E8A-4147-A177-3AD203B41FA5}">
                      <a16:colId xmlns:a16="http://schemas.microsoft.com/office/drawing/2014/main" val="20003"/>
                    </a:ext>
                  </a:extLst>
                </a:gridCol>
              </a:tblGrid>
              <a:tr h="370840">
                <a:tc>
                  <a:txBody>
                    <a:bodyPr/>
                    <a:lstStyle/>
                    <a:p>
                      <a:pPr algn="ctr"/>
                      <a:r>
                        <a:rPr lang="en-US" sz="1600" b="1" kern="1200" dirty="0">
                          <a:solidFill>
                            <a:schemeClr val="tx1"/>
                          </a:solidFill>
                          <a:effectLst/>
                          <a:latin typeface="+mn-lt"/>
                          <a:ea typeface="+mn-ea"/>
                          <a:cs typeface="+mn-cs"/>
                        </a:rPr>
                        <a:t>Bid: Price</a:t>
                      </a:r>
                      <a:endParaRPr lang="en-US" sz="1600" b="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kern="1200" dirty="0">
                          <a:solidFill>
                            <a:schemeClr val="tx1"/>
                          </a:solidFill>
                          <a:effectLst/>
                          <a:latin typeface="+mn-lt"/>
                          <a:ea typeface="+mn-ea"/>
                          <a:cs typeface="+mn-cs"/>
                        </a:rPr>
                        <a:t>Bid: Size</a:t>
                      </a:r>
                      <a:endParaRPr lang="en-US" sz="1600" b="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kern="1200" dirty="0">
                          <a:solidFill>
                            <a:schemeClr val="tx1"/>
                          </a:solidFill>
                          <a:effectLst/>
                          <a:latin typeface="+mn-lt"/>
                          <a:ea typeface="+mn-ea"/>
                          <a:cs typeface="+mn-cs"/>
                        </a:rPr>
                        <a:t>Ask: Price</a:t>
                      </a:r>
                      <a:endParaRPr lang="en-US" sz="1600" b="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kern="1200" dirty="0">
                          <a:solidFill>
                            <a:schemeClr val="tx1"/>
                          </a:solidFill>
                          <a:effectLst/>
                          <a:latin typeface="+mn-lt"/>
                          <a:ea typeface="+mn-ea"/>
                          <a:cs typeface="+mn-cs"/>
                        </a:rPr>
                        <a:t>Ask: Size</a:t>
                      </a:r>
                      <a:endParaRPr lang="en-US" sz="1600" b="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US" sz="1600" kern="1200" dirty="0">
                          <a:solidFill>
                            <a:schemeClr val="tx1"/>
                          </a:solidFill>
                          <a:effectLst/>
                          <a:latin typeface="+mn-lt"/>
                          <a:ea typeface="+mn-ea"/>
                          <a:cs typeface="+mn-cs"/>
                        </a:rPr>
                        <a:t>147.75</a:t>
                      </a:r>
                      <a:endParaRPr lang="en-US"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39497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50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tabLst>
                          <a:tab pos="709295"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149.76</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500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marL="0" marR="0" algn="ctr">
                        <a:spcBef>
                          <a:spcPts val="0"/>
                        </a:spcBef>
                        <a:spcAft>
                          <a:spcPts val="0"/>
                        </a:spcAft>
                        <a:tabLst>
                          <a:tab pos="715010"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149.74</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39497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701</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tabLst>
                          <a:tab pos="709295"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149.77</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308</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pPr marL="0" marR="0" algn="ctr">
                        <a:spcBef>
                          <a:spcPts val="0"/>
                        </a:spcBef>
                        <a:spcAft>
                          <a:spcPts val="0"/>
                        </a:spcAft>
                        <a:tabLst>
                          <a:tab pos="715010"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149.73</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39497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150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tabLst>
                          <a:tab pos="709295"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149.78</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300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pPr marL="0" marR="0" algn="ctr">
                        <a:spcBef>
                          <a:spcPts val="0"/>
                        </a:spcBef>
                        <a:spcAft>
                          <a:spcPts val="0"/>
                        </a:spcAft>
                        <a:tabLst>
                          <a:tab pos="715010"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149.72</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39497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400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tabLst>
                          <a:tab pos="709295"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149.79</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500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pPr marL="0" marR="0" algn="ctr">
                        <a:spcBef>
                          <a:spcPts val="0"/>
                        </a:spcBef>
                        <a:spcAft>
                          <a:spcPts val="0"/>
                        </a:spcAft>
                        <a:tabLst>
                          <a:tab pos="715010"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149.71</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39497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400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tabLst>
                          <a:tab pos="709295" algn="dec"/>
                        </a:tabLst>
                      </a:pPr>
                      <a:r>
                        <a:rPr lang="en-US" sz="1600" dirty="0">
                          <a:solidFill>
                            <a:srgbClr val="000000"/>
                          </a:solidFill>
                          <a:effectLst/>
                          <a:latin typeface="+mn-lt"/>
                          <a:ea typeface="Calibri" panose="020F0502020204030204" pitchFamily="34" charset="0"/>
                          <a:cs typeface="Times New Roman" panose="02020603050405020304" pitchFamily="18" charset="0"/>
                        </a:rPr>
                        <a:t>149.80</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884</a:t>
                      </a:r>
                      <a:endParaRPr lang="en-US" sz="1600" dirty="0">
                        <a:effectLst/>
                        <a:latin typeface="+mn-lt"/>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88629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3.3 Market Orders: Average Market Depth</a:t>
            </a:r>
            <a:endParaRPr lang="ru-RU" dirty="0">
              <a:latin typeface="Calibri" panose="020F0502020204030204" pitchFamily="34" charset="0"/>
              <a:cs typeface="Calibri" panose="020F0502020204030204" pitchFamily="34" charset="0"/>
            </a:endParaRPr>
          </a:p>
        </p:txBody>
      </p:sp>
      <p:sp>
        <p:nvSpPr>
          <p:cNvPr id="9" name="Content Placeholder 8"/>
          <p:cNvSpPr>
            <a:spLocks noGrp="1"/>
          </p:cNvSpPr>
          <p:nvPr>
            <p:ph sz="quarter" idx="10"/>
          </p:nvPr>
        </p:nvSpPr>
        <p:spPr>
          <a:xfrm>
            <a:off x="220763" y="1863021"/>
            <a:ext cx="4075012" cy="3623379"/>
          </a:xfrm>
        </p:spPr>
        <p:txBody>
          <a:bodyPr>
            <a:noAutofit/>
          </a:bodyPr>
          <a:lstStyle/>
          <a:p>
            <a:pPr marL="0" indent="0">
              <a:spcBef>
                <a:spcPts val="624"/>
              </a:spcBef>
              <a:buNone/>
            </a:pPr>
            <a:r>
              <a:rPr lang="en-US" sz="1800" b="1" dirty="0"/>
              <a:t>FIGURE 3.3</a:t>
            </a:r>
          </a:p>
          <a:p>
            <a:pPr marL="0" indent="0">
              <a:spcBef>
                <a:spcPts val="624"/>
              </a:spcBef>
              <a:spcAft>
                <a:spcPts val="600"/>
              </a:spcAft>
              <a:buNone/>
            </a:pPr>
            <a:r>
              <a:rPr lang="en-US" sz="1800" dirty="0"/>
              <a:t>Average market depth for large (S&amp;P 500) and small (Russell 2000) firms</a:t>
            </a:r>
          </a:p>
          <a:p>
            <a:pPr marL="0" indent="0">
              <a:spcBef>
                <a:spcPts val="624"/>
              </a:spcBef>
              <a:buNone/>
            </a:pPr>
            <a:r>
              <a:rPr lang="en-US" sz="1800" dirty="0"/>
              <a:t>Source: Adapted from James J. Angel, Lawrence E. Harris, and Chester </a:t>
            </a:r>
            <a:r>
              <a:rPr lang="en-US" sz="1800" dirty="0" err="1"/>
              <a:t>Spatt</a:t>
            </a:r>
            <a:r>
              <a:rPr lang="en-US" sz="1800" dirty="0"/>
              <a:t>, “Equity Trading in the 21st Century,” </a:t>
            </a:r>
            <a:r>
              <a:rPr lang="en-US" sz="1800" i="1" dirty="0"/>
              <a:t>Quarterly Jour­nal of Finance </a:t>
            </a:r>
            <a:r>
              <a:rPr lang="en-US" sz="1800" dirty="0"/>
              <a:t>1 (2011), pp. 1-53; Knight Capital Group.</a:t>
            </a:r>
          </a:p>
        </p:txBody>
      </p:sp>
      <p:pic>
        <p:nvPicPr>
          <p:cNvPr id="3" name="Picture 2" descr="The graph compares Russell 2000 firms, which have a stable trend, to S and P 500 firms, which have a widely fluctuating trend."/>
          <p:cNvPicPr>
            <a:picLocks noChangeAspect="1"/>
          </p:cNvPicPr>
          <p:nvPr/>
        </p:nvPicPr>
        <p:blipFill>
          <a:blip r:embed="rId2"/>
          <a:stretch>
            <a:fillRect/>
          </a:stretch>
        </p:blipFill>
        <p:spPr>
          <a:xfrm>
            <a:off x="4333875" y="1874341"/>
            <a:ext cx="4588137" cy="3373934"/>
          </a:xfrm>
          <a:prstGeom prst="rect">
            <a:avLst/>
          </a:prstGeom>
        </p:spPr>
      </p:pic>
      <p:sp>
        <p:nvSpPr>
          <p:cNvPr id="10" name="Content Placeholder 9"/>
          <p:cNvSpPr>
            <a:spLocks noGrp="1"/>
          </p:cNvSpPr>
          <p:nvPr>
            <p:ph sz="quarter" idx="12"/>
          </p:nvPr>
        </p:nvSpPr>
        <p:spPr>
          <a:xfrm>
            <a:off x="304800" y="6104605"/>
            <a:ext cx="8534400" cy="381920"/>
          </a:xfrm>
        </p:spPr>
        <p:txBody>
          <a:bodyPr>
            <a:normAutofit/>
          </a:bodyPr>
          <a:lstStyle/>
          <a:p>
            <a:pPr marL="0" indent="0" algn="ctr">
              <a:buNone/>
            </a:pPr>
            <a:r>
              <a:rPr lang="en-US" sz="1800" dirty="0">
                <a:hlinkClick r:id="rId3" action="ppaction://hlinksldjump"/>
              </a:rPr>
              <a:t>Jump to long description</a:t>
            </a:r>
            <a:endParaRPr lang="ru-RU" sz="1800" dirty="0"/>
          </a:p>
        </p:txBody>
      </p:sp>
    </p:spTree>
    <p:extLst>
      <p:ext uri="{BB962C8B-B14F-4D97-AF65-F5344CB8AC3E}">
        <p14:creationId xmlns:p14="http://schemas.microsoft.com/office/powerpoint/2010/main" val="3052511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Calibri" panose="020F0502020204030204" pitchFamily="34" charset="0"/>
                <a:cs typeface="Calibri" panose="020F0502020204030204" pitchFamily="34" charset="0"/>
              </a:rPr>
              <a:t>3.2 How Securities Are Traded</a:t>
            </a:r>
            <a:endParaRPr lang="ru-RU" dirty="0">
              <a:latin typeface="Calibri" panose="020F0502020204030204" pitchFamily="34" charset="0"/>
              <a:cs typeface="Calibri" panose="020F0502020204030204" pitchFamily="34" charset="0"/>
            </a:endParaRPr>
          </a:p>
        </p:txBody>
      </p:sp>
      <p:sp>
        <p:nvSpPr>
          <p:cNvPr id="8" name="Content Placeholder 7"/>
          <p:cNvSpPr>
            <a:spLocks noGrp="1"/>
          </p:cNvSpPr>
          <p:nvPr>
            <p:ph sz="quarter" idx="10"/>
          </p:nvPr>
        </p:nvSpPr>
        <p:spPr>
          <a:xfrm>
            <a:off x="281940" y="1752600"/>
            <a:ext cx="8633460" cy="4648200"/>
          </a:xfrm>
        </p:spPr>
        <p:txBody>
          <a:bodyPr>
            <a:noAutofit/>
          </a:bodyPr>
          <a:lstStyle/>
          <a:p>
            <a:pPr marL="0" indent="0">
              <a:buNone/>
            </a:pPr>
            <a:r>
              <a:rPr lang="en-US" sz="2400" dirty="0"/>
              <a:t>Trading Mechanisms</a:t>
            </a:r>
          </a:p>
          <a:p>
            <a:r>
              <a:rPr lang="en-US" sz="2400" dirty="0"/>
              <a:t>Dealer markets</a:t>
            </a:r>
          </a:p>
          <a:p>
            <a:pPr lvl="1"/>
            <a:r>
              <a:rPr lang="en-US" sz="2200" dirty="0"/>
              <a:t>Over-the-counter (OTC) market: Informal network of brokers/dealers who negotiate securities sales</a:t>
            </a:r>
          </a:p>
          <a:p>
            <a:pPr lvl="1"/>
            <a:r>
              <a:rPr lang="en-US" sz="2200" dirty="0"/>
              <a:t>NASDAQ stock market: Computer-linked price quotation system for OTC market</a:t>
            </a:r>
          </a:p>
          <a:p>
            <a:r>
              <a:rPr lang="en-US" sz="2400" dirty="0"/>
              <a:t>Electronic communication networks (ECNs)</a:t>
            </a:r>
          </a:p>
          <a:p>
            <a:pPr lvl="1"/>
            <a:r>
              <a:rPr lang="en-US" sz="2200" dirty="0"/>
              <a:t>Computer networks that allow direct trading</a:t>
            </a:r>
          </a:p>
          <a:p>
            <a:r>
              <a:rPr lang="en-US" sz="2400" dirty="0"/>
              <a:t>Specialist markets</a:t>
            </a:r>
          </a:p>
          <a:p>
            <a:pPr lvl="1"/>
            <a:r>
              <a:rPr lang="en-US" sz="2200" dirty="0"/>
              <a:t>Specialist: Makes market in shares of one or more firms; maintains “fair and orderly market” by dealing personally</a:t>
            </a:r>
          </a:p>
        </p:txBody>
      </p:sp>
    </p:spTree>
    <p:extLst>
      <p:ext uri="{BB962C8B-B14F-4D97-AF65-F5344CB8AC3E}">
        <p14:creationId xmlns:p14="http://schemas.microsoft.com/office/powerpoint/2010/main" val="326527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Calibri" panose="020F0502020204030204" pitchFamily="34" charset="0"/>
                <a:cs typeface="Calibri" panose="020F0502020204030204" pitchFamily="34" charset="0"/>
              </a:rPr>
              <a:t>3.3 Rise of Electronic Trading: Timeline of Market Changes (1 of 2)</a:t>
            </a:r>
            <a:endParaRPr lang="ru-RU" dirty="0">
              <a:latin typeface="Calibri" panose="020F0502020204030204" pitchFamily="34" charset="0"/>
              <a:cs typeface="Calibri" panose="020F0502020204030204" pitchFamily="34" charset="0"/>
            </a:endParaRPr>
          </a:p>
        </p:txBody>
      </p:sp>
      <p:sp>
        <p:nvSpPr>
          <p:cNvPr id="8" name="Content Placeholder 7"/>
          <p:cNvSpPr>
            <a:spLocks noGrp="1"/>
          </p:cNvSpPr>
          <p:nvPr>
            <p:ph sz="quarter" idx="10"/>
          </p:nvPr>
        </p:nvSpPr>
        <p:spPr>
          <a:xfrm>
            <a:off x="281940" y="1752600"/>
            <a:ext cx="8633460" cy="4648200"/>
          </a:xfrm>
        </p:spPr>
        <p:txBody>
          <a:bodyPr>
            <a:noAutofit/>
          </a:bodyPr>
          <a:lstStyle/>
          <a:p>
            <a:pPr marL="0" indent="0">
              <a:buNone/>
            </a:pPr>
            <a:r>
              <a:rPr lang="en-US" dirty="0"/>
              <a:t>1969: Instinet (first ECN) established</a:t>
            </a:r>
          </a:p>
          <a:p>
            <a:pPr marL="0" indent="0">
              <a:buNone/>
            </a:pPr>
            <a:r>
              <a:rPr lang="en-US" dirty="0"/>
              <a:t>1975: Fixed commissions on NYSE eliminated</a:t>
            </a:r>
          </a:p>
          <a:p>
            <a:r>
              <a:rPr lang="en-US" dirty="0"/>
              <a:t>Congress amends Securities and Exchange Act to create National Market System (NMS)</a:t>
            </a:r>
          </a:p>
          <a:p>
            <a:pPr marL="0" indent="0">
              <a:buNone/>
            </a:pPr>
            <a:r>
              <a:rPr lang="en-US" dirty="0"/>
              <a:t>1994: NASDAQ scandal</a:t>
            </a:r>
          </a:p>
          <a:p>
            <a:r>
              <a:rPr lang="en-US" dirty="0"/>
              <a:t>SEC institutes new order-handling rules</a:t>
            </a:r>
          </a:p>
          <a:p>
            <a:r>
              <a:rPr lang="en-US" dirty="0"/>
              <a:t>NASDAQ integrates ECN quotes into display</a:t>
            </a:r>
          </a:p>
          <a:p>
            <a:r>
              <a:rPr lang="en-US" dirty="0"/>
              <a:t>SEC adopts Regulation Alternative Trading Systems, giving ECNs ability to register as stock exchanges</a:t>
            </a:r>
          </a:p>
        </p:txBody>
      </p:sp>
    </p:spTree>
    <p:extLst>
      <p:ext uri="{BB962C8B-B14F-4D97-AF65-F5344CB8AC3E}">
        <p14:creationId xmlns:p14="http://schemas.microsoft.com/office/powerpoint/2010/main" val="4028127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3.3 Rise of Electronic Trading: Timeline of Market Changes (2 of 2)</a:t>
            </a:r>
          </a:p>
        </p:txBody>
      </p:sp>
      <p:sp>
        <p:nvSpPr>
          <p:cNvPr id="3" name="Content Placeholder 2"/>
          <p:cNvSpPr>
            <a:spLocks noGrp="1"/>
          </p:cNvSpPr>
          <p:nvPr>
            <p:ph sz="quarter" idx="10"/>
          </p:nvPr>
        </p:nvSpPr>
        <p:spPr>
          <a:xfrm>
            <a:off x="281940" y="1752600"/>
            <a:ext cx="8709660" cy="4495800"/>
          </a:xfrm>
        </p:spPr>
        <p:txBody>
          <a:bodyPr>
            <a:normAutofit/>
          </a:bodyPr>
          <a:lstStyle/>
          <a:p>
            <a:pPr marL="0" indent="0">
              <a:buNone/>
            </a:pPr>
            <a:r>
              <a:rPr lang="en-US" dirty="0"/>
              <a:t>1997: SEC drops minimum tick size from 1/8 to 1/16 of $1</a:t>
            </a:r>
          </a:p>
          <a:p>
            <a:pPr marL="0" indent="0">
              <a:buNone/>
            </a:pPr>
            <a:r>
              <a:rPr lang="en-US" dirty="0"/>
              <a:t>2000: National Association of Securities Dealers splits from NASDAQ</a:t>
            </a:r>
          </a:p>
          <a:p>
            <a:pPr marL="0" indent="0">
              <a:buNone/>
            </a:pPr>
            <a:r>
              <a:rPr lang="en-US" dirty="0"/>
              <a:t>2001: Minimum tick size $.01</a:t>
            </a:r>
          </a:p>
          <a:p>
            <a:pPr marL="0" indent="0">
              <a:buNone/>
            </a:pPr>
            <a:r>
              <a:rPr lang="en-US" dirty="0"/>
              <a:t>2006: NYSE acquires Archipelago Exchanges and renames it NYSE </a:t>
            </a:r>
            <a:r>
              <a:rPr lang="en-US" dirty="0" err="1"/>
              <a:t>Arca</a:t>
            </a:r>
            <a:endParaRPr lang="en-US" dirty="0"/>
          </a:p>
          <a:p>
            <a:r>
              <a:rPr lang="en-US" dirty="0"/>
              <a:t>SEC adopts Regulation NMS, requiring exchanges to honor quotes of other exchanges</a:t>
            </a:r>
          </a:p>
        </p:txBody>
      </p:sp>
    </p:spTree>
    <p:extLst>
      <p:ext uri="{BB962C8B-B14F-4D97-AF65-F5344CB8AC3E}">
        <p14:creationId xmlns:p14="http://schemas.microsoft.com/office/powerpoint/2010/main" val="3579237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3.5 Effective Spread vs. Minimum Tick Size</a:t>
            </a:r>
            <a:endParaRPr lang="ru-RU" dirty="0">
              <a:latin typeface="Calibri" panose="020F0502020204030204" pitchFamily="34" charset="0"/>
              <a:cs typeface="Calibri" panose="020F0502020204030204" pitchFamily="34" charset="0"/>
            </a:endParaRPr>
          </a:p>
        </p:txBody>
      </p:sp>
      <p:sp>
        <p:nvSpPr>
          <p:cNvPr id="2" name="Content Placeholder 1"/>
          <p:cNvSpPr>
            <a:spLocks noGrp="1"/>
          </p:cNvSpPr>
          <p:nvPr>
            <p:ph sz="quarter" idx="10"/>
          </p:nvPr>
        </p:nvSpPr>
        <p:spPr>
          <a:xfrm>
            <a:off x="218619" y="1400175"/>
            <a:ext cx="8655962" cy="1716963"/>
          </a:xfrm>
        </p:spPr>
        <p:txBody>
          <a:bodyPr>
            <a:noAutofit/>
          </a:bodyPr>
          <a:lstStyle/>
          <a:p>
            <a:pPr marL="0" indent="0">
              <a:spcBef>
                <a:spcPts val="600"/>
              </a:spcBef>
              <a:buNone/>
            </a:pPr>
            <a:r>
              <a:rPr lang="en-US" sz="1800" b="1" dirty="0"/>
              <a:t>FIGURE 3.5</a:t>
            </a:r>
          </a:p>
          <a:p>
            <a:pPr marL="0" indent="0">
              <a:spcBef>
                <a:spcPts val="600"/>
              </a:spcBef>
              <a:spcAft>
                <a:spcPts val="600"/>
              </a:spcAft>
              <a:buNone/>
            </a:pPr>
            <a:r>
              <a:rPr lang="en-US" sz="1800" dirty="0"/>
              <a:t>The effective spread (measured in dollars per share) fell dramatically as the minimum tick size fell. (Value-weighted average of NYSE-listed shares)</a:t>
            </a:r>
          </a:p>
          <a:p>
            <a:pPr marL="0" indent="0">
              <a:spcBef>
                <a:spcPts val="600"/>
              </a:spcBef>
              <a:buNone/>
            </a:pPr>
            <a:r>
              <a:rPr lang="en-US" sz="1800" dirty="0"/>
              <a:t>Source: Tarun Chordia, Richard Roll, and </a:t>
            </a:r>
            <a:r>
              <a:rPr lang="en-US" sz="1800" dirty="0" err="1"/>
              <a:t>Avanidhar</a:t>
            </a:r>
            <a:r>
              <a:rPr lang="en-US" sz="1800" dirty="0"/>
              <a:t> </a:t>
            </a:r>
            <a:r>
              <a:rPr lang="en-US" sz="1800" dirty="0" err="1"/>
              <a:t>Subrahmanyam</a:t>
            </a:r>
            <a:r>
              <a:rPr lang="en-US" sz="1800" dirty="0"/>
              <a:t>, “Liquidity and Market Efficiency,” </a:t>
            </a:r>
            <a:r>
              <a:rPr lang="en-US" sz="1800" i="1" dirty="0"/>
              <a:t>Journal of Financial Economics </a:t>
            </a:r>
            <a:r>
              <a:rPr lang="en-US" sz="1800" dirty="0"/>
              <a:t>87 (2008), pp. 249-268.</a:t>
            </a:r>
          </a:p>
        </p:txBody>
      </p:sp>
      <p:pic>
        <p:nvPicPr>
          <p:cNvPr id="7" name="Picture 6" descr="The graph illustrates effective spreads as minimum tick sizes changed."/>
          <p:cNvPicPr>
            <a:picLocks noChangeAspect="1"/>
          </p:cNvPicPr>
          <p:nvPr/>
        </p:nvPicPr>
        <p:blipFill>
          <a:blip r:embed="rId2"/>
          <a:stretch>
            <a:fillRect/>
          </a:stretch>
        </p:blipFill>
        <p:spPr>
          <a:xfrm>
            <a:off x="2037190" y="3121558"/>
            <a:ext cx="5069620" cy="2965339"/>
          </a:xfrm>
          <a:prstGeom prst="rect">
            <a:avLst/>
          </a:prstGeom>
        </p:spPr>
      </p:pic>
      <p:sp>
        <p:nvSpPr>
          <p:cNvPr id="3" name="Content Placeholder 2"/>
          <p:cNvSpPr>
            <a:spLocks noGrp="1"/>
          </p:cNvSpPr>
          <p:nvPr>
            <p:ph sz="quarter" idx="12"/>
          </p:nvPr>
        </p:nvSpPr>
        <p:spPr>
          <a:xfrm>
            <a:off x="304800" y="6134100"/>
            <a:ext cx="8534400" cy="347200"/>
          </a:xfrm>
        </p:spPr>
        <p:txBody>
          <a:bodyPr>
            <a:normAutofit lnSpcReduction="10000"/>
          </a:bodyPr>
          <a:lstStyle/>
          <a:p>
            <a:pPr marL="0" indent="0" algn="ctr">
              <a:buNone/>
            </a:pPr>
            <a:r>
              <a:rPr lang="en-US" sz="1800" dirty="0">
                <a:hlinkClick r:id="rId3" action="ppaction://hlinksldjump"/>
              </a:rPr>
              <a:t>Jump to long description</a:t>
            </a:r>
            <a:endParaRPr lang="ru-RU" sz="1800" dirty="0"/>
          </a:p>
        </p:txBody>
      </p:sp>
    </p:spTree>
    <p:extLst>
      <p:ext uri="{BB962C8B-B14F-4D97-AF65-F5344CB8AC3E}">
        <p14:creationId xmlns:p14="http://schemas.microsoft.com/office/powerpoint/2010/main" val="2763432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3.4 U.S. Markets</a:t>
            </a:r>
            <a:endParaRPr lang="ru-RU" dirty="0">
              <a:latin typeface="Calibri" panose="020F0502020204030204" pitchFamily="34" charset="0"/>
              <a:cs typeface="Calibri" panose="020F0502020204030204" pitchFamily="34" charset="0"/>
            </a:endParaRPr>
          </a:p>
        </p:txBody>
      </p:sp>
      <p:sp>
        <p:nvSpPr>
          <p:cNvPr id="7" name="Content Placeholder 6"/>
          <p:cNvSpPr>
            <a:spLocks noGrp="1"/>
          </p:cNvSpPr>
          <p:nvPr>
            <p:ph sz="quarter" idx="10"/>
          </p:nvPr>
        </p:nvSpPr>
        <p:spPr>
          <a:xfrm>
            <a:off x="281940" y="1752600"/>
            <a:ext cx="8557260" cy="4572000"/>
          </a:xfrm>
        </p:spPr>
        <p:txBody>
          <a:bodyPr>
            <a:normAutofit/>
          </a:bodyPr>
          <a:lstStyle/>
          <a:p>
            <a:pPr marL="0" indent="0">
              <a:buNone/>
            </a:pPr>
            <a:r>
              <a:rPr lang="en-US" dirty="0"/>
              <a:t>NASDAQ</a:t>
            </a:r>
          </a:p>
          <a:p>
            <a:r>
              <a:rPr lang="en-US" dirty="0"/>
              <a:t>Approximately 3,000 firms</a:t>
            </a:r>
          </a:p>
          <a:p>
            <a:pPr marL="0" indent="0">
              <a:buNone/>
            </a:pPr>
            <a:r>
              <a:rPr lang="en-US" dirty="0"/>
              <a:t>New York Stock Exchange (NYSE)</a:t>
            </a:r>
          </a:p>
          <a:p>
            <a:r>
              <a:rPr lang="en-US" dirty="0"/>
              <a:t>Stock exchanges: Secondary markets where already-issued securities are bought and sold</a:t>
            </a:r>
          </a:p>
          <a:p>
            <a:r>
              <a:rPr lang="en-US" dirty="0"/>
              <a:t>NYSE is largest U.S. Stock exchange</a:t>
            </a:r>
          </a:p>
          <a:p>
            <a:pPr marL="0" indent="0">
              <a:buNone/>
            </a:pPr>
            <a:r>
              <a:rPr lang="en-US" dirty="0"/>
              <a:t>ECNs</a:t>
            </a:r>
          </a:p>
          <a:p>
            <a:r>
              <a:rPr lang="en-US" dirty="0"/>
              <a:t>Latency: Time it takes to accept, process, and deliver a trading order</a:t>
            </a:r>
            <a:endParaRPr lang="ru-RU" dirty="0"/>
          </a:p>
        </p:txBody>
      </p:sp>
    </p:spTree>
    <p:extLst>
      <p:ext uri="{BB962C8B-B14F-4D97-AF65-F5344CB8AC3E}">
        <p14:creationId xmlns:p14="http://schemas.microsoft.com/office/powerpoint/2010/main" val="3538172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FIGURE 3.6 Market Share of Trading in NYSE-Listed Shares</a:t>
            </a:r>
            <a:endParaRPr lang="ru-RU" dirty="0">
              <a:latin typeface="Calibri" panose="020F0502020204030204" pitchFamily="34" charset="0"/>
              <a:cs typeface="Calibri" panose="020F0502020204030204" pitchFamily="34" charset="0"/>
            </a:endParaRPr>
          </a:p>
        </p:txBody>
      </p:sp>
      <p:sp>
        <p:nvSpPr>
          <p:cNvPr id="2" name="Content Placeholder 1"/>
          <p:cNvSpPr>
            <a:spLocks noGrp="1"/>
          </p:cNvSpPr>
          <p:nvPr>
            <p:ph sz="quarter" idx="10"/>
          </p:nvPr>
        </p:nvSpPr>
        <p:spPr>
          <a:xfrm>
            <a:off x="236728" y="1569068"/>
            <a:ext cx="8619744" cy="684888"/>
          </a:xfrm>
        </p:spPr>
        <p:txBody>
          <a:bodyPr>
            <a:noAutofit/>
          </a:bodyPr>
          <a:lstStyle/>
          <a:p>
            <a:pPr marL="0" indent="0">
              <a:buNone/>
            </a:pPr>
            <a:r>
              <a:rPr lang="en-US" sz="1800" dirty="0"/>
              <a:t>Source: James J. Angel, Lawrence E. Harris, and Chester Spatt, “Equity Trading in the 21st Century,” </a:t>
            </a:r>
            <a:r>
              <a:rPr lang="en-US" sz="1800" i="1" dirty="0"/>
              <a:t>Quarterly Journal of Finance </a:t>
            </a:r>
            <a:r>
              <a:rPr lang="en-US" sz="1800" dirty="0"/>
              <a:t>1 (2011), pp. 1-53.</a:t>
            </a:r>
          </a:p>
        </p:txBody>
      </p:sp>
      <p:pic>
        <p:nvPicPr>
          <p:cNvPr id="9" name="Picture 8" descr="The graph compares the market shares on various stock exchanges illustrating the drop in shares traded on the New York stock exchange."/>
          <p:cNvPicPr>
            <a:picLocks noChangeAspect="1"/>
          </p:cNvPicPr>
          <p:nvPr/>
        </p:nvPicPr>
        <p:blipFill>
          <a:blip r:embed="rId3"/>
          <a:stretch>
            <a:fillRect/>
          </a:stretch>
        </p:blipFill>
        <p:spPr>
          <a:xfrm>
            <a:off x="1522766" y="2358589"/>
            <a:ext cx="6098469" cy="3737411"/>
          </a:xfrm>
          <a:prstGeom prst="rect">
            <a:avLst/>
          </a:prstGeom>
        </p:spPr>
      </p:pic>
      <p:sp>
        <p:nvSpPr>
          <p:cNvPr id="3" name="Content Placeholder 2"/>
          <p:cNvSpPr>
            <a:spLocks noGrp="1"/>
          </p:cNvSpPr>
          <p:nvPr>
            <p:ph sz="quarter" idx="12"/>
          </p:nvPr>
        </p:nvSpPr>
        <p:spPr>
          <a:xfrm>
            <a:off x="304800" y="6151839"/>
            <a:ext cx="8534400" cy="315636"/>
          </a:xfrm>
        </p:spPr>
        <p:txBody>
          <a:bodyPr>
            <a:normAutofit fontScale="62500" lnSpcReduction="20000"/>
          </a:bodyPr>
          <a:lstStyle/>
          <a:p>
            <a:pPr marL="0" indent="0" algn="ctr">
              <a:buNone/>
            </a:pPr>
            <a:r>
              <a:rPr lang="en-US" sz="2800" dirty="0">
                <a:hlinkClick r:id="rId4" action="ppaction://hlinksldjump"/>
              </a:rPr>
              <a:t>Jump to long description</a:t>
            </a:r>
            <a:endParaRPr lang="ru-RU" sz="2800" dirty="0"/>
          </a:p>
        </p:txBody>
      </p:sp>
    </p:spTree>
    <p:extLst>
      <p:ext uri="{BB962C8B-B14F-4D97-AF65-F5344CB8AC3E}">
        <p14:creationId xmlns:p14="http://schemas.microsoft.com/office/powerpoint/2010/main" val="996352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Calibri" panose="020F0502020204030204" pitchFamily="34" charset="0"/>
                <a:cs typeface="Calibri" panose="020F0502020204030204" pitchFamily="34" charset="0"/>
              </a:rPr>
              <a:t>3.5 New Trading Strategies (1 of 2)</a:t>
            </a:r>
            <a:endParaRPr lang="ru-RU" dirty="0">
              <a:latin typeface="Calibri" panose="020F0502020204030204" pitchFamily="34" charset="0"/>
              <a:cs typeface="Calibri" panose="020F0502020204030204" pitchFamily="34" charset="0"/>
            </a:endParaRPr>
          </a:p>
        </p:txBody>
      </p:sp>
      <p:sp>
        <p:nvSpPr>
          <p:cNvPr id="4" name="Content Placeholder 3"/>
          <p:cNvSpPr>
            <a:spLocks noGrp="1"/>
          </p:cNvSpPr>
          <p:nvPr>
            <p:ph sz="quarter" idx="10"/>
          </p:nvPr>
        </p:nvSpPr>
        <p:spPr>
          <a:xfrm>
            <a:off x="281940" y="1752600"/>
            <a:ext cx="8557260" cy="4191000"/>
          </a:xfrm>
        </p:spPr>
        <p:txBody>
          <a:bodyPr/>
          <a:lstStyle/>
          <a:p>
            <a:pPr marL="0" indent="0">
              <a:buNone/>
            </a:pPr>
            <a:r>
              <a:rPr lang="en-US" dirty="0"/>
              <a:t>Algorithmic Trading</a:t>
            </a:r>
          </a:p>
          <a:p>
            <a:r>
              <a:rPr lang="en-US" dirty="0"/>
              <a:t>Use of computer programs to make rapid trading decisions</a:t>
            </a:r>
          </a:p>
          <a:p>
            <a:r>
              <a:rPr lang="en-US" dirty="0"/>
              <a:t>High-frequency trading: Computer programs make very rapid trading decisions for very small profits</a:t>
            </a:r>
          </a:p>
        </p:txBody>
      </p:sp>
    </p:spTree>
    <p:extLst>
      <p:ext uri="{BB962C8B-B14F-4D97-AF65-F5344CB8AC3E}">
        <p14:creationId xmlns:p14="http://schemas.microsoft.com/office/powerpoint/2010/main" val="1815413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3.5 New Trading Strategies (2 of 2)</a:t>
            </a:r>
          </a:p>
        </p:txBody>
      </p:sp>
      <p:sp>
        <p:nvSpPr>
          <p:cNvPr id="3" name="Content Placeholder 2"/>
          <p:cNvSpPr>
            <a:spLocks noGrp="1"/>
          </p:cNvSpPr>
          <p:nvPr>
            <p:ph sz="quarter" idx="10"/>
          </p:nvPr>
        </p:nvSpPr>
        <p:spPr>
          <a:xfrm>
            <a:off x="281940" y="1752600"/>
            <a:ext cx="8557260" cy="3657600"/>
          </a:xfrm>
        </p:spPr>
        <p:txBody>
          <a:bodyPr>
            <a:normAutofit/>
          </a:bodyPr>
          <a:lstStyle/>
          <a:p>
            <a:pPr marL="0" indent="0">
              <a:buNone/>
            </a:pPr>
            <a:r>
              <a:rPr lang="en-US" dirty="0"/>
              <a:t>Dark Pools</a:t>
            </a:r>
          </a:p>
          <a:p>
            <a:r>
              <a:rPr lang="en-US" dirty="0"/>
              <a:t>ECNs where participants can buy/sell large blocks of securities anonymously</a:t>
            </a:r>
          </a:p>
          <a:p>
            <a:r>
              <a:rPr lang="en-US" dirty="0"/>
              <a:t>Blocks: Transactions of at least 10,000 shares</a:t>
            </a:r>
          </a:p>
        </p:txBody>
      </p:sp>
    </p:spTree>
    <p:extLst>
      <p:ext uri="{BB962C8B-B14F-4D97-AF65-F5344CB8AC3E}">
        <p14:creationId xmlns:p14="http://schemas.microsoft.com/office/powerpoint/2010/main" val="144376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3.6 Globalization of Stock Markets</a:t>
            </a:r>
          </a:p>
        </p:txBody>
      </p:sp>
      <p:sp>
        <p:nvSpPr>
          <p:cNvPr id="3" name="Content Placeholder 2"/>
          <p:cNvSpPr>
            <a:spLocks noGrp="1"/>
          </p:cNvSpPr>
          <p:nvPr>
            <p:ph sz="quarter" idx="10"/>
          </p:nvPr>
        </p:nvSpPr>
        <p:spPr>
          <a:xfrm>
            <a:off x="281940" y="1752600"/>
            <a:ext cx="8557260" cy="4114800"/>
          </a:xfrm>
        </p:spPr>
        <p:txBody>
          <a:bodyPr/>
          <a:lstStyle/>
          <a:p>
            <a:pPr marL="0" indent="0">
              <a:buNone/>
            </a:pPr>
            <a:r>
              <a:rPr lang="en-US" dirty="0"/>
              <a:t>Moving to automated electronic trading</a:t>
            </a:r>
          </a:p>
          <a:p>
            <a:pPr marL="0" indent="0">
              <a:buNone/>
            </a:pPr>
            <a:r>
              <a:rPr lang="en-US" dirty="0"/>
              <a:t>Current trends will eventually result in 24-hour global markets</a:t>
            </a:r>
          </a:p>
          <a:p>
            <a:pPr marL="0" indent="0">
              <a:buNone/>
            </a:pPr>
            <a:r>
              <a:rPr lang="en-US" dirty="0"/>
              <a:t>Moving toward market consolidation</a:t>
            </a:r>
          </a:p>
        </p:txBody>
      </p:sp>
    </p:spTree>
    <p:extLst>
      <p:ext uri="{BB962C8B-B14F-4D97-AF65-F5344CB8AC3E}">
        <p14:creationId xmlns:p14="http://schemas.microsoft.com/office/powerpoint/2010/main" val="1982057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Market Capitalization of World Stock Exchanges, 2016</a:t>
            </a:r>
          </a:p>
        </p:txBody>
      </p:sp>
      <p:sp>
        <p:nvSpPr>
          <p:cNvPr id="3" name="Content Placeholder 2"/>
          <p:cNvSpPr>
            <a:spLocks noGrp="1"/>
          </p:cNvSpPr>
          <p:nvPr>
            <p:ph sz="quarter" idx="10"/>
          </p:nvPr>
        </p:nvSpPr>
        <p:spPr>
          <a:xfrm>
            <a:off x="210348" y="2136818"/>
            <a:ext cx="3371052" cy="3273382"/>
          </a:xfrm>
        </p:spPr>
        <p:txBody>
          <a:bodyPr>
            <a:noAutofit/>
          </a:bodyPr>
          <a:lstStyle/>
          <a:p>
            <a:pPr marL="0" indent="0">
              <a:spcBef>
                <a:spcPts val="600"/>
              </a:spcBef>
              <a:buNone/>
            </a:pPr>
            <a:r>
              <a:rPr lang="en-US" sz="1800" b="1" dirty="0"/>
              <a:t>FIGURE 3.7</a:t>
            </a:r>
          </a:p>
          <a:p>
            <a:pPr marL="0" indent="0">
              <a:spcBef>
                <a:spcPts val="600"/>
              </a:spcBef>
              <a:spcAft>
                <a:spcPts val="600"/>
              </a:spcAft>
              <a:buNone/>
            </a:pPr>
            <a:r>
              <a:rPr lang="en-US" sz="1800" dirty="0"/>
              <a:t>Market capitalization of major world stock exchanges, 2016</a:t>
            </a:r>
          </a:p>
          <a:p>
            <a:pPr marL="0" indent="0">
              <a:spcBef>
                <a:spcPts val="600"/>
              </a:spcBef>
              <a:buNone/>
            </a:pPr>
            <a:r>
              <a:rPr lang="en-US" sz="1800" dirty="0"/>
              <a:t>Source: World Federation of Exchanges.</a:t>
            </a:r>
          </a:p>
        </p:txBody>
      </p:sp>
      <p:pic>
        <p:nvPicPr>
          <p:cNvPr id="7" name="Picture 6" descr="Bar graph illustrates comparative size of largest stock markets in the world."/>
          <p:cNvPicPr>
            <a:picLocks noChangeAspect="1"/>
          </p:cNvPicPr>
          <p:nvPr/>
        </p:nvPicPr>
        <p:blipFill>
          <a:blip r:embed="rId2"/>
          <a:stretch>
            <a:fillRect/>
          </a:stretch>
        </p:blipFill>
        <p:spPr>
          <a:xfrm>
            <a:off x="3657600" y="2133600"/>
            <a:ext cx="5222637" cy="3190745"/>
          </a:xfrm>
          <a:prstGeom prst="rect">
            <a:avLst/>
          </a:prstGeom>
        </p:spPr>
      </p:pic>
      <p:sp>
        <p:nvSpPr>
          <p:cNvPr id="4" name="Content Placeholder 3"/>
          <p:cNvSpPr>
            <a:spLocks noGrp="1"/>
          </p:cNvSpPr>
          <p:nvPr>
            <p:ph sz="quarter" idx="12"/>
          </p:nvPr>
        </p:nvSpPr>
        <p:spPr>
          <a:xfrm>
            <a:off x="304800" y="6151839"/>
            <a:ext cx="8534400" cy="315636"/>
          </a:xfrm>
        </p:spPr>
        <p:txBody>
          <a:bodyPr>
            <a:normAutofit fontScale="70000" lnSpcReduction="20000"/>
          </a:bodyPr>
          <a:lstStyle/>
          <a:p>
            <a:pPr marL="0" indent="0" algn="ctr">
              <a:buNone/>
            </a:pPr>
            <a:r>
              <a:rPr lang="en-US" dirty="0">
                <a:hlinkClick r:id="rId3" action="ppaction://hlinksldjump"/>
              </a:rPr>
              <a:t>Jump to long description</a:t>
            </a:r>
            <a:endParaRPr lang="en-US" dirty="0"/>
          </a:p>
        </p:txBody>
      </p:sp>
    </p:spTree>
    <p:extLst>
      <p:ext uri="{BB962C8B-B14F-4D97-AF65-F5344CB8AC3E}">
        <p14:creationId xmlns:p14="http://schemas.microsoft.com/office/powerpoint/2010/main" val="2125802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3.7 Trading Costs</a:t>
            </a:r>
          </a:p>
        </p:txBody>
      </p:sp>
      <p:sp>
        <p:nvSpPr>
          <p:cNvPr id="3" name="Content Placeholder 2"/>
          <p:cNvSpPr>
            <a:spLocks noGrp="1"/>
          </p:cNvSpPr>
          <p:nvPr>
            <p:ph sz="quarter" idx="10"/>
          </p:nvPr>
        </p:nvSpPr>
        <p:spPr>
          <a:xfrm>
            <a:off x="281940" y="1752600"/>
            <a:ext cx="8557260" cy="2057400"/>
          </a:xfrm>
        </p:spPr>
        <p:txBody>
          <a:bodyPr/>
          <a:lstStyle/>
          <a:p>
            <a:pPr marL="0" indent="0">
              <a:buNone/>
            </a:pPr>
            <a:r>
              <a:rPr lang="en-US" dirty="0"/>
              <a:t>Commission: Fee paid to broker for making transaction</a:t>
            </a:r>
          </a:p>
          <a:p>
            <a:pPr marL="0" indent="0">
              <a:buNone/>
            </a:pPr>
            <a:r>
              <a:rPr lang="en-US" dirty="0"/>
              <a:t>Spread: Cost of trading with dealer</a:t>
            </a:r>
          </a:p>
          <a:p>
            <a:r>
              <a:rPr lang="en-US" dirty="0"/>
              <a:t>Bid: Price at which dealer will buy from you</a:t>
            </a:r>
          </a:p>
          <a:p>
            <a:r>
              <a:rPr lang="en-US" dirty="0"/>
              <a:t>Ask: Price at which dealer will sell to you</a:t>
            </a:r>
          </a:p>
        </p:txBody>
      </p:sp>
      <p:graphicFrame>
        <p:nvGraphicFramePr>
          <p:cNvPr id="6" name="Object 5"/>
          <p:cNvGraphicFramePr>
            <a:graphicFrameLocks noChangeAspect="1"/>
          </p:cNvGraphicFramePr>
          <p:nvPr>
            <p:extLst>
              <p:ext uri="{D42A27DB-BD31-4B8C-83A1-F6EECF244321}">
                <p14:modId xmlns:p14="http://schemas.microsoft.com/office/powerpoint/2010/main" val="2951735266"/>
              </p:ext>
            </p:extLst>
          </p:nvPr>
        </p:nvGraphicFramePr>
        <p:xfrm>
          <a:off x="1997075" y="4000500"/>
          <a:ext cx="4133850" cy="533400"/>
        </p:xfrm>
        <a:graphic>
          <a:graphicData uri="http://schemas.openxmlformats.org/presentationml/2006/ole">
            <mc:AlternateContent xmlns:mc="http://schemas.openxmlformats.org/markup-compatibility/2006">
              <mc:Choice xmlns:v="urn:schemas-microsoft-com:vml" Requires="v">
                <p:oleObj spid="_x0000_s1126" name="Equation" r:id="rId3" imgW="1676160" imgH="228600" progId="Equation.DSMT4">
                  <p:embed/>
                </p:oleObj>
              </mc:Choice>
              <mc:Fallback>
                <p:oleObj name="Equation" r:id="rId3" imgW="1676160" imgH="228600" progId="Equation.DSMT4">
                  <p:embed/>
                  <p:pic>
                    <p:nvPicPr>
                      <p:cNvPr id="0" name="Object 1"/>
                      <p:cNvPicPr>
                        <a:picLocks noChangeAspect="1" noChangeArrowheads="1"/>
                      </p:cNvPicPr>
                      <p:nvPr/>
                    </p:nvPicPr>
                    <p:blipFill>
                      <a:blip r:embed="rId4"/>
                      <a:srcRect/>
                      <a:stretch>
                        <a:fillRect/>
                      </a:stretch>
                    </p:blipFill>
                    <p:spPr bwMode="auto">
                      <a:xfrm>
                        <a:off x="1997075" y="4000500"/>
                        <a:ext cx="41338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Content Placeholder 4"/>
          <p:cNvSpPr>
            <a:spLocks noGrp="1"/>
          </p:cNvSpPr>
          <p:nvPr>
            <p:ph sz="quarter" idx="12"/>
          </p:nvPr>
        </p:nvSpPr>
        <p:spPr>
          <a:xfrm>
            <a:off x="281940" y="4724400"/>
            <a:ext cx="8557260" cy="644236"/>
          </a:xfrm>
        </p:spPr>
        <p:txBody>
          <a:bodyPr/>
          <a:lstStyle/>
          <a:p>
            <a:pPr marL="0" indent="0">
              <a:buNone/>
            </a:pPr>
            <a:r>
              <a:rPr lang="en-US" dirty="0"/>
              <a:t>Combination: On some trades both are paid</a:t>
            </a:r>
          </a:p>
        </p:txBody>
      </p:sp>
    </p:spTree>
    <p:extLst>
      <p:ext uri="{BB962C8B-B14F-4D97-AF65-F5344CB8AC3E}">
        <p14:creationId xmlns:p14="http://schemas.microsoft.com/office/powerpoint/2010/main" val="2125802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(1 of 6)</a:t>
            </a:r>
          </a:p>
        </p:txBody>
      </p:sp>
      <p:sp>
        <p:nvSpPr>
          <p:cNvPr id="3" name="Content Placeholder 2"/>
          <p:cNvSpPr>
            <a:spLocks noGrp="1"/>
          </p:cNvSpPr>
          <p:nvPr>
            <p:ph sz="quarter" idx="10"/>
          </p:nvPr>
        </p:nvSpPr>
        <p:spPr>
          <a:xfrm>
            <a:off x="281940" y="1752600"/>
            <a:ext cx="8557260" cy="4572000"/>
          </a:xfrm>
        </p:spPr>
        <p:txBody>
          <a:bodyPr/>
          <a:lstStyle/>
          <a:p>
            <a:pPr marL="0" indent="0">
              <a:buNone/>
            </a:pPr>
            <a:r>
              <a:rPr lang="en-US" dirty="0"/>
              <a:t>Margin: Describes securities purchased with money borrowed in part from broker</a:t>
            </a:r>
          </a:p>
          <a:p>
            <a:r>
              <a:rPr lang="en-US" dirty="0"/>
              <a:t>Net worth of investor's account</a:t>
            </a:r>
          </a:p>
          <a:p>
            <a:pPr marL="0" indent="0">
              <a:buNone/>
            </a:pPr>
            <a:r>
              <a:rPr lang="en-US" dirty="0"/>
              <a:t>Initial Margin Requirement (IMR)</a:t>
            </a:r>
          </a:p>
          <a:p>
            <a:r>
              <a:rPr lang="en-US" dirty="0"/>
              <a:t>Minimum set by Federal Reserve under Regulation T, currently 50% for stocks</a:t>
            </a:r>
          </a:p>
          <a:p>
            <a:r>
              <a:rPr lang="en-US" dirty="0"/>
              <a:t>Minimum % initial investor equity</a:t>
            </a:r>
          </a:p>
          <a:p>
            <a:r>
              <a:rPr lang="en-US" dirty="0"/>
              <a:t>1 − IMR = Maximum % amount investor can borrow</a:t>
            </a:r>
          </a:p>
        </p:txBody>
      </p:sp>
    </p:spTree>
    <p:extLst>
      <p:ext uri="{BB962C8B-B14F-4D97-AF65-F5344CB8AC3E}">
        <p14:creationId xmlns:p14="http://schemas.microsoft.com/office/powerpoint/2010/main" val="2125802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(2 of 6)</a:t>
            </a:r>
          </a:p>
        </p:txBody>
      </p:sp>
      <p:sp>
        <p:nvSpPr>
          <p:cNvPr id="3" name="Content Placeholder 2"/>
          <p:cNvSpPr>
            <a:spLocks noGrp="1"/>
          </p:cNvSpPr>
          <p:nvPr>
            <p:ph sz="quarter" idx="10"/>
          </p:nvPr>
        </p:nvSpPr>
        <p:spPr>
          <a:xfrm>
            <a:off x="281940" y="1752600"/>
            <a:ext cx="8557260" cy="4572000"/>
          </a:xfrm>
        </p:spPr>
        <p:txBody>
          <a:bodyPr/>
          <a:lstStyle/>
          <a:p>
            <a:pPr marL="0" indent="0">
              <a:buNone/>
            </a:pPr>
            <a:r>
              <a:rPr lang="en-US" dirty="0"/>
              <a:t>Equity</a:t>
            </a:r>
          </a:p>
          <a:p>
            <a:r>
              <a:rPr lang="en-US" dirty="0"/>
              <a:t>Position value – Borrowing + Additional cash</a:t>
            </a:r>
          </a:p>
          <a:p>
            <a:pPr marL="0" indent="0">
              <a:buNone/>
            </a:pPr>
            <a:r>
              <a:rPr lang="en-US" dirty="0"/>
              <a:t>Maintenance Margin Requirement (MMR)</a:t>
            </a:r>
          </a:p>
          <a:p>
            <a:r>
              <a:rPr lang="en-US" dirty="0"/>
              <a:t>Minimum amount equity can be before additional funds must be put into account</a:t>
            </a:r>
          </a:p>
          <a:p>
            <a:r>
              <a:rPr lang="en-US" dirty="0"/>
              <a:t>Exchanges mandate minimum 25%</a:t>
            </a:r>
          </a:p>
          <a:p>
            <a:pPr marL="0" indent="0">
              <a:buNone/>
            </a:pPr>
            <a:r>
              <a:rPr lang="en-US" dirty="0"/>
              <a:t>Margin Call</a:t>
            </a:r>
          </a:p>
          <a:p>
            <a:r>
              <a:rPr lang="en-US" dirty="0"/>
              <a:t>Notification from broker that you must put up additional funds or have position liquidated</a:t>
            </a:r>
          </a:p>
        </p:txBody>
      </p:sp>
    </p:spTree>
    <p:extLst>
      <p:ext uri="{BB962C8B-B14F-4D97-AF65-F5344CB8AC3E}">
        <p14:creationId xmlns:p14="http://schemas.microsoft.com/office/powerpoint/2010/main" val="2125802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(3 of 6)</a:t>
            </a:r>
          </a:p>
        </p:txBody>
      </p:sp>
      <p:graphicFrame>
        <p:nvGraphicFramePr>
          <p:cNvPr id="8" name="Object 7"/>
          <p:cNvGraphicFramePr>
            <a:graphicFrameLocks noChangeAspect="1"/>
          </p:cNvGraphicFramePr>
          <p:nvPr>
            <p:extLst>
              <p:ext uri="{D42A27DB-BD31-4B8C-83A1-F6EECF244321}">
                <p14:modId xmlns:p14="http://schemas.microsoft.com/office/powerpoint/2010/main" val="2511845572"/>
              </p:ext>
            </p:extLst>
          </p:nvPr>
        </p:nvGraphicFramePr>
        <p:xfrm>
          <a:off x="347663" y="1981200"/>
          <a:ext cx="8208962" cy="1427163"/>
        </p:xfrm>
        <a:graphic>
          <a:graphicData uri="http://schemas.openxmlformats.org/presentationml/2006/ole">
            <mc:AlternateContent xmlns:mc="http://schemas.openxmlformats.org/markup-compatibility/2006">
              <mc:Choice xmlns:v="urn:schemas-microsoft-com:vml" Requires="v">
                <p:oleObj spid="_x0000_s2248" name="Equation" r:id="rId3" imgW="3504960" imgH="609480" progId="Equation.DSMT4">
                  <p:embed/>
                </p:oleObj>
              </mc:Choice>
              <mc:Fallback>
                <p:oleObj name="Equation" r:id="rId3" imgW="3504960" imgH="609480" progId="Equation.DSMT4">
                  <p:embed/>
                  <p:pic>
                    <p:nvPicPr>
                      <p:cNvPr id="0" name="Object 2"/>
                      <p:cNvPicPr>
                        <a:picLocks noChangeAspect="1" noChangeArrowheads="1"/>
                      </p:cNvPicPr>
                      <p:nvPr/>
                    </p:nvPicPr>
                    <p:blipFill>
                      <a:blip r:embed="rId4"/>
                      <a:srcRect/>
                      <a:stretch>
                        <a:fillRect/>
                      </a:stretch>
                    </p:blipFill>
                    <p:spPr bwMode="auto">
                      <a:xfrm>
                        <a:off x="347663" y="1981200"/>
                        <a:ext cx="8208962"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Content Placeholder 3"/>
          <p:cNvSpPr>
            <a:spLocks noGrp="1"/>
          </p:cNvSpPr>
          <p:nvPr>
            <p:ph sz="quarter" idx="11"/>
          </p:nvPr>
        </p:nvSpPr>
        <p:spPr>
          <a:xfrm>
            <a:off x="344835" y="3629891"/>
            <a:ext cx="8141940" cy="1018309"/>
          </a:xfrm>
        </p:spPr>
        <p:txBody>
          <a:bodyPr/>
          <a:lstStyle/>
          <a:p>
            <a:pPr marL="0" indent="0">
              <a:buNone/>
            </a:pPr>
            <a:r>
              <a:rPr lang="en-US" dirty="0"/>
              <a:t>Solve for market value</a:t>
            </a:r>
          </a:p>
          <a:p>
            <a:pPr marL="0" indent="0">
              <a:buNone/>
            </a:pPr>
            <a:r>
              <a:rPr lang="en-US" dirty="0"/>
              <a:t>A margin call will occur when:</a:t>
            </a:r>
          </a:p>
        </p:txBody>
      </p:sp>
      <p:graphicFrame>
        <p:nvGraphicFramePr>
          <p:cNvPr id="7" name="Object 6"/>
          <p:cNvGraphicFramePr>
            <a:graphicFrameLocks noChangeAspect="1"/>
          </p:cNvGraphicFramePr>
          <p:nvPr>
            <p:extLst>
              <p:ext uri="{D42A27DB-BD31-4B8C-83A1-F6EECF244321}">
                <p14:modId xmlns:p14="http://schemas.microsoft.com/office/powerpoint/2010/main" val="999050125"/>
              </p:ext>
            </p:extLst>
          </p:nvPr>
        </p:nvGraphicFramePr>
        <p:xfrm>
          <a:off x="2344218" y="4832731"/>
          <a:ext cx="3838027" cy="850139"/>
        </p:xfrm>
        <a:graphic>
          <a:graphicData uri="http://schemas.openxmlformats.org/presentationml/2006/ole">
            <mc:AlternateContent xmlns:mc="http://schemas.openxmlformats.org/markup-compatibility/2006">
              <mc:Choice xmlns:v="urn:schemas-microsoft-com:vml" Requires="v">
                <p:oleObj spid="_x0000_s2249" name="Equation" r:id="rId5" imgW="1777680" imgH="393480" progId="Equation.DSMT4">
                  <p:embed/>
                </p:oleObj>
              </mc:Choice>
              <mc:Fallback>
                <p:oleObj name="Equation" r:id="rId5" imgW="1777680" imgH="39348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4218" y="4832731"/>
                        <a:ext cx="3838027" cy="85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25802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(4 of 6)</a:t>
            </a:r>
          </a:p>
        </p:txBody>
      </p:sp>
      <p:sp>
        <p:nvSpPr>
          <p:cNvPr id="7" name="Content Placeholder 6"/>
          <p:cNvSpPr>
            <a:spLocks noGrp="1"/>
          </p:cNvSpPr>
          <p:nvPr>
            <p:ph sz="quarter" idx="10"/>
          </p:nvPr>
        </p:nvSpPr>
        <p:spPr>
          <a:xfrm>
            <a:off x="279400" y="1752600"/>
            <a:ext cx="8534400" cy="2514600"/>
          </a:xfrm>
        </p:spPr>
        <p:txBody>
          <a:bodyPr>
            <a:normAutofit/>
          </a:bodyPr>
          <a:lstStyle/>
          <a:p>
            <a:pPr marL="0" indent="0">
              <a:buNone/>
            </a:pPr>
            <a:r>
              <a:rPr lang="en-US" dirty="0"/>
              <a:t>Margin Trading: Initial Conditions</a:t>
            </a:r>
          </a:p>
          <a:p>
            <a:r>
              <a:rPr lang="en-US" dirty="0"/>
              <a:t>X Corp: Stock price = $70</a:t>
            </a:r>
          </a:p>
          <a:p>
            <a:r>
              <a:rPr lang="en-US" dirty="0"/>
              <a:t>50%: Initial margin</a:t>
            </a:r>
          </a:p>
          <a:p>
            <a:r>
              <a:rPr lang="en-US" dirty="0"/>
              <a:t>40%: Maintenance margin</a:t>
            </a:r>
          </a:p>
          <a:p>
            <a:r>
              <a:rPr lang="en-US" dirty="0"/>
              <a:t>1000 shares purchased</a:t>
            </a:r>
          </a:p>
        </p:txBody>
      </p:sp>
      <p:graphicFrame>
        <p:nvGraphicFramePr>
          <p:cNvPr id="11" name="Table 10"/>
          <p:cNvGraphicFramePr>
            <a:graphicFrameLocks noGrp="1"/>
          </p:cNvGraphicFramePr>
          <p:nvPr>
            <p:extLst>
              <p:ext uri="{D42A27DB-BD31-4B8C-83A1-F6EECF244321}">
                <p14:modId xmlns:p14="http://schemas.microsoft.com/office/powerpoint/2010/main" val="2007791995"/>
              </p:ext>
            </p:extLst>
          </p:nvPr>
        </p:nvGraphicFramePr>
        <p:xfrm>
          <a:off x="1524000" y="4419600"/>
          <a:ext cx="6096000" cy="1107440"/>
        </p:xfrm>
        <a:graphic>
          <a:graphicData uri="http://schemas.openxmlformats.org/drawingml/2006/table">
            <a:tbl>
              <a:tblPr firstRow="1" bandRow="1">
                <a:tableStyleId>{5940675A-B579-460E-94D1-54222C63F5DA}</a:tableStyleId>
              </a:tblPr>
              <a:tblGrid>
                <a:gridCol w="16764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0">
                <a:tc>
                  <a:txBody>
                    <a:bodyPr/>
                    <a:lstStyle/>
                    <a:p>
                      <a:r>
                        <a:rPr lang="en-US" b="1" dirty="0"/>
                        <a:t>Initial Position</a:t>
                      </a:r>
                      <a:endParaRPr lang="en-US" b="1" dirty="0">
                        <a:latin typeface="+mn-lt"/>
                        <a:cs typeface="Arial" pitchFamily="34" charset="0"/>
                      </a:endParaRPr>
                    </a:p>
                  </a:txBody>
                  <a:tcPr/>
                </a:tc>
                <a:tc>
                  <a:txBody>
                    <a:bodyPr/>
                    <a:lstStyle/>
                    <a:p>
                      <a:endParaRPr lang="en-US" b="1" dirty="0">
                        <a:latin typeface="+mn-lt"/>
                        <a:cs typeface="Arial" pitchFamily="34" charset="0"/>
                      </a:endParaRPr>
                    </a:p>
                  </a:txBody>
                  <a:tcPr/>
                </a:tc>
                <a:tc>
                  <a:txBody>
                    <a:bodyPr/>
                    <a:lstStyle/>
                    <a:p>
                      <a:endParaRPr lang="en-US" b="1">
                        <a:latin typeface="+mn-lt"/>
                        <a:cs typeface="Arial" pitchFamily="34" charset="0"/>
                      </a:endParaRPr>
                    </a:p>
                  </a:txBody>
                  <a:tcPr/>
                </a:tc>
                <a:tc>
                  <a:txBody>
                    <a:bodyPr/>
                    <a:lstStyle/>
                    <a:p>
                      <a:endParaRPr lang="en-US" b="1" dirty="0">
                        <a:latin typeface="+mn-lt"/>
                        <a:cs typeface="Arial" pitchFamily="34" charset="0"/>
                      </a:endParaRPr>
                    </a:p>
                  </a:txBody>
                  <a:tcPr/>
                </a:tc>
                <a:extLst>
                  <a:ext uri="{0D108BD9-81ED-4DB2-BD59-A6C34878D82A}">
                    <a16:rowId xmlns:a16="http://schemas.microsoft.com/office/drawing/2014/main" val="10000"/>
                  </a:ext>
                </a:extLst>
              </a:tr>
              <a:tr h="370840">
                <a:tc>
                  <a:txBody>
                    <a:bodyPr/>
                    <a:lstStyle/>
                    <a:p>
                      <a:r>
                        <a:rPr lang="en-US" dirty="0"/>
                        <a:t>Stock</a:t>
                      </a:r>
                      <a:endParaRPr lang="en-US" dirty="0">
                        <a:latin typeface="+mn-lt"/>
                        <a:cs typeface="Arial" pitchFamily="34" charset="0"/>
                      </a:endParaRPr>
                    </a:p>
                  </a:txBody>
                  <a:tcPr/>
                </a:tc>
                <a:tc>
                  <a:txBody>
                    <a:bodyPr/>
                    <a:lstStyle/>
                    <a:p>
                      <a:r>
                        <a:rPr lang="en-US" dirty="0"/>
                        <a:t>$70,000</a:t>
                      </a:r>
                      <a:endParaRPr lang="en-US" dirty="0">
                        <a:latin typeface="+mn-lt"/>
                        <a:cs typeface="Arial" pitchFamily="34" charset="0"/>
                      </a:endParaRPr>
                    </a:p>
                  </a:txBody>
                  <a:tcPr/>
                </a:tc>
                <a:tc>
                  <a:txBody>
                    <a:bodyPr/>
                    <a:lstStyle/>
                    <a:p>
                      <a:r>
                        <a:rPr lang="en-US" dirty="0"/>
                        <a:t>Borrowed</a:t>
                      </a:r>
                      <a:endParaRPr lang="en-US" dirty="0">
                        <a:latin typeface="+mn-lt"/>
                        <a:cs typeface="Arial" pitchFamily="34" charset="0"/>
                      </a:endParaRPr>
                    </a:p>
                  </a:txBody>
                  <a:tcPr/>
                </a:tc>
                <a:tc>
                  <a:txBody>
                    <a:bodyPr/>
                    <a:lstStyle/>
                    <a:p>
                      <a:r>
                        <a:rPr lang="en-US" dirty="0"/>
                        <a:t>$35,000</a:t>
                      </a:r>
                      <a:endParaRPr lang="en-US" dirty="0">
                        <a:latin typeface="+mn-lt"/>
                        <a:cs typeface="Arial" pitchFamily="34" charset="0"/>
                      </a:endParaRPr>
                    </a:p>
                  </a:txBody>
                  <a:tcPr/>
                </a:tc>
                <a:extLst>
                  <a:ext uri="{0D108BD9-81ED-4DB2-BD59-A6C34878D82A}">
                    <a16:rowId xmlns:a16="http://schemas.microsoft.com/office/drawing/2014/main" val="10001"/>
                  </a:ext>
                </a:extLst>
              </a:tr>
              <a:tr h="370840">
                <a:tc>
                  <a:txBody>
                    <a:bodyPr/>
                    <a:lstStyle/>
                    <a:p>
                      <a:endParaRPr lang="en-US">
                        <a:latin typeface="+mn-lt"/>
                        <a:cs typeface="Arial" pitchFamily="34" charset="0"/>
                      </a:endParaRPr>
                    </a:p>
                  </a:txBody>
                  <a:tcPr/>
                </a:tc>
                <a:tc>
                  <a:txBody>
                    <a:bodyPr/>
                    <a:lstStyle/>
                    <a:p>
                      <a:endParaRPr lang="en-US">
                        <a:latin typeface="+mn-lt"/>
                        <a:cs typeface="Arial" pitchFamily="34" charset="0"/>
                      </a:endParaRPr>
                    </a:p>
                  </a:txBody>
                  <a:tcPr/>
                </a:tc>
                <a:tc>
                  <a:txBody>
                    <a:bodyPr/>
                    <a:lstStyle/>
                    <a:p>
                      <a:r>
                        <a:rPr lang="en-US" dirty="0"/>
                        <a:t>Equity</a:t>
                      </a:r>
                      <a:endParaRPr lang="en-US" dirty="0">
                        <a:latin typeface="+mn-lt"/>
                        <a:cs typeface="Arial" pitchFamily="34" charset="0"/>
                      </a:endParaRPr>
                    </a:p>
                  </a:txBody>
                  <a:tcPr/>
                </a:tc>
                <a:tc>
                  <a:txBody>
                    <a:bodyPr/>
                    <a:lstStyle/>
                    <a:p>
                      <a:r>
                        <a:rPr lang="en-US" dirty="0"/>
                        <a:t>$35,000</a:t>
                      </a:r>
                      <a:endParaRPr lang="en-US" dirty="0">
                        <a:latin typeface="+mn-lt"/>
                        <a:cs typeface="Arial" pitchFamily="34"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79593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(5 of 6)</a:t>
            </a:r>
          </a:p>
        </p:txBody>
      </p:sp>
      <p:sp>
        <p:nvSpPr>
          <p:cNvPr id="3" name="Content Placeholder 2"/>
          <p:cNvSpPr>
            <a:spLocks noGrp="1"/>
          </p:cNvSpPr>
          <p:nvPr>
            <p:ph sz="quarter" idx="10"/>
          </p:nvPr>
        </p:nvSpPr>
        <p:spPr>
          <a:xfrm>
            <a:off x="279400" y="1752600"/>
            <a:ext cx="8534400" cy="990600"/>
          </a:xfrm>
        </p:spPr>
        <p:txBody>
          <a:bodyPr>
            <a:normAutofit/>
          </a:bodyPr>
          <a:lstStyle/>
          <a:p>
            <a:pPr marL="0" indent="0">
              <a:buNone/>
            </a:pPr>
            <a:r>
              <a:rPr lang="en-US" dirty="0"/>
              <a:t>Stock price falls to $60 per share</a:t>
            </a:r>
          </a:p>
          <a:p>
            <a:r>
              <a:rPr lang="en-US" dirty="0"/>
              <a:t>Position value – Borrowing + Additional cash</a:t>
            </a:r>
          </a:p>
        </p:txBody>
      </p:sp>
      <p:graphicFrame>
        <p:nvGraphicFramePr>
          <p:cNvPr id="4" name="Object 3"/>
          <p:cNvGraphicFramePr>
            <a:graphicFrameLocks noChangeAspect="1"/>
          </p:cNvGraphicFramePr>
          <p:nvPr>
            <p:extLst>
              <p:ext uri="{D42A27DB-BD31-4B8C-83A1-F6EECF244321}">
                <p14:modId xmlns:p14="http://schemas.microsoft.com/office/powerpoint/2010/main" val="1104105968"/>
              </p:ext>
            </p:extLst>
          </p:nvPr>
        </p:nvGraphicFramePr>
        <p:xfrm>
          <a:off x="411874" y="2866859"/>
          <a:ext cx="5226926" cy="462801"/>
        </p:xfrm>
        <a:graphic>
          <a:graphicData uri="http://schemas.openxmlformats.org/presentationml/2006/ole">
            <mc:AlternateContent xmlns:mc="http://schemas.openxmlformats.org/markup-compatibility/2006">
              <mc:Choice xmlns:v="urn:schemas-microsoft-com:vml" Requires="v">
                <p:oleObj spid="_x0000_s5235" name="Equation" r:id="rId3" imgW="2438280" imgH="215640" progId="Equation.DSMT4">
                  <p:embed/>
                </p:oleObj>
              </mc:Choice>
              <mc:Fallback>
                <p:oleObj name="Equation" r:id="rId3" imgW="2438280" imgH="215640" progId="Equation.DSMT4">
                  <p:embed/>
                  <p:pic>
                    <p:nvPicPr>
                      <p:cNvPr id="0" name=""/>
                      <p:cNvPicPr/>
                      <p:nvPr/>
                    </p:nvPicPr>
                    <p:blipFill>
                      <a:blip r:embed="rId4"/>
                      <a:stretch>
                        <a:fillRect/>
                      </a:stretch>
                    </p:blipFill>
                    <p:spPr>
                      <a:xfrm>
                        <a:off x="411874" y="2866859"/>
                        <a:ext cx="5226926" cy="462801"/>
                      </a:xfrm>
                      <a:prstGeom prst="rect">
                        <a:avLst/>
                      </a:prstGeom>
                    </p:spPr>
                  </p:pic>
                </p:oleObj>
              </mc:Fallback>
            </mc:AlternateContent>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53790086"/>
              </p:ext>
            </p:extLst>
          </p:nvPr>
        </p:nvGraphicFramePr>
        <p:xfrm>
          <a:off x="1524000" y="3581400"/>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en-US" b="1" dirty="0">
                          <a:latin typeface="+mn-lt"/>
                          <a:cs typeface="Arial" pitchFamily="34" charset="0"/>
                        </a:rPr>
                        <a:t>New Position</a:t>
                      </a:r>
                    </a:p>
                  </a:txBody>
                  <a:tcPr/>
                </a:tc>
                <a:tc>
                  <a:txBody>
                    <a:bodyPr/>
                    <a:lstStyle/>
                    <a:p>
                      <a:endParaRPr lang="en-US" dirty="0">
                        <a:latin typeface="+mn-lt"/>
                        <a:cs typeface="Arial" pitchFamily="34" charset="0"/>
                      </a:endParaRPr>
                    </a:p>
                  </a:txBody>
                  <a:tcPr/>
                </a:tc>
                <a:tc>
                  <a:txBody>
                    <a:bodyPr/>
                    <a:lstStyle/>
                    <a:p>
                      <a:endParaRPr lang="en-US">
                        <a:latin typeface="+mn-lt"/>
                        <a:cs typeface="Arial" pitchFamily="34" charset="0"/>
                      </a:endParaRPr>
                    </a:p>
                  </a:txBody>
                  <a:tcPr/>
                </a:tc>
                <a:tc>
                  <a:txBody>
                    <a:bodyPr/>
                    <a:lstStyle/>
                    <a:p>
                      <a:endParaRPr lang="en-US" dirty="0">
                        <a:latin typeface="+mn-lt"/>
                        <a:cs typeface="Arial" pitchFamily="34"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SimSun" charset="-122"/>
                          <a:cs typeface="Arial" pitchFamily="34" charset="0"/>
                        </a:rPr>
                        <a:t>Stock</a:t>
                      </a:r>
                    </a:p>
                  </a:txBody>
                  <a:tcPr/>
                </a:tc>
                <a:tc>
                  <a:txBody>
                    <a:bodyPr/>
                    <a:lstStyle/>
                    <a:p>
                      <a:r>
                        <a:rPr lang="en-US" dirty="0">
                          <a:latin typeface="+mn-lt"/>
                          <a:cs typeface="Arial" pitchFamily="34" charset="0"/>
                        </a:rPr>
                        <a:t>$60,000</a:t>
                      </a:r>
                    </a:p>
                  </a:txBody>
                  <a:tcPr/>
                </a:tc>
                <a:tc>
                  <a:txBody>
                    <a:bodyPr/>
                    <a:lstStyle/>
                    <a:p>
                      <a:r>
                        <a:rPr lang="en-US" dirty="0">
                          <a:latin typeface="+mn-lt"/>
                          <a:cs typeface="Arial" pitchFamily="34" charset="0"/>
                        </a:rPr>
                        <a:t>Borrowed</a:t>
                      </a:r>
                    </a:p>
                  </a:txBody>
                  <a:tcPr/>
                </a:tc>
                <a:tc>
                  <a:txBody>
                    <a:bodyPr/>
                    <a:lstStyle/>
                    <a:p>
                      <a:r>
                        <a:rPr lang="en-US" dirty="0">
                          <a:latin typeface="+mn-lt"/>
                          <a:cs typeface="Arial" pitchFamily="34" charset="0"/>
                        </a:rPr>
                        <a:t>$35,000</a:t>
                      </a:r>
                    </a:p>
                  </a:txBody>
                  <a:tcPr/>
                </a:tc>
                <a:extLst>
                  <a:ext uri="{0D108BD9-81ED-4DB2-BD59-A6C34878D82A}">
                    <a16:rowId xmlns:a16="http://schemas.microsoft.com/office/drawing/2014/main" val="10001"/>
                  </a:ext>
                </a:extLst>
              </a:tr>
              <a:tr h="370840">
                <a:tc>
                  <a:txBody>
                    <a:bodyPr/>
                    <a:lstStyle/>
                    <a:p>
                      <a:endParaRPr lang="en-US">
                        <a:latin typeface="+mn-lt"/>
                        <a:cs typeface="Arial" pitchFamily="34" charset="0"/>
                      </a:endParaRPr>
                    </a:p>
                  </a:txBody>
                  <a:tcPr/>
                </a:tc>
                <a:tc>
                  <a:txBody>
                    <a:bodyPr/>
                    <a:lstStyle/>
                    <a:p>
                      <a:endParaRPr lang="en-US" dirty="0">
                        <a:latin typeface="+mn-lt"/>
                        <a:cs typeface="Arial" pitchFamily="34" charset="0"/>
                      </a:endParaRPr>
                    </a:p>
                  </a:txBody>
                  <a:tcPr/>
                </a:tc>
                <a:tc>
                  <a:txBody>
                    <a:bodyPr/>
                    <a:lstStyle/>
                    <a:p>
                      <a:r>
                        <a:rPr lang="en-US" dirty="0">
                          <a:latin typeface="+mn-lt"/>
                          <a:cs typeface="Arial" pitchFamily="34" charset="0"/>
                        </a:rPr>
                        <a:t>Equity</a:t>
                      </a:r>
                    </a:p>
                  </a:txBody>
                  <a:tcPr/>
                </a:tc>
                <a:tc>
                  <a:txBody>
                    <a:bodyPr/>
                    <a:lstStyle/>
                    <a:p>
                      <a:r>
                        <a:rPr lang="en-US" dirty="0">
                          <a:latin typeface="+mn-lt"/>
                          <a:cs typeface="Arial" pitchFamily="34" charset="0"/>
                        </a:rPr>
                        <a:t>$25,000</a:t>
                      </a:r>
                    </a:p>
                  </a:txBody>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sz="quarter" idx="12"/>
          </p:nvPr>
        </p:nvSpPr>
        <p:spPr>
          <a:xfrm>
            <a:off x="304800" y="4953000"/>
            <a:ext cx="8534400" cy="527798"/>
          </a:xfrm>
        </p:spPr>
        <p:txBody>
          <a:bodyPr>
            <a:normAutofit/>
          </a:bodyPr>
          <a:lstStyle/>
          <a:p>
            <a:pPr marL="0" indent="0">
              <a:buNone/>
            </a:pPr>
            <a:r>
              <a:rPr lang="en-US" dirty="0"/>
              <a:t>How far can price fall before margin call?</a:t>
            </a:r>
          </a:p>
        </p:txBody>
      </p:sp>
      <p:graphicFrame>
        <p:nvGraphicFramePr>
          <p:cNvPr id="7" name="Object 6"/>
          <p:cNvGraphicFramePr>
            <a:graphicFrameLocks noChangeAspect="1"/>
          </p:cNvGraphicFramePr>
          <p:nvPr>
            <p:extLst>
              <p:ext uri="{D42A27DB-BD31-4B8C-83A1-F6EECF244321}">
                <p14:modId xmlns:p14="http://schemas.microsoft.com/office/powerpoint/2010/main" val="2801129290"/>
              </p:ext>
            </p:extLst>
          </p:nvPr>
        </p:nvGraphicFramePr>
        <p:xfrm>
          <a:off x="684481" y="5614504"/>
          <a:ext cx="5544869" cy="519595"/>
        </p:xfrm>
        <a:graphic>
          <a:graphicData uri="http://schemas.openxmlformats.org/presentationml/2006/ole">
            <mc:AlternateContent xmlns:mc="http://schemas.openxmlformats.org/markup-compatibility/2006">
              <mc:Choice xmlns:v="urn:schemas-microsoft-com:vml" Requires="v">
                <p:oleObj spid="_x0000_s5236" name="Equation" r:id="rId5" imgW="2717640" imgH="253800" progId="Equation.DSMT4">
                  <p:embed/>
                </p:oleObj>
              </mc:Choice>
              <mc:Fallback>
                <p:oleObj name="Equation" r:id="rId5" imgW="2717640" imgH="253800" progId="Equation.DSMT4">
                  <p:embed/>
                  <p:pic>
                    <p:nvPicPr>
                      <p:cNvPr id="0" name=""/>
                      <p:cNvPicPr/>
                      <p:nvPr/>
                    </p:nvPicPr>
                    <p:blipFill>
                      <a:blip r:embed="rId6"/>
                      <a:stretch>
                        <a:fillRect/>
                      </a:stretch>
                    </p:blipFill>
                    <p:spPr>
                      <a:xfrm>
                        <a:off x="684481" y="5614504"/>
                        <a:ext cx="5544869" cy="519595"/>
                      </a:xfrm>
                      <a:prstGeom prst="rect">
                        <a:avLst/>
                      </a:prstGeom>
                    </p:spPr>
                  </p:pic>
                </p:oleObj>
              </mc:Fallback>
            </mc:AlternateContent>
          </a:graphicData>
        </a:graphic>
      </p:graphicFrame>
    </p:spTree>
    <p:extLst>
      <p:ext uri="{BB962C8B-B14F-4D97-AF65-F5344CB8AC3E}">
        <p14:creationId xmlns:p14="http://schemas.microsoft.com/office/powerpoint/2010/main" val="3679593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3.8 Buying on Margin (6 of 6)</a:t>
            </a:r>
          </a:p>
        </p:txBody>
      </p:sp>
      <p:graphicFrame>
        <p:nvGraphicFramePr>
          <p:cNvPr id="8" name="Object 7"/>
          <p:cNvGraphicFramePr>
            <a:graphicFrameLocks noChangeAspect="1"/>
          </p:cNvGraphicFramePr>
          <p:nvPr>
            <p:extLst>
              <p:ext uri="{D42A27DB-BD31-4B8C-83A1-F6EECF244321}">
                <p14:modId xmlns:p14="http://schemas.microsoft.com/office/powerpoint/2010/main" val="2145356045"/>
              </p:ext>
            </p:extLst>
          </p:nvPr>
        </p:nvGraphicFramePr>
        <p:xfrm>
          <a:off x="392113" y="1789113"/>
          <a:ext cx="6589712" cy="2563812"/>
        </p:xfrm>
        <a:graphic>
          <a:graphicData uri="http://schemas.openxmlformats.org/presentationml/2006/ole">
            <mc:AlternateContent xmlns:mc="http://schemas.openxmlformats.org/markup-compatibility/2006">
              <mc:Choice xmlns:v="urn:schemas-microsoft-com:vml" Requires="v">
                <p:oleObj spid="_x0000_s6201" name="Equation" r:id="rId3" imgW="3073320" imgH="1193760" progId="Equation.DSMT4">
                  <p:embed/>
                </p:oleObj>
              </mc:Choice>
              <mc:Fallback>
                <p:oleObj name="Equation" r:id="rId3" imgW="3073320" imgH="1193760" progId="Equation.DSMT4">
                  <p:embed/>
                  <p:pic>
                    <p:nvPicPr>
                      <p:cNvPr id="0" name=""/>
                      <p:cNvPicPr/>
                      <p:nvPr/>
                    </p:nvPicPr>
                    <p:blipFill>
                      <a:blip r:embed="rId4"/>
                      <a:stretch>
                        <a:fillRect/>
                      </a:stretch>
                    </p:blipFill>
                    <p:spPr>
                      <a:xfrm>
                        <a:off x="392113" y="1789113"/>
                        <a:ext cx="6589712" cy="2563812"/>
                      </a:xfrm>
                      <a:prstGeom prst="rect">
                        <a:avLst/>
                      </a:prstGeom>
                    </p:spPr>
                  </p:pic>
                </p:oleObj>
              </mc:Fallback>
            </mc:AlternateContent>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088831374"/>
              </p:ext>
            </p:extLst>
          </p:nvPr>
        </p:nvGraphicFramePr>
        <p:xfrm>
          <a:off x="1524000" y="4754880"/>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en-US" b="1" dirty="0">
                          <a:latin typeface="+mn-lt"/>
                          <a:cs typeface="Arial" pitchFamily="34" charset="0"/>
                        </a:rPr>
                        <a:t>New Position</a:t>
                      </a:r>
                    </a:p>
                  </a:txBody>
                  <a:tcPr/>
                </a:tc>
                <a:tc>
                  <a:txBody>
                    <a:bodyPr/>
                    <a:lstStyle/>
                    <a:p>
                      <a:endParaRPr lang="en-US" dirty="0">
                        <a:latin typeface="+mn-lt"/>
                        <a:cs typeface="Arial" pitchFamily="34" charset="0"/>
                      </a:endParaRPr>
                    </a:p>
                  </a:txBody>
                  <a:tcPr/>
                </a:tc>
                <a:tc>
                  <a:txBody>
                    <a:bodyPr/>
                    <a:lstStyle/>
                    <a:p>
                      <a:endParaRPr lang="en-US">
                        <a:latin typeface="+mn-lt"/>
                        <a:cs typeface="Arial" pitchFamily="34" charset="0"/>
                      </a:endParaRPr>
                    </a:p>
                  </a:txBody>
                  <a:tcPr/>
                </a:tc>
                <a:tc>
                  <a:txBody>
                    <a:bodyPr/>
                    <a:lstStyle/>
                    <a:p>
                      <a:endParaRPr lang="en-US">
                        <a:latin typeface="+mn-lt"/>
                        <a:cs typeface="Arial" pitchFamily="34"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SimSun" charset="-122"/>
                          <a:cs typeface="Arial" pitchFamily="34" charset="0"/>
                        </a:rPr>
                        <a:t>Stock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Microsoft YaHei" charset="-122"/>
                          <a:cs typeface="Arial" pitchFamily="34" charset="0"/>
                        </a:rPr>
                        <a:t>$60,000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SimSun" charset="-122"/>
                          <a:cs typeface="Arial" pitchFamily="34" charset="0"/>
                        </a:rPr>
                        <a:t>Borrowed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Microsoft YaHei" charset="-122"/>
                          <a:cs typeface="Arial" pitchFamily="34" charset="0"/>
                        </a:rPr>
                        <a:t>$35,000</a:t>
                      </a:r>
                    </a:p>
                  </a:txBody>
                  <a:tcPr/>
                </a:tc>
                <a:extLst>
                  <a:ext uri="{0D108BD9-81ED-4DB2-BD59-A6C34878D82A}">
                    <a16:rowId xmlns:a16="http://schemas.microsoft.com/office/drawing/2014/main" val="10001"/>
                  </a:ext>
                </a:extLst>
              </a:tr>
              <a:tr h="370840">
                <a:tc>
                  <a:txBody>
                    <a:bodyPr/>
                    <a:lstStyle/>
                    <a:p>
                      <a:endParaRPr lang="en-US">
                        <a:latin typeface="+mn-lt"/>
                        <a:cs typeface="Arial" pitchFamily="34" charset="0"/>
                      </a:endParaRPr>
                    </a:p>
                  </a:txBody>
                  <a:tcPr/>
                </a:tc>
                <a:tc>
                  <a:txBody>
                    <a:bodyPr/>
                    <a:lstStyle/>
                    <a:p>
                      <a:endParaRPr lang="en-US" dirty="0">
                        <a:latin typeface="+mn-lt"/>
                        <a:cs typeface="Arial"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SimSun" charset="-122"/>
                          <a:cs typeface="Arial" pitchFamily="34" charset="0"/>
                        </a:rPr>
                        <a:t>Equity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rgbClr val="000000"/>
                          </a:solidFill>
                          <a:effectLst/>
                          <a:latin typeface="+mn-lt"/>
                          <a:ea typeface="SimSun" charset="-122"/>
                          <a:cs typeface="Arial" pitchFamily="34" charset="0"/>
                        </a:rPr>
                        <a:t>$23,333</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79593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Table 3.1 Illustration of Buying Stock on Margin</a:t>
            </a:r>
          </a:p>
        </p:txBody>
      </p:sp>
      <p:graphicFrame>
        <p:nvGraphicFramePr>
          <p:cNvPr id="4" name="Table 3"/>
          <p:cNvGraphicFramePr>
            <a:graphicFrameLocks noGrp="1"/>
          </p:cNvGraphicFramePr>
          <p:nvPr>
            <p:extLst>
              <p:ext uri="{D42A27DB-BD31-4B8C-83A1-F6EECF244321}">
                <p14:modId xmlns:p14="http://schemas.microsoft.com/office/powerpoint/2010/main" val="2411888712"/>
              </p:ext>
            </p:extLst>
          </p:nvPr>
        </p:nvGraphicFramePr>
        <p:xfrm>
          <a:off x="288948" y="2209800"/>
          <a:ext cx="8626451" cy="2096372"/>
        </p:xfrm>
        <a:graphic>
          <a:graphicData uri="http://schemas.openxmlformats.org/drawingml/2006/table">
            <a:tbl>
              <a:tblPr firstRow="1" bandRow="1">
                <a:tableStyleId>{5940675A-B579-460E-94D1-54222C63F5DA}</a:tableStyleId>
              </a:tblPr>
              <a:tblGrid>
                <a:gridCol w="1700630">
                  <a:extLst>
                    <a:ext uri="{9D8B030D-6E8A-4147-A177-3AD203B41FA5}">
                      <a16:colId xmlns:a16="http://schemas.microsoft.com/office/drawing/2014/main" val="20000"/>
                    </a:ext>
                  </a:extLst>
                </a:gridCol>
                <a:gridCol w="2148388">
                  <a:extLst>
                    <a:ext uri="{9D8B030D-6E8A-4147-A177-3AD203B41FA5}">
                      <a16:colId xmlns:a16="http://schemas.microsoft.com/office/drawing/2014/main" val="20001"/>
                    </a:ext>
                  </a:extLst>
                </a:gridCol>
                <a:gridCol w="2831358">
                  <a:extLst>
                    <a:ext uri="{9D8B030D-6E8A-4147-A177-3AD203B41FA5}">
                      <a16:colId xmlns:a16="http://schemas.microsoft.com/office/drawing/2014/main" val="20002"/>
                    </a:ext>
                  </a:extLst>
                </a:gridCol>
                <a:gridCol w="1946075">
                  <a:extLst>
                    <a:ext uri="{9D8B030D-6E8A-4147-A177-3AD203B41FA5}">
                      <a16:colId xmlns:a16="http://schemas.microsoft.com/office/drawing/2014/main" val="20003"/>
                    </a:ext>
                  </a:extLst>
                </a:gridCol>
              </a:tblGrid>
              <a:tr h="764870">
                <a:tc>
                  <a:txBody>
                    <a:bodyPr/>
                    <a:lstStyle/>
                    <a:p>
                      <a:pPr algn="l"/>
                      <a:r>
                        <a:rPr lang="en-US" sz="1800" b="1" kern="1200" dirty="0">
                          <a:effectLst/>
                        </a:rPr>
                        <a:t>Change in</a:t>
                      </a:r>
                      <a:r>
                        <a:rPr lang="en-US" sz="1800" b="1" kern="1200" baseline="0" dirty="0">
                          <a:effectLst/>
                        </a:rPr>
                        <a:t> </a:t>
                      </a:r>
                      <a:r>
                        <a:rPr lang="en-US" sz="1800" b="1" kern="1200" dirty="0">
                          <a:effectLst/>
                        </a:rPr>
                        <a:t>Stock Price</a:t>
                      </a:r>
                      <a:endParaRPr lang="en-US" sz="1800" b="1" dirty="0">
                        <a:latin typeface="+mn-lt"/>
                      </a:endParaRPr>
                    </a:p>
                  </a:txBody>
                  <a:tcPr anchor="ctr"/>
                </a:tc>
                <a:tc>
                  <a:txBody>
                    <a:bodyPr/>
                    <a:lstStyle/>
                    <a:p>
                      <a:pPr algn="ctr"/>
                      <a:r>
                        <a:rPr lang="en-US" sz="1800" b="1" kern="1200" dirty="0">
                          <a:effectLst/>
                        </a:rPr>
                        <a:t>End-of-Year</a:t>
                      </a:r>
                      <a:r>
                        <a:rPr lang="en-US" sz="1800" b="1" kern="1200" baseline="0" dirty="0">
                          <a:effectLst/>
                        </a:rPr>
                        <a:t> </a:t>
                      </a:r>
                      <a:r>
                        <a:rPr lang="en-US" sz="1800" b="1" kern="1200" dirty="0">
                          <a:effectLst/>
                        </a:rPr>
                        <a:t>Value of</a:t>
                      </a:r>
                      <a:r>
                        <a:rPr lang="en-US" sz="1800" b="1" kern="1200" baseline="0" dirty="0">
                          <a:effectLst/>
                        </a:rPr>
                        <a:t> </a:t>
                      </a:r>
                      <a:r>
                        <a:rPr lang="en-US" sz="1800" b="1" kern="1200" dirty="0">
                          <a:effectLst/>
                        </a:rPr>
                        <a:t>Shares</a:t>
                      </a:r>
                      <a:endParaRPr lang="en-US" sz="1800" b="1" dirty="0">
                        <a:latin typeface="+mn-lt"/>
                      </a:endParaRPr>
                    </a:p>
                  </a:txBody>
                  <a:tcPr anchor="ctr"/>
                </a:tc>
                <a:tc>
                  <a:txBody>
                    <a:bodyPr/>
                    <a:lstStyle/>
                    <a:p>
                      <a:pPr algn="ctr"/>
                      <a:r>
                        <a:rPr lang="en-US" sz="1800" b="1" kern="1200" dirty="0">
                          <a:effectLst/>
                        </a:rPr>
                        <a:t>Repayment of Principal and Interest*</a:t>
                      </a:r>
                      <a:endParaRPr lang="en-US" sz="1800" b="1" dirty="0">
                        <a:latin typeface="+mn-lt"/>
                      </a:endParaRPr>
                    </a:p>
                  </a:txBody>
                  <a:tcPr anchor="ctr"/>
                </a:tc>
                <a:tc>
                  <a:txBody>
                    <a:bodyPr/>
                    <a:lstStyle/>
                    <a:p>
                      <a:pPr algn="ctr"/>
                      <a:r>
                        <a:rPr lang="en-US" sz="1800" b="1" kern="1200" dirty="0">
                          <a:effectLst/>
                        </a:rPr>
                        <a:t>Investor's Rate of</a:t>
                      </a:r>
                      <a:r>
                        <a:rPr lang="en-US" sz="1800" b="1" kern="1200" baseline="0" dirty="0">
                          <a:effectLst/>
                        </a:rPr>
                        <a:t> </a:t>
                      </a:r>
                      <a:r>
                        <a:rPr lang="en-US" sz="1800" b="1" kern="1200" dirty="0">
                          <a:effectLst/>
                        </a:rPr>
                        <a:t>Return</a:t>
                      </a:r>
                      <a:endParaRPr lang="en-US" sz="1800" b="1" dirty="0">
                        <a:latin typeface="+mn-lt"/>
                      </a:endParaRPr>
                    </a:p>
                  </a:txBody>
                  <a:tcPr anchor="ctr"/>
                </a:tc>
                <a:extLst>
                  <a:ext uri="{0D108BD9-81ED-4DB2-BD59-A6C34878D82A}">
                    <a16:rowId xmlns:a16="http://schemas.microsoft.com/office/drawing/2014/main" val="10000"/>
                  </a:ext>
                </a:extLst>
              </a:tr>
              <a:tr h="443834">
                <a:tc>
                  <a:txBody>
                    <a:bodyPr/>
                    <a:lstStyle/>
                    <a:p>
                      <a:pPr algn="l"/>
                      <a:r>
                        <a:rPr lang="en-US" dirty="0"/>
                        <a:t>30% increase</a:t>
                      </a:r>
                    </a:p>
                  </a:txBody>
                  <a:tcPr/>
                </a:tc>
                <a:tc>
                  <a:txBody>
                    <a:bodyPr/>
                    <a:lstStyle/>
                    <a:p>
                      <a:pPr algn="r"/>
                      <a:r>
                        <a:rPr lang="en-US" dirty="0"/>
                        <a:t>$26,000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t>$10,900</a:t>
                      </a:r>
                    </a:p>
                  </a:txBody>
                  <a:tcPr/>
                </a:tc>
                <a:tc>
                  <a:txBody>
                    <a:bodyPr/>
                    <a:lstStyle/>
                    <a:p>
                      <a:pPr algn="r"/>
                      <a:r>
                        <a:rPr lang="en-US" dirty="0"/>
                        <a:t>51%</a:t>
                      </a:r>
                    </a:p>
                  </a:txBody>
                  <a:tcPr/>
                </a:tc>
                <a:extLst>
                  <a:ext uri="{0D108BD9-81ED-4DB2-BD59-A6C34878D82A}">
                    <a16:rowId xmlns:a16="http://schemas.microsoft.com/office/drawing/2014/main" val="10001"/>
                  </a:ext>
                </a:extLst>
              </a:tr>
              <a:tr h="443834">
                <a:tc>
                  <a:txBody>
                    <a:bodyPr/>
                    <a:lstStyle/>
                    <a:p>
                      <a:pPr algn="l"/>
                      <a:r>
                        <a:rPr lang="en-US" dirty="0"/>
                        <a:t>No</a:t>
                      </a:r>
                      <a:r>
                        <a:rPr lang="en-US" baseline="0" dirty="0"/>
                        <a:t> change</a:t>
                      </a:r>
                      <a:endParaRPr lang="en-US" dirty="0"/>
                    </a:p>
                  </a:txBody>
                  <a:tcPr/>
                </a:tc>
                <a:tc>
                  <a:txBody>
                    <a:bodyPr/>
                    <a:lstStyle/>
                    <a:p>
                      <a:pPr algn="r"/>
                      <a:r>
                        <a:rPr lang="en-US" dirty="0"/>
                        <a:t>20,000</a:t>
                      </a:r>
                    </a:p>
                  </a:txBody>
                  <a:tcPr/>
                </a:tc>
                <a:tc>
                  <a:txBody>
                    <a:bodyPr/>
                    <a:lstStyle/>
                    <a:p>
                      <a:pPr algn="r"/>
                      <a:r>
                        <a:rPr lang="en-US" dirty="0"/>
                        <a:t>10,900</a:t>
                      </a:r>
                    </a:p>
                  </a:txBody>
                  <a:tcPr/>
                </a:tc>
                <a:tc>
                  <a:txBody>
                    <a:bodyPr/>
                    <a:lstStyle/>
                    <a:p>
                      <a:pPr algn="r"/>
                      <a:r>
                        <a:rPr lang="en-US" sz="1800" kern="1200" dirty="0">
                          <a:effectLst/>
                        </a:rPr>
                        <a:t>−</a:t>
                      </a:r>
                      <a:r>
                        <a:rPr lang="en-US" dirty="0"/>
                        <a:t>9</a:t>
                      </a:r>
                    </a:p>
                  </a:txBody>
                  <a:tcPr/>
                </a:tc>
                <a:extLst>
                  <a:ext uri="{0D108BD9-81ED-4DB2-BD59-A6C34878D82A}">
                    <a16:rowId xmlns:a16="http://schemas.microsoft.com/office/drawing/2014/main" val="10002"/>
                  </a:ext>
                </a:extLst>
              </a:tr>
              <a:tr h="443834">
                <a:tc>
                  <a:txBody>
                    <a:bodyPr/>
                    <a:lstStyle/>
                    <a:p>
                      <a:pPr algn="l"/>
                      <a:r>
                        <a:rPr lang="en-US" dirty="0"/>
                        <a:t>30% decrease</a:t>
                      </a:r>
                    </a:p>
                  </a:txBody>
                  <a:tcPr/>
                </a:tc>
                <a:tc>
                  <a:txBody>
                    <a:bodyPr/>
                    <a:lstStyle/>
                    <a:p>
                      <a:pPr algn="r"/>
                      <a:r>
                        <a:rPr lang="en-US" dirty="0"/>
                        <a:t>14,000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t>10,900</a:t>
                      </a:r>
                    </a:p>
                  </a:txBody>
                  <a:tcPr/>
                </a:tc>
                <a:tc>
                  <a:txBody>
                    <a:bodyPr/>
                    <a:lstStyle/>
                    <a:p>
                      <a:pPr algn="r"/>
                      <a:r>
                        <a:rPr lang="en-US" sz="1800" kern="1200" dirty="0">
                          <a:effectLst/>
                        </a:rPr>
                        <a:t>−</a:t>
                      </a:r>
                      <a:r>
                        <a:rPr lang="en-US" dirty="0"/>
                        <a:t>69</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79593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(1 of 3)</a:t>
            </a:r>
          </a:p>
        </p:txBody>
      </p:sp>
      <p:sp>
        <p:nvSpPr>
          <p:cNvPr id="3" name="Content Placeholder 2"/>
          <p:cNvSpPr>
            <a:spLocks noGrp="1"/>
          </p:cNvSpPr>
          <p:nvPr>
            <p:ph sz="quarter" idx="10"/>
          </p:nvPr>
        </p:nvSpPr>
        <p:spPr>
          <a:xfrm>
            <a:off x="281940" y="1752600"/>
            <a:ext cx="8557260" cy="4495800"/>
          </a:xfrm>
        </p:spPr>
        <p:txBody>
          <a:bodyPr/>
          <a:lstStyle/>
          <a:p>
            <a:pPr marL="0" indent="0">
              <a:spcBef>
                <a:spcPts val="600"/>
              </a:spcBef>
              <a:spcAft>
                <a:spcPts val="2400"/>
              </a:spcAft>
              <a:buNone/>
            </a:pPr>
            <a:r>
              <a:rPr lang="en-US" dirty="0"/>
              <a:t>Sale of shares not owned by investor but borrowed through broker</a:t>
            </a:r>
          </a:p>
          <a:p>
            <a:pPr marL="0" indent="0">
              <a:spcBef>
                <a:spcPts val="600"/>
              </a:spcBef>
              <a:buNone/>
            </a:pPr>
            <a:r>
              <a:rPr lang="en-US" dirty="0"/>
              <a:t>Mechanics</a:t>
            </a:r>
          </a:p>
          <a:p>
            <a:pPr>
              <a:spcBef>
                <a:spcPts val="600"/>
              </a:spcBef>
            </a:pPr>
            <a:r>
              <a:rPr lang="en-US" dirty="0"/>
              <a:t>Borrow stock from broker; must post margin</a:t>
            </a:r>
          </a:p>
          <a:p>
            <a:pPr>
              <a:spcBef>
                <a:spcPts val="600"/>
              </a:spcBef>
            </a:pPr>
            <a:r>
              <a:rPr lang="en-US" dirty="0"/>
              <a:t>Broker sells stock, and deposits proceeds/margin in margin account</a:t>
            </a:r>
          </a:p>
          <a:p>
            <a:pPr>
              <a:spcBef>
                <a:spcPts val="600"/>
              </a:spcBef>
            </a:pPr>
            <a:r>
              <a:rPr lang="en-US" dirty="0"/>
              <a:t>Covering or closing out position: Buy stock; broker returns title to original party</a:t>
            </a:r>
          </a:p>
        </p:txBody>
      </p:sp>
    </p:spTree>
    <p:extLst>
      <p:ext uri="{BB962C8B-B14F-4D97-AF65-F5344CB8AC3E}">
        <p14:creationId xmlns:p14="http://schemas.microsoft.com/office/powerpoint/2010/main" val="3679593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(2 of 3)</a:t>
            </a:r>
          </a:p>
        </p:txBody>
      </p:sp>
      <p:sp>
        <p:nvSpPr>
          <p:cNvPr id="3" name="Content Placeholder 2"/>
          <p:cNvSpPr>
            <a:spLocks noGrp="1"/>
          </p:cNvSpPr>
          <p:nvPr>
            <p:ph sz="quarter" idx="10"/>
          </p:nvPr>
        </p:nvSpPr>
        <p:spPr>
          <a:xfrm>
            <a:off x="281940" y="1752600"/>
            <a:ext cx="8557260" cy="4495800"/>
          </a:xfrm>
        </p:spPr>
        <p:txBody>
          <a:bodyPr/>
          <a:lstStyle/>
          <a:p>
            <a:pPr marL="0" indent="0">
              <a:buNone/>
            </a:pPr>
            <a:r>
              <a:rPr lang="en-US" dirty="0"/>
              <a:t>Required initial margin: Usually 50%</a:t>
            </a:r>
          </a:p>
          <a:p>
            <a:r>
              <a:rPr lang="en-US" dirty="0"/>
              <a:t>More for low-priced stocks</a:t>
            </a:r>
          </a:p>
          <a:p>
            <a:pPr marL="0" indent="0">
              <a:buNone/>
            </a:pPr>
            <a:r>
              <a:rPr lang="en-US" dirty="0"/>
              <a:t>Liable for any cash flows</a:t>
            </a:r>
          </a:p>
          <a:p>
            <a:r>
              <a:rPr lang="en-US" dirty="0"/>
              <a:t>Dividend on stock</a:t>
            </a:r>
          </a:p>
          <a:p>
            <a:pPr marL="0" indent="0">
              <a:buNone/>
            </a:pPr>
            <a:r>
              <a:rPr lang="en-US" dirty="0"/>
              <a:t>Zero tick, uptick rule</a:t>
            </a:r>
          </a:p>
          <a:p>
            <a:r>
              <a:rPr lang="en-US" dirty="0"/>
              <a:t>Eliminated by SEC in July 2007</a:t>
            </a:r>
          </a:p>
        </p:txBody>
      </p:sp>
    </p:spTree>
    <p:extLst>
      <p:ext uri="{BB962C8B-B14F-4D97-AF65-F5344CB8AC3E}">
        <p14:creationId xmlns:p14="http://schemas.microsoft.com/office/powerpoint/2010/main" val="3097640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Example (1 of 2)</a:t>
            </a:r>
          </a:p>
        </p:txBody>
      </p:sp>
      <p:sp>
        <p:nvSpPr>
          <p:cNvPr id="3" name="Content Placeholder 2"/>
          <p:cNvSpPr>
            <a:spLocks noGrp="1"/>
          </p:cNvSpPr>
          <p:nvPr>
            <p:ph sz="quarter" idx="10"/>
          </p:nvPr>
        </p:nvSpPr>
        <p:spPr>
          <a:xfrm>
            <a:off x="281940" y="1752600"/>
            <a:ext cx="8557260" cy="4495800"/>
          </a:xfrm>
        </p:spPr>
        <p:txBody>
          <a:bodyPr/>
          <a:lstStyle/>
          <a:p>
            <a:pPr marL="0" indent="0">
              <a:spcBef>
                <a:spcPts val="600"/>
              </a:spcBef>
              <a:buNone/>
            </a:pPr>
            <a:r>
              <a:rPr lang="en-US" dirty="0"/>
              <a:t>Sell 100 short shares of stock at $60 per share</a:t>
            </a:r>
          </a:p>
          <a:p>
            <a:pPr>
              <a:spcBef>
                <a:spcPts val="600"/>
              </a:spcBef>
            </a:pPr>
            <a:r>
              <a:rPr lang="en-US" dirty="0"/>
              <a:t>$6,000 must be pledged to broker</a:t>
            </a:r>
          </a:p>
          <a:p>
            <a:pPr>
              <a:spcBef>
                <a:spcPts val="600"/>
              </a:spcBef>
            </a:pPr>
            <a:r>
              <a:rPr lang="en-US" dirty="0"/>
              <a:t>Pledge 50% margin, or $3,000</a:t>
            </a:r>
          </a:p>
          <a:p>
            <a:pPr>
              <a:spcBef>
                <a:spcPts val="600"/>
              </a:spcBef>
              <a:spcAft>
                <a:spcPts val="3000"/>
              </a:spcAft>
            </a:pPr>
            <a:r>
              <a:rPr lang="en-US" dirty="0"/>
              <a:t>Now there is $9,000 in margin account</a:t>
            </a:r>
          </a:p>
          <a:p>
            <a:pPr marL="0" indent="0">
              <a:spcBef>
                <a:spcPts val="600"/>
              </a:spcBef>
              <a:buNone/>
            </a:pPr>
            <a:r>
              <a:rPr lang="en-US" dirty="0"/>
              <a:t>Short sale equity = Total margin account – Market value</a:t>
            </a:r>
          </a:p>
        </p:txBody>
      </p:sp>
    </p:spTree>
    <p:extLst>
      <p:ext uri="{BB962C8B-B14F-4D97-AF65-F5344CB8AC3E}">
        <p14:creationId xmlns:p14="http://schemas.microsoft.com/office/powerpoint/2010/main" val="3097640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(3 of 3)</a:t>
            </a:r>
          </a:p>
        </p:txBody>
      </p:sp>
      <p:sp>
        <p:nvSpPr>
          <p:cNvPr id="3" name="Content Placeholder 2"/>
          <p:cNvSpPr>
            <a:spLocks noGrp="1"/>
          </p:cNvSpPr>
          <p:nvPr>
            <p:ph sz="quarter" idx="10"/>
          </p:nvPr>
        </p:nvSpPr>
        <p:spPr>
          <a:xfrm>
            <a:off x="281940" y="1752600"/>
            <a:ext cx="8633460" cy="4495800"/>
          </a:xfrm>
        </p:spPr>
        <p:txBody>
          <a:bodyPr/>
          <a:lstStyle/>
          <a:p>
            <a:pPr marL="0" indent="0">
              <a:buNone/>
            </a:pPr>
            <a:r>
              <a:rPr lang="en-US" dirty="0"/>
              <a:t>Example</a:t>
            </a:r>
          </a:p>
          <a:p>
            <a:r>
              <a:rPr lang="en-US" dirty="0"/>
              <a:t>Maintenance margin for short sale of stock with price &gt; $16.75 is 30% market value</a:t>
            </a:r>
          </a:p>
          <a:p>
            <a:pPr lvl="1"/>
            <a:r>
              <a:rPr lang="en-US" dirty="0"/>
              <a:t>30% x $6,000 = $1,800</a:t>
            </a:r>
          </a:p>
          <a:p>
            <a:r>
              <a:rPr lang="en-US" dirty="0"/>
              <a:t>You have $1,200 excess margin</a:t>
            </a:r>
          </a:p>
          <a:p>
            <a:r>
              <a:rPr lang="en-US" dirty="0"/>
              <a:t>What price for margin call?</a:t>
            </a:r>
          </a:p>
        </p:txBody>
      </p:sp>
    </p:spTree>
    <p:extLst>
      <p:ext uri="{BB962C8B-B14F-4D97-AF65-F5344CB8AC3E}">
        <p14:creationId xmlns:p14="http://schemas.microsoft.com/office/powerpoint/2010/main" val="3097640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Example, Margin Call</a:t>
            </a:r>
          </a:p>
        </p:txBody>
      </p:sp>
      <p:graphicFrame>
        <p:nvGraphicFramePr>
          <p:cNvPr id="8" name="Object 7"/>
          <p:cNvGraphicFramePr>
            <a:graphicFrameLocks noChangeAspect="1"/>
          </p:cNvGraphicFramePr>
          <p:nvPr>
            <p:extLst>
              <p:ext uri="{D42A27DB-BD31-4B8C-83A1-F6EECF244321}">
                <p14:modId xmlns:p14="http://schemas.microsoft.com/office/powerpoint/2010/main" val="2372733674"/>
              </p:ext>
            </p:extLst>
          </p:nvPr>
        </p:nvGraphicFramePr>
        <p:xfrm>
          <a:off x="319881" y="1828800"/>
          <a:ext cx="8504238" cy="2862104"/>
        </p:xfrm>
        <a:graphic>
          <a:graphicData uri="http://schemas.openxmlformats.org/presentationml/2006/ole">
            <mc:AlternateContent xmlns:mc="http://schemas.openxmlformats.org/markup-compatibility/2006">
              <mc:Choice xmlns:v="urn:schemas-microsoft-com:vml" Requires="v">
                <p:oleObj spid="_x0000_s3163" name="Equation" r:id="rId3" imgW="3492360" imgH="1180800" progId="Equation.DSMT4">
                  <p:embed/>
                </p:oleObj>
              </mc:Choice>
              <mc:Fallback>
                <p:oleObj name="Equation" r:id="rId3" imgW="3492360" imgH="1180800" progId="Equation.DSMT4">
                  <p:embed/>
                  <p:pic>
                    <p:nvPicPr>
                      <p:cNvPr id="0" name="Object 7"/>
                      <p:cNvPicPr>
                        <a:picLocks noChangeAspect="1" noChangeArrowheads="1"/>
                      </p:cNvPicPr>
                      <p:nvPr/>
                    </p:nvPicPr>
                    <p:blipFill>
                      <a:blip r:embed="rId4"/>
                      <a:srcRect/>
                      <a:stretch>
                        <a:fillRect/>
                      </a:stretch>
                    </p:blipFill>
                    <p:spPr bwMode="auto">
                      <a:xfrm>
                        <a:off x="319881" y="1828800"/>
                        <a:ext cx="8504238" cy="286210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58573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3.9 Short Sales: Example (2 of 2)</a:t>
            </a:r>
          </a:p>
        </p:txBody>
      </p:sp>
      <p:sp>
        <p:nvSpPr>
          <p:cNvPr id="3" name="Content Placeholder 2"/>
          <p:cNvSpPr>
            <a:spLocks noGrp="1"/>
          </p:cNvSpPr>
          <p:nvPr>
            <p:ph sz="quarter" idx="10"/>
          </p:nvPr>
        </p:nvSpPr>
        <p:spPr>
          <a:xfrm>
            <a:off x="281940" y="1752600"/>
            <a:ext cx="8557260" cy="983408"/>
          </a:xfrm>
        </p:spPr>
        <p:txBody>
          <a:bodyPr>
            <a:normAutofit/>
          </a:bodyPr>
          <a:lstStyle/>
          <a:p>
            <a:pPr marL="0" indent="0">
              <a:buNone/>
            </a:pPr>
            <a:r>
              <a:rPr lang="en-US" dirty="0"/>
              <a:t>If this occurs:</a:t>
            </a:r>
          </a:p>
          <a:p>
            <a:r>
              <a:rPr lang="en-US" dirty="0"/>
              <a:t>Equity = $9,000 − $6,923 = $2,077</a:t>
            </a:r>
          </a:p>
        </p:txBody>
      </p:sp>
      <p:graphicFrame>
        <p:nvGraphicFramePr>
          <p:cNvPr id="6" name="Object 5"/>
          <p:cNvGraphicFramePr>
            <a:graphicFrameLocks noChangeAspect="1"/>
          </p:cNvGraphicFramePr>
          <p:nvPr>
            <p:extLst>
              <p:ext uri="{D42A27DB-BD31-4B8C-83A1-F6EECF244321}">
                <p14:modId xmlns:p14="http://schemas.microsoft.com/office/powerpoint/2010/main" val="2388243424"/>
              </p:ext>
            </p:extLst>
          </p:nvPr>
        </p:nvGraphicFramePr>
        <p:xfrm>
          <a:off x="698500" y="2846638"/>
          <a:ext cx="7408595" cy="516959"/>
        </p:xfrm>
        <a:graphic>
          <a:graphicData uri="http://schemas.openxmlformats.org/presentationml/2006/ole">
            <mc:AlternateContent xmlns:mc="http://schemas.openxmlformats.org/markup-compatibility/2006">
              <mc:Choice xmlns:v="urn:schemas-microsoft-com:vml" Requires="v">
                <p:oleObj spid="_x0000_s7278" name="Equation" r:id="rId3" imgW="3073320" imgH="215640" progId="Equation.DSMT4">
                  <p:embed/>
                </p:oleObj>
              </mc:Choice>
              <mc:Fallback>
                <p:oleObj name="Equation" r:id="rId3" imgW="3073320" imgH="215640" progId="Equation.DSMT4">
                  <p:embed/>
                  <p:pic>
                    <p:nvPicPr>
                      <p:cNvPr id="0" name=""/>
                      <p:cNvPicPr>
                        <a:picLocks noChangeAspect="1" noChangeArrowheads="1"/>
                      </p:cNvPicPr>
                      <p:nvPr/>
                    </p:nvPicPr>
                    <p:blipFill>
                      <a:blip r:embed="rId4"/>
                      <a:srcRect/>
                      <a:stretch>
                        <a:fillRect/>
                      </a:stretch>
                    </p:blipFill>
                    <p:spPr bwMode="auto">
                      <a:xfrm>
                        <a:off x="698500" y="2846638"/>
                        <a:ext cx="7408595" cy="516959"/>
                      </a:xfrm>
                      <a:prstGeom prst="rect">
                        <a:avLst/>
                      </a:prstGeom>
                      <a:noFill/>
                      <a:ln>
                        <a:noFill/>
                      </a:ln>
                    </p:spPr>
                  </p:pic>
                </p:oleObj>
              </mc:Fallback>
            </mc:AlternateContent>
          </a:graphicData>
        </a:graphic>
      </p:graphicFrame>
      <p:sp>
        <p:nvSpPr>
          <p:cNvPr id="4" name="Content Placeholder 3"/>
          <p:cNvSpPr>
            <a:spLocks noGrp="1"/>
          </p:cNvSpPr>
          <p:nvPr>
            <p:ph sz="quarter" idx="11"/>
          </p:nvPr>
        </p:nvSpPr>
        <p:spPr>
          <a:xfrm>
            <a:off x="281940" y="3495140"/>
            <a:ext cx="8557260" cy="528119"/>
          </a:xfrm>
        </p:spPr>
        <p:txBody>
          <a:bodyPr/>
          <a:lstStyle/>
          <a:p>
            <a:pPr marL="0" indent="0">
              <a:buNone/>
            </a:pPr>
            <a:r>
              <a:rPr lang="en-US" dirty="0"/>
              <a:t>To restore 50% initial margin:</a:t>
            </a:r>
          </a:p>
        </p:txBody>
      </p:sp>
      <p:graphicFrame>
        <p:nvGraphicFramePr>
          <p:cNvPr id="7" name="Object 6"/>
          <p:cNvGraphicFramePr>
            <a:graphicFrameLocks noChangeAspect="1"/>
          </p:cNvGraphicFramePr>
          <p:nvPr>
            <p:extLst>
              <p:ext uri="{D42A27DB-BD31-4B8C-83A1-F6EECF244321}">
                <p14:modId xmlns:p14="http://schemas.microsoft.com/office/powerpoint/2010/main" val="1333737568"/>
              </p:ext>
            </p:extLst>
          </p:nvPr>
        </p:nvGraphicFramePr>
        <p:xfrm>
          <a:off x="736600" y="4191000"/>
          <a:ext cx="4676775" cy="469900"/>
        </p:xfrm>
        <a:graphic>
          <a:graphicData uri="http://schemas.openxmlformats.org/presentationml/2006/ole">
            <mc:AlternateContent xmlns:mc="http://schemas.openxmlformats.org/markup-compatibility/2006">
              <mc:Choice xmlns:v="urn:schemas-microsoft-com:vml" Requires="v">
                <p:oleObj spid="_x0000_s7279" name="Equation" r:id="rId5" imgW="2133360" imgH="215640" progId="Equation.DSMT4">
                  <p:embed/>
                </p:oleObj>
              </mc:Choice>
              <mc:Fallback>
                <p:oleObj name="Equation" r:id="rId5" imgW="2133360" imgH="215640" progId="Equation.DSMT4">
                  <p:embed/>
                  <p:pic>
                    <p:nvPicPr>
                      <p:cNvPr id="0" name=""/>
                      <p:cNvPicPr>
                        <a:picLocks noChangeAspect="1" noChangeArrowheads="1"/>
                      </p:cNvPicPr>
                      <p:nvPr/>
                    </p:nvPicPr>
                    <p:blipFill>
                      <a:blip r:embed="rId6"/>
                      <a:srcRect/>
                      <a:stretch>
                        <a:fillRect/>
                      </a:stretch>
                    </p:blipFill>
                    <p:spPr bwMode="auto">
                      <a:xfrm>
                        <a:off x="736600" y="4191000"/>
                        <a:ext cx="4676775" cy="4699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521188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Table 3.2 Cash Flows from Purchasing vs. Short-Selling</a:t>
            </a:r>
          </a:p>
        </p:txBody>
      </p:sp>
      <p:sp>
        <p:nvSpPr>
          <p:cNvPr id="8" name="Content Placeholder 7"/>
          <p:cNvSpPr>
            <a:spLocks noGrp="1"/>
          </p:cNvSpPr>
          <p:nvPr>
            <p:ph sz="quarter" idx="10"/>
          </p:nvPr>
        </p:nvSpPr>
        <p:spPr>
          <a:xfrm>
            <a:off x="344527" y="1501219"/>
            <a:ext cx="8705941" cy="753633"/>
          </a:xfrm>
        </p:spPr>
        <p:txBody>
          <a:bodyPr>
            <a:noAutofit/>
          </a:bodyPr>
          <a:lstStyle/>
          <a:p>
            <a:pPr marL="0" indent="0">
              <a:buNone/>
            </a:pPr>
            <a:r>
              <a:rPr lang="en-US" sz="2000" b="1" dirty="0"/>
              <a:t>TABLE 3.2</a:t>
            </a:r>
            <a:r>
              <a:rPr lang="en-US" sz="2000" dirty="0"/>
              <a:t> Cash flows from purchasing versus short-selling shares of stock</a:t>
            </a:r>
            <a:endParaRPr lang="en-US" sz="2000" b="1" dirty="0"/>
          </a:p>
          <a:p>
            <a:pPr marL="3086100" indent="0">
              <a:buNone/>
            </a:pPr>
            <a:r>
              <a:rPr lang="en-US" sz="2000" b="1" dirty="0"/>
              <a:t>Purchase of Stock</a:t>
            </a:r>
          </a:p>
        </p:txBody>
      </p:sp>
      <p:graphicFrame>
        <p:nvGraphicFramePr>
          <p:cNvPr id="3" name="Table 2"/>
          <p:cNvGraphicFramePr>
            <a:graphicFrameLocks noGrp="1"/>
          </p:cNvGraphicFramePr>
          <p:nvPr>
            <p:extLst>
              <p:ext uri="{D42A27DB-BD31-4B8C-83A1-F6EECF244321}">
                <p14:modId xmlns:p14="http://schemas.microsoft.com/office/powerpoint/2010/main" val="1411777987"/>
              </p:ext>
            </p:extLst>
          </p:nvPr>
        </p:nvGraphicFramePr>
        <p:xfrm>
          <a:off x="533400" y="2349500"/>
          <a:ext cx="8077200" cy="972884"/>
        </p:xfrm>
        <a:graphic>
          <a:graphicData uri="http://schemas.openxmlformats.org/drawingml/2006/table">
            <a:tbl>
              <a:tblPr firstRow="1" bandRow="1">
                <a:tableStyleId>{5940675A-B579-460E-94D1-54222C63F5DA}</a:tableStyleId>
              </a:tblPr>
              <a:tblGrid>
                <a:gridCol w="2264999">
                  <a:extLst>
                    <a:ext uri="{9D8B030D-6E8A-4147-A177-3AD203B41FA5}">
                      <a16:colId xmlns:a16="http://schemas.microsoft.com/office/drawing/2014/main" val="20000"/>
                    </a:ext>
                  </a:extLst>
                </a:gridCol>
                <a:gridCol w="3104464">
                  <a:extLst>
                    <a:ext uri="{9D8B030D-6E8A-4147-A177-3AD203B41FA5}">
                      <a16:colId xmlns:a16="http://schemas.microsoft.com/office/drawing/2014/main" val="20001"/>
                    </a:ext>
                  </a:extLst>
                </a:gridCol>
                <a:gridCol w="2707737">
                  <a:extLst>
                    <a:ext uri="{9D8B030D-6E8A-4147-A177-3AD203B41FA5}">
                      <a16:colId xmlns:a16="http://schemas.microsoft.com/office/drawing/2014/main" val="20002"/>
                    </a:ext>
                  </a:extLst>
                </a:gridCol>
              </a:tblGrid>
              <a:tr h="279400">
                <a:tc>
                  <a:txBody>
                    <a:bodyPr/>
                    <a:lstStyle/>
                    <a:p>
                      <a:pPr marL="0" marR="0">
                        <a:lnSpc>
                          <a:spcPct val="86000"/>
                        </a:lnSpc>
                        <a:spcBef>
                          <a:spcPts val="35"/>
                        </a:spcBef>
                        <a:spcAft>
                          <a:spcPts val="720"/>
                        </a:spcAft>
                        <a:tabLst>
                          <a:tab pos="2240280" algn="l"/>
                          <a:tab pos="7705090" algn="r"/>
                        </a:tabLst>
                      </a:pPr>
                      <a:r>
                        <a:rPr lang="en-US" sz="1600" b="1" spc="30" dirty="0">
                          <a:solidFill>
                            <a:srgbClr val="000000"/>
                          </a:solidFill>
                          <a:effectLst/>
                          <a:latin typeface="+mn-lt"/>
                          <a:ea typeface="Calibri" panose="020F0502020204030204" pitchFamily="34" charset="0"/>
                          <a:cs typeface="Times New Roman" panose="02020603050405020304" pitchFamily="18" charset="0"/>
                        </a:rPr>
                        <a:t>Time</a:t>
                      </a:r>
                      <a:endParaRPr lang="en-US" sz="1600" b="1" dirty="0">
                        <a:effectLst/>
                        <a:latin typeface="+mn-lt"/>
                        <a:ea typeface="Calibri" panose="020F0502020204030204" pitchFamily="34" charset="0"/>
                        <a:cs typeface="Times New Roman" panose="02020603050405020304" pitchFamily="18" charset="0"/>
                      </a:endParaRPr>
                    </a:p>
                  </a:txBody>
                  <a:tcPr/>
                </a:tc>
                <a:tc>
                  <a:txBody>
                    <a:bodyPr/>
                    <a:lstStyle/>
                    <a:p>
                      <a:pPr marL="0" marR="0">
                        <a:lnSpc>
                          <a:spcPct val="86000"/>
                        </a:lnSpc>
                        <a:spcBef>
                          <a:spcPts val="35"/>
                        </a:spcBef>
                        <a:spcAft>
                          <a:spcPts val="720"/>
                        </a:spcAft>
                        <a:tabLst>
                          <a:tab pos="2240280" algn="l"/>
                          <a:tab pos="7705090" algn="r"/>
                        </a:tabLst>
                      </a:pPr>
                      <a:r>
                        <a:rPr lang="en-US" sz="1600" b="1" dirty="0">
                          <a:solidFill>
                            <a:srgbClr val="000000"/>
                          </a:solidFill>
                          <a:effectLst/>
                          <a:latin typeface="+mn-lt"/>
                          <a:ea typeface="Calibri" panose="020F0502020204030204" pitchFamily="34" charset="0"/>
                          <a:cs typeface="Times New Roman" panose="02020603050405020304" pitchFamily="18" charset="0"/>
                        </a:rPr>
                        <a:t>Action</a:t>
                      </a:r>
                      <a:endParaRPr lang="en-US" sz="1600" b="1" dirty="0">
                        <a:effectLst/>
                        <a:latin typeface="+mn-lt"/>
                        <a:ea typeface="Calibri" panose="020F0502020204030204" pitchFamily="34" charset="0"/>
                        <a:cs typeface="Times New Roman" panose="02020603050405020304" pitchFamily="18" charset="0"/>
                      </a:endParaRPr>
                    </a:p>
                  </a:txBody>
                  <a:tcPr/>
                </a:tc>
                <a:tc>
                  <a:txBody>
                    <a:bodyPr/>
                    <a:lstStyle/>
                    <a:p>
                      <a:pPr marL="0" marR="0">
                        <a:lnSpc>
                          <a:spcPct val="86000"/>
                        </a:lnSpc>
                        <a:spcBef>
                          <a:spcPts val="35"/>
                        </a:spcBef>
                        <a:spcAft>
                          <a:spcPts val="720"/>
                        </a:spcAft>
                        <a:tabLst>
                          <a:tab pos="2240280" algn="l"/>
                          <a:tab pos="7705090" algn="r"/>
                        </a:tabLst>
                      </a:pPr>
                      <a:r>
                        <a:rPr lang="en-US" sz="1600" b="1" dirty="0">
                          <a:solidFill>
                            <a:srgbClr val="000000"/>
                          </a:solidFill>
                          <a:effectLst/>
                          <a:latin typeface="+mn-lt"/>
                          <a:ea typeface="Calibri" panose="020F0502020204030204" pitchFamily="34" charset="0"/>
                          <a:cs typeface="Times New Roman" panose="02020603050405020304" pitchFamily="18" charset="0"/>
                        </a:rPr>
                        <a:t>Cash Flow*</a:t>
                      </a:r>
                      <a:endParaRPr lang="en-US" sz="1600" b="1"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0"/>
                  </a:ext>
                </a:extLst>
              </a:tr>
              <a:tr h="279400">
                <a:tc>
                  <a:txBody>
                    <a:bodyPr/>
                    <a:lstStyle/>
                    <a:p>
                      <a:r>
                        <a:rPr lang="en-US" sz="1600" kern="1200" dirty="0">
                          <a:solidFill>
                            <a:schemeClr val="tx1"/>
                          </a:solidFill>
                          <a:effectLst/>
                          <a:latin typeface="+mn-lt"/>
                          <a:ea typeface="+mn-ea"/>
                          <a:cs typeface="+mn-cs"/>
                        </a:rPr>
                        <a:t>0</a:t>
                      </a:r>
                      <a:endParaRPr lang="en-US" sz="1600" dirty="0">
                        <a:latin typeface="+mn-lt"/>
                      </a:endParaRPr>
                    </a:p>
                  </a:txBody>
                  <a:tcPr/>
                </a:tc>
                <a:tc>
                  <a:txBody>
                    <a:bodyPr/>
                    <a:lstStyle/>
                    <a:p>
                      <a:r>
                        <a:rPr lang="en-US" sz="1600" kern="1200" dirty="0">
                          <a:solidFill>
                            <a:schemeClr val="tx1"/>
                          </a:solidFill>
                          <a:effectLst/>
                          <a:latin typeface="+mn-lt"/>
                          <a:ea typeface="+mn-ea"/>
                          <a:cs typeface="+mn-cs"/>
                        </a:rPr>
                        <a:t>Buy share</a:t>
                      </a:r>
                      <a:endParaRPr lang="en-US" sz="1600" dirty="0">
                        <a:latin typeface="+mn-lt"/>
                      </a:endParaRPr>
                    </a:p>
                  </a:txBody>
                  <a:tcPr/>
                </a:tc>
                <a:tc>
                  <a:txBody>
                    <a:bodyPr/>
                    <a:lstStyle/>
                    <a:p>
                      <a:r>
                        <a:rPr lang="en-US" sz="1600" dirty="0"/>
                        <a:t>−</a:t>
                      </a:r>
                      <a:r>
                        <a:rPr lang="en-US" sz="1600" kern="1200" dirty="0">
                          <a:solidFill>
                            <a:schemeClr val="tx1"/>
                          </a:solidFill>
                          <a:effectLst/>
                          <a:latin typeface="+mn-lt"/>
                          <a:ea typeface="+mn-ea"/>
                          <a:cs typeface="+mn-cs"/>
                        </a:rPr>
                        <a:t>Initial price</a:t>
                      </a:r>
                      <a:endParaRPr lang="en-US" sz="1600" dirty="0">
                        <a:latin typeface="+mn-lt"/>
                      </a:endParaRPr>
                    </a:p>
                  </a:txBody>
                  <a:tcPr/>
                </a:tc>
                <a:extLst>
                  <a:ext uri="{0D108BD9-81ED-4DB2-BD59-A6C34878D82A}">
                    <a16:rowId xmlns:a16="http://schemas.microsoft.com/office/drawing/2014/main" val="10001"/>
                  </a:ext>
                </a:extLst>
              </a:tr>
              <a:tr h="279400">
                <a:tc>
                  <a:txBody>
                    <a:bodyPr/>
                    <a:lstStyle/>
                    <a:p>
                      <a:r>
                        <a:rPr lang="en-US" sz="1600" dirty="0">
                          <a:latin typeface="+mn-lt"/>
                        </a:rPr>
                        <a:t>1</a:t>
                      </a:r>
                    </a:p>
                  </a:txBody>
                  <a:tcPr/>
                </a:tc>
                <a:tc>
                  <a:txBody>
                    <a:bodyPr/>
                    <a:lstStyle/>
                    <a:p>
                      <a:r>
                        <a:rPr lang="en-US" sz="1600" kern="1200" dirty="0">
                          <a:solidFill>
                            <a:schemeClr val="tx1"/>
                          </a:solidFill>
                          <a:effectLst/>
                          <a:latin typeface="+mn-lt"/>
                          <a:ea typeface="+mn-ea"/>
                          <a:cs typeface="+mn-cs"/>
                        </a:rPr>
                        <a:t>Receive dividend, sell share</a:t>
                      </a:r>
                      <a:endParaRPr lang="en-US" sz="16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Ending price + Dividend</a:t>
                      </a:r>
                    </a:p>
                  </a:txBody>
                  <a:tcPr/>
                </a:tc>
                <a:extLst>
                  <a:ext uri="{0D108BD9-81ED-4DB2-BD59-A6C34878D82A}">
                    <a16:rowId xmlns:a16="http://schemas.microsoft.com/office/drawing/2014/main" val="10002"/>
                  </a:ext>
                </a:extLst>
              </a:tr>
            </a:tbl>
          </a:graphicData>
        </a:graphic>
      </p:graphicFrame>
      <p:sp>
        <p:nvSpPr>
          <p:cNvPr id="4" name="Content Placeholder 3"/>
          <p:cNvSpPr>
            <a:spLocks noGrp="1"/>
          </p:cNvSpPr>
          <p:nvPr>
            <p:ph sz="quarter" idx="12"/>
          </p:nvPr>
        </p:nvSpPr>
        <p:spPr>
          <a:xfrm>
            <a:off x="495300" y="3436745"/>
            <a:ext cx="8115300" cy="716155"/>
          </a:xfrm>
        </p:spPr>
        <p:txBody>
          <a:bodyPr>
            <a:noAutofit/>
          </a:bodyPr>
          <a:lstStyle/>
          <a:p>
            <a:pPr marL="0" indent="0">
              <a:buNone/>
            </a:pPr>
            <a:r>
              <a:rPr lang="en-US" sz="1800" dirty="0"/>
              <a:t>Profit = (Ending price + Dividend) − Initial price</a:t>
            </a:r>
          </a:p>
          <a:p>
            <a:pPr marL="2921000" indent="0">
              <a:buNone/>
            </a:pPr>
            <a:r>
              <a:rPr lang="en-US" sz="2000" b="1" dirty="0"/>
              <a:t>Short Sale of Stock</a:t>
            </a:r>
          </a:p>
        </p:txBody>
      </p:sp>
      <p:graphicFrame>
        <p:nvGraphicFramePr>
          <p:cNvPr id="9" name="Table 8"/>
          <p:cNvGraphicFramePr>
            <a:graphicFrameLocks noGrp="1"/>
          </p:cNvGraphicFramePr>
          <p:nvPr>
            <p:extLst>
              <p:ext uri="{D42A27DB-BD31-4B8C-83A1-F6EECF244321}">
                <p14:modId xmlns:p14="http://schemas.microsoft.com/office/powerpoint/2010/main" val="1807969369"/>
              </p:ext>
            </p:extLst>
          </p:nvPr>
        </p:nvGraphicFramePr>
        <p:xfrm>
          <a:off x="545600" y="4229100"/>
          <a:ext cx="8115800" cy="1460564"/>
        </p:xfrm>
        <a:graphic>
          <a:graphicData uri="http://schemas.openxmlformats.org/drawingml/2006/table">
            <a:tbl>
              <a:tblPr firstRow="1" bandRow="1">
                <a:tableStyleId>{5940675A-B579-460E-94D1-54222C63F5DA}</a:tableStyleId>
              </a:tblPr>
              <a:tblGrid>
                <a:gridCol w="2275538">
                  <a:extLst>
                    <a:ext uri="{9D8B030D-6E8A-4147-A177-3AD203B41FA5}">
                      <a16:colId xmlns:a16="http://schemas.microsoft.com/office/drawing/2014/main" val="20000"/>
                    </a:ext>
                  </a:extLst>
                </a:gridCol>
                <a:gridCol w="3118910">
                  <a:extLst>
                    <a:ext uri="{9D8B030D-6E8A-4147-A177-3AD203B41FA5}">
                      <a16:colId xmlns:a16="http://schemas.microsoft.com/office/drawing/2014/main" val="20001"/>
                    </a:ext>
                  </a:extLst>
                </a:gridCol>
                <a:gridCol w="2721352">
                  <a:extLst>
                    <a:ext uri="{9D8B030D-6E8A-4147-A177-3AD203B41FA5}">
                      <a16:colId xmlns:a16="http://schemas.microsoft.com/office/drawing/2014/main" val="20002"/>
                    </a:ext>
                  </a:extLst>
                </a:gridCol>
              </a:tblGrid>
              <a:tr h="285394">
                <a:tc>
                  <a:txBody>
                    <a:bodyPr/>
                    <a:lstStyle/>
                    <a:p>
                      <a:pPr marL="0" marR="0">
                        <a:lnSpc>
                          <a:spcPct val="86000"/>
                        </a:lnSpc>
                        <a:spcBef>
                          <a:spcPts val="35"/>
                        </a:spcBef>
                        <a:spcAft>
                          <a:spcPts val="720"/>
                        </a:spcAft>
                        <a:tabLst>
                          <a:tab pos="2240280" algn="l"/>
                          <a:tab pos="7705090" algn="r"/>
                        </a:tabLst>
                      </a:pPr>
                      <a:r>
                        <a:rPr lang="en-US" sz="1600" b="1" spc="30" dirty="0">
                          <a:solidFill>
                            <a:srgbClr val="000000"/>
                          </a:solidFill>
                          <a:effectLst/>
                          <a:latin typeface="+mn-lt"/>
                          <a:ea typeface="Calibri" panose="020F0502020204030204" pitchFamily="34" charset="0"/>
                          <a:cs typeface="Times New Roman" panose="02020603050405020304" pitchFamily="18" charset="0"/>
                        </a:rPr>
                        <a:t>Time</a:t>
                      </a:r>
                      <a:endParaRPr lang="en-US" sz="1600" b="1" dirty="0">
                        <a:effectLst/>
                        <a:latin typeface="+mn-lt"/>
                        <a:ea typeface="Calibri" panose="020F0502020204030204" pitchFamily="34" charset="0"/>
                        <a:cs typeface="Times New Roman" panose="02020603050405020304" pitchFamily="18" charset="0"/>
                      </a:endParaRPr>
                    </a:p>
                  </a:txBody>
                  <a:tcPr/>
                </a:tc>
                <a:tc>
                  <a:txBody>
                    <a:bodyPr/>
                    <a:lstStyle/>
                    <a:p>
                      <a:pPr marL="0" marR="0">
                        <a:lnSpc>
                          <a:spcPct val="86000"/>
                        </a:lnSpc>
                        <a:spcBef>
                          <a:spcPts val="35"/>
                        </a:spcBef>
                        <a:spcAft>
                          <a:spcPts val="720"/>
                        </a:spcAft>
                        <a:tabLst>
                          <a:tab pos="2240280" algn="l"/>
                          <a:tab pos="7705090" algn="r"/>
                        </a:tabLst>
                      </a:pPr>
                      <a:r>
                        <a:rPr lang="en-US" sz="1600" b="1" dirty="0">
                          <a:solidFill>
                            <a:srgbClr val="000000"/>
                          </a:solidFill>
                          <a:effectLst/>
                          <a:latin typeface="+mn-lt"/>
                          <a:ea typeface="Calibri" panose="020F0502020204030204" pitchFamily="34" charset="0"/>
                          <a:cs typeface="Times New Roman" panose="02020603050405020304" pitchFamily="18" charset="0"/>
                        </a:rPr>
                        <a:t>Action</a:t>
                      </a:r>
                      <a:endParaRPr lang="en-US" sz="1600" b="1" dirty="0">
                        <a:effectLst/>
                        <a:latin typeface="+mn-lt"/>
                        <a:ea typeface="Calibri" panose="020F0502020204030204" pitchFamily="34" charset="0"/>
                        <a:cs typeface="Times New Roman" panose="02020603050405020304" pitchFamily="18" charset="0"/>
                      </a:endParaRPr>
                    </a:p>
                  </a:txBody>
                  <a:tcPr/>
                </a:tc>
                <a:tc>
                  <a:txBody>
                    <a:bodyPr/>
                    <a:lstStyle/>
                    <a:p>
                      <a:pPr marL="0" marR="0">
                        <a:lnSpc>
                          <a:spcPct val="86000"/>
                        </a:lnSpc>
                        <a:spcBef>
                          <a:spcPts val="35"/>
                        </a:spcBef>
                        <a:spcAft>
                          <a:spcPts val="720"/>
                        </a:spcAft>
                        <a:tabLst>
                          <a:tab pos="2240280" algn="l"/>
                          <a:tab pos="7705090" algn="r"/>
                        </a:tabLst>
                      </a:pPr>
                      <a:r>
                        <a:rPr lang="en-US" sz="1600" b="1" dirty="0">
                          <a:solidFill>
                            <a:srgbClr val="000000"/>
                          </a:solidFill>
                          <a:effectLst/>
                          <a:latin typeface="+mn-lt"/>
                          <a:ea typeface="Calibri" panose="020F0502020204030204" pitchFamily="34" charset="0"/>
                          <a:cs typeface="Times New Roman" panose="02020603050405020304" pitchFamily="18" charset="0"/>
                        </a:rPr>
                        <a:t>Cash Flow*</a:t>
                      </a:r>
                      <a:endParaRPr lang="en-US" sz="1600" b="1"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0"/>
                  </a:ext>
                </a:extLst>
              </a:tr>
              <a:tr h="317773">
                <a:tc>
                  <a:txBody>
                    <a:bodyPr/>
                    <a:lstStyle/>
                    <a:p>
                      <a:r>
                        <a:rPr lang="en-US" sz="1600" kern="1200" dirty="0">
                          <a:solidFill>
                            <a:schemeClr val="tx1"/>
                          </a:solidFill>
                          <a:effectLst/>
                          <a:latin typeface="+mn-lt"/>
                          <a:ea typeface="+mn-ea"/>
                          <a:cs typeface="+mn-cs"/>
                        </a:rPr>
                        <a:t>0</a:t>
                      </a:r>
                      <a:endParaRPr lang="en-US" sz="1600" dirty="0">
                        <a:latin typeface="+mn-lt"/>
                      </a:endParaRPr>
                    </a:p>
                  </a:txBody>
                  <a:tcPr/>
                </a:tc>
                <a:tc>
                  <a:txBody>
                    <a:bodyPr/>
                    <a:lstStyle/>
                    <a:p>
                      <a:r>
                        <a:rPr lang="en-US" sz="1600" kern="1200" dirty="0">
                          <a:solidFill>
                            <a:schemeClr val="tx1"/>
                          </a:solidFill>
                          <a:effectLst/>
                          <a:latin typeface="+mn-lt"/>
                          <a:ea typeface="+mn-ea"/>
                          <a:cs typeface="+mn-cs"/>
                        </a:rPr>
                        <a:t>Borrow share; sell it</a:t>
                      </a:r>
                      <a:endParaRPr lang="en-US" sz="1600" dirty="0">
                        <a:latin typeface="+mn-lt"/>
                      </a:endParaRPr>
                    </a:p>
                  </a:txBody>
                  <a:tcPr/>
                </a:tc>
                <a:tc>
                  <a:txBody>
                    <a:bodyPr/>
                    <a:lstStyle/>
                    <a:p>
                      <a:r>
                        <a:rPr lang="en-US" sz="1600" dirty="0"/>
                        <a:t>+Initial price</a:t>
                      </a:r>
                      <a:endParaRPr lang="en-US" sz="1600" dirty="0">
                        <a:latin typeface="+mn-lt"/>
                      </a:endParaRPr>
                    </a:p>
                  </a:txBody>
                  <a:tcPr/>
                </a:tc>
                <a:extLst>
                  <a:ext uri="{0D108BD9-81ED-4DB2-BD59-A6C34878D82A}">
                    <a16:rowId xmlns:a16="http://schemas.microsoft.com/office/drawing/2014/main" val="10001"/>
                  </a:ext>
                </a:extLst>
              </a:tr>
              <a:tr h="779989">
                <a:tc>
                  <a:txBody>
                    <a:bodyPr/>
                    <a:lstStyle/>
                    <a:p>
                      <a:r>
                        <a:rPr lang="en-US" sz="1600" dirty="0">
                          <a:latin typeface="+mn-lt"/>
                        </a:rPr>
                        <a:t>1</a:t>
                      </a:r>
                    </a:p>
                  </a:txBody>
                  <a:tcPr/>
                </a:tc>
                <a:tc>
                  <a:txBody>
                    <a:bodyPr/>
                    <a:lstStyle/>
                    <a:p>
                      <a:r>
                        <a:rPr lang="en-US" sz="1600" kern="1200" dirty="0">
                          <a:solidFill>
                            <a:schemeClr val="tx1"/>
                          </a:solidFill>
                          <a:effectLst/>
                          <a:latin typeface="+mn-lt"/>
                          <a:ea typeface="+mn-ea"/>
                          <a:cs typeface="+mn-cs"/>
                        </a:rPr>
                        <a:t>Repay dividend and buy share to replace the share originally borrowed</a:t>
                      </a:r>
                      <a:endParaRPr lang="en-US" sz="16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a:t>
                      </a:r>
                      <a:r>
                        <a:rPr lang="en-US" sz="1600" kern="1200" dirty="0">
                          <a:solidFill>
                            <a:schemeClr val="tx1"/>
                          </a:solidFill>
                          <a:effectLst/>
                          <a:latin typeface="+mn-lt"/>
                          <a:ea typeface="+mn-ea"/>
                          <a:cs typeface="+mn-cs"/>
                        </a:rPr>
                        <a:t>(Ending price + Dividend)</a:t>
                      </a:r>
                    </a:p>
                  </a:txBody>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sz="quarter" idx="13"/>
          </p:nvPr>
        </p:nvSpPr>
        <p:spPr>
          <a:xfrm>
            <a:off x="508149" y="5803900"/>
            <a:ext cx="8103321" cy="673100"/>
          </a:xfrm>
        </p:spPr>
        <p:txBody>
          <a:bodyPr>
            <a:noAutofit/>
          </a:bodyPr>
          <a:lstStyle/>
          <a:p>
            <a:pPr marL="0" indent="0">
              <a:buNone/>
            </a:pPr>
            <a:r>
              <a:rPr lang="en-US" sz="1800" dirty="0"/>
              <a:t>Profit = Initial price − (Ending price + Dividend)</a:t>
            </a:r>
          </a:p>
          <a:p>
            <a:pPr marL="0" indent="0">
              <a:buNone/>
            </a:pPr>
            <a:r>
              <a:rPr lang="en-US" sz="1800" dirty="0"/>
              <a:t>*Note: A negative cash flow implies a cash </a:t>
            </a:r>
            <a:r>
              <a:rPr lang="en-US" sz="1800" i="1" dirty="0"/>
              <a:t>outflow</a:t>
            </a:r>
            <a:r>
              <a:rPr lang="en-US" sz="1800" dirty="0"/>
              <a:t>.</a:t>
            </a:r>
          </a:p>
        </p:txBody>
      </p:sp>
    </p:spTree>
    <p:extLst>
      <p:ext uri="{BB962C8B-B14F-4D97-AF65-F5344CB8AC3E}">
        <p14:creationId xmlns:p14="http://schemas.microsoft.com/office/powerpoint/2010/main" val="521188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3.10 Regulation of Securities Markets</a:t>
            </a:r>
          </a:p>
        </p:txBody>
      </p:sp>
      <p:sp>
        <p:nvSpPr>
          <p:cNvPr id="3" name="Content Placeholder 2"/>
          <p:cNvSpPr>
            <a:spLocks noGrp="1"/>
          </p:cNvSpPr>
          <p:nvPr>
            <p:ph sz="quarter" idx="10"/>
          </p:nvPr>
        </p:nvSpPr>
        <p:spPr>
          <a:xfrm>
            <a:off x="281940" y="1752600"/>
            <a:ext cx="8633460" cy="4343400"/>
          </a:xfrm>
        </p:spPr>
        <p:txBody>
          <a:bodyPr/>
          <a:lstStyle/>
          <a:p>
            <a:pPr marL="0" indent="0">
              <a:buNone/>
            </a:pPr>
            <a:r>
              <a:rPr lang="en-US" dirty="0"/>
              <a:t>Self-Regulation</a:t>
            </a:r>
          </a:p>
          <a:p>
            <a:pPr marL="0" indent="0">
              <a:buNone/>
            </a:pPr>
            <a:r>
              <a:rPr lang="en-US" dirty="0"/>
              <a:t>The Sarbanes-Oxley Act</a:t>
            </a:r>
          </a:p>
          <a:p>
            <a:pPr marL="0" indent="0">
              <a:buNone/>
            </a:pPr>
            <a:r>
              <a:rPr lang="en-US" dirty="0"/>
              <a:t>Insider Trading</a:t>
            </a:r>
          </a:p>
          <a:p>
            <a:r>
              <a:rPr lang="en-US" dirty="0"/>
              <a:t>Inside information: Nonpublic knowledge about a corporation possessed by officers, major owners, etc., with privileged access to information</a:t>
            </a:r>
          </a:p>
        </p:txBody>
      </p:sp>
    </p:spTree>
    <p:extLst>
      <p:ext uri="{BB962C8B-B14F-4D97-AF65-F5344CB8AC3E}">
        <p14:creationId xmlns:p14="http://schemas.microsoft.com/office/powerpoint/2010/main" val="521188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Appendix of Image Long Descriptions</a:t>
            </a:r>
            <a:endParaRPr lang="ru-RU" dirty="0"/>
          </a:p>
        </p:txBody>
      </p:sp>
    </p:spTree>
    <p:extLst>
      <p:ext uri="{BB962C8B-B14F-4D97-AF65-F5344CB8AC3E}">
        <p14:creationId xmlns:p14="http://schemas.microsoft.com/office/powerpoint/2010/main" val="29450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fontScale="90000"/>
          </a:bodyPr>
          <a:lstStyle/>
          <a:p>
            <a:r>
              <a:rPr lang="en-US" dirty="0">
                <a:latin typeface="Calibri" panose="020F0502020204030204" pitchFamily="34" charset="0"/>
                <a:cs typeface="Calibri" panose="020F0502020204030204" pitchFamily="34" charset="0"/>
              </a:rPr>
              <a:t>Figure 3.1 Relationship among a Firm Issuing Securities, the Underwriters, and the Public </a:t>
            </a:r>
            <a:r>
              <a:rPr lang="en-US" dirty="0"/>
              <a:t>Long Description</a:t>
            </a:r>
          </a:p>
        </p:txBody>
      </p:sp>
      <p:sp>
        <p:nvSpPr>
          <p:cNvPr id="4" name="Content Placeholder 3"/>
          <p:cNvSpPr>
            <a:spLocks noGrp="1"/>
          </p:cNvSpPr>
          <p:nvPr>
            <p:ph sz="quarter" idx="10"/>
          </p:nvPr>
        </p:nvSpPr>
        <p:spPr>
          <a:xfrm>
            <a:off x="281940" y="1752600"/>
            <a:ext cx="8633460" cy="4267200"/>
          </a:xfrm>
        </p:spPr>
        <p:txBody>
          <a:bodyPr/>
          <a:lstStyle/>
          <a:p>
            <a:pPr marL="0" indent="0">
              <a:buNone/>
            </a:pPr>
            <a:r>
              <a:rPr lang="en-US" dirty="0"/>
              <a:t>Flowchart goes from issuing firm to lead underwriter. Lead underwriter breaks out to four boxes labeled as investment bankers A through D. All investment bankers go to the same box labeled private investors. Lead underwriter and investment bankers are grouped in a box labeled underwriting syndicate.</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2909693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latin typeface="Calibri" panose="020F0502020204030204" pitchFamily="34" charset="0"/>
                <a:cs typeface="Calibri" panose="020F0502020204030204" pitchFamily="34" charset="0"/>
              </a:rPr>
              <a:t>Average First-Day Returns </a:t>
            </a:r>
            <a:r>
              <a:rPr lang="en-US" dirty="0"/>
              <a:t>Long Description</a:t>
            </a:r>
          </a:p>
        </p:txBody>
      </p:sp>
      <p:sp>
        <p:nvSpPr>
          <p:cNvPr id="4" name="Content Placeholder 3"/>
          <p:cNvSpPr>
            <a:spLocks noGrp="1"/>
          </p:cNvSpPr>
          <p:nvPr>
            <p:ph sz="quarter" idx="10"/>
          </p:nvPr>
        </p:nvSpPr>
        <p:spPr>
          <a:xfrm>
            <a:off x="281940" y="1752600"/>
            <a:ext cx="8633460" cy="4267200"/>
          </a:xfrm>
        </p:spPr>
        <p:txBody>
          <a:bodyPr>
            <a:noAutofit/>
          </a:bodyPr>
          <a:lstStyle/>
          <a:p>
            <a:pPr marL="0" indent="0">
              <a:buNone/>
            </a:pPr>
            <a:r>
              <a:rPr lang="en-US" sz="2000" dirty="0"/>
              <a:t>Both bar charts have Average First-Day Returns (percent) on the vertical axis. In the first graph, from left to right are Russia, Austria, Denmark, Norway, Netherlands, Turkey, Spain, France, Portugal, Poland, Belgium, Israel, United Kingdom, Italy, United States, Finland, Ireland, Cyprus, Germany, Sweden, Switzerland, and Greece. Russia is 2 percent. Bars increase left to right with Austria at 6 percent and Switzerland 26 percent. Greece is 50 percent. Second graph, left to right, is Argentina, Canada, Chile, Turkey, Egypt, Mexico, Nigeria, Israel, Hong Kong, United States, South Africa, Philippines, New Zealand, Australia, Iran, Indonesia, Singapore, Brazil, Sri Lanka, Thailand, Taiwan, Japan, Malaysia, Korea, India, China (A shares), and Jordan. Increasing left to right, Argentina is 5 percent and Japan is 30 percent. Malaysia and Korea are 50 percent. India is 85 percent. China is 120 percent, and Jordan is 150 percent.</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2485979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latin typeface="Calibri" panose="020F0502020204030204" pitchFamily="34" charset="0"/>
                <a:cs typeface="Calibri" panose="020F0502020204030204" pitchFamily="34" charset="0"/>
              </a:rPr>
              <a:t>Market Orders: Average Market Depth </a:t>
            </a:r>
            <a:r>
              <a:rPr lang="en-US" dirty="0"/>
              <a:t>Long Description</a:t>
            </a:r>
          </a:p>
        </p:txBody>
      </p:sp>
      <p:sp>
        <p:nvSpPr>
          <p:cNvPr id="4" name="Content Placeholder 3"/>
          <p:cNvSpPr>
            <a:spLocks noGrp="1"/>
          </p:cNvSpPr>
          <p:nvPr>
            <p:ph sz="quarter" idx="10"/>
          </p:nvPr>
        </p:nvSpPr>
        <p:spPr>
          <a:xfrm>
            <a:off x="281940" y="1752600"/>
            <a:ext cx="8633460" cy="4267200"/>
          </a:xfrm>
        </p:spPr>
        <p:txBody>
          <a:bodyPr>
            <a:noAutofit/>
          </a:bodyPr>
          <a:lstStyle/>
          <a:p>
            <a:pPr marL="0" indent="0">
              <a:buNone/>
            </a:pPr>
            <a:r>
              <a:rPr lang="en-US" dirty="0"/>
              <a:t>Average Depth (Sum of Shares Offered at Best Bid and Ask Prices) is on the vertical axis, and dates from 2003 to 2011 are on the horizontal. The line for Russell 2000 Firms trends between 900 and 1,000 over the period. The line for S and P 500 firms trends around 2000 until 2006, climbs to 3,300 in 2007. It drops to 1,200 in early 2008 but climbs to 2,200 in late 2008 before dropping again to 1,200 in 2009. After 2009, it trends between 3,000 and 5,000, ending at 3,800 in 2011. All values are estimates.</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3524910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latin typeface="Calibri" panose="020F0502020204030204" pitchFamily="34" charset="0"/>
                <a:cs typeface="Calibri" panose="020F0502020204030204" pitchFamily="34" charset="0"/>
              </a:rPr>
              <a:t>Effective Spread vs. Minimum Tick Size </a:t>
            </a:r>
            <a:r>
              <a:rPr lang="en-US" dirty="0"/>
              <a:t>Long Description</a:t>
            </a:r>
          </a:p>
        </p:txBody>
      </p:sp>
      <p:sp>
        <p:nvSpPr>
          <p:cNvPr id="4" name="Content Placeholder 3"/>
          <p:cNvSpPr>
            <a:spLocks noGrp="1"/>
          </p:cNvSpPr>
          <p:nvPr>
            <p:ph sz="quarter" idx="10"/>
          </p:nvPr>
        </p:nvSpPr>
        <p:spPr>
          <a:xfrm>
            <a:off x="281940" y="1752600"/>
            <a:ext cx="8633460" cy="4267200"/>
          </a:xfrm>
        </p:spPr>
        <p:txBody>
          <a:bodyPr>
            <a:noAutofit/>
          </a:bodyPr>
          <a:lstStyle/>
          <a:p>
            <a:pPr marL="0" indent="0">
              <a:buNone/>
            </a:pPr>
            <a:r>
              <a:rPr lang="en-US" sz="2400" dirty="0"/>
              <a:t>Effective Spread (dollars) is on the vertical axis and dates from January 1993 to January 2003 are on the horizontal. January 2003 to July 1997 is labeled Eighths regime and trends tightly just below 0.125. From July 1997 to January 2001, the trend moves downward from 0.100 to 0.075, but less tightly and with large spikes. January 2001 to January 2003 is labeled Decimal regime and trend down from 0.65 to 0.025; the trend is not as tight as the first regime, but tighter than the second, and the spikes are less extreme than the second regime. All values are estimates.</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2397961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t> </a:t>
            </a:r>
            <a:r>
              <a:rPr lang="en-US" dirty="0">
                <a:latin typeface="Calibri" panose="020F0502020204030204" pitchFamily="34" charset="0"/>
                <a:cs typeface="Calibri" panose="020F0502020204030204" pitchFamily="34" charset="0"/>
              </a:rPr>
              <a:t>FIGURE 3.6 Market Share of Trading in NYSE-Listed Shares </a:t>
            </a:r>
            <a:r>
              <a:rPr lang="en-US" dirty="0"/>
              <a:t>Long Description</a:t>
            </a:r>
          </a:p>
        </p:txBody>
      </p:sp>
      <p:sp>
        <p:nvSpPr>
          <p:cNvPr id="4" name="Content Placeholder 3"/>
          <p:cNvSpPr>
            <a:spLocks noGrp="1"/>
          </p:cNvSpPr>
          <p:nvPr>
            <p:ph sz="quarter" idx="10"/>
          </p:nvPr>
        </p:nvSpPr>
        <p:spPr>
          <a:xfrm>
            <a:off x="281940" y="1752600"/>
            <a:ext cx="8633460" cy="4267200"/>
          </a:xfrm>
        </p:spPr>
        <p:txBody>
          <a:bodyPr>
            <a:noAutofit/>
          </a:bodyPr>
          <a:lstStyle/>
          <a:p>
            <a:pPr marL="0" indent="0">
              <a:buNone/>
            </a:pPr>
            <a:r>
              <a:rPr lang="en-US" sz="2200" dirty="0"/>
              <a:t>Percentage is on the vertical axis and dates from February 2002 to February 2011 are on the horizontal. The New York Stock exchange drops from 81 percent in 2002 to 25 percent in 2011. The category, other, starts at 19 percent and trends up to end 30 percent in 2011. The NASDAQ OMX starts at 0 in 2002, peaks at 25 percent in late 2008, and ends at 15 percent in 2011. Direct Edge is 0 percent until late 2007, trends up to 10 percent in mid 2009 and ends at 9 percent in 2011. New York Stock Exchange </a:t>
            </a:r>
            <a:r>
              <a:rPr lang="en-US" sz="2200" dirty="0" err="1"/>
              <a:t>Arca</a:t>
            </a:r>
            <a:r>
              <a:rPr lang="en-US" sz="2200" dirty="0"/>
              <a:t> is zero until 2004, peaks at 15 percent in late 2008 and ends at 10 percent in 2011. BATS is zero at the start of 2007, climbs to 8 percent in late 2007 and remains between 8 percent and 10 percent for the remainder of the period.</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4281003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08996"/>
            <a:ext cx="9052560" cy="1474284"/>
          </a:xfrm>
        </p:spPr>
        <p:txBody>
          <a:bodyPr>
            <a:noAutofit/>
          </a:bodyPr>
          <a:lstStyle/>
          <a:p>
            <a:r>
              <a:rPr lang="en-US" dirty="0">
                <a:latin typeface="Calibri" panose="020F0502020204030204" pitchFamily="34" charset="0"/>
                <a:cs typeface="Calibri" panose="020F0502020204030204" pitchFamily="34" charset="0"/>
              </a:rPr>
              <a:t>Market Capitalization of World Stock Exchanges, 2016 Long Description</a:t>
            </a:r>
          </a:p>
        </p:txBody>
      </p:sp>
      <p:sp>
        <p:nvSpPr>
          <p:cNvPr id="4" name="Content Placeholder 3"/>
          <p:cNvSpPr>
            <a:spLocks noGrp="1"/>
          </p:cNvSpPr>
          <p:nvPr>
            <p:ph sz="quarter" idx="10"/>
          </p:nvPr>
        </p:nvSpPr>
        <p:spPr>
          <a:xfrm>
            <a:off x="281940" y="1752600"/>
            <a:ext cx="8633460" cy="4267200"/>
          </a:xfrm>
        </p:spPr>
        <p:txBody>
          <a:bodyPr>
            <a:noAutofit/>
          </a:bodyPr>
          <a:lstStyle/>
          <a:p>
            <a:pPr marL="0" indent="0">
              <a:buNone/>
            </a:pPr>
            <a:r>
              <a:rPr lang="en-US" dirty="0"/>
              <a:t>Bar graph has dollars in billions on the vertical axis. The New York stock exchange is $19,500; NASDAQ OMX is $8,000; Japan $5,000; Shanghai $4,000; London $3,900; Hong Kong $3,900; Shenzhen $3,800; Euronext (Europe) $3,800; T M X (Toronto) $2,000; Deutsche </a:t>
            </a:r>
            <a:r>
              <a:rPr lang="en-US" dirty="0" err="1"/>
              <a:t>Borse</a:t>
            </a:r>
            <a:r>
              <a:rPr lang="en-US" dirty="0"/>
              <a:t> $1,900, B S E (India) $1,900, and SIX (Swiss) and Korea are each $1,700. All values are approximations.</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2" action="ppaction://hlinksldjump"/>
              </a:rPr>
              <a:t>Jump to image</a:t>
            </a:r>
            <a:endParaRPr lang="ru-RU" sz="1800" dirty="0"/>
          </a:p>
        </p:txBody>
      </p:sp>
    </p:spTree>
    <p:extLst>
      <p:ext uri="{BB962C8B-B14F-4D97-AF65-F5344CB8AC3E}">
        <p14:creationId xmlns:p14="http://schemas.microsoft.com/office/powerpoint/2010/main" val="2924214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1995</TotalTime>
  <Words>2799</Words>
  <Application>Microsoft Office PowerPoint</Application>
  <PresentationFormat>On-screen Show (4:3)</PresentationFormat>
  <Paragraphs>333</Paragraphs>
  <Slides>47</Slides>
  <Notes>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8" baseType="lpstr">
      <vt:lpstr>Microsoft YaHei</vt:lpstr>
      <vt:lpstr>SimSun</vt:lpstr>
      <vt:lpstr>Arial</vt:lpstr>
      <vt:lpstr>Calibri</vt:lpstr>
      <vt:lpstr>Courier New</vt:lpstr>
      <vt:lpstr>Helvetica</vt:lpstr>
      <vt:lpstr>Times New Roman</vt:lpstr>
      <vt:lpstr>Verdana</vt:lpstr>
      <vt:lpstr>Wingdings</vt:lpstr>
      <vt:lpstr>Office Theme</vt:lpstr>
      <vt:lpstr>Equation</vt:lpstr>
      <vt:lpstr>Essentials of Investments Eleventh Edition Bodie, Kane, and Marcus</vt:lpstr>
      <vt:lpstr>3.1 How Firms Issue Securities: Primary versus  Secondary</vt:lpstr>
      <vt:lpstr>3.1 How Firms Issue Securities: Primary versus Public</vt:lpstr>
      <vt:lpstr>3.1 How Firms Issue Securities: IPO</vt:lpstr>
      <vt:lpstr>3.1 How Firms Issue Securities</vt:lpstr>
      <vt:lpstr>Figure 3.1 Relationship among a Firm Issuing Securities, the Underwriters, and the Public</vt:lpstr>
      <vt:lpstr>Figure 3.2 Average First-Day Returns</vt:lpstr>
      <vt:lpstr>3.1 How Firms Issue Securities: Shelf Registration</vt:lpstr>
      <vt:lpstr>3.2 How Securities Are Traded: Financial Markets</vt:lpstr>
      <vt:lpstr>3.2 How Securities Are Traded: Market Types</vt:lpstr>
      <vt:lpstr>3.2 How Securities Are Traded: Order Types</vt:lpstr>
      <vt:lpstr>3.2 How Securities are Traded: Price-Contingent Orders</vt:lpstr>
      <vt:lpstr>Figure 3.4 Limit Order</vt:lpstr>
      <vt:lpstr>Figure 3.3 Market Orders: Average Market Depth</vt:lpstr>
      <vt:lpstr>3.2 How Securities Are Traded</vt:lpstr>
      <vt:lpstr>3.3 Rise of Electronic Trading: Timeline of Market Changes (1 of 2)</vt:lpstr>
      <vt:lpstr>3.3 Rise of Electronic Trading: Timeline of Market Changes (2 of 2)</vt:lpstr>
      <vt:lpstr>Figure 3.5 Effective Spread vs. Minimum Tick Size</vt:lpstr>
      <vt:lpstr>3.4 U.S. Markets</vt:lpstr>
      <vt:lpstr>FIGURE 3.6 Market Share of Trading in NYSE-Listed Shares</vt:lpstr>
      <vt:lpstr>3.5 New Trading Strategies (1 of 2)</vt:lpstr>
      <vt:lpstr>3.5 New Trading Strategies (2 of 2)</vt:lpstr>
      <vt:lpstr>3.6 Globalization of Stock Markets</vt:lpstr>
      <vt:lpstr>Market Capitalization of World Stock Exchanges, 2016</vt:lpstr>
      <vt:lpstr>3.7 Trading Costs</vt:lpstr>
      <vt:lpstr>3.8 Buying on Margin (1 of 6)</vt:lpstr>
      <vt:lpstr>3.8 Buying on Margin (2 of 6)</vt:lpstr>
      <vt:lpstr>3.8 Buying on Margin (3 of 6)</vt:lpstr>
      <vt:lpstr>3.8 Buying on Margin (4 of 6)</vt:lpstr>
      <vt:lpstr>3.8 Buying on Margin (5 of 6)</vt:lpstr>
      <vt:lpstr>3.8 Buying on Margin (6 of 6)</vt:lpstr>
      <vt:lpstr>Table 3.1 Illustration of Buying Stock on Margin</vt:lpstr>
      <vt:lpstr>3.9 Short Sales (1 of 3)</vt:lpstr>
      <vt:lpstr>3.9 Short Sales (2 of 3)</vt:lpstr>
      <vt:lpstr>3.9 Short Sales: Example (1 of 2)</vt:lpstr>
      <vt:lpstr>3.9 Short Sales (3 of 3)</vt:lpstr>
      <vt:lpstr>3.9 Short Sales: Example, Margin Call</vt:lpstr>
      <vt:lpstr>3.9 Short Sales: Example (2 of 2)</vt:lpstr>
      <vt:lpstr>Table 3.2 Cash Flows from Purchasing vs. Short-Selling</vt:lpstr>
      <vt:lpstr>3.10 Regulation of Securities Markets</vt:lpstr>
      <vt:lpstr>Appendix of Image Long Descriptions</vt:lpstr>
      <vt:lpstr>Figure 3.1 Relationship among a Firm Issuing Securities, the Underwriters, and the Public Long Description</vt:lpstr>
      <vt:lpstr>Average First-Day Returns Long Description</vt:lpstr>
      <vt:lpstr>Market Orders: Average Market Depth Long Description</vt:lpstr>
      <vt:lpstr>Effective Spread vs. Minimum Tick Size Long Description</vt:lpstr>
      <vt:lpstr> FIGURE 3.6 Market Share of Trading in NYSE-Listed Shares Long Description</vt:lpstr>
      <vt:lpstr>Market Capitalization of World Stock Exchanges, 2016 Long Description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Security Markets</dc:title>
  <dc:creator>Bodie</dc:creator>
  <cp:lastModifiedBy>CE</cp:lastModifiedBy>
  <cp:revision>379</cp:revision>
  <dcterms:created xsi:type="dcterms:W3CDTF">2017-04-26T01:00:04Z</dcterms:created>
  <dcterms:modified xsi:type="dcterms:W3CDTF">2018-11-03T12:44:16Z</dcterms:modified>
</cp:coreProperties>
</file>