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60" r:id="rId2"/>
    <p:sldId id="314" r:id="rId3"/>
    <p:sldId id="315" r:id="rId4"/>
    <p:sldId id="262" r:id="rId5"/>
    <p:sldId id="316" r:id="rId6"/>
    <p:sldId id="309" r:id="rId7"/>
    <p:sldId id="317" r:id="rId8"/>
    <p:sldId id="318" r:id="rId9"/>
    <p:sldId id="310" r:id="rId10"/>
    <p:sldId id="261" r:id="rId11"/>
    <p:sldId id="311" r:id="rId12"/>
    <p:sldId id="312" r:id="rId13"/>
    <p:sldId id="263" r:id="rId14"/>
    <p:sldId id="319" r:id="rId15"/>
    <p:sldId id="313" r:id="rId16"/>
    <p:sldId id="264" r:id="rId17"/>
    <p:sldId id="320" r:id="rId18"/>
    <p:sldId id="321" r:id="rId19"/>
    <p:sldId id="322" r:id="rId20"/>
    <p:sldId id="323" r:id="rId21"/>
    <p:sldId id="265" r:id="rId22"/>
    <p:sldId id="324" r:id="rId23"/>
    <p:sldId id="325" r:id="rId24"/>
    <p:sldId id="326" r:id="rId25"/>
    <p:sldId id="327" r:id="rId26"/>
    <p:sldId id="328" r:id="rId27"/>
    <p:sldId id="329" r:id="rId28"/>
    <p:sldId id="330" r:id="rId29"/>
    <p:sldId id="343" r:id="rId30"/>
    <p:sldId id="332" r:id="rId31"/>
    <p:sldId id="333" r:id="rId32"/>
    <p:sldId id="334" r:id="rId33"/>
    <p:sldId id="335" r:id="rId34"/>
    <p:sldId id="336" r:id="rId35"/>
    <p:sldId id="344" r:id="rId36"/>
    <p:sldId id="337" r:id="rId37"/>
    <p:sldId id="338" r:id="rId38"/>
    <p:sldId id="339" r:id="rId39"/>
    <p:sldId id="340" r:id="rId40"/>
    <p:sldId id="341" r:id="rId41"/>
    <p:sldId id="342"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42328"/>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67" autoAdjust="0"/>
    <p:restoredTop sz="86501" autoAdjust="0"/>
  </p:normalViewPr>
  <p:slideViewPr>
    <p:cSldViewPr>
      <p:cViewPr varScale="1">
        <p:scale>
          <a:sx n="90" d="100"/>
          <a:sy n="90" d="100"/>
        </p:scale>
        <p:origin x="84" y="150"/>
      </p:cViewPr>
      <p:guideLst>
        <p:guide orient="horz" pos="2160"/>
        <p:guide pos="2880"/>
      </p:guideLst>
    </p:cSldViewPr>
  </p:slideViewPr>
  <p:outlineViewPr>
    <p:cViewPr>
      <p:scale>
        <a:sx n="33" d="100"/>
        <a:sy n="33" d="100"/>
      </p:scale>
      <p:origin x="0" y="54"/>
    </p:cViewPr>
  </p:outlineViewPr>
  <p:notesTextViewPr>
    <p:cViewPr>
      <p:scale>
        <a:sx n="100" d="100"/>
        <a:sy n="100" d="100"/>
      </p:scale>
      <p:origin x="0" y="0"/>
    </p:cViewPr>
  </p:notesTextViewPr>
  <p:notesViewPr>
    <p:cSldViewPr>
      <p:cViewPr varScale="1">
        <p:scale>
          <a:sx n="86" d="100"/>
          <a:sy n="86" d="100"/>
        </p:scale>
        <p:origin x="3030"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A582A5-E592-4D56-958B-56E54152252B}" type="datetimeFigureOut">
              <a:rPr lang="en-US" smtClean="0"/>
              <a:t>11/10/2018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A02C072-76FC-4439-8E21-B179EA1F4A47}" type="slidenum">
              <a:rPr lang="en-US" smtClean="0"/>
              <a:t>‹#›</a:t>
            </a:fld>
            <a:endParaRPr lang="en-US"/>
          </a:p>
        </p:txBody>
      </p:sp>
    </p:spTree>
    <p:extLst>
      <p:ext uri="{BB962C8B-B14F-4D97-AF65-F5344CB8AC3E}">
        <p14:creationId xmlns:p14="http://schemas.microsoft.com/office/powerpoint/2010/main" val="2194185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8B3C75-08A5-4994-A3E6-7DBDB37BC5E8}" type="datetimeFigureOut">
              <a:rPr lang="en-US" smtClean="0"/>
              <a:t>11/10/2018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355D2A-133C-4D7D-81D4-14D33A91400E}" type="slidenum">
              <a:rPr lang="en-US" smtClean="0"/>
              <a:t>‹#›</a:t>
            </a:fld>
            <a:endParaRPr lang="en-US"/>
          </a:p>
        </p:txBody>
      </p:sp>
    </p:spTree>
    <p:extLst>
      <p:ext uri="{BB962C8B-B14F-4D97-AF65-F5344CB8AC3E}">
        <p14:creationId xmlns:p14="http://schemas.microsoft.com/office/powerpoint/2010/main" val="181097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Think:  Do</a:t>
            </a:r>
            <a:r>
              <a:rPr lang="en-US" i="1" baseline="0" dirty="0"/>
              <a:t> these </a:t>
            </a:r>
            <a:r>
              <a:rPr lang="en-US" i="1" dirty="0"/>
              <a:t>look normally</a:t>
            </a:r>
            <a:r>
              <a:rPr lang="en-US" i="1" baseline="0" dirty="0"/>
              <a:t> distributed?</a:t>
            </a:r>
          </a:p>
          <a:p>
            <a:endParaRPr lang="en-US" i="1" baseline="0" dirty="0"/>
          </a:p>
          <a:p>
            <a:r>
              <a:rPr lang="en-US" i="0" baseline="0" dirty="0"/>
              <a:t>Note:</a:t>
            </a:r>
            <a:r>
              <a:rPr lang="en-US" dirty="0">
                <a:ea typeface="ＭＳ Ｐゴシック" charset="0"/>
              </a:rPr>
              <a:t> You might wonder about the negative T-bill rates that show up in the frequency distribution above. T-bills did not make their debut until the 1940s. For earlier dates, commercial paper is used as the closest approximation to short-term risk-free rates. In a few instances they were issued slightly above par and thus yielded slightly negative rates. </a:t>
            </a:r>
            <a:endParaRPr lang="en-US" i="0" dirty="0"/>
          </a:p>
        </p:txBody>
      </p:sp>
      <p:sp>
        <p:nvSpPr>
          <p:cNvPr id="4" name="Slide Number Placeholder 3"/>
          <p:cNvSpPr>
            <a:spLocks noGrp="1"/>
          </p:cNvSpPr>
          <p:nvPr>
            <p:ph type="sldNum" sz="quarter" idx="10"/>
          </p:nvPr>
        </p:nvSpPr>
        <p:spPr/>
        <p:txBody>
          <a:bodyPr/>
          <a:lstStyle/>
          <a:p>
            <a:fld id="{ED355D2A-133C-4D7D-81D4-14D33A91400E}" type="slidenum">
              <a:rPr lang="en-US" smtClean="0"/>
              <a:t>24</a:t>
            </a:fld>
            <a:endParaRPr lang="en-US"/>
          </a:p>
        </p:txBody>
      </p:sp>
    </p:spTree>
    <p:extLst>
      <p:ext uri="{BB962C8B-B14F-4D97-AF65-F5344CB8AC3E}">
        <p14:creationId xmlns:p14="http://schemas.microsoft.com/office/powerpoint/2010/main" val="3553001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Think:  Do</a:t>
            </a:r>
            <a:r>
              <a:rPr lang="en-US" i="1" baseline="0" dirty="0"/>
              <a:t> these </a:t>
            </a:r>
            <a:r>
              <a:rPr lang="en-US" i="1" dirty="0"/>
              <a:t>look normally</a:t>
            </a:r>
            <a:r>
              <a:rPr lang="en-US" i="1" baseline="0" dirty="0"/>
              <a:t> distributed?</a:t>
            </a:r>
          </a:p>
          <a:p>
            <a:endParaRPr lang="en-US" i="1" baseline="0" dirty="0"/>
          </a:p>
          <a:p>
            <a:r>
              <a:rPr lang="en-US" i="0" baseline="0" dirty="0"/>
              <a:t>Note:</a:t>
            </a:r>
            <a:r>
              <a:rPr lang="en-US" dirty="0">
                <a:ea typeface="ＭＳ Ｐゴシック" charset="0"/>
              </a:rPr>
              <a:t> You might wonder about the negative T-bill rates that show up in the frequency distribution above. T-bills did not make their debut until the 1940s. For earlier dates, commercial paper is used as the closest approximation to short-term risk-free rates. In a few instances they were issued slightly above par and thus yielded slightly negative rates. </a:t>
            </a:r>
            <a:endParaRPr lang="en-US" i="0" dirty="0"/>
          </a:p>
        </p:txBody>
      </p:sp>
      <p:sp>
        <p:nvSpPr>
          <p:cNvPr id="4" name="Slide Number Placeholder 3"/>
          <p:cNvSpPr>
            <a:spLocks noGrp="1"/>
          </p:cNvSpPr>
          <p:nvPr>
            <p:ph type="sldNum" sz="quarter" idx="10"/>
          </p:nvPr>
        </p:nvSpPr>
        <p:spPr/>
        <p:txBody>
          <a:bodyPr/>
          <a:lstStyle/>
          <a:p>
            <a:fld id="{ED355D2A-133C-4D7D-81D4-14D33A91400E}" type="slidenum">
              <a:rPr lang="en-US" smtClean="0"/>
              <a:t>25</a:t>
            </a:fld>
            <a:endParaRPr lang="en-US"/>
          </a:p>
        </p:txBody>
      </p:sp>
    </p:spTree>
    <p:extLst>
      <p:ext uri="{BB962C8B-B14F-4D97-AF65-F5344CB8AC3E}">
        <p14:creationId xmlns:p14="http://schemas.microsoft.com/office/powerpoint/2010/main" val="105434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Think:  Does this look normally</a:t>
            </a:r>
            <a:r>
              <a:rPr lang="en-US" i="1" baseline="0" dirty="0"/>
              <a:t> distributed?</a:t>
            </a:r>
            <a:endParaRPr lang="en-US" i="1" dirty="0"/>
          </a:p>
        </p:txBody>
      </p:sp>
      <p:sp>
        <p:nvSpPr>
          <p:cNvPr id="4" name="Slide Number Placeholder 3"/>
          <p:cNvSpPr>
            <a:spLocks noGrp="1"/>
          </p:cNvSpPr>
          <p:nvPr>
            <p:ph type="sldNum" sz="quarter" idx="10"/>
          </p:nvPr>
        </p:nvSpPr>
        <p:spPr/>
        <p:txBody>
          <a:bodyPr/>
          <a:lstStyle/>
          <a:p>
            <a:fld id="{ED355D2A-133C-4D7D-81D4-14D33A91400E}" type="slidenum">
              <a:rPr lang="en-US" smtClean="0"/>
              <a:t>26</a:t>
            </a:fld>
            <a:endParaRPr lang="en-US"/>
          </a:p>
        </p:txBody>
      </p:sp>
    </p:spTree>
    <p:extLst>
      <p:ext uri="{BB962C8B-B14F-4D97-AF65-F5344CB8AC3E}">
        <p14:creationId xmlns:p14="http://schemas.microsoft.com/office/powerpoint/2010/main" val="1478804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355D2A-133C-4D7D-81D4-14D33A91400E}" type="slidenum">
              <a:rPr lang="en-US" smtClean="0"/>
              <a:t>29</a:t>
            </a:fld>
            <a:endParaRPr lang="en-US"/>
          </a:p>
        </p:txBody>
      </p:sp>
    </p:spTree>
    <p:extLst>
      <p:ext uri="{BB962C8B-B14F-4D97-AF65-F5344CB8AC3E}">
        <p14:creationId xmlns:p14="http://schemas.microsoft.com/office/powerpoint/2010/main" val="2077580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
        <p:cNvGrpSpPr/>
        <p:nvPr/>
      </p:nvGrpSpPr>
      <p:grpSpPr>
        <a:xfrm>
          <a:off x="0" y="0"/>
          <a:ext cx="0" cy="0"/>
          <a:chOff x="0" y="0"/>
          <a:chExt cx="0" cy="0"/>
        </a:xfrm>
      </p:grpSpPr>
      <p:sp>
        <p:nvSpPr>
          <p:cNvPr id="2" name="Title 1"/>
          <p:cNvSpPr>
            <a:spLocks noGrp="1"/>
          </p:cNvSpPr>
          <p:nvPr>
            <p:ph type="ctrTitle"/>
          </p:nvPr>
        </p:nvSpPr>
        <p:spPr>
          <a:xfrm>
            <a:off x="76200" y="76200"/>
            <a:ext cx="8991600" cy="1600200"/>
          </a:xfrm>
        </p:spPr>
        <p:txBody>
          <a:bodyPr/>
          <a:lstStyle>
            <a:lvl1pPr algn="l">
              <a:spcBef>
                <a:spcPts val="600"/>
              </a:spcBef>
              <a:buClr>
                <a:srgbClr val="000000"/>
              </a:buClr>
              <a:defRPr>
                <a:solidFill>
                  <a:schemeClr val="tx1"/>
                </a:solidFill>
                <a:latin typeface="Helvetica" pitchFamily="34" charset="0"/>
                <a:cs typeface="Helvetica" pitchFamily="34" charset="0"/>
              </a:defRPr>
            </a:lvl1pPr>
          </a:lstStyle>
          <a:p>
            <a:r>
              <a:rPr lang="en-US" dirty="0"/>
              <a:t>Click to edit Master title style</a:t>
            </a:r>
          </a:p>
        </p:txBody>
      </p:sp>
      <p:sp>
        <p:nvSpPr>
          <p:cNvPr id="3" name="Subtitle 2"/>
          <p:cNvSpPr>
            <a:spLocks noGrp="1"/>
          </p:cNvSpPr>
          <p:nvPr>
            <p:ph type="subTitle" idx="1"/>
          </p:nvPr>
        </p:nvSpPr>
        <p:spPr>
          <a:xfrm>
            <a:off x="1524000" y="2362200"/>
            <a:ext cx="5943600" cy="2819400"/>
          </a:xfrm>
        </p:spPr>
        <p:txBody>
          <a:bodyPr vert="horz" lIns="91440" tIns="45720" rIns="91440" bIns="45720" rtlCol="0" anchor="ctr">
            <a:normAutofit/>
          </a:bodyPr>
          <a:lstStyle>
            <a:lvl1pPr algn="ctr">
              <a:buClr>
                <a:srgbClr val="000000"/>
              </a:buClr>
              <a:defRPr lang="en-US" sz="4400">
                <a:solidFill>
                  <a:schemeClr val="tx1"/>
                </a:solidFill>
                <a:latin typeface="Helvetica" pitchFamily="34" charset="0"/>
                <a:ea typeface="Verdana" pitchFamily="34" charset="0"/>
                <a:cs typeface="Helvetica" pitchFamily="34" charset="0"/>
              </a:defRPr>
            </a:lvl1pPr>
          </a:lstStyle>
          <a:p>
            <a:pPr lvl="0">
              <a:spcBef>
                <a:spcPct val="0"/>
              </a:spcBef>
              <a:buNone/>
            </a:pPr>
            <a:r>
              <a:rPr lang="en-US" dirty="0"/>
              <a:t>Click to edit Master subtitle style</a:t>
            </a:r>
          </a:p>
        </p:txBody>
      </p:sp>
      <p:sp>
        <p:nvSpPr>
          <p:cNvPr id="10" name="Text Placeholder 9"/>
          <p:cNvSpPr>
            <a:spLocks noGrp="1"/>
          </p:cNvSpPr>
          <p:nvPr>
            <p:ph type="body" sz="quarter" idx="11"/>
          </p:nvPr>
        </p:nvSpPr>
        <p:spPr>
          <a:xfrm>
            <a:off x="609600" y="6277998"/>
            <a:ext cx="7924800" cy="503802"/>
          </a:xfrm>
        </p:spPr>
        <p:txBody>
          <a:bodyPr anchor="ctr">
            <a:noAutofit/>
          </a:bodyPr>
          <a:lstStyle>
            <a:lvl1pPr marL="0" indent="0" algn="ctr">
              <a:buClr>
                <a:srgbClr val="000000"/>
              </a:buClr>
              <a:buNone/>
              <a:defRPr sz="1200">
                <a:solidFill>
                  <a:schemeClr val="tx1"/>
                </a:solidFill>
                <a:latin typeface="Helvetica" pitchFamily="34" charset="0"/>
                <a:cs typeface="Helvetica" pitchFamily="34" charset="0"/>
              </a:defRPr>
            </a:lvl1pPr>
            <a:lvl2pPr>
              <a:buClr>
                <a:srgbClr val="000000"/>
              </a:buClr>
              <a:defRPr sz="1200">
                <a:solidFill>
                  <a:schemeClr val="tx1"/>
                </a:solidFill>
              </a:defRPr>
            </a:lvl2pPr>
            <a:lvl3pPr>
              <a:buClr>
                <a:srgbClr val="000000"/>
              </a:buClr>
              <a:defRPr sz="1200">
                <a:solidFill>
                  <a:schemeClr val="tx1"/>
                </a:solidFill>
              </a:defRPr>
            </a:lvl3pPr>
            <a:lvl4pPr>
              <a:buClr>
                <a:srgbClr val="000000"/>
              </a:buClr>
              <a:defRPr sz="1200">
                <a:solidFill>
                  <a:schemeClr val="tx1"/>
                </a:solidFill>
              </a:defRPr>
            </a:lvl4pPr>
            <a:lvl5pPr>
              <a:buClr>
                <a:srgbClr val="000000"/>
              </a:buClr>
              <a:defRPr sz="1200">
                <a:solidFill>
                  <a:schemeClr val="tx1"/>
                </a:solidFill>
              </a:defRPr>
            </a:lvl5pPr>
          </a:lstStyle>
          <a:p>
            <a:pPr lvl="0"/>
            <a:endParaRPr lang="en-US" dirty="0"/>
          </a:p>
        </p:txBody>
      </p:sp>
    </p:spTree>
    <p:extLst>
      <p:ext uri="{BB962C8B-B14F-4D97-AF65-F5344CB8AC3E}">
        <p14:creationId xmlns:p14="http://schemas.microsoft.com/office/powerpoint/2010/main" val="373329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 y="217488"/>
            <a:ext cx="9052560" cy="1257300"/>
          </a:xfrm>
        </p:spPr>
        <p:txBody>
          <a:bodyPr/>
          <a:lstStyle>
            <a:lvl1pPr>
              <a:spcBef>
                <a:spcPts val="600"/>
              </a:spcBef>
              <a:buClr>
                <a:srgbClr val="000000"/>
              </a:buClr>
              <a:defRPr>
                <a:solidFill>
                  <a:srgbClr val="000000"/>
                </a:solidFill>
                <a:latin typeface="+mj-lt"/>
              </a:defRPr>
            </a:lvl1pPr>
          </a:lstStyle>
          <a:p>
            <a:r>
              <a:rPr lang="en-US" dirty="0"/>
              <a:t>Click to edit Master title style</a:t>
            </a:r>
          </a:p>
        </p:txBody>
      </p:sp>
      <p:sp>
        <p:nvSpPr>
          <p:cNvPr id="8" name="Content Placeholder 7"/>
          <p:cNvSpPr>
            <a:spLocks noGrp="1"/>
          </p:cNvSpPr>
          <p:nvPr>
            <p:ph sz="quarter" idx="10"/>
          </p:nvPr>
        </p:nvSpPr>
        <p:spPr>
          <a:xfrm>
            <a:off x="281940" y="1752600"/>
            <a:ext cx="8557260" cy="1295400"/>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defRPr>
                <a:latin typeface="Arial" pitchFamily="34" charset="0"/>
                <a:cs typeface="Arial" pitchFamily="34" charset="0"/>
              </a:defRPr>
            </a:lvl4pPr>
            <a:lvl5pPr marL="2286000" indent="-457200">
              <a:buClr>
                <a:srgbClr val="000000"/>
              </a:buCl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1"/>
          </p:nvPr>
        </p:nvSpPr>
        <p:spPr>
          <a:xfrm>
            <a:off x="281940" y="3429000"/>
            <a:ext cx="8557260" cy="1246909"/>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defRPr>
                <a:latin typeface="Arial" pitchFamily="34" charset="0"/>
                <a:cs typeface="Arial" pitchFamily="34" charset="0"/>
              </a:defRPr>
            </a:lvl4pPr>
            <a:lvl5pPr marL="2286000" indent="-457200">
              <a:buClr>
                <a:srgbClr val="000000"/>
              </a:buClr>
              <a:buFont typeface="Arial" pitchFamily="34" charset="0"/>
              <a:buChar cha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quarter" idx="12"/>
          </p:nvPr>
        </p:nvSpPr>
        <p:spPr>
          <a:xfrm>
            <a:off x="281940" y="5006340"/>
            <a:ext cx="8557260" cy="1089660"/>
          </a:xfrm>
        </p:spPr>
        <p:txBody>
          <a:bodyPr/>
          <a:lstStyle>
            <a:lvl1pPr marL="457200" indent="-457200">
              <a:buClr>
                <a:srgbClr val="000000"/>
              </a:buClr>
              <a:buFont typeface="Arial" pitchFamily="34" charset="0"/>
              <a:buChar char="•"/>
              <a:defRPr>
                <a:latin typeface="Arial" pitchFamily="34" charset="0"/>
                <a:cs typeface="Arial" pitchFamily="34" charset="0"/>
              </a:defRPr>
            </a:lvl1pPr>
            <a:lvl2pPr marL="914400" indent="-457200">
              <a:buClr>
                <a:srgbClr val="000000"/>
              </a:buClr>
              <a:buFont typeface="Arial" pitchFamily="34" charset="0"/>
              <a:buChar char="•"/>
              <a:defRPr>
                <a:latin typeface="Arial" pitchFamily="34" charset="0"/>
                <a:cs typeface="Arial" pitchFamily="34" charset="0"/>
              </a:defRPr>
            </a:lvl2pPr>
            <a:lvl3pPr marL="1371600" indent="-457200">
              <a:buClr>
                <a:srgbClr val="000000"/>
              </a:buClr>
              <a:buFont typeface="Arial" pitchFamily="34" charset="0"/>
              <a:buChar char="•"/>
              <a:defRPr>
                <a:latin typeface="Arial" pitchFamily="34" charset="0"/>
                <a:cs typeface="Arial" pitchFamily="34" charset="0"/>
              </a:defRPr>
            </a:lvl3pPr>
            <a:lvl4pPr marL="1828800" indent="-457200">
              <a:buClr>
                <a:srgbClr val="000000"/>
              </a:buClr>
              <a:buFont typeface="Arial" pitchFamily="34" charset="0"/>
              <a:buChar char="•"/>
              <a:defRPr>
                <a:latin typeface="Arial" pitchFamily="34" charset="0"/>
                <a:cs typeface="Arial" pitchFamily="34" charset="0"/>
              </a:defRPr>
            </a:lvl4pPr>
            <a:lvl5pPr marL="2286000" indent="-457200">
              <a:buClr>
                <a:srgbClr val="000000"/>
              </a:buClr>
              <a:buFont typeface="Arial" pitchFamily="34" charset="0"/>
              <a:buChar cha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5-</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260764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10" name="Title 1"/>
          <p:cNvSpPr>
            <a:spLocks noGrp="1"/>
          </p:cNvSpPr>
          <p:nvPr>
            <p:ph type="title"/>
          </p:nvPr>
        </p:nvSpPr>
        <p:spPr>
          <a:xfrm>
            <a:off x="45720" y="217488"/>
            <a:ext cx="9052560" cy="1257300"/>
          </a:xfrm>
        </p:spPr>
        <p:txBody>
          <a:bodyPr/>
          <a:lstStyle>
            <a:lvl1pPr>
              <a:spcBef>
                <a:spcPts val="600"/>
              </a:spcBef>
              <a:buClr>
                <a:srgbClr val="000000"/>
              </a:buClr>
              <a:defRPr>
                <a:solidFill>
                  <a:srgbClr val="000000"/>
                </a:solidFill>
              </a:defRPr>
            </a:lvl1pPr>
          </a:lstStyle>
          <a:p>
            <a:r>
              <a:rPr lang="en-US" dirty="0"/>
              <a:t>Click to edit Master title style</a:t>
            </a:r>
          </a:p>
        </p:txBody>
      </p:sp>
      <p:sp>
        <p:nvSpPr>
          <p:cNvPr id="8" name="Content Placeholder 7"/>
          <p:cNvSpPr>
            <a:spLocks noGrp="1"/>
          </p:cNvSpPr>
          <p:nvPr>
            <p:ph sz="quarter" idx="10"/>
          </p:nvPr>
        </p:nvSpPr>
        <p:spPr>
          <a:xfrm>
            <a:off x="279400" y="1752600"/>
            <a:ext cx="8534400" cy="1295400"/>
          </a:xfrm>
        </p:spPr>
        <p:txBody>
          <a:bodyPr vert="horz" lIns="91440" tIns="45720" rIns="91440" bIns="45720" rtlCol="0">
            <a:noAutofit/>
          </a:bodyPr>
          <a:lstStyle>
            <a:lvl1pPr indent="-457200" algn="l" defTabSz="914400" rtl="0" eaLnBrk="1" latinLnBrk="0" hangingPunct="1">
              <a:spcBef>
                <a:spcPct val="20000"/>
              </a:spcBef>
              <a:buClr>
                <a:srgbClr val="000000"/>
              </a:buClr>
              <a:buFont typeface="Arial" pitchFamily="34" charset="0"/>
              <a:buChar char="•"/>
              <a:defRPr lang="en-US" sz="2600" kern="1200" dirty="0" smtClean="0">
                <a:solidFill>
                  <a:schemeClr val="tx1"/>
                </a:solidFill>
                <a:latin typeface="Arial" pitchFamily="34" charset="0"/>
                <a:ea typeface="Verdana" panose="020B0604030504040204" pitchFamily="34" charset="0"/>
                <a:cs typeface="Arial" pitchFamily="34" charset="0"/>
              </a:defRPr>
            </a:lvl1pPr>
            <a:lvl2pPr indent="-457200" algn="l" defTabSz="914400" rtl="0" eaLnBrk="1" latinLnBrk="0" hangingPunct="1">
              <a:spcBef>
                <a:spcPct val="20000"/>
              </a:spcBef>
              <a:buClr>
                <a:srgbClr val="000000"/>
              </a:buClr>
              <a:buFont typeface="Arial" pitchFamily="34" charset="0"/>
              <a:buChar char="•"/>
              <a:defRPr lang="en-US" sz="2400" kern="1200" dirty="0" smtClean="0">
                <a:solidFill>
                  <a:schemeClr val="tx1"/>
                </a:solidFill>
                <a:latin typeface="Arial" pitchFamily="34" charset="0"/>
                <a:ea typeface="Verdana" panose="020B0604030504040204" pitchFamily="34" charset="0"/>
                <a:cs typeface="Arial" pitchFamily="34" charset="0"/>
              </a:defRPr>
            </a:lvl2pPr>
            <a:lvl3pPr indent="-457200" algn="l" defTabSz="914400" rtl="0" eaLnBrk="1" latinLnBrk="0" hangingPunct="1">
              <a:spcBef>
                <a:spcPct val="20000"/>
              </a:spcBef>
              <a:buClr>
                <a:srgbClr val="000000"/>
              </a:buClr>
              <a:buFont typeface="Arial" pitchFamily="34" charset="0"/>
              <a:buChar char="•"/>
              <a:defRPr lang="en-US" sz="2200" kern="1200" dirty="0" smtClean="0">
                <a:solidFill>
                  <a:schemeClr val="tx1"/>
                </a:solidFill>
                <a:latin typeface="Arial" pitchFamily="34" charset="0"/>
                <a:ea typeface="Verdana" panose="020B0604030504040204" pitchFamily="34" charset="0"/>
                <a:cs typeface="Arial" pitchFamily="34" charset="0"/>
              </a:defRPr>
            </a:lvl3pPr>
            <a:lvl4pPr indent="-457200" algn="l" defTabSz="914400" rtl="0" eaLnBrk="1" latinLnBrk="0" hangingPunct="1">
              <a:spcBef>
                <a:spcPct val="20000"/>
              </a:spcBef>
              <a:buClr>
                <a:srgbClr val="000000"/>
              </a:buClr>
              <a:buFont typeface="Arial" pitchFamily="34" charset="0"/>
              <a:buChar char="•"/>
              <a:defRPr lang="en-US" sz="2000" kern="1200" dirty="0" smtClean="0">
                <a:solidFill>
                  <a:schemeClr val="tx1"/>
                </a:solidFill>
                <a:latin typeface="Arial" pitchFamily="34" charset="0"/>
                <a:ea typeface="Verdana" panose="020B0604030504040204" pitchFamily="34" charset="0"/>
                <a:cs typeface="Arial" pitchFamily="34" charset="0"/>
              </a:defRPr>
            </a:lvl4pPr>
            <a:lvl5pPr indent="-457200" algn="l" defTabSz="914400" rtl="0" eaLnBrk="1" latinLnBrk="0" hangingPunct="1">
              <a:spcBef>
                <a:spcPct val="20000"/>
              </a:spcBef>
              <a:buClr>
                <a:srgbClr val="000000"/>
              </a:buClr>
              <a:buFont typeface="Arial" pitchFamily="34" charset="0"/>
              <a:buChar char="•"/>
              <a:defRPr lang="en-US" sz="1800" kern="1200" dirty="0">
                <a:solidFill>
                  <a:schemeClr val="tx1"/>
                </a:solidFill>
                <a:latin typeface="Arial" pitchFamily="34" charset="0"/>
                <a:ea typeface="Verdana" panose="020B0604030504040204"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p>
        </p:txBody>
      </p:sp>
      <p:sp>
        <p:nvSpPr>
          <p:cNvPr id="12" name="Content Placeholder 11"/>
          <p:cNvSpPr>
            <a:spLocks noGrp="1"/>
          </p:cNvSpPr>
          <p:nvPr>
            <p:ph sz="quarter" idx="12"/>
          </p:nvPr>
        </p:nvSpPr>
        <p:spPr>
          <a:xfrm>
            <a:off x="279400" y="4515323"/>
            <a:ext cx="8534400" cy="818677"/>
          </a:xfrm>
        </p:spPr>
        <p:txBody>
          <a:bodyPr vert="horz" lIns="91440" tIns="45720" rIns="91440" bIns="45720" rtlCol="0">
            <a:noAutofit/>
          </a:bodyPr>
          <a:lstStyle>
            <a:lvl1pPr indent="-457200" algn="l" defTabSz="914400" rtl="0" eaLnBrk="1" latinLnBrk="0" hangingPunct="1">
              <a:spcBef>
                <a:spcPct val="20000"/>
              </a:spcBef>
              <a:buClr>
                <a:srgbClr val="000000"/>
              </a:buClr>
              <a:buFont typeface="Arial" pitchFamily="34" charset="0"/>
              <a:buChar char="•"/>
              <a:defRPr lang="en-US" sz="2600" kern="1200" dirty="0" smtClean="0">
                <a:solidFill>
                  <a:schemeClr val="tx1"/>
                </a:solidFill>
                <a:latin typeface="Arial" pitchFamily="34" charset="0"/>
                <a:ea typeface="Verdana" panose="020B0604030504040204" pitchFamily="34" charset="0"/>
                <a:cs typeface="Arial" pitchFamily="34" charset="0"/>
              </a:defRPr>
            </a:lvl1pPr>
            <a:lvl2pPr indent="-457200" algn="l" defTabSz="914400" rtl="0" eaLnBrk="1" latinLnBrk="0" hangingPunct="1">
              <a:spcBef>
                <a:spcPct val="20000"/>
              </a:spcBef>
              <a:buClr>
                <a:srgbClr val="000000"/>
              </a:buClr>
              <a:buFont typeface="Arial" pitchFamily="34" charset="0"/>
              <a:buChar char="•"/>
              <a:defRPr lang="en-US" sz="2600" kern="1200" dirty="0" smtClean="0">
                <a:solidFill>
                  <a:schemeClr val="tx1"/>
                </a:solidFill>
                <a:latin typeface="Arial" pitchFamily="34" charset="0"/>
                <a:ea typeface="Verdana" panose="020B0604030504040204" pitchFamily="34" charset="0"/>
                <a:cs typeface="Arial" pitchFamily="34" charset="0"/>
              </a:defRPr>
            </a:lvl2pPr>
            <a:lvl3pPr indent="-457200" algn="l" defTabSz="914400" rtl="0" eaLnBrk="1" latinLnBrk="0" hangingPunct="1">
              <a:spcBef>
                <a:spcPct val="20000"/>
              </a:spcBef>
              <a:buClr>
                <a:srgbClr val="000000"/>
              </a:buClr>
              <a:buFont typeface="Arial" pitchFamily="34" charset="0"/>
              <a:buChar char="•"/>
              <a:defRPr lang="en-US" sz="2600" kern="1200" dirty="0" smtClean="0">
                <a:solidFill>
                  <a:schemeClr val="tx1"/>
                </a:solidFill>
                <a:latin typeface="Arial" pitchFamily="34" charset="0"/>
                <a:ea typeface="Verdana" panose="020B0604030504040204" pitchFamily="34" charset="0"/>
                <a:cs typeface="Arial" pitchFamily="34" charset="0"/>
              </a:defRPr>
            </a:lvl3pPr>
            <a:lvl4pPr indent="-457200" algn="l" defTabSz="914400" rtl="0" eaLnBrk="1" latinLnBrk="0" hangingPunct="1">
              <a:spcBef>
                <a:spcPct val="20000"/>
              </a:spcBef>
              <a:buClr>
                <a:srgbClr val="000000"/>
              </a:buClr>
              <a:buFont typeface="Arial" pitchFamily="34" charset="0"/>
              <a:buChar char="•"/>
              <a:defRPr lang="en-US" sz="2600" kern="1200" dirty="0" smtClean="0">
                <a:solidFill>
                  <a:schemeClr val="tx1"/>
                </a:solidFill>
                <a:latin typeface="Arial" pitchFamily="34" charset="0"/>
                <a:ea typeface="Verdana" panose="020B0604030504040204" pitchFamily="34" charset="0"/>
                <a:cs typeface="Arial" pitchFamily="34" charset="0"/>
              </a:defRPr>
            </a:lvl4pPr>
            <a:lvl5pPr indent="-457200" algn="l" defTabSz="914400" rtl="0" eaLnBrk="1" latinLnBrk="0" hangingPunct="1">
              <a:spcBef>
                <a:spcPct val="20000"/>
              </a:spcBef>
              <a:buClr>
                <a:srgbClr val="000000"/>
              </a:buClr>
              <a:buFont typeface="Arial" pitchFamily="34" charset="0"/>
              <a:buChar char="•"/>
              <a:defRPr lang="en-US" sz="2600" kern="1200" dirty="0">
                <a:solidFill>
                  <a:schemeClr val="tx1"/>
                </a:solidFill>
                <a:latin typeface="Arial" pitchFamily="34" charset="0"/>
                <a:ea typeface="Verdana" panose="020B0604030504040204"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p>
        </p:txBody>
      </p:sp>
      <p:sp>
        <p:nvSpPr>
          <p:cNvPr id="4" name="Content Placeholder 3"/>
          <p:cNvSpPr>
            <a:spLocks noGrp="1"/>
          </p:cNvSpPr>
          <p:nvPr>
            <p:ph sz="quarter" idx="13"/>
          </p:nvPr>
        </p:nvSpPr>
        <p:spPr>
          <a:xfrm>
            <a:off x="281940" y="5672161"/>
            <a:ext cx="8557260" cy="728639"/>
          </a:xfrm>
        </p:spPr>
        <p:txBody>
          <a:bodyPr vert="horz" lIns="91440" tIns="45720" rIns="91440" bIns="45720" rtlCol="0">
            <a:noAutofit/>
          </a:bodyPr>
          <a:lstStyle>
            <a:lvl1pPr indent="-457200" algn="l" defTabSz="914400" rtl="0" eaLnBrk="1" latinLnBrk="0" hangingPunct="1">
              <a:spcBef>
                <a:spcPct val="20000"/>
              </a:spcBef>
              <a:buClr>
                <a:srgbClr val="000000"/>
              </a:buClr>
              <a:buFont typeface="Arial" pitchFamily="34" charset="0"/>
              <a:buChar char="•"/>
              <a:defRPr lang="en-US" sz="2600" kern="1200" dirty="0" smtClean="0">
                <a:solidFill>
                  <a:schemeClr val="tx1"/>
                </a:solidFill>
                <a:latin typeface="Arial" pitchFamily="34" charset="0"/>
                <a:ea typeface="Verdana" panose="020B0604030504040204" pitchFamily="34" charset="0"/>
                <a:cs typeface="Arial" pitchFamily="34" charset="0"/>
              </a:defRPr>
            </a:lvl1pPr>
            <a:lvl2pPr indent="-457200" algn="l" defTabSz="914400" rtl="0" eaLnBrk="1" latinLnBrk="0" hangingPunct="1">
              <a:spcBef>
                <a:spcPct val="20000"/>
              </a:spcBef>
              <a:buClr>
                <a:srgbClr val="000000"/>
              </a:buClr>
              <a:buFont typeface="Arial" pitchFamily="34" charset="0"/>
              <a:buChar char="•"/>
              <a:defRPr lang="en-US" sz="2600" kern="1200" dirty="0" smtClean="0">
                <a:solidFill>
                  <a:schemeClr val="tx1"/>
                </a:solidFill>
                <a:latin typeface="Arial" pitchFamily="34" charset="0"/>
                <a:ea typeface="Verdana" panose="020B0604030504040204" pitchFamily="34" charset="0"/>
                <a:cs typeface="Arial" pitchFamily="34" charset="0"/>
              </a:defRPr>
            </a:lvl2pPr>
            <a:lvl3pPr indent="-457200" algn="l" defTabSz="914400" rtl="0" eaLnBrk="1" latinLnBrk="0" hangingPunct="1">
              <a:spcBef>
                <a:spcPct val="20000"/>
              </a:spcBef>
              <a:buClr>
                <a:srgbClr val="000000"/>
              </a:buClr>
              <a:buFont typeface="Arial" pitchFamily="34" charset="0"/>
              <a:buChar char="•"/>
              <a:defRPr lang="en-US" sz="2600" kern="1200" dirty="0" smtClean="0">
                <a:solidFill>
                  <a:schemeClr val="tx1"/>
                </a:solidFill>
                <a:latin typeface="Arial" pitchFamily="34" charset="0"/>
                <a:ea typeface="Verdana" panose="020B0604030504040204" pitchFamily="34" charset="0"/>
                <a:cs typeface="Arial" pitchFamily="34" charset="0"/>
              </a:defRPr>
            </a:lvl3pPr>
            <a:lvl4pPr indent="-457200" algn="l" defTabSz="914400" rtl="0" eaLnBrk="1" latinLnBrk="0" hangingPunct="1">
              <a:spcBef>
                <a:spcPct val="20000"/>
              </a:spcBef>
              <a:buClr>
                <a:srgbClr val="000000"/>
              </a:buClr>
              <a:buFont typeface="Arial" pitchFamily="34" charset="0"/>
              <a:buChar char="•"/>
              <a:defRPr lang="en-US" sz="2600" kern="1200" dirty="0" smtClean="0">
                <a:solidFill>
                  <a:schemeClr val="tx1"/>
                </a:solidFill>
                <a:latin typeface="Arial" pitchFamily="34" charset="0"/>
                <a:ea typeface="Verdana" panose="020B0604030504040204" pitchFamily="34" charset="0"/>
                <a:cs typeface="Arial" pitchFamily="34" charset="0"/>
              </a:defRPr>
            </a:lvl4pPr>
            <a:lvl5pPr indent="-457200" algn="l" defTabSz="914400" rtl="0" eaLnBrk="1" latinLnBrk="0" hangingPunct="1">
              <a:spcBef>
                <a:spcPct val="20000"/>
              </a:spcBef>
              <a:buClr>
                <a:srgbClr val="000000"/>
              </a:buClr>
              <a:buFont typeface="Arial" pitchFamily="34" charset="0"/>
              <a:buChar char="•"/>
              <a:defRPr lang="ru-RU" sz="2600" kern="1200" dirty="0">
                <a:solidFill>
                  <a:schemeClr val="tx1"/>
                </a:solidFill>
                <a:latin typeface="Arial" pitchFamily="34" charset="0"/>
                <a:ea typeface="Verdana" panose="020B0604030504040204" pitchFamily="34" charset="0"/>
                <a:cs typeface="Arial" pitchFamily="34" charset="0"/>
              </a:defRPr>
            </a:lvl5pPr>
          </a:lstStyle>
          <a:p>
            <a:pPr marL="349250" lvl="0" indent="-349250">
              <a:buClr>
                <a:srgbClr val="000000"/>
              </a:buClr>
              <a:buFont typeface="Arial" pitchFamily="34" charset="0"/>
              <a:buChar char="•"/>
            </a:pPr>
            <a:r>
              <a:rPr lang="en-US" dirty="0"/>
              <a:t>Click to edit Master text styles</a:t>
            </a:r>
          </a:p>
          <a:p>
            <a:pPr marL="806450" lvl="1" indent="-349250">
              <a:buClr>
                <a:srgbClr val="000000"/>
              </a:buClr>
              <a:buFont typeface="Arial" pitchFamily="34" charset="0"/>
              <a:buChar char="•"/>
            </a:pPr>
            <a:r>
              <a:rPr lang="en-US" dirty="0"/>
              <a:t>Second level</a:t>
            </a:r>
          </a:p>
          <a:p>
            <a:pPr marL="1263650" lvl="2" indent="-349250">
              <a:buClr>
                <a:srgbClr val="000000"/>
              </a:buClr>
              <a:buFont typeface="Arial" pitchFamily="34" charset="0"/>
              <a:buChar char="•"/>
            </a:pPr>
            <a:r>
              <a:rPr lang="en-US" dirty="0"/>
              <a:t>Third level</a:t>
            </a:r>
          </a:p>
          <a:p>
            <a:pPr marL="1720850" lvl="3" indent="-349250">
              <a:buClr>
                <a:srgbClr val="000000"/>
              </a:buClr>
              <a:buFont typeface="Arial" pitchFamily="34" charset="0"/>
              <a:buChar char="•"/>
            </a:pPr>
            <a:r>
              <a:rPr lang="en-US" dirty="0"/>
              <a:t>Fourth level</a:t>
            </a:r>
          </a:p>
          <a:p>
            <a:pPr lvl="4">
              <a:buClr>
                <a:srgbClr val="000000"/>
              </a:buClr>
            </a:pPr>
            <a:r>
              <a:rPr lang="en-US" dirty="0"/>
              <a:t>Fifth level</a:t>
            </a:r>
            <a:endParaRPr lang="ru-RU" dirty="0"/>
          </a:p>
        </p:txBody>
      </p:sp>
      <p:sp>
        <p:nvSpPr>
          <p:cNvPr id="11"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
        <p:nvSpPr>
          <p:cNvPr id="5"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5-</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 name="Picture Placeholder 6"/>
          <p:cNvSpPr>
            <a:spLocks noGrp="1"/>
          </p:cNvSpPr>
          <p:nvPr>
            <p:ph type="pic" sz="quarter" idx="14"/>
          </p:nvPr>
        </p:nvSpPr>
        <p:spPr>
          <a:xfrm>
            <a:off x="2857500" y="3200400"/>
            <a:ext cx="3429000" cy="1219200"/>
          </a:xfrm>
        </p:spPr>
        <p:txBody>
          <a:bodyPr/>
          <a:lstStyle/>
          <a:p>
            <a:endParaRPr lang="ru-RU" dirty="0"/>
          </a:p>
        </p:txBody>
      </p:sp>
    </p:spTree>
    <p:extLst>
      <p:ext uri="{BB962C8B-B14F-4D97-AF65-F5344CB8AC3E}">
        <p14:creationId xmlns:p14="http://schemas.microsoft.com/office/powerpoint/2010/main" val="419434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_Slide">
    <p:spTree>
      <p:nvGrpSpPr>
        <p:cNvPr id="1" name=""/>
        <p:cNvGrpSpPr/>
        <p:nvPr/>
      </p:nvGrpSpPr>
      <p:grpSpPr>
        <a:xfrm>
          <a:off x="0" y="0"/>
          <a:ext cx="0" cy="0"/>
          <a:chOff x="0" y="0"/>
          <a:chExt cx="0" cy="0"/>
        </a:xfrm>
      </p:grpSpPr>
      <p:sp>
        <p:nvSpPr>
          <p:cNvPr id="2" name="Title 1"/>
          <p:cNvSpPr>
            <a:spLocks noGrp="1"/>
          </p:cNvSpPr>
          <p:nvPr>
            <p:ph type="ctrTitle"/>
          </p:nvPr>
        </p:nvSpPr>
        <p:spPr>
          <a:xfrm>
            <a:off x="701040" y="2867787"/>
            <a:ext cx="8046720" cy="1198626"/>
          </a:xfrm>
        </p:spPr>
        <p:txBody>
          <a:bodyPr>
            <a:noAutofit/>
          </a:bodyPr>
          <a:lstStyle>
            <a:lvl1pPr marL="444500" indent="0" algn="ctr" defTabSz="914400" rtl="0" eaLnBrk="1" latinLnBrk="0" hangingPunct="1">
              <a:spcBef>
                <a:spcPct val="20000"/>
              </a:spcBef>
              <a:buClr>
                <a:srgbClr val="242328"/>
              </a:buClr>
              <a:buFont typeface="Arial" pitchFamily="34" charset="0"/>
              <a:buNone/>
              <a:defRPr lang="en-US" sz="3600" kern="1200" dirty="0">
                <a:solidFill>
                  <a:srgbClr val="000000"/>
                </a:solidFill>
                <a:latin typeface="+mn-lt"/>
                <a:ea typeface="Verdana" panose="020B0604030504040204" pitchFamily="34" charset="0"/>
                <a:cs typeface="Verdana" panose="020B0604030504040204" pitchFamily="34" charset="0"/>
              </a:defRPr>
            </a:lvl1pPr>
          </a:lstStyle>
          <a:p>
            <a:r>
              <a:rPr lang="en-US" dirty="0"/>
              <a:t>Click to edit Master title style</a:t>
            </a:r>
          </a:p>
        </p:txBody>
      </p:sp>
      <p:sp>
        <p:nvSpPr>
          <p:cNvPr id="4" name="Slide Number Placeholder 5"/>
          <p:cNvSpPr txBox="1">
            <a:spLocks/>
          </p:cNvSpPr>
          <p:nvPr userDrawn="1"/>
        </p:nvSpPr>
        <p:spPr>
          <a:xfrm>
            <a:off x="8229600" y="6358468"/>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5-</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7" name="Text Placeholder 3"/>
          <p:cNvSpPr txBox="1">
            <a:spLocks/>
          </p:cNvSpPr>
          <p:nvPr userDrawn="1"/>
        </p:nvSpPr>
        <p:spPr>
          <a:xfrm>
            <a:off x="869950" y="6392333"/>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185055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ppendix 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71800"/>
            <a:ext cx="8229600" cy="1143000"/>
          </a:xfrm>
        </p:spPr>
        <p:txBody>
          <a:bodyPr>
            <a:normAutofit/>
          </a:bodyPr>
          <a:lstStyle>
            <a:lvl1pPr algn="ct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14" name="TextBox 13"/>
          <p:cNvSpPr txBox="1"/>
          <p:nvPr userDrawn="1"/>
        </p:nvSpPr>
        <p:spPr>
          <a:xfrm>
            <a:off x="0" y="6629400"/>
            <a:ext cx="2362200" cy="258532"/>
          </a:xfrm>
          <a:prstGeom prst="rect">
            <a:avLst/>
          </a:prstGeom>
        </p:spPr>
        <p:txBody>
          <a:bodyPr vert="horz" lIns="91440" tIns="45720" rIns="91440" bIns="45720" rtlCol="0">
            <a:noAutofit/>
          </a:bodyPr>
          <a:lstStyle>
            <a:lvl1pPr lvl="0" indent="0">
              <a:lnSpc>
                <a:spcPct val="90000"/>
              </a:lnSpc>
              <a:spcBef>
                <a:spcPts val="1000"/>
              </a:spcBef>
              <a:buFont typeface="Arial" panose="020B0604020202020204" pitchFamily="34" charset="0"/>
              <a:buNone/>
              <a:defRPr sz="1200" baseline="0">
                <a:solidFill>
                  <a:schemeClr val="bg1"/>
                </a:solidFill>
              </a:defRPr>
            </a:lvl1pPr>
            <a:lvl2pPr indent="0">
              <a:lnSpc>
                <a:spcPct val="90000"/>
              </a:lnSpc>
              <a:spcBef>
                <a:spcPts val="500"/>
              </a:spcBef>
              <a:buFont typeface="Arial" panose="020B0604020202020204" pitchFamily="34" charset="0"/>
              <a:buNone/>
              <a:defRPr sz="1200">
                <a:solidFill>
                  <a:schemeClr val="bg1"/>
                </a:solidFill>
              </a:defRPr>
            </a:lvl2pPr>
            <a:lvl3pPr indent="0">
              <a:lnSpc>
                <a:spcPct val="90000"/>
              </a:lnSpc>
              <a:spcBef>
                <a:spcPts val="500"/>
              </a:spcBef>
              <a:buFont typeface="Arial" panose="020B0604020202020204" pitchFamily="34" charset="0"/>
              <a:buNone/>
              <a:defRPr sz="1200">
                <a:solidFill>
                  <a:schemeClr val="bg1"/>
                </a:solidFill>
              </a:defRPr>
            </a:lvl3pPr>
            <a:lvl4pPr indent="0">
              <a:lnSpc>
                <a:spcPct val="90000"/>
              </a:lnSpc>
              <a:spcBef>
                <a:spcPts val="500"/>
              </a:spcBef>
              <a:buFont typeface="Arial" panose="020B0604020202020204" pitchFamily="34" charset="0"/>
              <a:buNone/>
              <a:defRPr sz="1200">
                <a:solidFill>
                  <a:schemeClr val="bg1"/>
                </a:solidFill>
              </a:defRPr>
            </a:lvl4pPr>
            <a:lvl5pPr indent="0">
              <a:lnSpc>
                <a:spcPct val="90000"/>
              </a:lnSpc>
              <a:spcBef>
                <a:spcPts val="500"/>
              </a:spcBef>
              <a:buFont typeface="Arial" panose="020B0604020202020204" pitchFamily="34" charset="0"/>
              <a:buNone/>
              <a:defRPr sz="1200">
                <a:solidFill>
                  <a:schemeClr val="bg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@2019 McGraw Hill Education.</a:t>
            </a:r>
          </a:p>
        </p:txBody>
      </p:sp>
      <p:sp>
        <p:nvSpPr>
          <p:cNvPr id="16" name="Slide Number Placeholder 5"/>
          <p:cNvSpPr txBox="1">
            <a:spLocks/>
          </p:cNvSpPr>
          <p:nvPr userDrawn="1"/>
        </p:nvSpPr>
        <p:spPr>
          <a:xfrm>
            <a:off x="8229600" y="6400800"/>
            <a:ext cx="914400" cy="457200"/>
          </a:xfrm>
          <a:prstGeom prst="rect">
            <a:avLst/>
          </a:prstGeom>
        </p:spPr>
        <p:txBody>
          <a:bodyPr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5-</a:t>
            </a:r>
            <a:fld id="{6F94BB01-2447-4377-8194-F82F4D072C18}" type="slidenum">
              <a:rPr lang="en-US" sz="1200" smtClean="0">
                <a:solidFill>
                  <a:prstClr val="black"/>
                </a:solidFill>
                <a:latin typeface="Verdana" panose="020B0604030504040204" pitchFamily="34" charset="0"/>
                <a:ea typeface="Verdana" panose="020B0604030504040204" pitchFamily="34" charset="0"/>
                <a:cs typeface="Verdana" panose="020B0604030504040204" pitchFamily="34" charset="0"/>
              </a:rPr>
              <a:pPr algn="ctr">
                <a:defRPr/>
              </a:pPr>
              <a:t>‹#›</a:t>
            </a:fld>
            <a:endPar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Text Placeholder 3"/>
          <p:cNvSpPr txBox="1">
            <a:spLocks/>
          </p:cNvSpPr>
          <p:nvPr userDrawn="1"/>
        </p:nvSpPr>
        <p:spPr>
          <a:xfrm>
            <a:off x="869950" y="6421582"/>
            <a:ext cx="7404100" cy="415636"/>
          </a:xfrm>
          <a:prstGeom prst="rect">
            <a:avLst/>
          </a:prstGeom>
        </p:spPr>
        <p:txBody>
          <a:bodyPr anchor="ctr"/>
          <a:lstStyle>
            <a:lvl1pPr marL="0" indent="0" algn="l" defTabSz="914400" rtl="0" eaLnBrk="1" latinLnBrk="0" hangingPunct="1">
              <a:spcBef>
                <a:spcPct val="20000"/>
              </a:spcBef>
              <a:buFont typeface="Arial" pitchFamily="34" charset="0"/>
              <a:buNone/>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prstClr val="black"/>
                </a:solidFill>
                <a:latin typeface="Arial" pitchFamily="34" charset="0"/>
                <a:cs typeface="Arial" pitchFamily="34" charset="0"/>
              </a:rPr>
              <a:t>© 2019 McGraw-Hill Education.</a:t>
            </a:r>
          </a:p>
        </p:txBody>
      </p:sp>
    </p:spTree>
    <p:extLst>
      <p:ext uri="{BB962C8B-B14F-4D97-AF65-F5344CB8AC3E}">
        <p14:creationId xmlns:p14="http://schemas.microsoft.com/office/powerpoint/2010/main" val="37131986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6405470"/>
      </p:ext>
    </p:extLst>
  </p:cSld>
  <p:clrMap bg1="lt1" tx1="dk1" bg2="lt2" tx2="dk2" accent1="accent1" accent2="accent2" accent3="accent3" accent4="accent4" accent5="accent5" accent6="accent6" hlink="hlink" folHlink="folHlink"/>
  <p:sldLayoutIdLst>
    <p:sldLayoutId id="2147483653" r:id="rId1"/>
    <p:sldLayoutId id="2147483650" r:id="rId2"/>
    <p:sldLayoutId id="2147483651" r:id="rId3"/>
    <p:sldLayoutId id="2147483652" r:id="rId4"/>
    <p:sldLayoutId id="2147483654" r:id="rId5"/>
  </p:sldLayoutIdLst>
  <p:txStyles>
    <p:titleStyle>
      <a:lvl1pPr algn="ctr" defTabSz="914400" rtl="0" eaLnBrk="1" latinLnBrk="0" hangingPunct="1">
        <a:spcBef>
          <a:spcPts val="600"/>
        </a:spcBef>
        <a:buNone/>
        <a:defRPr sz="3600" kern="1200">
          <a:solidFill>
            <a:schemeClr val="tx1"/>
          </a:solidFill>
          <a:latin typeface="+mj-lt"/>
          <a:ea typeface="Verdana" panose="020B0604030504040204" pitchFamily="34" charset="0"/>
          <a:cs typeface="Verdana" panose="020B0604030504040204" pitchFamily="34" charset="0"/>
        </a:defRPr>
      </a:lvl1pPr>
    </p:titleStyle>
    <p:bodyStyle>
      <a:lvl1pPr marL="349250" indent="-349250" algn="l" defTabSz="914400" rtl="0" eaLnBrk="1" latinLnBrk="0" hangingPunct="1">
        <a:spcBef>
          <a:spcPct val="20000"/>
        </a:spcBef>
        <a:buFont typeface="Arial" panose="020B0604020202020204" pitchFamily="34" charset="0"/>
        <a:buChar char="•"/>
        <a:defRPr sz="2600" kern="1200">
          <a:solidFill>
            <a:schemeClr val="tx1"/>
          </a:solidFill>
          <a:latin typeface="Arial" pitchFamily="34" charset="0"/>
          <a:ea typeface="Verdana" panose="020B0604030504040204" pitchFamily="34" charset="0"/>
          <a:cs typeface="Arial" pitchFamily="34" charset="0"/>
        </a:defRPr>
      </a:lvl1pPr>
      <a:lvl2pPr marL="806450" indent="-349250" algn="l" defTabSz="914400" rtl="0" eaLnBrk="1" latinLnBrk="0" hangingPunct="1">
        <a:spcBef>
          <a:spcPct val="20000"/>
        </a:spcBef>
        <a:buFont typeface="Arial" panose="020B0604020202020204" pitchFamily="34" charset="0"/>
        <a:buChar char="–"/>
        <a:defRPr sz="2400" kern="1200">
          <a:solidFill>
            <a:schemeClr val="tx1"/>
          </a:solidFill>
          <a:latin typeface="Arial" pitchFamily="34" charset="0"/>
          <a:ea typeface="Verdana" panose="020B0604030504040204" pitchFamily="34" charset="0"/>
          <a:cs typeface="Arial" pitchFamily="34" charset="0"/>
        </a:defRPr>
      </a:lvl2pPr>
      <a:lvl3pPr marL="1263650" indent="-349250" algn="l" defTabSz="914400" rtl="0" eaLnBrk="1" latinLnBrk="0" hangingPunct="1">
        <a:spcBef>
          <a:spcPct val="20000"/>
        </a:spcBef>
        <a:buFont typeface="Wingdings" panose="05000000000000000000" pitchFamily="2" charset="2"/>
        <a:buChar char="§"/>
        <a:defRPr sz="2200" kern="1200">
          <a:solidFill>
            <a:schemeClr val="tx1"/>
          </a:solidFill>
          <a:latin typeface="Arial" pitchFamily="34" charset="0"/>
          <a:ea typeface="Verdana" panose="020B0604030504040204" pitchFamily="34" charset="0"/>
          <a:cs typeface="Arial" pitchFamily="34" charset="0"/>
        </a:defRPr>
      </a:lvl3pPr>
      <a:lvl4pPr marL="1720850" indent="-349250" algn="l" defTabSz="914400" rtl="0" eaLnBrk="1" latinLnBrk="0" hangingPunct="1">
        <a:spcBef>
          <a:spcPct val="20000"/>
        </a:spcBef>
        <a:buFont typeface="Courier New" panose="02070309020205020404" pitchFamily="49" charset="0"/>
        <a:buChar char="o"/>
        <a:defRPr sz="2000" kern="1200">
          <a:solidFill>
            <a:schemeClr val="tx1"/>
          </a:solidFill>
          <a:latin typeface="Arial" pitchFamily="34" charset="0"/>
          <a:ea typeface="Verdana" panose="020B0604030504040204" pitchFamily="34" charset="0"/>
          <a:cs typeface="Arial" pitchFamily="34" charset="0"/>
        </a:defRPr>
      </a:lvl4pPr>
      <a:lvl5pPr marL="2178050" indent="-349250" algn="l" defTabSz="914400" rtl="0" eaLnBrk="1" latinLnBrk="0" hangingPunct="1">
        <a:spcBef>
          <a:spcPct val="20000"/>
        </a:spcBef>
        <a:buFont typeface="Wingdings" panose="05000000000000000000" pitchFamily="2" charset="2"/>
        <a:buChar char="Ø"/>
        <a:defRPr sz="1800" kern="1200">
          <a:solidFill>
            <a:schemeClr val="tx1"/>
          </a:solidFill>
          <a:latin typeface="Arial" pitchFamily="34" charset="0"/>
          <a:ea typeface="Verdana" panose="020B0604030504040204" pitchFamily="34" charset="0"/>
          <a:cs typeface="Arial"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5.wmf"/><Relationship Id="rId5" Type="http://schemas.openxmlformats.org/officeDocument/2006/relationships/oleObject" Target="../embeddings/oleObject4.bin"/><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wmf"/><Relationship Id="rId5" Type="http://schemas.openxmlformats.org/officeDocument/2006/relationships/oleObject" Target="../embeddings/oleObject7.bin"/><Relationship Id="rId4" Type="http://schemas.openxmlformats.org/officeDocument/2006/relationships/image" Target="../media/image7.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0.wmf"/><Relationship Id="rId5" Type="http://schemas.openxmlformats.org/officeDocument/2006/relationships/oleObject" Target="../embeddings/oleObject9.bin"/><Relationship Id="rId4" Type="http://schemas.openxmlformats.org/officeDocument/2006/relationships/image" Target="../media/image9.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3.xml"/><Relationship Id="rId1" Type="http://schemas.openxmlformats.org/officeDocument/2006/relationships/vmlDrawing" Target="../drawings/vmlDrawing6.vml"/><Relationship Id="rId6" Type="http://schemas.openxmlformats.org/officeDocument/2006/relationships/image" Target="../media/image14.wmf"/><Relationship Id="rId5" Type="http://schemas.openxmlformats.org/officeDocument/2006/relationships/oleObject" Target="../embeddings/oleObject11.bin"/><Relationship Id="rId4" Type="http://schemas.openxmlformats.org/officeDocument/2006/relationships/image" Target="../media/image13.wmf"/></Relationships>
</file>

<file path=ppt/slides/_rels/slide15.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6.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7.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slide" Target="slide38.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slide" Target="slide39.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slide" Target="slide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5.bin"/><Relationship Id="rId5" Type="http://schemas.openxmlformats.org/officeDocument/2006/relationships/image" Target="../media/image21.wmf"/><Relationship Id="rId4" Type="http://schemas.openxmlformats.org/officeDocument/2006/relationships/oleObject" Target="../embeddings/oleObject14.bin"/></Relationships>
</file>

<file path=ppt/slides/_rels/slide30.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4.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 Target="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08460"/>
            <a:ext cx="9144000" cy="1644140"/>
          </a:xfrm>
        </p:spPr>
        <p:txBody>
          <a:bodyPr>
            <a:normAutofit/>
          </a:bodyPr>
          <a:lstStyle/>
          <a:p>
            <a:pPr>
              <a:defRPr/>
            </a:pPr>
            <a:r>
              <a:rPr lang="en-US" i="1" dirty="0">
                <a:latin typeface="Helvetica" pitchFamily="34" charset="0"/>
                <a:cs typeface="Helvetica" pitchFamily="34" charset="0"/>
              </a:rPr>
              <a:t>Essentials of Investments</a:t>
            </a:r>
            <a:r>
              <a:rPr lang="en-US" dirty="0">
                <a:latin typeface="Helvetica" pitchFamily="34" charset="0"/>
                <a:cs typeface="Helvetica" pitchFamily="34" charset="0"/>
              </a:rPr>
              <a:t/>
            </a:r>
            <a:br>
              <a:rPr lang="en-US" dirty="0">
                <a:latin typeface="Helvetica" pitchFamily="34" charset="0"/>
                <a:cs typeface="Helvetica" pitchFamily="34" charset="0"/>
              </a:rPr>
            </a:br>
            <a:r>
              <a:rPr lang="en-US" sz="3200" dirty="0">
                <a:latin typeface="Helvetica" pitchFamily="34" charset="0"/>
                <a:cs typeface="Helvetica" pitchFamily="34" charset="0"/>
              </a:rPr>
              <a:t>Eleventh Edition</a:t>
            </a:r>
            <a:br>
              <a:rPr lang="en-US" sz="3200" dirty="0">
                <a:latin typeface="Helvetica" pitchFamily="34" charset="0"/>
                <a:cs typeface="Helvetica" pitchFamily="34" charset="0"/>
              </a:rPr>
            </a:br>
            <a:r>
              <a:rPr lang="en-US" sz="2800" dirty="0">
                <a:latin typeface="Helvetica" pitchFamily="34" charset="0"/>
                <a:cs typeface="Helvetica" pitchFamily="34" charset="0"/>
              </a:rPr>
              <a:t>Bodie, Kane, and Marcus</a:t>
            </a:r>
            <a:endParaRPr lang="en-US" sz="3200" dirty="0">
              <a:latin typeface="Helvetica" pitchFamily="34" charset="0"/>
              <a:cs typeface="Helvetica" pitchFamily="34" charset="0"/>
            </a:endParaRPr>
          </a:p>
        </p:txBody>
      </p:sp>
      <p:sp>
        <p:nvSpPr>
          <p:cNvPr id="5" name="Subtitle 4"/>
          <p:cNvSpPr>
            <a:spLocks noGrp="1"/>
          </p:cNvSpPr>
          <p:nvPr>
            <p:ph type="subTitle" idx="1"/>
          </p:nvPr>
        </p:nvSpPr>
        <p:spPr>
          <a:xfrm>
            <a:off x="573821" y="2019300"/>
            <a:ext cx="7996359" cy="2819400"/>
          </a:xfrm>
        </p:spPr>
        <p:txBody>
          <a:bodyPr>
            <a:normAutofit/>
          </a:bodyPr>
          <a:lstStyle/>
          <a:p>
            <a:pPr>
              <a:buSzPct val="10000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b="1" dirty="0">
                <a:latin typeface="Helvetica" pitchFamily="34" charset="0"/>
                <a:cs typeface="Helvetica" pitchFamily="34" charset="0"/>
              </a:rPr>
              <a:t>Chapter 5</a:t>
            </a:r>
            <a:endParaRPr lang="en-US" sz="4000" dirty="0">
              <a:latin typeface="Helvetica" pitchFamily="34" charset="0"/>
              <a:cs typeface="Helvetica" pitchFamily="34" charset="0"/>
            </a:endParaRPr>
          </a:p>
          <a:p>
            <a:pPr>
              <a:buSzPct val="10000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600" dirty="0"/>
              <a:t>Risk, Return and the Historical Record</a:t>
            </a:r>
          </a:p>
        </p:txBody>
      </p:sp>
      <p:pic>
        <p:nvPicPr>
          <p:cNvPr id="10" name="Picture 9" descr="McGraw Hill Education "/>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85" y="6283325"/>
            <a:ext cx="503699" cy="503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1"/>
          </p:nvPr>
        </p:nvSpPr>
        <p:spPr>
          <a:xfrm>
            <a:off x="630269" y="6295285"/>
            <a:ext cx="8437531" cy="524615"/>
          </a:xfrm>
        </p:spPr>
        <p:txBody>
          <a:bodyPr anchor="ctr">
            <a:noAutofit/>
          </a:bodyPr>
          <a:lstStyle/>
          <a:p>
            <a:pPr marL="0" indent="0" algn="ctr">
              <a:buNone/>
            </a:pPr>
            <a:r>
              <a:rPr sz="1200" dirty="0"/>
              <a:t>© </a:t>
            </a:r>
            <a:r>
              <a:rPr lang="en-US" sz="1200" dirty="0"/>
              <a:t>2019 </a:t>
            </a:r>
            <a:r>
              <a:rPr sz="1200" dirty="0"/>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437877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5.1 Rates of Return (1 of 2)</a:t>
            </a:r>
          </a:p>
        </p:txBody>
      </p:sp>
      <p:sp>
        <p:nvSpPr>
          <p:cNvPr id="3" name="Content Placeholder 2"/>
          <p:cNvSpPr>
            <a:spLocks noGrp="1"/>
          </p:cNvSpPr>
          <p:nvPr>
            <p:ph sz="quarter" idx="10"/>
          </p:nvPr>
        </p:nvSpPr>
        <p:spPr>
          <a:xfrm>
            <a:off x="281940" y="1600200"/>
            <a:ext cx="8557260" cy="1143000"/>
          </a:xfrm>
        </p:spPr>
        <p:txBody>
          <a:bodyPr/>
          <a:lstStyle/>
          <a:p>
            <a:pPr marL="0" indent="0">
              <a:spcBef>
                <a:spcPts val="624"/>
              </a:spcBef>
              <a:buNone/>
            </a:pPr>
            <a:r>
              <a:rPr lang="en-US" dirty="0"/>
              <a:t>Holding-Period Return (HPR)</a:t>
            </a:r>
          </a:p>
          <a:p>
            <a:pPr>
              <a:spcBef>
                <a:spcPts val="624"/>
              </a:spcBef>
            </a:pPr>
            <a:r>
              <a:rPr lang="en-US" dirty="0"/>
              <a:t>Rate of return over given investment period</a:t>
            </a:r>
          </a:p>
        </p:txBody>
      </p:sp>
      <p:graphicFrame>
        <p:nvGraphicFramePr>
          <p:cNvPr id="4" name="Object 3"/>
          <p:cNvGraphicFramePr>
            <a:graphicFrameLocks noChangeAspect="1"/>
          </p:cNvGraphicFramePr>
          <p:nvPr>
            <p:extLst>
              <p:ext uri="{D42A27DB-BD31-4B8C-83A1-F6EECF244321}">
                <p14:modId xmlns:p14="http://schemas.microsoft.com/office/powerpoint/2010/main" val="2042732019"/>
              </p:ext>
            </p:extLst>
          </p:nvPr>
        </p:nvGraphicFramePr>
        <p:xfrm>
          <a:off x="2939947" y="2815584"/>
          <a:ext cx="3264106" cy="3204216"/>
        </p:xfrm>
        <a:graphic>
          <a:graphicData uri="http://schemas.openxmlformats.org/presentationml/2006/ole">
            <mc:AlternateContent xmlns:mc="http://schemas.openxmlformats.org/markup-compatibility/2006">
              <mc:Choice xmlns:v="urn:schemas-microsoft-com:vml" Requires="v">
                <p:oleObj spid="_x0000_s1085" name="Equation" r:id="rId3" imgW="1384200" imgH="1358640" progId="Equation.DSMT4">
                  <p:embed/>
                </p:oleObj>
              </mc:Choice>
              <mc:Fallback>
                <p:oleObj name="Equation" r:id="rId3" imgW="1384200" imgH="1358640" progId="Equation.DSMT4">
                  <p:embed/>
                  <p:pic>
                    <p:nvPicPr>
                      <p:cNvPr id="0" name=""/>
                      <p:cNvPicPr/>
                      <p:nvPr/>
                    </p:nvPicPr>
                    <p:blipFill>
                      <a:blip r:embed="rId4"/>
                      <a:stretch>
                        <a:fillRect/>
                      </a:stretch>
                    </p:blipFill>
                    <p:spPr>
                      <a:xfrm>
                        <a:off x="2939947" y="2815584"/>
                        <a:ext cx="3264106" cy="3204216"/>
                      </a:xfrm>
                      <a:prstGeom prst="rect">
                        <a:avLst/>
                      </a:prstGeom>
                    </p:spPr>
                  </p:pic>
                </p:oleObj>
              </mc:Fallback>
            </mc:AlternateContent>
          </a:graphicData>
        </a:graphic>
      </p:graphicFrame>
    </p:spTree>
    <p:extLst>
      <p:ext uri="{BB962C8B-B14F-4D97-AF65-F5344CB8AC3E}">
        <p14:creationId xmlns:p14="http://schemas.microsoft.com/office/powerpoint/2010/main" val="372056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5.1 Rates of Return: Example</a:t>
            </a:r>
          </a:p>
        </p:txBody>
      </p:sp>
      <p:sp>
        <p:nvSpPr>
          <p:cNvPr id="3" name="Content Placeholder 2"/>
          <p:cNvSpPr>
            <a:spLocks noGrp="1"/>
          </p:cNvSpPr>
          <p:nvPr>
            <p:ph sz="quarter" idx="10"/>
          </p:nvPr>
        </p:nvSpPr>
        <p:spPr>
          <a:xfrm>
            <a:off x="281940" y="1752600"/>
            <a:ext cx="8557260" cy="1066800"/>
          </a:xfrm>
        </p:spPr>
        <p:txBody>
          <a:bodyPr/>
          <a:lstStyle/>
          <a:p>
            <a:pPr marL="0" indent="0">
              <a:spcBef>
                <a:spcPts val="624"/>
              </a:spcBef>
              <a:buNone/>
            </a:pPr>
            <a:r>
              <a:rPr lang="en-US" dirty="0"/>
              <a:t>What is the HPR for a share of stock that was purchase for $25, sold for $27 and distributed $1.25 in dividends?</a:t>
            </a:r>
          </a:p>
        </p:txBody>
      </p:sp>
      <p:graphicFrame>
        <p:nvGraphicFramePr>
          <p:cNvPr id="4" name="Object 3"/>
          <p:cNvGraphicFramePr>
            <a:graphicFrameLocks noChangeAspect="1"/>
          </p:cNvGraphicFramePr>
          <p:nvPr>
            <p:extLst>
              <p:ext uri="{D42A27DB-BD31-4B8C-83A1-F6EECF244321}">
                <p14:modId xmlns:p14="http://schemas.microsoft.com/office/powerpoint/2010/main" val="1920682072"/>
              </p:ext>
            </p:extLst>
          </p:nvPr>
        </p:nvGraphicFramePr>
        <p:xfrm>
          <a:off x="387350" y="3276600"/>
          <a:ext cx="8369300" cy="1992313"/>
        </p:xfrm>
        <a:graphic>
          <a:graphicData uri="http://schemas.openxmlformats.org/presentationml/2006/ole">
            <mc:AlternateContent xmlns:mc="http://schemas.openxmlformats.org/markup-compatibility/2006">
              <mc:Choice xmlns:v="urn:schemas-microsoft-com:vml" Requires="v">
                <p:oleObj spid="_x0000_s2108" name="Equation" r:id="rId3" imgW="2933640" imgH="698400" progId="Equation.DSMT4">
                  <p:embed/>
                </p:oleObj>
              </mc:Choice>
              <mc:Fallback>
                <p:oleObj name="Equation" r:id="rId3" imgW="2933640" imgH="698400" progId="Equation.DSMT4">
                  <p:embed/>
                  <p:pic>
                    <p:nvPicPr>
                      <p:cNvPr id="4" name="Object 3"/>
                      <p:cNvPicPr/>
                      <p:nvPr/>
                    </p:nvPicPr>
                    <p:blipFill>
                      <a:blip r:embed="rId4"/>
                      <a:stretch>
                        <a:fillRect/>
                      </a:stretch>
                    </p:blipFill>
                    <p:spPr>
                      <a:xfrm>
                        <a:off x="387350" y="3276600"/>
                        <a:ext cx="8369300" cy="1992313"/>
                      </a:xfrm>
                      <a:prstGeom prst="rect">
                        <a:avLst/>
                      </a:prstGeom>
                    </p:spPr>
                  </p:pic>
                </p:oleObj>
              </mc:Fallback>
            </mc:AlternateContent>
          </a:graphicData>
        </a:graphic>
      </p:graphicFrame>
    </p:spTree>
    <p:extLst>
      <p:ext uri="{BB962C8B-B14F-4D97-AF65-F5344CB8AC3E}">
        <p14:creationId xmlns:p14="http://schemas.microsoft.com/office/powerpoint/2010/main" val="1222657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5.1 Rates of Return: Measuring over Multiple Periods</a:t>
            </a:r>
            <a:endParaRPr lang="ru-RU" dirty="0">
              <a:latin typeface="Calibri" panose="020F0502020204030204" pitchFamily="34" charset="0"/>
              <a:cs typeface="Calibri" panose="020F0502020204030204" pitchFamily="34" charset="0"/>
            </a:endParaRP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spcBef>
                <a:spcPts val="624"/>
              </a:spcBef>
              <a:buNone/>
            </a:pPr>
            <a:r>
              <a:rPr lang="en-US" sz="2400" dirty="0"/>
              <a:t>Arithmetic average</a:t>
            </a:r>
          </a:p>
          <a:p>
            <a:pPr>
              <a:spcBef>
                <a:spcPts val="624"/>
              </a:spcBef>
              <a:spcAft>
                <a:spcPts val="1200"/>
              </a:spcAft>
            </a:pPr>
            <a:r>
              <a:rPr lang="en-US" sz="2400" dirty="0"/>
              <a:t>Sum of returns in each period divided by number of periods</a:t>
            </a:r>
          </a:p>
          <a:p>
            <a:pPr marL="0" indent="0">
              <a:spcBef>
                <a:spcPts val="624"/>
              </a:spcBef>
              <a:buNone/>
            </a:pPr>
            <a:r>
              <a:rPr lang="en-US" sz="2400" dirty="0"/>
              <a:t>Geometric average</a:t>
            </a:r>
          </a:p>
          <a:p>
            <a:pPr>
              <a:spcBef>
                <a:spcPts val="624"/>
              </a:spcBef>
            </a:pPr>
            <a:r>
              <a:rPr lang="en-US" sz="2400" dirty="0"/>
              <a:t>Single per-period return</a:t>
            </a:r>
          </a:p>
          <a:p>
            <a:pPr>
              <a:spcBef>
                <a:spcPts val="624"/>
              </a:spcBef>
            </a:pPr>
            <a:r>
              <a:rPr lang="en-US" sz="2400" dirty="0"/>
              <a:t>Gives same cumulative performance as sequence of actual returns</a:t>
            </a:r>
          </a:p>
          <a:p>
            <a:pPr>
              <a:spcBef>
                <a:spcPts val="624"/>
              </a:spcBef>
              <a:spcAft>
                <a:spcPts val="1200"/>
              </a:spcAft>
            </a:pPr>
            <a:r>
              <a:rPr lang="en-US" sz="2400" dirty="0"/>
              <a:t>Compound period-by-period returns</a:t>
            </a:r>
          </a:p>
          <a:p>
            <a:pPr marL="0" indent="0">
              <a:spcBef>
                <a:spcPts val="624"/>
              </a:spcBef>
              <a:buNone/>
            </a:pPr>
            <a:r>
              <a:rPr lang="en-US" sz="2400" dirty="0"/>
              <a:t>Dollar-weighted average return</a:t>
            </a:r>
          </a:p>
          <a:p>
            <a:pPr>
              <a:spcBef>
                <a:spcPts val="624"/>
              </a:spcBef>
            </a:pPr>
            <a:r>
              <a:rPr lang="en-US" sz="2400" dirty="0"/>
              <a:t>Internal rate of return on investment</a:t>
            </a:r>
          </a:p>
        </p:txBody>
      </p:sp>
    </p:spTree>
    <p:extLst>
      <p:ext uri="{BB962C8B-B14F-4D97-AF65-F5344CB8AC3E}">
        <p14:creationId xmlns:p14="http://schemas.microsoft.com/office/powerpoint/2010/main" val="2506971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Table 5.1 Rates of Return of a Mutual Fund: Example</a:t>
            </a:r>
          </a:p>
        </p:txBody>
      </p:sp>
      <p:graphicFrame>
        <p:nvGraphicFramePr>
          <p:cNvPr id="6" name="Table 2"/>
          <p:cNvGraphicFramePr>
            <a:graphicFrameLocks noGrp="1"/>
          </p:cNvGraphicFramePr>
          <p:nvPr>
            <p:extLst>
              <p:ext uri="{D42A27DB-BD31-4B8C-83A1-F6EECF244321}">
                <p14:modId xmlns:p14="http://schemas.microsoft.com/office/powerpoint/2010/main" val="3041126260"/>
              </p:ext>
            </p:extLst>
          </p:nvPr>
        </p:nvGraphicFramePr>
        <p:xfrm>
          <a:off x="298291" y="1524000"/>
          <a:ext cx="8547418" cy="2255520"/>
        </p:xfrm>
        <a:graphic>
          <a:graphicData uri="http://schemas.openxmlformats.org/drawingml/2006/table">
            <a:tbl>
              <a:tblPr firstRow="1" bandRow="1">
                <a:tableStyleId>{5940675A-B579-460E-94D1-54222C63F5DA}</a:tableStyleId>
              </a:tblPr>
              <a:tblGrid>
                <a:gridCol w="4278630">
                  <a:extLst>
                    <a:ext uri="{9D8B030D-6E8A-4147-A177-3AD203B41FA5}">
                      <a16:colId xmlns:a16="http://schemas.microsoft.com/office/drawing/2014/main" val="20000"/>
                    </a:ext>
                  </a:extLst>
                </a:gridCol>
                <a:gridCol w="1067197">
                  <a:extLst>
                    <a:ext uri="{9D8B030D-6E8A-4147-A177-3AD203B41FA5}">
                      <a16:colId xmlns:a16="http://schemas.microsoft.com/office/drawing/2014/main" val="20001"/>
                    </a:ext>
                  </a:extLst>
                </a:gridCol>
                <a:gridCol w="1067197">
                  <a:extLst>
                    <a:ext uri="{9D8B030D-6E8A-4147-A177-3AD203B41FA5}">
                      <a16:colId xmlns:a16="http://schemas.microsoft.com/office/drawing/2014/main" val="20002"/>
                    </a:ext>
                  </a:extLst>
                </a:gridCol>
                <a:gridCol w="1067197">
                  <a:extLst>
                    <a:ext uri="{9D8B030D-6E8A-4147-A177-3AD203B41FA5}">
                      <a16:colId xmlns:a16="http://schemas.microsoft.com/office/drawing/2014/main" val="20003"/>
                    </a:ext>
                  </a:extLst>
                </a:gridCol>
                <a:gridCol w="1067197">
                  <a:extLst>
                    <a:ext uri="{9D8B030D-6E8A-4147-A177-3AD203B41FA5}">
                      <a16:colId xmlns:a16="http://schemas.microsoft.com/office/drawing/2014/main" val="20004"/>
                    </a:ext>
                  </a:extLst>
                </a:gridCol>
              </a:tblGrid>
              <a:tr h="267284">
                <a:tc>
                  <a:txBody>
                    <a:bodyPr/>
                    <a:lstStyle/>
                    <a:p>
                      <a:pPr marL="0" marR="0" lvl="0" indent="0" algn="l"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b="1" u="none" strike="noStrike" cap="none" normalizeH="0" baseline="0" dirty="0">
                          <a:ln>
                            <a:noFill/>
                          </a:ln>
                          <a:effectLst/>
                          <a:latin typeface="Arial" pitchFamily="34" charset="0"/>
                          <a:cs typeface="Arial" pitchFamily="34" charset="0"/>
                        </a:rPr>
                        <a:t>1st Quarter</a:t>
                      </a:r>
                      <a:endParaRPr kumimoji="0" lang="en-US" sz="1600" b="1" i="0" u="none" strike="noStrike" cap="none" normalizeH="0" baseline="0" dirty="0">
                        <a:ln>
                          <a:noFill/>
                        </a:ln>
                        <a:solidFill>
                          <a:schemeClr val="bg1"/>
                        </a:solidFill>
                        <a:effectLst/>
                        <a:latin typeface="Arial" pitchFamily="34" charset="0"/>
                        <a:ea typeface="Microsoft YaHei" charset="0"/>
                        <a:cs typeface="Arial" pitchFamily="34" charset="0"/>
                      </a:endParaRPr>
                    </a:p>
                  </a:txBody>
                  <a:tcPr horzOverflow="overflow">
                    <a:lnL w="12700" cap="flat" cmpd="sng" algn="ctr">
                      <a:solidFill>
                        <a:schemeClr val="tx1"/>
                      </a:solidFill>
                      <a:prstDash val="solid"/>
                      <a:round/>
                      <a:headEnd type="none" w="med" len="med"/>
                      <a:tailEnd type="none" w="med" len="med"/>
                    </a:lnL>
                  </a:tcPr>
                </a:tc>
                <a:tc>
                  <a:txBody>
                    <a:bodyPr/>
                    <a:lstStyle/>
                    <a:p>
                      <a:pPr marL="0" marR="0" lvl="0" indent="0" algn="l"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b="1" u="none" strike="noStrike" cap="none" normalizeH="0" baseline="0" dirty="0">
                          <a:ln>
                            <a:noFill/>
                          </a:ln>
                          <a:effectLst/>
                          <a:latin typeface="Arial" pitchFamily="34" charset="0"/>
                          <a:cs typeface="Arial" pitchFamily="34" charset="0"/>
                        </a:rPr>
                        <a:t>2nd Quarter</a:t>
                      </a:r>
                      <a:endParaRPr kumimoji="0" lang="en-US" sz="1600" b="1" i="0" u="none" strike="noStrike" cap="none" normalizeH="0" baseline="0" dirty="0">
                        <a:ln>
                          <a:noFill/>
                        </a:ln>
                        <a:solidFill>
                          <a:schemeClr val="bg1"/>
                        </a:solidFill>
                        <a:effectLst/>
                        <a:latin typeface="Arial" pitchFamily="34" charset="0"/>
                        <a:ea typeface="Microsoft YaHei" charset="0"/>
                        <a:cs typeface="Arial" pitchFamily="34" charset="0"/>
                      </a:endParaRPr>
                    </a:p>
                  </a:txBody>
                  <a:tcPr horzOverflow="overflow"/>
                </a:tc>
                <a:tc>
                  <a:txBody>
                    <a:bodyPr/>
                    <a:lstStyle/>
                    <a:p>
                      <a:pPr marL="0" marR="0" lvl="0" indent="0" algn="l"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b="1" u="none" strike="noStrike" cap="none" normalizeH="0" baseline="0" dirty="0">
                          <a:ln>
                            <a:noFill/>
                          </a:ln>
                          <a:effectLst/>
                          <a:latin typeface="Arial" pitchFamily="34" charset="0"/>
                          <a:cs typeface="Arial" pitchFamily="34" charset="0"/>
                        </a:rPr>
                        <a:t>3rd Quarter</a:t>
                      </a:r>
                      <a:endParaRPr kumimoji="0" lang="en-US" sz="1600" b="1" i="0" u="none" strike="noStrike" cap="none" normalizeH="0" baseline="0" dirty="0">
                        <a:ln>
                          <a:noFill/>
                        </a:ln>
                        <a:solidFill>
                          <a:schemeClr val="bg1"/>
                        </a:solidFill>
                        <a:effectLst/>
                        <a:latin typeface="Arial" pitchFamily="34" charset="0"/>
                        <a:ea typeface="Microsoft YaHei" charset="0"/>
                        <a:cs typeface="Arial" pitchFamily="34" charset="0"/>
                      </a:endParaRPr>
                    </a:p>
                  </a:txBody>
                  <a:tcPr horzOverflow="overflow"/>
                </a:tc>
                <a:tc>
                  <a:txBody>
                    <a:bodyPr/>
                    <a:lstStyle/>
                    <a:p>
                      <a:pPr marL="0" marR="0" lvl="0" indent="0" algn="l"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b="1" u="none" strike="noStrike" cap="none" normalizeH="0" baseline="0" dirty="0">
                          <a:ln>
                            <a:noFill/>
                          </a:ln>
                          <a:effectLst/>
                          <a:latin typeface="Arial" pitchFamily="34" charset="0"/>
                          <a:cs typeface="Arial" pitchFamily="34" charset="0"/>
                        </a:rPr>
                        <a:t>4th Quarter</a:t>
                      </a:r>
                      <a:endParaRPr kumimoji="0" lang="en-US" sz="1600" b="1" i="0" u="none" strike="noStrike" cap="none" normalizeH="0" baseline="0" dirty="0">
                        <a:ln>
                          <a:noFill/>
                        </a:ln>
                        <a:solidFill>
                          <a:schemeClr val="bg1"/>
                        </a:solidFill>
                        <a:effectLst/>
                        <a:latin typeface="Arial" pitchFamily="34" charset="0"/>
                        <a:ea typeface="Microsoft YaHei" charset="0"/>
                        <a:cs typeface="Arial" pitchFamily="34" charset="0"/>
                      </a:endParaRPr>
                    </a:p>
                  </a:txBody>
                  <a:tcPr horzOverflow="overflow"/>
                </a:tc>
                <a:extLst>
                  <a:ext uri="{0D108BD9-81ED-4DB2-BD59-A6C34878D82A}">
                    <a16:rowId xmlns:a16="http://schemas.microsoft.com/office/drawing/2014/main" val="10000"/>
                  </a:ext>
                </a:extLst>
              </a:tr>
              <a:tr h="154229">
                <a:tc>
                  <a:txBody>
                    <a:bodyPr/>
                    <a:lstStyle/>
                    <a:p>
                      <a:pPr marL="0" marR="0" lvl="0" indent="0" algn="l"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Assets under management at start of quarter</a:t>
                      </a:r>
                      <a:endParaRPr kumimoji="0" lang="en-US" sz="1600" b="0" i="0" u="none" strike="noStrike" cap="none" normalizeH="0" baseline="0" dirty="0">
                        <a:ln>
                          <a:noFill/>
                        </a:ln>
                        <a:solidFill>
                          <a:schemeClr val="bg1"/>
                        </a:solidFill>
                        <a:effectLst/>
                        <a:latin typeface="Arial" pitchFamily="34" charset="0"/>
                        <a:ea typeface="Microsoft YaHei" charset="0"/>
                        <a:cs typeface="Arial" pitchFamily="34" charset="0"/>
                      </a:endParaRPr>
                    </a:p>
                  </a:txBody>
                  <a:tcPr horzOverflow="overflow">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1</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1.2</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2</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0.8</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extLst>
                  <a:ext uri="{0D108BD9-81ED-4DB2-BD59-A6C34878D82A}">
                    <a16:rowId xmlns:a16="http://schemas.microsoft.com/office/drawing/2014/main" val="10001"/>
                  </a:ext>
                </a:extLst>
              </a:tr>
              <a:tr h="154229">
                <a:tc>
                  <a:txBody>
                    <a:bodyPr/>
                    <a:lstStyle/>
                    <a:p>
                      <a:pPr marL="0" marR="0" lvl="0" indent="0" algn="l"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Holding-period return (%)</a:t>
                      </a:r>
                      <a:endParaRPr kumimoji="0" lang="en-US" sz="1600" b="0" i="0" u="none" strike="noStrike" cap="none" normalizeH="0" baseline="0" dirty="0">
                        <a:ln>
                          <a:noFill/>
                        </a:ln>
                        <a:solidFill>
                          <a:schemeClr val="bg1"/>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10</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25</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1600" dirty="0">
                          <a:latin typeface="Arial" pitchFamily="34" charset="0"/>
                          <a:cs typeface="Arial" pitchFamily="34" charset="0"/>
                        </a:rPr>
                        <a:t>−</a:t>
                      </a:r>
                      <a:r>
                        <a:rPr kumimoji="0" lang="en-US" sz="1600" u="none" strike="noStrike" cap="none" normalizeH="0" baseline="0" dirty="0">
                          <a:ln>
                            <a:noFill/>
                          </a:ln>
                          <a:effectLst/>
                          <a:latin typeface="Arial" pitchFamily="34" charset="0"/>
                          <a:cs typeface="Arial" pitchFamily="34" charset="0"/>
                        </a:rPr>
                        <a:t>20</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20</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extLst>
                  <a:ext uri="{0D108BD9-81ED-4DB2-BD59-A6C34878D82A}">
                    <a16:rowId xmlns:a16="http://schemas.microsoft.com/office/drawing/2014/main" val="10002"/>
                  </a:ext>
                </a:extLst>
              </a:tr>
              <a:tr h="154229">
                <a:tc>
                  <a:txBody>
                    <a:bodyPr/>
                    <a:lstStyle/>
                    <a:p>
                      <a:pPr marL="0" marR="0" lvl="0" indent="0" algn="l"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Total assets before net inflows</a:t>
                      </a:r>
                      <a:endParaRPr kumimoji="0" lang="en-US" sz="1600" b="0" i="0" u="none" strike="noStrike" cap="none" normalizeH="0" baseline="0" dirty="0">
                        <a:ln>
                          <a:noFill/>
                        </a:ln>
                        <a:solidFill>
                          <a:schemeClr val="bg1"/>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1.1</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1.5</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1.6</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0.96</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extLst>
                  <a:ext uri="{0D108BD9-81ED-4DB2-BD59-A6C34878D82A}">
                    <a16:rowId xmlns:a16="http://schemas.microsoft.com/office/drawing/2014/main" val="10003"/>
                  </a:ext>
                </a:extLst>
              </a:tr>
              <a:tr h="154229">
                <a:tc>
                  <a:txBody>
                    <a:bodyPr/>
                    <a:lstStyle/>
                    <a:p>
                      <a:pPr marL="0" marR="0" lvl="0" indent="0" algn="l"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Net inflow ($ million)</a:t>
                      </a:r>
                      <a:endParaRPr kumimoji="0" lang="en-US" sz="1600" b="0" i="0" u="none" strike="noStrike" cap="none" normalizeH="0" baseline="0" dirty="0">
                        <a:ln>
                          <a:noFill/>
                        </a:ln>
                        <a:solidFill>
                          <a:schemeClr val="bg1"/>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0.1</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a:ln>
                            <a:noFill/>
                          </a:ln>
                          <a:effectLst/>
                          <a:latin typeface="Arial" pitchFamily="34" charset="0"/>
                          <a:cs typeface="Arial" pitchFamily="34" charset="0"/>
                        </a:rPr>
                        <a:t>0.5</a:t>
                      </a:r>
                      <a:endParaRPr kumimoji="0" lang="en-US" sz="1600" b="0" i="0" u="none" strike="noStrike" cap="none" normalizeH="0" baseline="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1600" dirty="0">
                          <a:latin typeface="Arial" pitchFamily="34" charset="0"/>
                          <a:cs typeface="Arial" pitchFamily="34" charset="0"/>
                        </a:rPr>
                        <a:t>−</a:t>
                      </a:r>
                      <a:r>
                        <a:rPr kumimoji="0" lang="en-US" sz="1600" u="none" strike="noStrike" cap="none" normalizeH="0" baseline="0" dirty="0">
                          <a:ln>
                            <a:noFill/>
                          </a:ln>
                          <a:effectLst/>
                          <a:latin typeface="Arial" pitchFamily="34" charset="0"/>
                          <a:cs typeface="Arial" pitchFamily="34" charset="0"/>
                        </a:rPr>
                        <a:t>0.8</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0.6</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extLst>
                  <a:ext uri="{0D108BD9-81ED-4DB2-BD59-A6C34878D82A}">
                    <a16:rowId xmlns:a16="http://schemas.microsoft.com/office/drawing/2014/main" val="10004"/>
                  </a:ext>
                </a:extLst>
              </a:tr>
              <a:tr h="182600">
                <a:tc>
                  <a:txBody>
                    <a:bodyPr/>
                    <a:lstStyle/>
                    <a:p>
                      <a:pPr marL="0" marR="0" lvl="0" indent="0" algn="l"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Assets under management at end of quarter</a:t>
                      </a:r>
                      <a:endParaRPr kumimoji="0" lang="en-US" sz="1600" b="0" i="0" u="none" strike="noStrike" cap="none" normalizeH="0" baseline="0" dirty="0">
                        <a:ln>
                          <a:noFill/>
                        </a:ln>
                        <a:solidFill>
                          <a:schemeClr val="bg1"/>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1.2</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2</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0.8</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tc>
                  <a:txBody>
                    <a:bodyPr/>
                    <a:lstStyle/>
                    <a:p>
                      <a:pPr marL="0" marR="0" lvl="0" indent="0" algn="ctr" defTabSz="457200" rtl="0" eaLnBrk="1" fontAlgn="base" latinLnBrk="0" hangingPunct="0">
                        <a:lnSpc>
                          <a:spcPct val="100000"/>
                        </a:lnSpc>
                        <a:spcBef>
                          <a:spcPct val="0"/>
                        </a:spcBef>
                        <a:spcAft>
                          <a:spcPts val="60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a:ln>
                            <a:noFill/>
                          </a:ln>
                          <a:effectLst/>
                          <a:latin typeface="Arial" pitchFamily="34" charset="0"/>
                          <a:cs typeface="Arial" pitchFamily="34" charset="0"/>
                        </a:rPr>
                        <a:t>1.56</a:t>
                      </a:r>
                      <a:endParaRPr kumimoji="0" lang="en-US" sz="1600" b="0" i="0" u="none" strike="noStrike" cap="none" normalizeH="0" baseline="0" dirty="0">
                        <a:ln>
                          <a:noFill/>
                        </a:ln>
                        <a:solidFill>
                          <a:srgbClr val="000000"/>
                        </a:solidFill>
                        <a:effectLst/>
                        <a:latin typeface="Arial" pitchFamily="34" charset="0"/>
                        <a:ea typeface="Microsoft YaHei" charset="0"/>
                        <a:cs typeface="Arial" pitchFamily="34" charset="0"/>
                      </a:endParaRPr>
                    </a:p>
                  </a:txBody>
                  <a:tcPr horzOverflow="overflow"/>
                </a:tc>
                <a:extLst>
                  <a:ext uri="{0D108BD9-81ED-4DB2-BD59-A6C34878D82A}">
                    <a16:rowId xmlns:a16="http://schemas.microsoft.com/office/drawing/2014/main" val="10005"/>
                  </a:ext>
                </a:extLst>
              </a:tr>
            </a:tbl>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790467631"/>
              </p:ext>
            </p:extLst>
          </p:nvPr>
        </p:nvGraphicFramePr>
        <p:xfrm>
          <a:off x="274638" y="3930650"/>
          <a:ext cx="3927475" cy="1022350"/>
        </p:xfrm>
        <a:graphic>
          <a:graphicData uri="http://schemas.openxmlformats.org/presentationml/2006/ole">
            <mc:AlternateContent xmlns:mc="http://schemas.openxmlformats.org/markup-compatibility/2006">
              <mc:Choice xmlns:v="urn:schemas-microsoft-com:vml" Requires="v">
                <p:oleObj spid="_x0000_s3236" name="Equation" r:id="rId3" imgW="2438280" imgH="634680" progId="Equation.DSMT4">
                  <p:embed/>
                </p:oleObj>
              </mc:Choice>
              <mc:Fallback>
                <p:oleObj name="Equation" r:id="rId3" imgW="2438280" imgH="634680" progId="Equation.DSMT4">
                  <p:embed/>
                  <p:pic>
                    <p:nvPicPr>
                      <p:cNvPr id="5" name="Object 4"/>
                      <p:cNvPicPr/>
                      <p:nvPr/>
                    </p:nvPicPr>
                    <p:blipFill>
                      <a:blip r:embed="rId4"/>
                      <a:stretch>
                        <a:fillRect/>
                      </a:stretch>
                    </p:blipFill>
                    <p:spPr>
                      <a:xfrm>
                        <a:off x="274638" y="3930650"/>
                        <a:ext cx="3927475" cy="1022350"/>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776753656"/>
              </p:ext>
            </p:extLst>
          </p:nvPr>
        </p:nvGraphicFramePr>
        <p:xfrm>
          <a:off x="4560888" y="3962400"/>
          <a:ext cx="4232275" cy="941388"/>
        </p:xfrm>
        <a:graphic>
          <a:graphicData uri="http://schemas.openxmlformats.org/presentationml/2006/ole">
            <mc:AlternateContent xmlns:mc="http://schemas.openxmlformats.org/markup-compatibility/2006">
              <mc:Choice xmlns:v="urn:schemas-microsoft-com:vml" Requires="v">
                <p:oleObj spid="_x0000_s3237" name="Equation" r:id="rId5" imgW="2628720" imgH="583920" progId="Equation.DSMT4">
                  <p:embed/>
                </p:oleObj>
              </mc:Choice>
              <mc:Fallback>
                <p:oleObj name="Equation" r:id="rId5" imgW="2628720" imgH="583920" progId="Equation.DSMT4">
                  <p:embed/>
                  <p:pic>
                    <p:nvPicPr>
                      <p:cNvPr id="0" name=""/>
                      <p:cNvPicPr/>
                      <p:nvPr/>
                    </p:nvPicPr>
                    <p:blipFill>
                      <a:blip r:embed="rId6"/>
                      <a:stretch>
                        <a:fillRect/>
                      </a:stretch>
                    </p:blipFill>
                    <p:spPr>
                      <a:xfrm>
                        <a:off x="4560888" y="3962400"/>
                        <a:ext cx="4232275" cy="941388"/>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892906154"/>
              </p:ext>
            </p:extLst>
          </p:nvPr>
        </p:nvGraphicFramePr>
        <p:xfrm>
          <a:off x="409575" y="5078413"/>
          <a:ext cx="8326438" cy="1169987"/>
        </p:xfrm>
        <a:graphic>
          <a:graphicData uri="http://schemas.openxmlformats.org/presentationml/2006/ole">
            <mc:AlternateContent xmlns:mc="http://schemas.openxmlformats.org/markup-compatibility/2006">
              <mc:Choice xmlns:v="urn:schemas-microsoft-com:vml" Requires="v">
                <p:oleObj spid="_x0000_s3238" name="Equation" r:id="rId7" imgW="4698720" imgH="660240" progId="Equation.DSMT4">
                  <p:embed/>
                </p:oleObj>
              </mc:Choice>
              <mc:Fallback>
                <p:oleObj name="Equation" r:id="rId7" imgW="4698720" imgH="660240" progId="Equation.DSMT4">
                  <p:embed/>
                  <p:pic>
                    <p:nvPicPr>
                      <p:cNvPr id="0" name=""/>
                      <p:cNvPicPr/>
                      <p:nvPr/>
                    </p:nvPicPr>
                    <p:blipFill>
                      <a:blip r:embed="rId8"/>
                      <a:stretch>
                        <a:fillRect/>
                      </a:stretch>
                    </p:blipFill>
                    <p:spPr>
                      <a:xfrm>
                        <a:off x="409575" y="5078413"/>
                        <a:ext cx="8326438" cy="1169987"/>
                      </a:xfrm>
                      <a:prstGeom prst="rect">
                        <a:avLst/>
                      </a:prstGeom>
                    </p:spPr>
                  </p:pic>
                </p:oleObj>
              </mc:Fallback>
            </mc:AlternateContent>
          </a:graphicData>
        </a:graphic>
      </p:graphicFrame>
    </p:spTree>
    <p:extLst>
      <p:ext uri="{BB962C8B-B14F-4D97-AF65-F5344CB8AC3E}">
        <p14:creationId xmlns:p14="http://schemas.microsoft.com/office/powerpoint/2010/main" val="3306677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5.1 Rates of Return (2 of 2)</a:t>
            </a:r>
            <a:endParaRPr lang="ru-RU" dirty="0">
              <a:latin typeface="Calibri" panose="020F0502020204030204" pitchFamily="34" charset="0"/>
              <a:cs typeface="Calibri" panose="020F0502020204030204" pitchFamily="34" charset="0"/>
            </a:endParaRP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spcBef>
                <a:spcPts val="624"/>
              </a:spcBef>
              <a:buNone/>
            </a:pPr>
            <a:r>
              <a:rPr lang="en-US" dirty="0"/>
              <a:t>Annualizing Rates of Return</a:t>
            </a:r>
          </a:p>
          <a:p>
            <a:pPr>
              <a:spcBef>
                <a:spcPts val="624"/>
              </a:spcBef>
            </a:pPr>
            <a:r>
              <a:rPr lang="en-US" dirty="0"/>
              <a:t>APR = Annual Percentage Rate</a:t>
            </a:r>
          </a:p>
          <a:p>
            <a:pPr lvl="1">
              <a:spcBef>
                <a:spcPts val="624"/>
              </a:spcBef>
            </a:pPr>
            <a:r>
              <a:rPr lang="en-US" dirty="0"/>
              <a:t>Per-period rate × Periods per year</a:t>
            </a:r>
          </a:p>
          <a:p>
            <a:pPr lvl="1">
              <a:spcBef>
                <a:spcPts val="624"/>
              </a:spcBef>
            </a:pPr>
            <a:r>
              <a:rPr lang="en-US" dirty="0"/>
              <a:t>Ignores Compounding</a:t>
            </a:r>
          </a:p>
          <a:p>
            <a:pPr>
              <a:spcBef>
                <a:spcPts val="624"/>
              </a:spcBef>
            </a:pPr>
            <a:r>
              <a:rPr lang="en-US" dirty="0"/>
              <a:t>EAR = Effective Annual Rate</a:t>
            </a:r>
          </a:p>
          <a:p>
            <a:pPr lvl="1">
              <a:spcBef>
                <a:spcPts val="624"/>
              </a:spcBef>
            </a:pPr>
            <a:r>
              <a:rPr lang="en-US" dirty="0"/>
              <a:t>Actual rate an investment grows</a:t>
            </a:r>
          </a:p>
          <a:p>
            <a:pPr lvl="1">
              <a:spcBef>
                <a:spcPts val="624"/>
              </a:spcBef>
            </a:pPr>
            <a:r>
              <a:rPr lang="en-US" dirty="0"/>
              <a:t>Does not ignore compounding</a:t>
            </a:r>
          </a:p>
        </p:txBody>
      </p:sp>
    </p:spTree>
    <p:extLst>
      <p:ext uri="{BB962C8B-B14F-4D97-AF65-F5344CB8AC3E}">
        <p14:creationId xmlns:p14="http://schemas.microsoft.com/office/powerpoint/2010/main" val="4114021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5.1 Rates of Return: EAR vs. APR</a:t>
            </a:r>
          </a:p>
        </p:txBody>
      </p:sp>
      <p:sp>
        <p:nvSpPr>
          <p:cNvPr id="3" name="Content Placeholder 2"/>
          <p:cNvSpPr>
            <a:spLocks noGrp="1"/>
          </p:cNvSpPr>
          <p:nvPr>
            <p:ph sz="quarter" idx="10"/>
          </p:nvPr>
        </p:nvSpPr>
        <p:spPr>
          <a:xfrm>
            <a:off x="281940" y="1752600"/>
            <a:ext cx="8557260" cy="533400"/>
          </a:xfrm>
        </p:spPr>
        <p:txBody>
          <a:bodyPr/>
          <a:lstStyle/>
          <a:p>
            <a:pPr marL="0" indent="0">
              <a:buNone/>
            </a:pPr>
            <a:r>
              <a:rPr lang="en-US" dirty="0"/>
              <a:t>For n periods of compounding:</a:t>
            </a:r>
          </a:p>
        </p:txBody>
      </p:sp>
      <p:graphicFrame>
        <p:nvGraphicFramePr>
          <p:cNvPr id="5" name="Object 4"/>
          <p:cNvGraphicFramePr>
            <a:graphicFrameLocks noChangeAspect="1"/>
          </p:cNvGraphicFramePr>
          <p:nvPr>
            <p:extLst>
              <p:ext uri="{D42A27DB-BD31-4B8C-83A1-F6EECF244321}">
                <p14:modId xmlns:p14="http://schemas.microsoft.com/office/powerpoint/2010/main" val="4063886137"/>
              </p:ext>
            </p:extLst>
          </p:nvPr>
        </p:nvGraphicFramePr>
        <p:xfrm>
          <a:off x="457200" y="2370726"/>
          <a:ext cx="3329827" cy="2429874"/>
        </p:xfrm>
        <a:graphic>
          <a:graphicData uri="http://schemas.openxmlformats.org/presentationml/2006/ole">
            <mc:AlternateContent xmlns:mc="http://schemas.openxmlformats.org/markup-compatibility/2006">
              <mc:Choice xmlns:v="urn:schemas-microsoft-com:vml" Requires="v">
                <p:oleObj spid="_x0000_s4202" name="Equation" r:id="rId3" imgW="1879560" imgH="1371600" progId="Equation.DSMT4">
                  <p:embed/>
                </p:oleObj>
              </mc:Choice>
              <mc:Fallback>
                <p:oleObj name="Equation" r:id="rId3" imgW="1879560" imgH="1371600" progId="Equation.DSMT4">
                  <p:embed/>
                  <p:pic>
                    <p:nvPicPr>
                      <p:cNvPr id="0" name=""/>
                      <p:cNvPicPr/>
                      <p:nvPr/>
                    </p:nvPicPr>
                    <p:blipFill>
                      <a:blip r:embed="rId4"/>
                      <a:stretch>
                        <a:fillRect/>
                      </a:stretch>
                    </p:blipFill>
                    <p:spPr>
                      <a:xfrm>
                        <a:off x="457200" y="2370726"/>
                        <a:ext cx="3329827" cy="2429874"/>
                      </a:xfrm>
                      <a:prstGeom prst="rect">
                        <a:avLst/>
                      </a:prstGeom>
                    </p:spPr>
                  </p:pic>
                </p:oleObj>
              </mc:Fallback>
            </mc:AlternateContent>
          </a:graphicData>
        </a:graphic>
      </p:graphicFrame>
      <p:sp>
        <p:nvSpPr>
          <p:cNvPr id="4" name="Content Placeholder 3"/>
          <p:cNvSpPr>
            <a:spLocks noGrp="1"/>
          </p:cNvSpPr>
          <p:nvPr>
            <p:ph sz="quarter" idx="11"/>
          </p:nvPr>
        </p:nvSpPr>
        <p:spPr>
          <a:xfrm>
            <a:off x="281940" y="4876800"/>
            <a:ext cx="8557260" cy="533400"/>
          </a:xfrm>
        </p:spPr>
        <p:txBody>
          <a:bodyPr/>
          <a:lstStyle/>
          <a:p>
            <a:pPr marL="0" indent="0">
              <a:buNone/>
            </a:pPr>
            <a:r>
              <a:rPr lang="en-US" dirty="0"/>
              <a:t>For Continuous Compounding:</a:t>
            </a:r>
          </a:p>
        </p:txBody>
      </p:sp>
      <p:graphicFrame>
        <p:nvGraphicFramePr>
          <p:cNvPr id="6" name="Object 5"/>
          <p:cNvGraphicFramePr>
            <a:graphicFrameLocks noChangeAspect="1"/>
          </p:cNvGraphicFramePr>
          <p:nvPr>
            <p:extLst>
              <p:ext uri="{D42A27DB-BD31-4B8C-83A1-F6EECF244321}">
                <p14:modId xmlns:p14="http://schemas.microsoft.com/office/powerpoint/2010/main" val="2671400406"/>
              </p:ext>
            </p:extLst>
          </p:nvPr>
        </p:nvGraphicFramePr>
        <p:xfrm>
          <a:off x="762000" y="5410200"/>
          <a:ext cx="2474871" cy="940452"/>
        </p:xfrm>
        <a:graphic>
          <a:graphicData uri="http://schemas.openxmlformats.org/presentationml/2006/ole">
            <mc:AlternateContent xmlns:mc="http://schemas.openxmlformats.org/markup-compatibility/2006">
              <mc:Choice xmlns:v="urn:schemas-microsoft-com:vml" Requires="v">
                <p:oleObj spid="_x0000_s4203" name="Equation" r:id="rId5" imgW="1269720" imgH="482400" progId="Equation.DSMT4">
                  <p:embed/>
                </p:oleObj>
              </mc:Choice>
              <mc:Fallback>
                <p:oleObj name="Equation" r:id="rId5" imgW="1269720" imgH="482400" progId="Equation.DSMT4">
                  <p:embed/>
                  <p:pic>
                    <p:nvPicPr>
                      <p:cNvPr id="0" name=""/>
                      <p:cNvPicPr/>
                      <p:nvPr/>
                    </p:nvPicPr>
                    <p:blipFill>
                      <a:blip r:embed="rId6"/>
                      <a:stretch>
                        <a:fillRect/>
                      </a:stretch>
                    </p:blipFill>
                    <p:spPr>
                      <a:xfrm>
                        <a:off x="762000" y="5410200"/>
                        <a:ext cx="2474871" cy="940452"/>
                      </a:xfrm>
                      <a:prstGeom prst="rect">
                        <a:avLst/>
                      </a:prstGeom>
                    </p:spPr>
                  </p:pic>
                </p:oleObj>
              </mc:Fallback>
            </mc:AlternateContent>
          </a:graphicData>
        </a:graphic>
      </p:graphicFrame>
    </p:spTree>
    <p:extLst>
      <p:ext uri="{BB962C8B-B14F-4D97-AF65-F5344CB8AC3E}">
        <p14:creationId xmlns:p14="http://schemas.microsoft.com/office/powerpoint/2010/main" val="118705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488"/>
            <a:ext cx="8229600" cy="1257300"/>
          </a:xfrm>
        </p:spPr>
        <p:txBody>
          <a:bodyPr/>
          <a:lstStyle/>
          <a:p>
            <a:r>
              <a:rPr lang="en-US" dirty="0"/>
              <a:t>5.2 Inflation and The Real Rates of Interest (1 of 3)</a:t>
            </a:r>
          </a:p>
        </p:txBody>
      </p:sp>
      <p:sp>
        <p:nvSpPr>
          <p:cNvPr id="3" name="Content Placeholder 2"/>
          <p:cNvSpPr>
            <a:spLocks noGrp="1"/>
          </p:cNvSpPr>
          <p:nvPr>
            <p:ph sz="quarter" idx="10"/>
          </p:nvPr>
        </p:nvSpPr>
        <p:spPr>
          <a:xfrm>
            <a:off x="281940" y="1524000"/>
            <a:ext cx="8557260" cy="533400"/>
          </a:xfrm>
        </p:spPr>
        <p:txBody>
          <a:bodyPr/>
          <a:lstStyle/>
          <a:p>
            <a:pPr marL="0" indent="0">
              <a:buNone/>
            </a:pPr>
            <a:r>
              <a:rPr lang="en-US" dirty="0"/>
              <a:t>Nominal Interest and Real Interest</a:t>
            </a:r>
          </a:p>
        </p:txBody>
      </p:sp>
      <p:graphicFrame>
        <p:nvGraphicFramePr>
          <p:cNvPr id="5" name="Object 4"/>
          <p:cNvGraphicFramePr>
            <a:graphicFrameLocks noChangeAspect="1"/>
          </p:cNvGraphicFramePr>
          <p:nvPr>
            <p:extLst>
              <p:ext uri="{D42A27DB-BD31-4B8C-83A1-F6EECF244321}">
                <p14:modId xmlns:p14="http://schemas.microsoft.com/office/powerpoint/2010/main" val="2714802259"/>
              </p:ext>
            </p:extLst>
          </p:nvPr>
        </p:nvGraphicFramePr>
        <p:xfrm>
          <a:off x="3053329" y="2057400"/>
          <a:ext cx="3037342" cy="2317379"/>
        </p:xfrm>
        <a:graphic>
          <a:graphicData uri="http://schemas.openxmlformats.org/presentationml/2006/ole">
            <mc:AlternateContent xmlns:mc="http://schemas.openxmlformats.org/markup-compatibility/2006">
              <mc:Choice xmlns:v="urn:schemas-microsoft-com:vml" Requires="v">
                <p:oleObj spid="_x0000_s5221" name="Equation" r:id="rId3" imgW="1714320" imgH="1307880" progId="Equation.DSMT4">
                  <p:embed/>
                </p:oleObj>
              </mc:Choice>
              <mc:Fallback>
                <p:oleObj name="Equation" r:id="rId3" imgW="1714320" imgH="1307880" progId="Equation.DSMT4">
                  <p:embed/>
                  <p:pic>
                    <p:nvPicPr>
                      <p:cNvPr id="0" name=""/>
                      <p:cNvPicPr/>
                      <p:nvPr/>
                    </p:nvPicPr>
                    <p:blipFill>
                      <a:blip r:embed="rId4"/>
                      <a:stretch>
                        <a:fillRect/>
                      </a:stretch>
                    </p:blipFill>
                    <p:spPr>
                      <a:xfrm>
                        <a:off x="3053329" y="2057400"/>
                        <a:ext cx="3037342" cy="2317379"/>
                      </a:xfrm>
                      <a:prstGeom prst="rect">
                        <a:avLst/>
                      </a:prstGeom>
                    </p:spPr>
                  </p:pic>
                </p:oleObj>
              </mc:Fallback>
            </mc:AlternateContent>
          </a:graphicData>
        </a:graphic>
      </p:graphicFrame>
      <p:sp>
        <p:nvSpPr>
          <p:cNvPr id="4" name="Content Placeholder 3"/>
          <p:cNvSpPr>
            <a:spLocks noGrp="1"/>
          </p:cNvSpPr>
          <p:nvPr>
            <p:ph sz="quarter" idx="11"/>
          </p:nvPr>
        </p:nvSpPr>
        <p:spPr>
          <a:xfrm>
            <a:off x="281940" y="4419600"/>
            <a:ext cx="8557260" cy="838200"/>
          </a:xfrm>
        </p:spPr>
        <p:txBody>
          <a:bodyPr>
            <a:normAutofit/>
          </a:bodyPr>
          <a:lstStyle/>
          <a:p>
            <a:pPr marL="0" indent="0">
              <a:buNone/>
            </a:pPr>
            <a:r>
              <a:rPr lang="en-US" sz="2400" i="1" dirty="0"/>
              <a:t>Example</a:t>
            </a:r>
            <a:r>
              <a:rPr lang="en-US" sz="2400" dirty="0"/>
              <a:t>: What is the real return on an investment that earns a nominal 10% return during a period of 5% inflation?</a:t>
            </a:r>
          </a:p>
        </p:txBody>
      </p:sp>
      <p:graphicFrame>
        <p:nvGraphicFramePr>
          <p:cNvPr id="6" name="Object 5"/>
          <p:cNvGraphicFramePr>
            <a:graphicFrameLocks noChangeAspect="1"/>
          </p:cNvGraphicFramePr>
          <p:nvPr>
            <p:extLst>
              <p:ext uri="{D42A27DB-BD31-4B8C-83A1-F6EECF244321}">
                <p14:modId xmlns:p14="http://schemas.microsoft.com/office/powerpoint/2010/main" val="1329056931"/>
              </p:ext>
            </p:extLst>
          </p:nvPr>
        </p:nvGraphicFramePr>
        <p:xfrm>
          <a:off x="381000" y="5257800"/>
          <a:ext cx="2429874" cy="1124941"/>
        </p:xfrm>
        <a:graphic>
          <a:graphicData uri="http://schemas.openxmlformats.org/presentationml/2006/ole">
            <mc:AlternateContent xmlns:mc="http://schemas.openxmlformats.org/markup-compatibility/2006">
              <mc:Choice xmlns:v="urn:schemas-microsoft-com:vml" Requires="v">
                <p:oleObj spid="_x0000_s5222" name="Equation" r:id="rId5" imgW="1371600" imgH="634680" progId="Equation.DSMT4">
                  <p:embed/>
                </p:oleObj>
              </mc:Choice>
              <mc:Fallback>
                <p:oleObj name="Equation" r:id="rId5" imgW="1371600" imgH="634680" progId="Equation.DSMT4">
                  <p:embed/>
                  <p:pic>
                    <p:nvPicPr>
                      <p:cNvPr id="0" name=""/>
                      <p:cNvPicPr/>
                      <p:nvPr/>
                    </p:nvPicPr>
                    <p:blipFill>
                      <a:blip r:embed="rId6"/>
                      <a:stretch>
                        <a:fillRect/>
                      </a:stretch>
                    </p:blipFill>
                    <p:spPr>
                      <a:xfrm>
                        <a:off x="381000" y="5257800"/>
                        <a:ext cx="2429874" cy="1124941"/>
                      </a:xfrm>
                      <a:prstGeom prst="rect">
                        <a:avLst/>
                      </a:prstGeom>
                    </p:spPr>
                  </p:pic>
                </p:oleObj>
              </mc:Fallback>
            </mc:AlternateContent>
          </a:graphicData>
        </a:graphic>
      </p:graphicFrame>
    </p:spTree>
    <p:extLst>
      <p:ext uri="{BB962C8B-B14F-4D97-AF65-F5344CB8AC3E}">
        <p14:creationId xmlns:p14="http://schemas.microsoft.com/office/powerpoint/2010/main" val="864841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488"/>
            <a:ext cx="8229600" cy="1257300"/>
          </a:xfrm>
        </p:spPr>
        <p:txBody>
          <a:bodyPr/>
          <a:lstStyle/>
          <a:p>
            <a:r>
              <a:rPr lang="en-US" dirty="0">
                <a:latin typeface="Calibri" panose="020F0502020204030204" pitchFamily="34" charset="0"/>
                <a:cs typeface="Calibri" panose="020F0502020204030204" pitchFamily="34" charset="0"/>
              </a:rPr>
              <a:t>5.2 Inflation and The Real Rates of Interest (2 of 3)</a:t>
            </a: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spcBef>
                <a:spcPts val="624"/>
              </a:spcBef>
              <a:buNone/>
            </a:pPr>
            <a:r>
              <a:rPr lang="en-US" dirty="0"/>
              <a:t>Equilibrium Nominal Rate of Interest</a:t>
            </a:r>
          </a:p>
          <a:p>
            <a:pPr>
              <a:spcBef>
                <a:spcPts val="624"/>
              </a:spcBef>
            </a:pPr>
            <a:r>
              <a:rPr lang="en-US" dirty="0"/>
              <a:t>Fisher Equation</a:t>
            </a:r>
          </a:p>
          <a:p>
            <a:pPr lvl="1">
              <a:spcBef>
                <a:spcPts val="624"/>
              </a:spcBef>
            </a:pPr>
            <a:r>
              <a:rPr lang="en-US" i="1" dirty="0"/>
              <a:t>R = r + E</a:t>
            </a:r>
            <a:r>
              <a:rPr lang="en-US" dirty="0"/>
              <a:t>(</a:t>
            </a:r>
            <a:r>
              <a:rPr lang="en-US" i="1" dirty="0" err="1"/>
              <a:t>i</a:t>
            </a:r>
            <a:r>
              <a:rPr lang="en-US" dirty="0"/>
              <a:t>)</a:t>
            </a:r>
          </a:p>
          <a:p>
            <a:pPr lvl="1">
              <a:spcBef>
                <a:spcPts val="624"/>
              </a:spcBef>
            </a:pPr>
            <a:r>
              <a:rPr lang="en-US" i="1" dirty="0"/>
              <a:t>E</a:t>
            </a:r>
            <a:r>
              <a:rPr lang="en-US" dirty="0"/>
              <a:t>(</a:t>
            </a:r>
            <a:r>
              <a:rPr lang="en-US" i="1" dirty="0" err="1"/>
              <a:t>i</a:t>
            </a:r>
            <a:r>
              <a:rPr lang="en-US" dirty="0"/>
              <a:t>)</a:t>
            </a:r>
            <a:r>
              <a:rPr lang="en-US" i="1" dirty="0"/>
              <a:t>:</a:t>
            </a:r>
            <a:r>
              <a:rPr lang="en-US" dirty="0"/>
              <a:t> Current expected inflation</a:t>
            </a:r>
          </a:p>
          <a:p>
            <a:pPr lvl="1">
              <a:spcBef>
                <a:spcPts val="624"/>
              </a:spcBef>
            </a:pPr>
            <a:r>
              <a:rPr lang="en-US" i="1" dirty="0"/>
              <a:t>R:</a:t>
            </a:r>
            <a:r>
              <a:rPr lang="en-US" dirty="0"/>
              <a:t> Nominal interest rate</a:t>
            </a:r>
          </a:p>
          <a:p>
            <a:pPr lvl="1">
              <a:spcBef>
                <a:spcPts val="624"/>
              </a:spcBef>
            </a:pPr>
            <a:r>
              <a:rPr lang="en-US" i="1" dirty="0"/>
              <a:t>r:</a:t>
            </a:r>
            <a:r>
              <a:rPr lang="en-US" dirty="0"/>
              <a:t> Real interest rate</a:t>
            </a:r>
          </a:p>
        </p:txBody>
      </p:sp>
    </p:spTree>
    <p:extLst>
      <p:ext uri="{BB962C8B-B14F-4D97-AF65-F5344CB8AC3E}">
        <p14:creationId xmlns:p14="http://schemas.microsoft.com/office/powerpoint/2010/main" val="2715708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Autofit/>
          </a:bodyPr>
          <a:lstStyle/>
          <a:p>
            <a:r>
              <a:rPr lang="en-US" dirty="0">
                <a:latin typeface="Calibri" panose="020F0502020204030204" pitchFamily="34" charset="0"/>
                <a:cs typeface="Calibri" panose="020F0502020204030204" pitchFamily="34" charset="0"/>
              </a:rPr>
              <a:t>Interest Rates, Inflation, and Real Interest Rates</a:t>
            </a:r>
            <a:endParaRPr lang="ru-RU" dirty="0">
              <a:latin typeface="Calibri" panose="020F0502020204030204" pitchFamily="34" charset="0"/>
              <a:cs typeface="Calibri" panose="020F0502020204030204" pitchFamily="34" charset="0"/>
            </a:endParaRPr>
          </a:p>
        </p:txBody>
      </p:sp>
      <p:sp>
        <p:nvSpPr>
          <p:cNvPr id="3" name="Content Placeholder 2"/>
          <p:cNvSpPr>
            <a:spLocks noGrp="1"/>
          </p:cNvSpPr>
          <p:nvPr>
            <p:ph sz="quarter" idx="13"/>
          </p:nvPr>
        </p:nvSpPr>
        <p:spPr>
          <a:xfrm>
            <a:off x="228600" y="1524000"/>
            <a:ext cx="8458200" cy="838200"/>
          </a:xfrm>
        </p:spPr>
        <p:txBody>
          <a:bodyPr>
            <a:noAutofit/>
          </a:bodyPr>
          <a:lstStyle/>
          <a:p>
            <a:pPr marL="0" indent="0">
              <a:buNone/>
            </a:pPr>
            <a:r>
              <a:rPr lang="en-US" b="1" dirty="0"/>
              <a:t>FIGURE 5.1</a:t>
            </a:r>
          </a:p>
          <a:p>
            <a:pPr marL="0" indent="0">
              <a:buNone/>
            </a:pPr>
            <a:r>
              <a:rPr lang="en-US" dirty="0"/>
              <a:t>Inflation and interest rates, 1926-2016</a:t>
            </a:r>
            <a:endParaRPr lang="ru-RU" dirty="0"/>
          </a:p>
        </p:txBody>
      </p:sp>
      <p:pic>
        <p:nvPicPr>
          <p:cNvPr id="1026" name="Picture 2" descr="The graph shows that inflation and T-bills had an inversion relation during the Great Depression and World War II, but afterwards track closely."/>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07362" y="2598042"/>
            <a:ext cx="5329277" cy="3345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9"/>
          <p:cNvSpPr>
            <a:spLocks noGrp="1"/>
          </p:cNvSpPr>
          <p:nvPr>
            <p:ph sz="quarter" idx="10"/>
          </p:nvPr>
        </p:nvSpPr>
        <p:spPr>
          <a:xfrm>
            <a:off x="304800" y="6096000"/>
            <a:ext cx="8534400" cy="381000"/>
          </a:xfrm>
        </p:spPr>
        <p:txBody>
          <a:bodyPr>
            <a:normAutofit/>
          </a:bodyPr>
          <a:lstStyle/>
          <a:p>
            <a:pPr marL="0" indent="0" algn="ctr">
              <a:buNone/>
            </a:pPr>
            <a:r>
              <a:rPr lang="en-US" sz="1800" dirty="0">
                <a:hlinkClick r:id="rId3" action="ppaction://hlinksldjump"/>
              </a:rPr>
              <a:t>Jump to long description</a:t>
            </a:r>
            <a:endParaRPr lang="en-US" sz="1800" dirty="0"/>
          </a:p>
        </p:txBody>
      </p:sp>
    </p:spTree>
    <p:extLst>
      <p:ext uri="{BB962C8B-B14F-4D97-AF65-F5344CB8AC3E}">
        <p14:creationId xmlns:p14="http://schemas.microsoft.com/office/powerpoint/2010/main" val="3080399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488"/>
            <a:ext cx="8229600" cy="1257300"/>
          </a:xfrm>
        </p:spPr>
        <p:txBody>
          <a:bodyPr>
            <a:normAutofit/>
          </a:bodyPr>
          <a:lstStyle/>
          <a:p>
            <a:r>
              <a:rPr lang="en-US" dirty="0">
                <a:latin typeface="Calibri" panose="020F0502020204030204" pitchFamily="34" charset="0"/>
                <a:cs typeface="Calibri" panose="020F0502020204030204" pitchFamily="34" charset="0"/>
              </a:rPr>
              <a:t>5.2 Inflation and The Real Rates of Interest (3 of 3)</a:t>
            </a: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spcBef>
                <a:spcPts val="624"/>
              </a:spcBef>
              <a:buNone/>
            </a:pPr>
            <a:r>
              <a:rPr lang="en-US" dirty="0"/>
              <a:t>U.S. History of Interest Rates, Inflation, and Real Interest Rates</a:t>
            </a:r>
          </a:p>
          <a:p>
            <a:pPr>
              <a:spcBef>
                <a:spcPts val="624"/>
              </a:spcBef>
            </a:pPr>
            <a:r>
              <a:rPr lang="en-US" dirty="0"/>
              <a:t>Since the 1950s, nominal rates have increased roughly in tandem with inflation</a:t>
            </a:r>
          </a:p>
          <a:p>
            <a:pPr>
              <a:spcBef>
                <a:spcPts val="624"/>
              </a:spcBef>
            </a:pPr>
            <a:r>
              <a:rPr lang="en-US" dirty="0"/>
              <a:t>1930s/1940s: Volatile inflation affects real rates of return</a:t>
            </a:r>
          </a:p>
        </p:txBody>
      </p:sp>
    </p:spTree>
    <p:extLst>
      <p:ext uri="{BB962C8B-B14F-4D97-AF65-F5344CB8AC3E}">
        <p14:creationId xmlns:p14="http://schemas.microsoft.com/office/powerpoint/2010/main" val="2501029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5.3 Risk and Risk Premiums (1 of 5)</a:t>
            </a: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spcBef>
                <a:spcPts val="624"/>
              </a:spcBef>
              <a:buNone/>
            </a:pPr>
            <a:r>
              <a:rPr lang="en-US" dirty="0"/>
              <a:t>Scenario Analysis and Probability Distributions</a:t>
            </a:r>
          </a:p>
          <a:p>
            <a:pPr>
              <a:spcBef>
                <a:spcPts val="624"/>
              </a:spcBef>
              <a:spcAft>
                <a:spcPts val="1200"/>
              </a:spcAft>
            </a:pPr>
            <a:r>
              <a:rPr lang="en-US" dirty="0"/>
              <a:t>Scenario analysis: Possible economic scenarios; specify likelihood and HPR</a:t>
            </a:r>
          </a:p>
          <a:p>
            <a:pPr>
              <a:spcBef>
                <a:spcPts val="624"/>
              </a:spcBef>
              <a:spcAft>
                <a:spcPts val="1200"/>
              </a:spcAft>
            </a:pPr>
            <a:r>
              <a:rPr lang="en-US" dirty="0"/>
              <a:t>Probability distribution: Possible outcomes with probabilities</a:t>
            </a:r>
          </a:p>
          <a:p>
            <a:pPr>
              <a:spcBef>
                <a:spcPts val="624"/>
              </a:spcBef>
              <a:spcAft>
                <a:spcPts val="1200"/>
              </a:spcAft>
            </a:pPr>
            <a:r>
              <a:rPr lang="en-US" dirty="0"/>
              <a:t>Expected return: Mean value</a:t>
            </a:r>
          </a:p>
          <a:p>
            <a:pPr>
              <a:spcBef>
                <a:spcPts val="624"/>
              </a:spcBef>
              <a:spcAft>
                <a:spcPts val="1200"/>
              </a:spcAft>
            </a:pPr>
            <a:r>
              <a:rPr lang="en-US" dirty="0"/>
              <a:t>Variance: Expected value of squared deviation from mean</a:t>
            </a:r>
          </a:p>
          <a:p>
            <a:pPr>
              <a:spcBef>
                <a:spcPts val="624"/>
              </a:spcBef>
              <a:spcAft>
                <a:spcPts val="1200"/>
              </a:spcAft>
            </a:pPr>
            <a:r>
              <a:rPr lang="en-US" dirty="0"/>
              <a:t>Standard deviation: Square root of variance</a:t>
            </a:r>
          </a:p>
        </p:txBody>
      </p:sp>
    </p:spTree>
    <p:extLst>
      <p:ext uri="{BB962C8B-B14F-4D97-AF65-F5344CB8AC3E}">
        <p14:creationId xmlns:p14="http://schemas.microsoft.com/office/powerpoint/2010/main" val="159249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Autofit/>
          </a:bodyPr>
          <a:lstStyle/>
          <a:p>
            <a:r>
              <a:rPr lang="en-US" dirty="0">
                <a:latin typeface="Calibri" panose="020F0502020204030204" pitchFamily="34" charset="0"/>
                <a:cs typeface="Calibri" panose="020F0502020204030204" pitchFamily="34" charset="0"/>
              </a:rPr>
              <a:t>Spreadsheet 5.1 Scenario Analysis for the Stock Market</a:t>
            </a:r>
            <a:endParaRPr lang="ru-RU" dirty="0">
              <a:latin typeface="Calibri" panose="020F0502020204030204" pitchFamily="34" charset="0"/>
              <a:cs typeface="Calibri" panose="020F0502020204030204" pitchFamily="34" charset="0"/>
            </a:endParaRPr>
          </a:p>
        </p:txBody>
      </p:sp>
      <p:pic>
        <p:nvPicPr>
          <p:cNvPr id="4" name="Picture 4" descr="Excel spreadsheet showing a scenario analysis for a stock index fund, which is available in Connect."/>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528239" y="2384914"/>
            <a:ext cx="8087523" cy="208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9"/>
          <p:cNvSpPr>
            <a:spLocks noGrp="1"/>
          </p:cNvSpPr>
          <p:nvPr>
            <p:ph sz="quarter" idx="13"/>
          </p:nvPr>
        </p:nvSpPr>
        <p:spPr>
          <a:xfrm>
            <a:off x="281940" y="6108192"/>
            <a:ext cx="8557260" cy="368808"/>
          </a:xfrm>
        </p:spPr>
        <p:txBody>
          <a:bodyPr>
            <a:normAutofit/>
          </a:bodyPr>
          <a:lstStyle/>
          <a:p>
            <a:pPr marL="0" indent="0" algn="ctr">
              <a:buNone/>
            </a:pPr>
            <a:r>
              <a:rPr lang="en-US" sz="1800" dirty="0">
                <a:hlinkClick r:id="rId3" action="ppaction://hlinksldjump"/>
              </a:rPr>
              <a:t>Jump to long description</a:t>
            </a:r>
            <a:endParaRPr lang="en-US" sz="2400" dirty="0"/>
          </a:p>
        </p:txBody>
      </p:sp>
    </p:spTree>
    <p:extLst>
      <p:ext uri="{BB962C8B-B14F-4D97-AF65-F5344CB8AC3E}">
        <p14:creationId xmlns:p14="http://schemas.microsoft.com/office/powerpoint/2010/main" val="842627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5.3 Risk and Risk Premiums (2 of 5)</a:t>
            </a:r>
          </a:p>
        </p:txBody>
      </p:sp>
      <p:sp>
        <p:nvSpPr>
          <p:cNvPr id="3" name="Content Placeholder 2"/>
          <p:cNvSpPr>
            <a:spLocks noGrp="1"/>
          </p:cNvSpPr>
          <p:nvPr>
            <p:ph sz="quarter" idx="10"/>
          </p:nvPr>
        </p:nvSpPr>
        <p:spPr>
          <a:xfrm>
            <a:off x="279400" y="1752600"/>
            <a:ext cx="8534400" cy="1676400"/>
          </a:xfrm>
        </p:spPr>
        <p:txBody>
          <a:bodyPr>
            <a:noAutofit/>
          </a:bodyPr>
          <a:lstStyle/>
          <a:p>
            <a:pPr marL="0" indent="0">
              <a:spcBef>
                <a:spcPts val="624"/>
              </a:spcBef>
              <a:spcAft>
                <a:spcPts val="1800"/>
              </a:spcAft>
              <a:buNone/>
            </a:pPr>
            <a:r>
              <a:rPr lang="en-US" dirty="0"/>
              <a:t>The Normal Distribution</a:t>
            </a:r>
          </a:p>
          <a:p>
            <a:pPr marL="457200">
              <a:lnSpc>
                <a:spcPct val="110000"/>
              </a:lnSpc>
              <a:spcBef>
                <a:spcPts val="600"/>
              </a:spcBef>
              <a:spcAft>
                <a:spcPts val="600"/>
              </a:spcAft>
            </a:pPr>
            <a:r>
              <a:rPr lang="en-US" dirty="0"/>
              <a:t>Transform normally distributed return into standard deviation score:</a:t>
            </a:r>
          </a:p>
        </p:txBody>
      </p:sp>
      <p:graphicFrame>
        <p:nvGraphicFramePr>
          <p:cNvPr id="4" name="Object 3"/>
          <p:cNvGraphicFramePr>
            <a:graphicFrameLocks noChangeAspect="1"/>
          </p:cNvGraphicFramePr>
          <p:nvPr>
            <p:extLst>
              <p:ext uri="{D42A27DB-BD31-4B8C-83A1-F6EECF244321}">
                <p14:modId xmlns:p14="http://schemas.microsoft.com/office/powerpoint/2010/main" val="3503698466"/>
              </p:ext>
            </p:extLst>
          </p:nvPr>
        </p:nvGraphicFramePr>
        <p:xfrm>
          <a:off x="3592513" y="3516313"/>
          <a:ext cx="1958975" cy="979487"/>
        </p:xfrm>
        <a:graphic>
          <a:graphicData uri="http://schemas.openxmlformats.org/presentationml/2006/ole">
            <mc:AlternateContent xmlns:mc="http://schemas.openxmlformats.org/markup-compatibility/2006">
              <mc:Choice xmlns:v="urn:schemas-microsoft-com:vml" Requires="v">
                <p:oleObj spid="_x0000_s6239" name="Equation" r:id="rId3" imgW="914400" imgH="457200" progId="Equation.DSMT4">
                  <p:embed/>
                </p:oleObj>
              </mc:Choice>
              <mc:Fallback>
                <p:oleObj name="Equation" r:id="rId3" imgW="914400" imgH="457200" progId="Equation.DSMT4">
                  <p:embed/>
                  <p:pic>
                    <p:nvPicPr>
                      <p:cNvPr id="0" name=""/>
                      <p:cNvPicPr/>
                      <p:nvPr/>
                    </p:nvPicPr>
                    <p:blipFill>
                      <a:blip r:embed="rId4"/>
                      <a:stretch>
                        <a:fillRect/>
                      </a:stretch>
                    </p:blipFill>
                    <p:spPr>
                      <a:xfrm>
                        <a:off x="3592513" y="3516313"/>
                        <a:ext cx="1958975" cy="979487"/>
                      </a:xfrm>
                      <a:prstGeom prst="rect">
                        <a:avLst/>
                      </a:prstGeom>
                    </p:spPr>
                  </p:pic>
                </p:oleObj>
              </mc:Fallback>
            </mc:AlternateContent>
          </a:graphicData>
        </a:graphic>
      </p:graphicFrame>
      <p:sp>
        <p:nvSpPr>
          <p:cNvPr id="5" name="Content Placeholder 4"/>
          <p:cNvSpPr>
            <a:spLocks noGrp="1"/>
          </p:cNvSpPr>
          <p:nvPr>
            <p:ph sz="quarter" idx="13"/>
          </p:nvPr>
        </p:nvSpPr>
        <p:spPr>
          <a:xfrm>
            <a:off x="279400" y="4531530"/>
            <a:ext cx="8557260" cy="497670"/>
          </a:xfrm>
        </p:spPr>
        <p:txBody>
          <a:bodyPr/>
          <a:lstStyle/>
          <a:p>
            <a:r>
              <a:rPr lang="en-US" dirty="0"/>
              <a:t>Original return, given standard normal return:</a:t>
            </a:r>
          </a:p>
        </p:txBody>
      </p:sp>
      <p:graphicFrame>
        <p:nvGraphicFramePr>
          <p:cNvPr id="6" name="Object 5"/>
          <p:cNvGraphicFramePr>
            <a:graphicFrameLocks noChangeAspect="1"/>
          </p:cNvGraphicFramePr>
          <p:nvPr>
            <p:extLst>
              <p:ext uri="{D42A27DB-BD31-4B8C-83A1-F6EECF244321}">
                <p14:modId xmlns:p14="http://schemas.microsoft.com/office/powerpoint/2010/main" val="4236103897"/>
              </p:ext>
            </p:extLst>
          </p:nvPr>
        </p:nvGraphicFramePr>
        <p:xfrm>
          <a:off x="3346940" y="5105400"/>
          <a:ext cx="2450121" cy="544471"/>
        </p:xfrm>
        <a:graphic>
          <a:graphicData uri="http://schemas.openxmlformats.org/presentationml/2006/ole">
            <mc:AlternateContent xmlns:mc="http://schemas.openxmlformats.org/markup-compatibility/2006">
              <mc:Choice xmlns:v="urn:schemas-microsoft-com:vml" Requires="v">
                <p:oleObj spid="_x0000_s6240" name="Equation" r:id="rId5" imgW="1143000" imgH="253800" progId="Equation.DSMT4">
                  <p:embed/>
                </p:oleObj>
              </mc:Choice>
              <mc:Fallback>
                <p:oleObj name="Equation" r:id="rId5" imgW="1143000" imgH="253800" progId="Equation.DSMT4">
                  <p:embed/>
                  <p:pic>
                    <p:nvPicPr>
                      <p:cNvPr id="0" name=""/>
                      <p:cNvPicPr/>
                      <p:nvPr/>
                    </p:nvPicPr>
                    <p:blipFill>
                      <a:blip r:embed="rId6"/>
                      <a:stretch>
                        <a:fillRect/>
                      </a:stretch>
                    </p:blipFill>
                    <p:spPr>
                      <a:xfrm>
                        <a:off x="3346940" y="5105400"/>
                        <a:ext cx="2450121" cy="544471"/>
                      </a:xfrm>
                      <a:prstGeom prst="rect">
                        <a:avLst/>
                      </a:prstGeom>
                    </p:spPr>
                  </p:pic>
                </p:oleObj>
              </mc:Fallback>
            </mc:AlternateContent>
          </a:graphicData>
        </a:graphic>
      </p:graphicFrame>
    </p:spTree>
    <p:extLst>
      <p:ext uri="{BB962C8B-B14F-4D97-AF65-F5344CB8AC3E}">
        <p14:creationId xmlns:p14="http://schemas.microsoft.com/office/powerpoint/2010/main" val="784736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6624" y="217488"/>
            <a:ext cx="8230753" cy="1257300"/>
          </a:xfrm>
        </p:spPr>
        <p:txBody>
          <a:bodyPr>
            <a:noAutofit/>
          </a:bodyPr>
          <a:lstStyle/>
          <a:p>
            <a:r>
              <a:rPr lang="en-US" dirty="0">
                <a:latin typeface="Calibri" panose="020F0502020204030204" pitchFamily="34" charset="0"/>
                <a:cs typeface="Calibri" panose="020F0502020204030204" pitchFamily="34" charset="0"/>
              </a:rPr>
              <a:t>Figure 5.2 Normal Distribution r = 10% and </a:t>
            </a:r>
            <a:r>
              <a:rPr lang="el-GR" dirty="0">
                <a:latin typeface="Calibri" panose="020F0502020204030204" pitchFamily="34" charset="0"/>
                <a:cs typeface="Calibri" panose="020F0502020204030204" pitchFamily="34" charset="0"/>
              </a:rPr>
              <a:t>σ = 20%</a:t>
            </a:r>
            <a:endParaRPr lang="ru-RU" dirty="0">
              <a:latin typeface="Calibri" panose="020F0502020204030204" pitchFamily="34" charset="0"/>
              <a:cs typeface="Calibri" panose="020F0502020204030204" pitchFamily="34" charset="0"/>
            </a:endParaRPr>
          </a:p>
        </p:txBody>
      </p:sp>
      <p:pic>
        <p:nvPicPr>
          <p:cNvPr id="5" name="Picture 2" descr="Normal distribution curve is shown."/>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790" y="1736262"/>
            <a:ext cx="7318420" cy="382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9"/>
          <p:cNvSpPr>
            <a:spLocks noGrp="1"/>
          </p:cNvSpPr>
          <p:nvPr>
            <p:ph sz="quarter" idx="13"/>
          </p:nvPr>
        </p:nvSpPr>
        <p:spPr>
          <a:xfrm>
            <a:off x="281940" y="6108192"/>
            <a:ext cx="8557260" cy="368808"/>
          </a:xfrm>
        </p:spPr>
        <p:txBody>
          <a:bodyPr>
            <a:normAutofit/>
          </a:bodyPr>
          <a:lstStyle/>
          <a:p>
            <a:pPr marL="0" indent="0" algn="ctr">
              <a:buNone/>
            </a:pPr>
            <a:r>
              <a:rPr lang="en-US" sz="1800" dirty="0">
                <a:hlinkClick r:id="rId3" action="ppaction://hlinksldjump"/>
              </a:rPr>
              <a:t>Jump to long description</a:t>
            </a:r>
            <a:endParaRPr lang="en-US" sz="2400" dirty="0"/>
          </a:p>
        </p:txBody>
      </p:sp>
    </p:spTree>
    <p:extLst>
      <p:ext uri="{BB962C8B-B14F-4D97-AF65-F5344CB8AC3E}">
        <p14:creationId xmlns:p14="http://schemas.microsoft.com/office/powerpoint/2010/main" val="2669284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5.3 Risk and Risk Premiums (3 of 5)</a:t>
            </a:r>
            <a:endParaRPr lang="ru-RU" dirty="0">
              <a:latin typeface="Calibri" panose="020F0502020204030204" pitchFamily="34" charset="0"/>
              <a:cs typeface="Calibri" panose="020F0502020204030204" pitchFamily="34" charset="0"/>
            </a:endParaRPr>
          </a:p>
        </p:txBody>
      </p:sp>
      <p:sp>
        <p:nvSpPr>
          <p:cNvPr id="3" name="Content Placeholder 2"/>
          <p:cNvSpPr>
            <a:spLocks noGrp="1"/>
          </p:cNvSpPr>
          <p:nvPr>
            <p:ph sz="quarter" idx="10"/>
          </p:nvPr>
        </p:nvSpPr>
        <p:spPr>
          <a:xfrm>
            <a:off x="281940" y="1752600"/>
            <a:ext cx="8557260" cy="4648200"/>
          </a:xfrm>
        </p:spPr>
        <p:txBody>
          <a:bodyPr>
            <a:normAutofit/>
          </a:bodyPr>
          <a:lstStyle/>
          <a:p>
            <a:pPr marL="0" indent="0">
              <a:spcBef>
                <a:spcPts val="624"/>
              </a:spcBef>
              <a:spcAft>
                <a:spcPts val="600"/>
              </a:spcAft>
              <a:buNone/>
            </a:pPr>
            <a:r>
              <a:rPr lang="en-US" dirty="0"/>
              <a:t>Normality over Time</a:t>
            </a:r>
          </a:p>
          <a:p>
            <a:pPr>
              <a:spcBef>
                <a:spcPts val="624"/>
              </a:spcBef>
              <a:spcAft>
                <a:spcPts val="600"/>
              </a:spcAft>
            </a:pPr>
            <a:r>
              <a:rPr lang="en-US" dirty="0"/>
              <a:t>When returns over very short time periods are normally distributed, HPRs up to 1 month can be treated as normal</a:t>
            </a:r>
          </a:p>
          <a:p>
            <a:pPr>
              <a:spcBef>
                <a:spcPts val="624"/>
              </a:spcBef>
              <a:spcAft>
                <a:spcPts val="600"/>
              </a:spcAft>
            </a:pPr>
            <a:r>
              <a:rPr lang="en-US" dirty="0"/>
              <a:t>Use continuously compounded rates where normality plays crucial role</a:t>
            </a:r>
          </a:p>
        </p:txBody>
      </p:sp>
    </p:spTree>
    <p:extLst>
      <p:ext uri="{BB962C8B-B14F-4D97-AF65-F5344CB8AC3E}">
        <p14:creationId xmlns:p14="http://schemas.microsoft.com/office/powerpoint/2010/main" val="3576032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5.3 Risk and Risk Premiums (4 of 5)</a:t>
            </a:r>
          </a:p>
        </p:txBody>
      </p:sp>
      <p:sp>
        <p:nvSpPr>
          <p:cNvPr id="3" name="Content Placeholder 2"/>
          <p:cNvSpPr>
            <a:spLocks noGrp="1"/>
          </p:cNvSpPr>
          <p:nvPr>
            <p:ph sz="quarter" idx="10"/>
          </p:nvPr>
        </p:nvSpPr>
        <p:spPr>
          <a:xfrm>
            <a:off x="281940" y="1546860"/>
            <a:ext cx="8557260" cy="3891414"/>
          </a:xfrm>
        </p:spPr>
        <p:txBody>
          <a:bodyPr>
            <a:noAutofit/>
          </a:bodyPr>
          <a:lstStyle/>
          <a:p>
            <a:pPr marL="0" indent="0">
              <a:spcBef>
                <a:spcPts val="624"/>
              </a:spcBef>
              <a:spcAft>
                <a:spcPts val="600"/>
              </a:spcAft>
              <a:buNone/>
            </a:pPr>
            <a:r>
              <a:rPr lang="en-US" sz="2400" dirty="0"/>
              <a:t>Deviation from Normality and Value at Risk</a:t>
            </a:r>
          </a:p>
          <a:p>
            <a:pPr>
              <a:spcBef>
                <a:spcPts val="624"/>
              </a:spcBef>
              <a:spcAft>
                <a:spcPts val="600"/>
              </a:spcAft>
            </a:pPr>
            <a:r>
              <a:rPr lang="en-US" sz="2400" dirty="0"/>
              <a:t>Kurtosis: Measure of fatness of tails of probability distribution; indicates likelihood of extreme outcomes</a:t>
            </a:r>
          </a:p>
          <a:p>
            <a:pPr>
              <a:spcBef>
                <a:spcPts val="624"/>
              </a:spcBef>
              <a:spcAft>
                <a:spcPts val="600"/>
              </a:spcAft>
            </a:pPr>
            <a:r>
              <a:rPr lang="en-US" sz="2400" dirty="0"/>
              <a:t>Skew: Measure of asymmetry of probability distribution</a:t>
            </a:r>
          </a:p>
          <a:p>
            <a:pPr marL="0" indent="0">
              <a:spcBef>
                <a:spcPts val="624"/>
              </a:spcBef>
              <a:spcAft>
                <a:spcPts val="600"/>
              </a:spcAft>
              <a:buNone/>
            </a:pPr>
            <a:r>
              <a:rPr lang="en-US" sz="2400" dirty="0"/>
              <a:t>Using Time Series of Return</a:t>
            </a:r>
          </a:p>
          <a:p>
            <a:pPr>
              <a:spcBef>
                <a:spcPts val="624"/>
              </a:spcBef>
              <a:spcAft>
                <a:spcPts val="600"/>
              </a:spcAft>
            </a:pPr>
            <a:r>
              <a:rPr lang="en-US" sz="2400" dirty="0"/>
              <a:t>Scenario analysis derived from sample history of returns</a:t>
            </a:r>
          </a:p>
          <a:p>
            <a:pPr>
              <a:spcBef>
                <a:spcPts val="624"/>
              </a:spcBef>
              <a:spcAft>
                <a:spcPts val="600"/>
              </a:spcAft>
            </a:pPr>
            <a:r>
              <a:rPr lang="en-US" sz="2400" dirty="0"/>
              <a:t>Variance and standard deviation estimates from time series of returns:</a:t>
            </a:r>
          </a:p>
        </p:txBody>
      </p:sp>
      <p:graphicFrame>
        <p:nvGraphicFramePr>
          <p:cNvPr id="4" name="Object 3"/>
          <p:cNvGraphicFramePr>
            <a:graphicFrameLocks noChangeAspect="1"/>
          </p:cNvGraphicFramePr>
          <p:nvPr>
            <p:extLst>
              <p:ext uri="{D42A27DB-BD31-4B8C-83A1-F6EECF244321}">
                <p14:modId xmlns:p14="http://schemas.microsoft.com/office/powerpoint/2010/main" val="2475172659"/>
              </p:ext>
            </p:extLst>
          </p:nvPr>
        </p:nvGraphicFramePr>
        <p:xfrm>
          <a:off x="871538" y="5440363"/>
          <a:ext cx="7400925" cy="766762"/>
        </p:xfrm>
        <a:graphic>
          <a:graphicData uri="http://schemas.openxmlformats.org/presentationml/2006/ole">
            <mc:AlternateContent xmlns:mc="http://schemas.openxmlformats.org/markup-compatibility/2006">
              <mc:Choice xmlns:v="urn:schemas-microsoft-com:vml" Requires="v">
                <p:oleObj spid="_x0000_s7213" name="Equation" r:id="rId3" imgW="3797280" imgH="393480" progId="Equation.DSMT4">
                  <p:embed/>
                </p:oleObj>
              </mc:Choice>
              <mc:Fallback>
                <p:oleObj name="Equation" r:id="rId3" imgW="3797280" imgH="393480" progId="Equation.DSMT4">
                  <p:embed/>
                  <p:pic>
                    <p:nvPicPr>
                      <p:cNvPr id="0" name=""/>
                      <p:cNvPicPr/>
                      <p:nvPr/>
                    </p:nvPicPr>
                    <p:blipFill>
                      <a:blip r:embed="rId4"/>
                      <a:stretch>
                        <a:fillRect/>
                      </a:stretch>
                    </p:blipFill>
                    <p:spPr>
                      <a:xfrm>
                        <a:off x="871538" y="5440363"/>
                        <a:ext cx="7400925" cy="766762"/>
                      </a:xfrm>
                      <a:prstGeom prst="rect">
                        <a:avLst/>
                      </a:prstGeom>
                    </p:spPr>
                  </p:pic>
                </p:oleObj>
              </mc:Fallback>
            </mc:AlternateContent>
          </a:graphicData>
        </a:graphic>
      </p:graphicFrame>
    </p:spTree>
    <p:extLst>
      <p:ext uri="{BB962C8B-B14F-4D97-AF65-F5344CB8AC3E}">
        <p14:creationId xmlns:p14="http://schemas.microsoft.com/office/powerpoint/2010/main" val="3060975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5.3 Risk and Risk Premiums: Value at Risk</a:t>
            </a:r>
          </a:p>
        </p:txBody>
      </p:sp>
      <p:sp>
        <p:nvSpPr>
          <p:cNvPr id="3" name="Content Placeholder 2"/>
          <p:cNvSpPr>
            <a:spLocks noGrp="1"/>
          </p:cNvSpPr>
          <p:nvPr>
            <p:ph sz="quarter" idx="10"/>
          </p:nvPr>
        </p:nvSpPr>
        <p:spPr>
          <a:xfrm>
            <a:off x="281940" y="1752600"/>
            <a:ext cx="8557260" cy="4495800"/>
          </a:xfrm>
        </p:spPr>
        <p:txBody>
          <a:bodyPr>
            <a:normAutofit/>
          </a:bodyPr>
          <a:lstStyle/>
          <a:p>
            <a:pPr marL="0" indent="0">
              <a:spcBef>
                <a:spcPts val="624"/>
              </a:spcBef>
              <a:buNone/>
            </a:pPr>
            <a:r>
              <a:rPr lang="en-US" dirty="0"/>
              <a:t>Value at risk (</a:t>
            </a:r>
            <a:r>
              <a:rPr lang="en-US" dirty="0" err="1"/>
              <a:t>VaR</a:t>
            </a:r>
            <a:r>
              <a:rPr lang="en-US" dirty="0"/>
              <a:t>):</a:t>
            </a:r>
          </a:p>
          <a:p>
            <a:pPr>
              <a:spcBef>
                <a:spcPts val="624"/>
              </a:spcBef>
            </a:pPr>
            <a:r>
              <a:rPr lang="en-US" dirty="0"/>
              <a:t>Measure of downside risk</a:t>
            </a:r>
          </a:p>
          <a:p>
            <a:pPr>
              <a:spcBef>
                <a:spcPts val="624"/>
              </a:spcBef>
            </a:pPr>
            <a:r>
              <a:rPr lang="en-US" dirty="0"/>
              <a:t>Worst loss with given probability, usually 5%</a:t>
            </a:r>
          </a:p>
        </p:txBody>
      </p:sp>
    </p:spTree>
    <p:extLst>
      <p:ext uri="{BB962C8B-B14F-4D97-AF65-F5344CB8AC3E}">
        <p14:creationId xmlns:p14="http://schemas.microsoft.com/office/powerpoint/2010/main" val="38424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5.3 Risk and Risk Premiums (5 of 5)</a:t>
            </a:r>
          </a:p>
        </p:txBody>
      </p:sp>
      <p:sp>
        <p:nvSpPr>
          <p:cNvPr id="3" name="Content Placeholder 2"/>
          <p:cNvSpPr>
            <a:spLocks noGrp="1"/>
          </p:cNvSpPr>
          <p:nvPr>
            <p:ph sz="quarter" idx="10"/>
          </p:nvPr>
        </p:nvSpPr>
        <p:spPr>
          <a:xfrm>
            <a:off x="281940" y="1752600"/>
            <a:ext cx="8557260" cy="4572000"/>
          </a:xfrm>
        </p:spPr>
        <p:txBody>
          <a:bodyPr>
            <a:normAutofit/>
          </a:bodyPr>
          <a:lstStyle/>
          <a:p>
            <a:pPr marL="0" indent="0">
              <a:lnSpc>
                <a:spcPct val="110000"/>
              </a:lnSpc>
              <a:spcBef>
                <a:spcPts val="624"/>
              </a:spcBef>
              <a:buNone/>
            </a:pPr>
            <a:r>
              <a:rPr lang="en-US" dirty="0"/>
              <a:t>Risk Premiums and Risk Aversion</a:t>
            </a:r>
          </a:p>
          <a:p>
            <a:pPr>
              <a:lnSpc>
                <a:spcPct val="110000"/>
              </a:lnSpc>
              <a:spcBef>
                <a:spcPts val="624"/>
              </a:spcBef>
            </a:pPr>
            <a:r>
              <a:rPr lang="en-US" dirty="0"/>
              <a:t>Risk-free rate: Rate of return that can be earned with certainty</a:t>
            </a:r>
          </a:p>
          <a:p>
            <a:pPr>
              <a:lnSpc>
                <a:spcPct val="110000"/>
              </a:lnSpc>
              <a:spcBef>
                <a:spcPts val="624"/>
              </a:spcBef>
            </a:pPr>
            <a:r>
              <a:rPr lang="en-US" dirty="0"/>
              <a:t>Risk premium: Expected return in excess of that on risk-free securities</a:t>
            </a:r>
          </a:p>
          <a:p>
            <a:pPr>
              <a:lnSpc>
                <a:spcPct val="110000"/>
              </a:lnSpc>
              <a:spcBef>
                <a:spcPts val="624"/>
              </a:spcBef>
            </a:pPr>
            <a:r>
              <a:rPr lang="en-US" dirty="0"/>
              <a:t>Excess return: Rate of return in excess of risk-free rate</a:t>
            </a:r>
          </a:p>
          <a:p>
            <a:pPr>
              <a:lnSpc>
                <a:spcPct val="110000"/>
              </a:lnSpc>
              <a:spcBef>
                <a:spcPts val="624"/>
              </a:spcBef>
            </a:pPr>
            <a:r>
              <a:rPr lang="en-US" dirty="0"/>
              <a:t>Risk aversion: Reluctance to accept risk</a:t>
            </a:r>
          </a:p>
          <a:p>
            <a:pPr>
              <a:lnSpc>
                <a:spcPct val="110000"/>
              </a:lnSpc>
              <a:spcBef>
                <a:spcPts val="624"/>
              </a:spcBef>
            </a:pPr>
            <a:r>
              <a:rPr lang="en-US" dirty="0"/>
              <a:t>Price of risk: Ratio of risk premium to variance</a:t>
            </a:r>
          </a:p>
        </p:txBody>
      </p:sp>
    </p:spTree>
    <p:extLst>
      <p:ext uri="{BB962C8B-B14F-4D97-AF65-F5344CB8AC3E}">
        <p14:creationId xmlns:p14="http://schemas.microsoft.com/office/powerpoint/2010/main" val="572913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5.3 Risk and Risk Premiums: Sharpe Ratios</a:t>
            </a:r>
          </a:p>
        </p:txBody>
      </p:sp>
      <p:sp>
        <p:nvSpPr>
          <p:cNvPr id="3" name="Content Placeholder 2"/>
          <p:cNvSpPr>
            <a:spLocks noGrp="1"/>
          </p:cNvSpPr>
          <p:nvPr>
            <p:ph sz="quarter" idx="10"/>
          </p:nvPr>
        </p:nvSpPr>
        <p:spPr>
          <a:xfrm>
            <a:off x="281940" y="1752600"/>
            <a:ext cx="8557260" cy="2057400"/>
          </a:xfrm>
        </p:spPr>
        <p:txBody>
          <a:bodyPr/>
          <a:lstStyle/>
          <a:p>
            <a:pPr marL="0" indent="0">
              <a:spcBef>
                <a:spcPts val="624"/>
              </a:spcBef>
              <a:buNone/>
            </a:pPr>
            <a:r>
              <a:rPr lang="en-US" dirty="0"/>
              <a:t>The Sharpe (Reward-to-Volatility) Ratio</a:t>
            </a:r>
          </a:p>
          <a:p>
            <a:pPr>
              <a:spcBef>
                <a:spcPts val="624"/>
              </a:spcBef>
            </a:pPr>
            <a:r>
              <a:rPr lang="en-US" dirty="0"/>
              <a:t>Ratio of portfolio risk premium to standard deviation</a:t>
            </a:r>
          </a:p>
          <a:p>
            <a:pPr marL="0" indent="0">
              <a:spcBef>
                <a:spcPts val="624"/>
              </a:spcBef>
              <a:buNone/>
            </a:pPr>
            <a:r>
              <a:rPr lang="en-US" dirty="0"/>
              <a:t>Mean-Variance Analysis</a:t>
            </a:r>
          </a:p>
          <a:p>
            <a:pPr>
              <a:spcBef>
                <a:spcPts val="624"/>
              </a:spcBef>
            </a:pPr>
            <a:r>
              <a:rPr lang="en-US" dirty="0"/>
              <a:t>Ranking portfolios by Sharpe ratios</a:t>
            </a:r>
          </a:p>
        </p:txBody>
      </p:sp>
      <p:graphicFrame>
        <p:nvGraphicFramePr>
          <p:cNvPr id="4" name="Object 3"/>
          <p:cNvGraphicFramePr>
            <a:graphicFrameLocks noChangeAspect="1"/>
          </p:cNvGraphicFramePr>
          <p:nvPr>
            <p:extLst>
              <p:ext uri="{D42A27DB-BD31-4B8C-83A1-F6EECF244321}">
                <p14:modId xmlns:p14="http://schemas.microsoft.com/office/powerpoint/2010/main" val="3470965368"/>
              </p:ext>
            </p:extLst>
          </p:nvPr>
        </p:nvGraphicFramePr>
        <p:xfrm>
          <a:off x="1477963" y="3790950"/>
          <a:ext cx="6188075" cy="2609850"/>
        </p:xfrm>
        <a:graphic>
          <a:graphicData uri="http://schemas.openxmlformats.org/presentationml/2006/ole">
            <mc:AlternateContent xmlns:mc="http://schemas.openxmlformats.org/markup-compatibility/2006">
              <mc:Choice xmlns:v="urn:schemas-microsoft-com:vml" Requires="v">
                <p:oleObj spid="_x0000_s8235" name="Equation" r:id="rId3" imgW="3492360" imgH="1473120" progId="Equation.DSMT4">
                  <p:embed/>
                </p:oleObj>
              </mc:Choice>
              <mc:Fallback>
                <p:oleObj name="Equation" r:id="rId3" imgW="3492360" imgH="1473120" progId="Equation.DSMT4">
                  <p:embed/>
                  <p:pic>
                    <p:nvPicPr>
                      <p:cNvPr id="0" name=""/>
                      <p:cNvPicPr/>
                      <p:nvPr/>
                    </p:nvPicPr>
                    <p:blipFill>
                      <a:blip r:embed="rId4"/>
                      <a:stretch>
                        <a:fillRect/>
                      </a:stretch>
                    </p:blipFill>
                    <p:spPr>
                      <a:xfrm>
                        <a:off x="1477963" y="3790950"/>
                        <a:ext cx="6188075" cy="2609850"/>
                      </a:xfrm>
                      <a:prstGeom prst="rect">
                        <a:avLst/>
                      </a:prstGeom>
                    </p:spPr>
                  </p:pic>
                </p:oleObj>
              </mc:Fallback>
            </mc:AlternateContent>
          </a:graphicData>
        </a:graphic>
      </p:graphicFrame>
    </p:spTree>
    <p:extLst>
      <p:ext uri="{BB962C8B-B14F-4D97-AF65-F5344CB8AC3E}">
        <p14:creationId xmlns:p14="http://schemas.microsoft.com/office/powerpoint/2010/main" val="2347218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Calibri" panose="020F0502020204030204" pitchFamily="34" charset="0"/>
                <a:cs typeface="Calibri" panose="020F0502020204030204" pitchFamily="34" charset="0"/>
              </a:rPr>
              <a:t>Excess Returns</a:t>
            </a:r>
            <a:endParaRPr lang="ru-RU" dirty="0">
              <a:latin typeface="Calibri" panose="020F0502020204030204" pitchFamily="34" charset="0"/>
              <a:cs typeface="Calibri" panose="020F0502020204030204" pitchFamily="34" charset="0"/>
            </a:endParaRPr>
          </a:p>
        </p:txBody>
      </p:sp>
      <p:sp>
        <p:nvSpPr>
          <p:cNvPr id="3" name="Content Placeholder 2"/>
          <p:cNvSpPr>
            <a:spLocks noGrp="1"/>
          </p:cNvSpPr>
          <p:nvPr>
            <p:ph sz="quarter" idx="10"/>
          </p:nvPr>
        </p:nvSpPr>
        <p:spPr>
          <a:xfrm>
            <a:off x="279400" y="1752600"/>
            <a:ext cx="8534400" cy="1066799"/>
          </a:xfrm>
        </p:spPr>
        <p:txBody>
          <a:bodyPr>
            <a:normAutofit/>
          </a:bodyPr>
          <a:lstStyle/>
          <a:p>
            <a:pPr marL="0" indent="0">
              <a:buNone/>
            </a:pPr>
            <a:r>
              <a:rPr lang="en-US" b="1" dirty="0"/>
              <a:t>TABLE 5.5 </a:t>
            </a:r>
            <a:r>
              <a:rPr lang="en-US" dirty="0"/>
              <a:t>Excess Returns statistics for the Market index</a:t>
            </a:r>
          </a:p>
        </p:txBody>
      </p:sp>
      <p:graphicFrame>
        <p:nvGraphicFramePr>
          <p:cNvPr id="2" name="Table 1"/>
          <p:cNvGraphicFramePr>
            <a:graphicFrameLocks noGrp="1"/>
          </p:cNvGraphicFramePr>
          <p:nvPr>
            <p:extLst>
              <p:ext uri="{D42A27DB-BD31-4B8C-83A1-F6EECF244321}">
                <p14:modId xmlns:p14="http://schemas.microsoft.com/office/powerpoint/2010/main" val="2008214700"/>
              </p:ext>
            </p:extLst>
          </p:nvPr>
        </p:nvGraphicFramePr>
        <p:xfrm>
          <a:off x="1610360" y="3124200"/>
          <a:ext cx="6087110" cy="1828800"/>
        </p:xfrm>
        <a:graphic>
          <a:graphicData uri="http://schemas.openxmlformats.org/drawingml/2006/table">
            <a:tbl>
              <a:tblPr firstRow="1" bandRow="1">
                <a:tableStyleId>{5940675A-B579-460E-94D1-54222C63F5DA}</a:tableStyleId>
              </a:tblPr>
              <a:tblGrid>
                <a:gridCol w="145923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656080">
                  <a:extLst>
                    <a:ext uri="{9D8B030D-6E8A-4147-A177-3AD203B41FA5}">
                      <a16:colId xmlns:a16="http://schemas.microsoft.com/office/drawing/2014/main" val="20003"/>
                    </a:ext>
                  </a:extLst>
                </a:gridCol>
              </a:tblGrid>
              <a:tr h="228600">
                <a:tc>
                  <a:txBody>
                    <a:bodyPr/>
                    <a:lstStyle/>
                    <a:p>
                      <a:pPr algn="ctr" fontAlgn="b"/>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u="none" strike="noStrike" dirty="0">
                          <a:effectLst/>
                          <a:latin typeface="Arial" panose="020B0604020202020204" pitchFamily="34" charset="0"/>
                          <a:cs typeface="Arial" panose="020B0604020202020204" pitchFamily="34" charset="0"/>
                        </a:rPr>
                        <a:t>Average</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u="none" strike="noStrike" dirty="0">
                          <a:effectLst/>
                          <a:latin typeface="Arial" panose="020B0604020202020204" pitchFamily="34" charset="0"/>
                          <a:cs typeface="Arial" panose="020B0604020202020204" pitchFamily="34" charset="0"/>
                        </a:rPr>
                        <a:t>Std Dev </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1" u="none" strike="noStrike" dirty="0">
                          <a:effectLst/>
                          <a:latin typeface="Arial" panose="020B0604020202020204" pitchFamily="34" charset="0"/>
                          <a:cs typeface="Arial" panose="020B0604020202020204" pitchFamily="34" charset="0"/>
                        </a:rPr>
                        <a:t>Sharpe Ratio</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28600">
                <a:tc>
                  <a:txBody>
                    <a:bodyPr/>
                    <a:lstStyle/>
                    <a:p>
                      <a:pPr algn="ctr" fontAlgn="b"/>
                      <a:r>
                        <a:rPr lang="en-US" sz="1800" u="none" strike="noStrike" dirty="0">
                          <a:effectLst/>
                          <a:latin typeface="Arial" panose="020B0604020202020204" pitchFamily="34" charset="0"/>
                          <a:cs typeface="Arial" panose="020B0604020202020204" pitchFamily="34" charset="0"/>
                        </a:rPr>
                        <a:t>1926−1927 </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8.48</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20.29</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0.42</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28600">
                <a:tc>
                  <a:txBody>
                    <a:bodyPr/>
                    <a:lstStyle/>
                    <a:p>
                      <a:pPr algn="ctr" fontAlgn="b"/>
                      <a:r>
                        <a:rPr lang="en-US" sz="1800" u="none" strike="noStrike" dirty="0">
                          <a:effectLst/>
                          <a:latin typeface="Arial" panose="020B0604020202020204" pitchFamily="34" charset="0"/>
                          <a:cs typeface="Arial" panose="020B0604020202020204" pitchFamily="34" charset="0"/>
                        </a:rPr>
                        <a:t>1927−1956 </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11.22</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24.75</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0.45</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91465">
                <a:tc>
                  <a:txBody>
                    <a:bodyPr/>
                    <a:lstStyle/>
                    <a:p>
                      <a:pPr algn="ctr" fontAlgn="b"/>
                      <a:r>
                        <a:rPr lang="en-US" sz="1800" u="none" strike="noStrike" dirty="0">
                          <a:effectLst/>
                          <a:latin typeface="Arial" panose="020B0604020202020204" pitchFamily="34" charset="0"/>
                          <a:cs typeface="Arial" panose="020B0604020202020204" pitchFamily="34" charset="0"/>
                        </a:rPr>
                        <a:t>1957−1987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5.46</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17.91</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0.31</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28600">
                <a:tc>
                  <a:txBody>
                    <a:bodyPr/>
                    <a:lstStyle/>
                    <a:p>
                      <a:pPr algn="ctr" fontAlgn="b"/>
                      <a:r>
                        <a:rPr lang="en-US" sz="1800" u="none" strike="noStrike" dirty="0">
                          <a:effectLst/>
                          <a:latin typeface="Arial" panose="020B0604020202020204" pitchFamily="34" charset="0"/>
                          <a:cs typeface="Arial" panose="020B0604020202020204" pitchFamily="34" charset="0"/>
                        </a:rPr>
                        <a:t>1988−2016 </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8.88</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17.69</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latin typeface="Arial" panose="020B0604020202020204" pitchFamily="34" charset="0"/>
                          <a:cs typeface="Arial" panose="020B0604020202020204" pitchFamily="34" charset="0"/>
                        </a:rPr>
                        <a:t>0.50</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84432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5.4 The Historical Record: World Portfolios</a:t>
            </a:r>
          </a:p>
        </p:txBody>
      </p:sp>
      <p:sp>
        <p:nvSpPr>
          <p:cNvPr id="3" name="Content Placeholder 2"/>
          <p:cNvSpPr>
            <a:spLocks noGrp="1"/>
          </p:cNvSpPr>
          <p:nvPr>
            <p:ph sz="quarter" idx="10"/>
          </p:nvPr>
        </p:nvSpPr>
        <p:spPr>
          <a:xfrm>
            <a:off x="281940" y="1752600"/>
            <a:ext cx="8557260" cy="4495800"/>
          </a:xfrm>
        </p:spPr>
        <p:txBody>
          <a:bodyPr/>
          <a:lstStyle/>
          <a:p>
            <a:pPr marL="0" indent="0">
              <a:spcBef>
                <a:spcPts val="624"/>
              </a:spcBef>
              <a:buNone/>
            </a:pPr>
            <a:r>
              <a:rPr lang="en-US" dirty="0"/>
              <a:t>World Large stocks: 24 developed countries, ~6000 stocks</a:t>
            </a:r>
          </a:p>
          <a:p>
            <a:pPr marL="0" indent="0">
              <a:spcBef>
                <a:spcPts val="624"/>
              </a:spcBef>
              <a:buNone/>
            </a:pPr>
            <a:r>
              <a:rPr lang="en-US" dirty="0"/>
              <a:t>U.S. large stocks: Standard &amp; Poor's 500 largest cap</a:t>
            </a:r>
          </a:p>
          <a:p>
            <a:pPr marL="0" indent="0">
              <a:spcBef>
                <a:spcPts val="624"/>
              </a:spcBef>
              <a:buNone/>
            </a:pPr>
            <a:r>
              <a:rPr lang="en-US" dirty="0"/>
              <a:t>U.S. small stocks: Smallest 20% on NYSE, NASDAQ, and Amex</a:t>
            </a:r>
          </a:p>
          <a:p>
            <a:pPr marL="0" indent="0">
              <a:spcBef>
                <a:spcPts val="624"/>
              </a:spcBef>
              <a:buNone/>
            </a:pPr>
            <a:r>
              <a:rPr lang="en-US" dirty="0"/>
              <a:t>World bonds: Same countries as World Large stocks</a:t>
            </a:r>
          </a:p>
          <a:p>
            <a:pPr marL="0" indent="0">
              <a:spcBef>
                <a:spcPts val="624"/>
              </a:spcBef>
              <a:buNone/>
            </a:pPr>
            <a:r>
              <a:rPr lang="en-US" dirty="0"/>
              <a:t>U.S. Treasury bonds: Barclay's Long-Term Treasury Bond Index</a:t>
            </a:r>
          </a:p>
        </p:txBody>
      </p:sp>
    </p:spTree>
    <p:extLst>
      <p:ext uri="{BB962C8B-B14F-4D97-AF65-F5344CB8AC3E}">
        <p14:creationId xmlns:p14="http://schemas.microsoft.com/office/powerpoint/2010/main" val="942085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Calibri" panose="020F0502020204030204" pitchFamily="34" charset="0"/>
                <a:cs typeface="Calibri" panose="020F0502020204030204" pitchFamily="34" charset="0"/>
              </a:rPr>
              <a:t>Historical Return and Risk</a:t>
            </a:r>
            <a:endParaRPr lang="ru-RU" dirty="0">
              <a:latin typeface="Calibri" panose="020F0502020204030204" pitchFamily="34" charset="0"/>
              <a:cs typeface="Calibri" panose="020F0502020204030204" pitchFamily="34" charset="0"/>
            </a:endParaRPr>
          </a:p>
        </p:txBody>
      </p:sp>
      <p:sp>
        <p:nvSpPr>
          <p:cNvPr id="3" name="Content Placeholder 2"/>
          <p:cNvSpPr>
            <a:spLocks noGrp="1"/>
          </p:cNvSpPr>
          <p:nvPr>
            <p:ph sz="quarter" idx="10"/>
          </p:nvPr>
        </p:nvSpPr>
        <p:spPr>
          <a:xfrm>
            <a:off x="279400" y="1752600"/>
            <a:ext cx="8534400" cy="1066800"/>
          </a:xfrm>
        </p:spPr>
        <p:txBody>
          <a:bodyPr>
            <a:normAutofit/>
          </a:bodyPr>
          <a:lstStyle/>
          <a:p>
            <a:pPr marL="0" indent="0">
              <a:buNone/>
            </a:pPr>
            <a:r>
              <a:rPr lang="en-US" b="1" dirty="0"/>
              <a:t>TABLE 5.3 </a:t>
            </a:r>
            <a:r>
              <a:rPr lang="en-US" dirty="0"/>
              <a:t>Risk and return of investments in major asset classes, 1927-2016 </a:t>
            </a:r>
          </a:p>
        </p:txBody>
      </p:sp>
      <p:graphicFrame>
        <p:nvGraphicFramePr>
          <p:cNvPr id="2" name="Table 1"/>
          <p:cNvGraphicFramePr>
            <a:graphicFrameLocks noGrp="1"/>
          </p:cNvGraphicFramePr>
          <p:nvPr>
            <p:extLst>
              <p:ext uri="{D42A27DB-BD31-4B8C-83A1-F6EECF244321}">
                <p14:modId xmlns:p14="http://schemas.microsoft.com/office/powerpoint/2010/main" val="745847005"/>
              </p:ext>
            </p:extLst>
          </p:nvPr>
        </p:nvGraphicFramePr>
        <p:xfrm>
          <a:off x="1676401" y="3124200"/>
          <a:ext cx="5443346" cy="2194560"/>
        </p:xfrm>
        <a:graphic>
          <a:graphicData uri="http://schemas.openxmlformats.org/drawingml/2006/table">
            <a:tbl>
              <a:tblPr firstRow="1" bandRow="1">
                <a:tableStyleId>{5940675A-B579-460E-94D1-54222C63F5DA}</a:tableStyleId>
              </a:tblPr>
              <a:tblGrid>
                <a:gridCol w="2214880">
                  <a:extLst>
                    <a:ext uri="{9D8B030D-6E8A-4147-A177-3AD203B41FA5}">
                      <a16:colId xmlns:a16="http://schemas.microsoft.com/office/drawing/2014/main" val="20000"/>
                    </a:ext>
                  </a:extLst>
                </a:gridCol>
                <a:gridCol w="970343">
                  <a:extLst>
                    <a:ext uri="{9D8B030D-6E8A-4147-A177-3AD203B41FA5}">
                      <a16:colId xmlns:a16="http://schemas.microsoft.com/office/drawing/2014/main" val="20001"/>
                    </a:ext>
                  </a:extLst>
                </a:gridCol>
                <a:gridCol w="1198943">
                  <a:extLst>
                    <a:ext uri="{9D8B030D-6E8A-4147-A177-3AD203B41FA5}">
                      <a16:colId xmlns:a16="http://schemas.microsoft.com/office/drawing/2014/main" val="20002"/>
                    </a:ext>
                  </a:extLst>
                </a:gridCol>
                <a:gridCol w="1059180">
                  <a:extLst>
                    <a:ext uri="{9D8B030D-6E8A-4147-A177-3AD203B41FA5}">
                      <a16:colId xmlns:a16="http://schemas.microsoft.com/office/drawing/2014/main" val="20003"/>
                    </a:ext>
                  </a:extLst>
                </a:gridCol>
              </a:tblGrid>
              <a:tr h="0">
                <a:tc>
                  <a:txBody>
                    <a:bodyPr/>
                    <a:lstStyle/>
                    <a:p>
                      <a:pPr algn="ctr" fontAlgn="b"/>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u="none" strike="noStrike" dirty="0">
                          <a:effectLst/>
                          <a:latin typeface="Arial" panose="020B0604020202020204" pitchFamily="34" charset="0"/>
                          <a:cs typeface="Arial" panose="020B0604020202020204" pitchFamily="34" charset="0"/>
                        </a:rPr>
                        <a:t>T-bills</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u="none" strike="noStrike" dirty="0">
                          <a:effectLst/>
                          <a:latin typeface="Arial" panose="020B0604020202020204" pitchFamily="34" charset="0"/>
                          <a:cs typeface="Arial" panose="020B0604020202020204" pitchFamily="34" charset="0"/>
                        </a:rPr>
                        <a:t>T-bonds</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u="none" strike="noStrike" dirty="0">
                          <a:effectLst/>
                          <a:latin typeface="Arial" panose="020B0604020202020204" pitchFamily="34" charset="0"/>
                          <a:cs typeface="Arial" panose="020B0604020202020204" pitchFamily="34" charset="0"/>
                        </a:rPr>
                        <a:t>Stocks</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b"/>
                </a:tc>
                <a:extLst>
                  <a:ext uri="{0D108BD9-81ED-4DB2-BD59-A6C34878D82A}">
                    <a16:rowId xmlns:a16="http://schemas.microsoft.com/office/drawing/2014/main" val="10000"/>
                  </a:ext>
                </a:extLst>
              </a:tr>
              <a:tr h="130887">
                <a:tc>
                  <a:txBody>
                    <a:bodyPr/>
                    <a:lstStyle/>
                    <a:p>
                      <a:pPr algn="l" fontAlgn="b"/>
                      <a:r>
                        <a:rPr lang="en-US" sz="1800" u="none" strike="noStrike" dirty="0">
                          <a:effectLst/>
                          <a:latin typeface="Arial" panose="020B0604020202020204" pitchFamily="34" charset="0"/>
                          <a:cs typeface="Arial" panose="020B0604020202020204" pitchFamily="34" charset="0"/>
                        </a:rPr>
                        <a:t>Arithmetic average</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3.42</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5.51</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11.91</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extLst>
                  <a:ext uri="{0D108BD9-81ED-4DB2-BD59-A6C34878D82A}">
                    <a16:rowId xmlns:a16="http://schemas.microsoft.com/office/drawing/2014/main" val="10001"/>
                  </a:ext>
                </a:extLst>
              </a:tr>
              <a:tr h="130887">
                <a:tc>
                  <a:txBody>
                    <a:bodyPr/>
                    <a:lstStyle/>
                    <a:p>
                      <a:pPr algn="l" fontAlgn="b"/>
                      <a:r>
                        <a:rPr lang="en-US" sz="1800" u="none" strike="noStrike" dirty="0">
                          <a:effectLst/>
                          <a:latin typeface="Arial" panose="020B0604020202020204" pitchFamily="34" charset="0"/>
                          <a:cs typeface="Arial" panose="020B0604020202020204" pitchFamily="34" charset="0"/>
                        </a:rPr>
                        <a:t>Risk premium</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N/A </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2.08</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8.48</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extLst>
                  <a:ext uri="{0D108BD9-81ED-4DB2-BD59-A6C34878D82A}">
                    <a16:rowId xmlns:a16="http://schemas.microsoft.com/office/drawing/2014/main" val="10002"/>
                  </a:ext>
                </a:extLst>
              </a:tr>
              <a:tr h="130887">
                <a:tc>
                  <a:txBody>
                    <a:bodyPr/>
                    <a:lstStyle/>
                    <a:p>
                      <a:pPr algn="l" fontAlgn="b"/>
                      <a:r>
                        <a:rPr lang="en-US" sz="1800" u="none" strike="noStrike" dirty="0">
                          <a:effectLst/>
                          <a:latin typeface="Arial" panose="020B0604020202020204" pitchFamily="34" charset="0"/>
                          <a:cs typeface="Arial" panose="020B0604020202020204" pitchFamily="34" charset="0"/>
                        </a:rPr>
                        <a:t>Standard deviation</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3.14</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8.14</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19.99</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extLst>
                  <a:ext uri="{0D108BD9-81ED-4DB2-BD59-A6C34878D82A}">
                    <a16:rowId xmlns:a16="http://schemas.microsoft.com/office/drawing/2014/main" val="10003"/>
                  </a:ext>
                </a:extLst>
              </a:tr>
              <a:tr h="0">
                <a:tc>
                  <a:txBody>
                    <a:bodyPr/>
                    <a:lstStyle/>
                    <a:p>
                      <a:pPr algn="l" fontAlgn="b"/>
                      <a:r>
                        <a:rPr lang="en-US" sz="1800" u="none" strike="noStrike" dirty="0">
                          <a:effectLst/>
                          <a:latin typeface="Arial" panose="020B0604020202020204" pitchFamily="34" charset="0"/>
                          <a:cs typeface="Arial" panose="020B0604020202020204" pitchFamily="34" charset="0"/>
                        </a:rPr>
                        <a:t>max</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14.71</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38.07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56.38</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extLst>
                  <a:ext uri="{0D108BD9-81ED-4DB2-BD59-A6C34878D82A}">
                    <a16:rowId xmlns:a16="http://schemas.microsoft.com/office/drawing/2014/main" val="10004"/>
                  </a:ext>
                </a:extLst>
              </a:tr>
              <a:tr h="0">
                <a:tc>
                  <a:txBody>
                    <a:bodyPr/>
                    <a:lstStyle/>
                    <a:p>
                      <a:pPr algn="l" fontAlgn="b"/>
                      <a:r>
                        <a:rPr lang="en-US" sz="1800" u="none" strike="noStrike" dirty="0">
                          <a:effectLst/>
                          <a:latin typeface="Arial" panose="020B0604020202020204" pitchFamily="34" charset="0"/>
                          <a:cs typeface="Arial" panose="020B0604020202020204" pitchFamily="34" charset="0"/>
                        </a:rPr>
                        <a:t>min</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−0.02</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−8.47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r" fontAlgn="b"/>
                      <a:r>
                        <a:rPr lang="en-US" sz="1800" u="none" strike="noStrike" dirty="0">
                          <a:effectLst/>
                          <a:latin typeface="Arial" panose="020B0604020202020204" pitchFamily="34" charset="0"/>
                          <a:cs typeface="Arial" panose="020B0604020202020204" pitchFamily="34" charset="0"/>
                        </a:rPr>
                        <a:t>−43.73</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anchor="b"/>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526127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Historic Returns: Treasury Bills</a:t>
            </a:r>
          </a:p>
        </p:txBody>
      </p:sp>
      <p:pic>
        <p:nvPicPr>
          <p:cNvPr id="6" name="Picture 3" descr="The  bar graphs showing the annual returns for treasury bills, 10-year treasury bonds, and common stocks."/>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1719102" y="1666279"/>
            <a:ext cx="5705796" cy="4146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9"/>
          <p:cNvSpPr>
            <a:spLocks noGrp="1"/>
          </p:cNvSpPr>
          <p:nvPr>
            <p:ph sz="quarter" idx="13"/>
          </p:nvPr>
        </p:nvSpPr>
        <p:spPr>
          <a:xfrm>
            <a:off x="281940" y="6096000"/>
            <a:ext cx="8557260" cy="381000"/>
          </a:xfrm>
        </p:spPr>
        <p:txBody>
          <a:bodyPr>
            <a:normAutofit/>
          </a:bodyPr>
          <a:lstStyle/>
          <a:p>
            <a:pPr marL="0" indent="0" algn="ctr">
              <a:buNone/>
            </a:pPr>
            <a:r>
              <a:rPr lang="en-US" sz="1800" dirty="0">
                <a:hlinkClick r:id="rId4" action="ppaction://hlinksldjump"/>
              </a:rPr>
              <a:t>Jump to long description</a:t>
            </a:r>
            <a:endParaRPr lang="en-US" sz="2400" dirty="0"/>
          </a:p>
        </p:txBody>
      </p:sp>
    </p:spTree>
    <p:extLst>
      <p:ext uri="{BB962C8B-B14F-4D97-AF65-F5344CB8AC3E}">
        <p14:creationId xmlns:p14="http://schemas.microsoft.com/office/powerpoint/2010/main" val="38381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Historic Returns: Treasury Bonds</a:t>
            </a:r>
          </a:p>
        </p:txBody>
      </p:sp>
      <p:pic>
        <p:nvPicPr>
          <p:cNvPr id="4" name="Picture 2" descr="The  bar graphs showing the annual returns for treasury bills, 10-year treasury bonds, and common stocks."/>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1747625" y="1602221"/>
            <a:ext cx="5648750" cy="4036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9"/>
          <p:cNvSpPr>
            <a:spLocks noGrp="1"/>
          </p:cNvSpPr>
          <p:nvPr>
            <p:ph sz="quarter" idx="13"/>
          </p:nvPr>
        </p:nvSpPr>
        <p:spPr>
          <a:xfrm>
            <a:off x="281940" y="6077583"/>
            <a:ext cx="8557260" cy="399417"/>
          </a:xfrm>
        </p:spPr>
        <p:txBody>
          <a:bodyPr>
            <a:normAutofit/>
          </a:bodyPr>
          <a:lstStyle/>
          <a:p>
            <a:pPr marL="0" indent="0" algn="ctr">
              <a:buNone/>
            </a:pPr>
            <a:r>
              <a:rPr lang="en-US" sz="1800" dirty="0">
                <a:hlinkClick r:id="rId4" action="ppaction://hlinksldjump"/>
              </a:rPr>
              <a:t>Jump to long description</a:t>
            </a:r>
            <a:endParaRPr lang="en-US" sz="2400" dirty="0">
              <a:hlinkClick r:id="rId4" action="ppaction://hlinksldjump"/>
            </a:endParaRPr>
          </a:p>
        </p:txBody>
      </p:sp>
    </p:spTree>
    <p:extLst>
      <p:ext uri="{BB962C8B-B14F-4D97-AF65-F5344CB8AC3E}">
        <p14:creationId xmlns:p14="http://schemas.microsoft.com/office/powerpoint/2010/main" val="1819672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Historic Returns: Equity Markets</a:t>
            </a:r>
          </a:p>
        </p:txBody>
      </p:sp>
      <p:pic>
        <p:nvPicPr>
          <p:cNvPr id="5" name="Picture 2" descr="The  bar graphs showing the annual returns for treasury bills, 10-year treasury bonds, and common stocks."/>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1213580" y="1839601"/>
            <a:ext cx="6716840" cy="3646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9"/>
          <p:cNvSpPr>
            <a:spLocks noGrp="1"/>
          </p:cNvSpPr>
          <p:nvPr>
            <p:ph sz="quarter" idx="13"/>
          </p:nvPr>
        </p:nvSpPr>
        <p:spPr>
          <a:xfrm>
            <a:off x="281940" y="6096000"/>
            <a:ext cx="8557260" cy="381000"/>
          </a:xfrm>
        </p:spPr>
        <p:txBody>
          <a:bodyPr>
            <a:normAutofit/>
          </a:bodyPr>
          <a:lstStyle/>
          <a:p>
            <a:pPr marL="0" indent="0" algn="ctr">
              <a:buNone/>
            </a:pPr>
            <a:r>
              <a:rPr lang="en-US" sz="1800" dirty="0">
                <a:hlinkClick r:id="rId4" action="ppaction://hlinksldjump"/>
              </a:rPr>
              <a:t>Jump to long description</a:t>
            </a:r>
            <a:endParaRPr lang="en-US" sz="1800" dirty="0"/>
          </a:p>
        </p:txBody>
      </p:sp>
    </p:spTree>
    <p:extLst>
      <p:ext uri="{BB962C8B-B14F-4D97-AF65-F5344CB8AC3E}">
        <p14:creationId xmlns:p14="http://schemas.microsoft.com/office/powerpoint/2010/main" val="1503172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5.5 Asset Allocation across Portfolios (1 of 3)</a:t>
            </a:r>
          </a:p>
        </p:txBody>
      </p:sp>
      <p:sp>
        <p:nvSpPr>
          <p:cNvPr id="3" name="Content Placeholder 2"/>
          <p:cNvSpPr>
            <a:spLocks noGrp="1"/>
          </p:cNvSpPr>
          <p:nvPr>
            <p:ph sz="quarter" idx="10"/>
          </p:nvPr>
        </p:nvSpPr>
        <p:spPr>
          <a:xfrm>
            <a:off x="281940" y="1752600"/>
            <a:ext cx="8557260" cy="4267200"/>
          </a:xfrm>
        </p:spPr>
        <p:txBody>
          <a:bodyPr/>
          <a:lstStyle/>
          <a:p>
            <a:pPr marL="0" indent="0">
              <a:spcBef>
                <a:spcPts val="624"/>
              </a:spcBef>
              <a:buNone/>
            </a:pPr>
            <a:r>
              <a:rPr lang="en-US" dirty="0"/>
              <a:t>Asset Allocation</a:t>
            </a:r>
          </a:p>
          <a:p>
            <a:pPr>
              <a:spcBef>
                <a:spcPts val="624"/>
              </a:spcBef>
            </a:pPr>
            <a:r>
              <a:rPr lang="en-US" dirty="0"/>
              <a:t>Portfolio choice among broad investment classes</a:t>
            </a:r>
          </a:p>
          <a:p>
            <a:pPr marL="0" indent="0">
              <a:spcBef>
                <a:spcPts val="624"/>
              </a:spcBef>
              <a:buNone/>
            </a:pPr>
            <a:r>
              <a:rPr lang="en-US" dirty="0"/>
              <a:t>Complete Portfolio</a:t>
            </a:r>
          </a:p>
          <a:p>
            <a:pPr>
              <a:spcBef>
                <a:spcPts val="624"/>
              </a:spcBef>
            </a:pPr>
            <a:r>
              <a:rPr lang="en-US" dirty="0"/>
              <a:t>Entire portfolio, including risky and risk-free assets</a:t>
            </a:r>
          </a:p>
          <a:p>
            <a:pPr marL="0" indent="0">
              <a:spcBef>
                <a:spcPts val="624"/>
              </a:spcBef>
              <a:buNone/>
            </a:pPr>
            <a:r>
              <a:rPr lang="en-US" dirty="0"/>
              <a:t>Capital Allocation</a:t>
            </a:r>
          </a:p>
          <a:p>
            <a:pPr>
              <a:spcBef>
                <a:spcPts val="624"/>
              </a:spcBef>
            </a:pPr>
            <a:r>
              <a:rPr lang="en-US" dirty="0"/>
              <a:t>Choice between risky and risk-free assets</a:t>
            </a:r>
          </a:p>
        </p:txBody>
      </p:sp>
    </p:spTree>
    <p:extLst>
      <p:ext uri="{BB962C8B-B14F-4D97-AF65-F5344CB8AC3E}">
        <p14:creationId xmlns:p14="http://schemas.microsoft.com/office/powerpoint/2010/main" val="875155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5.5 Asset Allocation across Portfolios (2 of 3)</a:t>
            </a:r>
          </a:p>
        </p:txBody>
      </p:sp>
      <p:sp>
        <p:nvSpPr>
          <p:cNvPr id="3" name="Content Placeholder 2"/>
          <p:cNvSpPr>
            <a:spLocks noGrp="1"/>
          </p:cNvSpPr>
          <p:nvPr>
            <p:ph sz="quarter" idx="10"/>
          </p:nvPr>
        </p:nvSpPr>
        <p:spPr>
          <a:xfrm>
            <a:off x="281940" y="1752600"/>
            <a:ext cx="8557260" cy="4267200"/>
          </a:xfrm>
        </p:spPr>
        <p:txBody>
          <a:bodyPr/>
          <a:lstStyle/>
          <a:p>
            <a:pPr marL="0" indent="0">
              <a:spcBef>
                <a:spcPts val="624"/>
              </a:spcBef>
              <a:buNone/>
            </a:pPr>
            <a:r>
              <a:rPr lang="en-US" dirty="0"/>
              <a:t>The Risk-Free Asset</a:t>
            </a:r>
          </a:p>
          <a:p>
            <a:pPr>
              <a:spcBef>
                <a:spcPts val="624"/>
              </a:spcBef>
            </a:pPr>
            <a:r>
              <a:rPr lang="en-US" dirty="0"/>
              <a:t>Treasury bonds (still affected by inflation)</a:t>
            </a:r>
          </a:p>
          <a:p>
            <a:pPr>
              <a:spcBef>
                <a:spcPts val="624"/>
              </a:spcBef>
            </a:pPr>
            <a:r>
              <a:rPr lang="en-US" dirty="0"/>
              <a:t>Price-indexed government bonds</a:t>
            </a:r>
          </a:p>
          <a:p>
            <a:pPr>
              <a:spcBef>
                <a:spcPts val="624"/>
              </a:spcBef>
            </a:pPr>
            <a:r>
              <a:rPr lang="en-US" dirty="0"/>
              <a:t>Money market instruments effectively risk-free</a:t>
            </a:r>
          </a:p>
          <a:p>
            <a:pPr>
              <a:spcBef>
                <a:spcPts val="624"/>
              </a:spcBef>
            </a:pPr>
            <a:r>
              <a:rPr lang="en-US" dirty="0"/>
              <a:t>Risk of CDs and commercial paper is miniscule compared to most assets</a:t>
            </a:r>
          </a:p>
        </p:txBody>
      </p:sp>
    </p:spTree>
    <p:extLst>
      <p:ext uri="{BB962C8B-B14F-4D97-AF65-F5344CB8AC3E}">
        <p14:creationId xmlns:p14="http://schemas.microsoft.com/office/powerpoint/2010/main" val="2651177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5.5 Portfolio Asset Allocation: Expected Return and Risk</a:t>
            </a:r>
          </a:p>
        </p:txBody>
      </p:sp>
      <p:sp>
        <p:nvSpPr>
          <p:cNvPr id="4" name="Content Placeholder 3"/>
          <p:cNvSpPr>
            <a:spLocks noGrp="1"/>
          </p:cNvSpPr>
          <p:nvPr>
            <p:ph sz="quarter" idx="10"/>
          </p:nvPr>
        </p:nvSpPr>
        <p:spPr>
          <a:xfrm>
            <a:off x="281940" y="1524000"/>
            <a:ext cx="8557260" cy="533400"/>
          </a:xfrm>
        </p:spPr>
        <p:txBody>
          <a:bodyPr/>
          <a:lstStyle/>
          <a:p>
            <a:pPr marL="0" indent="0">
              <a:buNone/>
            </a:pPr>
            <a:r>
              <a:rPr lang="en-US" dirty="0"/>
              <a:t>Expected Return of the Complete Portfolio</a:t>
            </a:r>
          </a:p>
        </p:txBody>
      </p:sp>
      <p:graphicFrame>
        <p:nvGraphicFramePr>
          <p:cNvPr id="3" name="Object 2"/>
          <p:cNvGraphicFramePr>
            <a:graphicFrameLocks noChangeAspect="1"/>
          </p:cNvGraphicFramePr>
          <p:nvPr>
            <p:extLst>
              <p:ext uri="{D42A27DB-BD31-4B8C-83A1-F6EECF244321}">
                <p14:modId xmlns:p14="http://schemas.microsoft.com/office/powerpoint/2010/main" val="345873857"/>
              </p:ext>
            </p:extLst>
          </p:nvPr>
        </p:nvGraphicFramePr>
        <p:xfrm>
          <a:off x="762000" y="2057400"/>
          <a:ext cx="5235575" cy="2454275"/>
        </p:xfrm>
        <a:graphic>
          <a:graphicData uri="http://schemas.openxmlformats.org/presentationml/2006/ole">
            <mc:AlternateContent xmlns:mc="http://schemas.openxmlformats.org/markup-compatibility/2006">
              <mc:Choice xmlns:v="urn:schemas-microsoft-com:vml" Requires="v">
                <p:oleObj spid="_x0000_s9294" name="Equation" r:id="rId4" imgW="3251160" imgH="1523880" progId="Equation.DSMT4">
                  <p:embed/>
                </p:oleObj>
              </mc:Choice>
              <mc:Fallback>
                <p:oleObj name="Equation" r:id="rId4" imgW="3251160" imgH="1523880" progId="Equation.DSMT4">
                  <p:embed/>
                  <p:pic>
                    <p:nvPicPr>
                      <p:cNvPr id="0" name=""/>
                      <p:cNvPicPr/>
                      <p:nvPr/>
                    </p:nvPicPr>
                    <p:blipFill>
                      <a:blip r:embed="rId5"/>
                      <a:stretch>
                        <a:fillRect/>
                      </a:stretch>
                    </p:blipFill>
                    <p:spPr>
                      <a:xfrm>
                        <a:off x="762000" y="2057400"/>
                        <a:ext cx="5235575" cy="2454275"/>
                      </a:xfrm>
                      <a:prstGeom prst="rect">
                        <a:avLst/>
                      </a:prstGeom>
                    </p:spPr>
                  </p:pic>
                </p:oleObj>
              </mc:Fallback>
            </mc:AlternateContent>
          </a:graphicData>
        </a:graphic>
      </p:graphicFrame>
      <p:sp>
        <p:nvSpPr>
          <p:cNvPr id="5" name="Content Placeholder 4"/>
          <p:cNvSpPr>
            <a:spLocks noGrp="1"/>
          </p:cNvSpPr>
          <p:nvPr>
            <p:ph sz="quarter" idx="11"/>
          </p:nvPr>
        </p:nvSpPr>
        <p:spPr>
          <a:xfrm>
            <a:off x="281940" y="4520046"/>
            <a:ext cx="8557260" cy="484909"/>
          </a:xfrm>
        </p:spPr>
        <p:txBody>
          <a:bodyPr>
            <a:normAutofit lnSpcReduction="10000"/>
          </a:bodyPr>
          <a:lstStyle/>
          <a:p>
            <a:pPr marL="0" indent="0">
              <a:buNone/>
            </a:pPr>
            <a:r>
              <a:rPr lang="en-US" dirty="0"/>
              <a:t>Standard Deviation of the Complete Portfolio</a:t>
            </a:r>
          </a:p>
        </p:txBody>
      </p:sp>
      <p:graphicFrame>
        <p:nvGraphicFramePr>
          <p:cNvPr id="6" name="Object 5"/>
          <p:cNvGraphicFramePr>
            <a:graphicFrameLocks noChangeAspect="1"/>
          </p:cNvGraphicFramePr>
          <p:nvPr>
            <p:extLst>
              <p:ext uri="{D42A27DB-BD31-4B8C-83A1-F6EECF244321}">
                <p14:modId xmlns:p14="http://schemas.microsoft.com/office/powerpoint/2010/main" val="165818717"/>
              </p:ext>
            </p:extLst>
          </p:nvPr>
        </p:nvGraphicFramePr>
        <p:xfrm>
          <a:off x="762000" y="4984750"/>
          <a:ext cx="5153025" cy="1512888"/>
        </p:xfrm>
        <a:graphic>
          <a:graphicData uri="http://schemas.openxmlformats.org/presentationml/2006/ole">
            <mc:AlternateContent xmlns:mc="http://schemas.openxmlformats.org/markup-compatibility/2006">
              <mc:Choice xmlns:v="urn:schemas-microsoft-com:vml" Requires="v">
                <p:oleObj spid="_x0000_s9295" name="Equation" r:id="rId6" imgW="3200400" imgH="939600" progId="Equation.DSMT4">
                  <p:embed/>
                </p:oleObj>
              </mc:Choice>
              <mc:Fallback>
                <p:oleObj name="Equation" r:id="rId6" imgW="3200400" imgH="939600" progId="Equation.DSMT4">
                  <p:embed/>
                  <p:pic>
                    <p:nvPicPr>
                      <p:cNvPr id="0" name=""/>
                      <p:cNvPicPr/>
                      <p:nvPr/>
                    </p:nvPicPr>
                    <p:blipFill>
                      <a:blip r:embed="rId7"/>
                      <a:stretch>
                        <a:fillRect/>
                      </a:stretch>
                    </p:blipFill>
                    <p:spPr>
                      <a:xfrm>
                        <a:off x="762000" y="4984750"/>
                        <a:ext cx="5153025" cy="1512888"/>
                      </a:xfrm>
                      <a:prstGeom prst="rect">
                        <a:avLst/>
                      </a:prstGeom>
                    </p:spPr>
                  </p:pic>
                </p:oleObj>
              </mc:Fallback>
            </mc:AlternateContent>
          </a:graphicData>
        </a:graphic>
      </p:graphicFrame>
    </p:spTree>
    <p:extLst>
      <p:ext uri="{BB962C8B-B14F-4D97-AF65-F5344CB8AC3E}">
        <p14:creationId xmlns:p14="http://schemas.microsoft.com/office/powerpoint/2010/main" val="3878296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5.6 Investment Opportunity Set</a:t>
            </a:r>
          </a:p>
        </p:txBody>
      </p:sp>
      <p:pic>
        <p:nvPicPr>
          <p:cNvPr id="5" name="Picture 2" descr="The capital allocation line (CAL) passes from point F at (0, 7) through point P at (22, 1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1205" y="1730574"/>
            <a:ext cx="7841591" cy="4060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9"/>
          <p:cNvSpPr>
            <a:spLocks noGrp="1"/>
          </p:cNvSpPr>
          <p:nvPr>
            <p:ph sz="quarter" idx="13"/>
          </p:nvPr>
        </p:nvSpPr>
        <p:spPr>
          <a:xfrm>
            <a:off x="281940" y="6172200"/>
            <a:ext cx="8557260" cy="368808"/>
          </a:xfrm>
        </p:spPr>
        <p:txBody>
          <a:bodyPr>
            <a:normAutofit/>
          </a:bodyPr>
          <a:lstStyle/>
          <a:p>
            <a:pPr marL="0" indent="0" algn="ctr">
              <a:buNone/>
            </a:pPr>
            <a:r>
              <a:rPr lang="en-US" sz="1800" dirty="0">
                <a:hlinkClick r:id="rId3" action="ppaction://hlinksldjump"/>
              </a:rPr>
              <a:t>Jump to long description</a:t>
            </a:r>
            <a:endParaRPr lang="en-US" sz="2400" dirty="0"/>
          </a:p>
        </p:txBody>
      </p:sp>
    </p:spTree>
    <p:extLst>
      <p:ext uri="{BB962C8B-B14F-4D97-AF65-F5344CB8AC3E}">
        <p14:creationId xmlns:p14="http://schemas.microsoft.com/office/powerpoint/2010/main" val="2838945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5.5 Asset Allocation across Portfolios (3 of 3)</a:t>
            </a:r>
          </a:p>
        </p:txBody>
      </p:sp>
      <p:sp>
        <p:nvSpPr>
          <p:cNvPr id="3" name="Content Placeholder 2"/>
          <p:cNvSpPr>
            <a:spLocks noGrp="1"/>
          </p:cNvSpPr>
          <p:nvPr>
            <p:ph sz="quarter" idx="10"/>
          </p:nvPr>
        </p:nvSpPr>
        <p:spPr>
          <a:xfrm>
            <a:off x="281939" y="1752600"/>
            <a:ext cx="8598585" cy="2362200"/>
          </a:xfrm>
        </p:spPr>
        <p:txBody>
          <a:bodyPr/>
          <a:lstStyle/>
          <a:p>
            <a:pPr marL="0" indent="0">
              <a:spcBef>
                <a:spcPts val="624"/>
              </a:spcBef>
              <a:buNone/>
            </a:pPr>
            <a:r>
              <a:rPr lang="en-US" dirty="0"/>
              <a:t>Capital Allocation Line (CAL)</a:t>
            </a:r>
          </a:p>
          <a:p>
            <a:pPr>
              <a:spcBef>
                <a:spcPts val="624"/>
              </a:spcBef>
            </a:pPr>
            <a:r>
              <a:rPr lang="en-US" dirty="0"/>
              <a:t>Plot of risk-return combinations available by varying allocation between risky and risk-free</a:t>
            </a:r>
          </a:p>
          <a:p>
            <a:pPr marL="0" indent="0">
              <a:spcBef>
                <a:spcPts val="624"/>
              </a:spcBef>
              <a:buNone/>
            </a:pPr>
            <a:r>
              <a:rPr lang="en-US" dirty="0"/>
              <a:t>Risk Aversion and Capital Allocation</a:t>
            </a:r>
          </a:p>
          <a:p>
            <a:pPr>
              <a:spcBef>
                <a:spcPts val="624"/>
              </a:spcBef>
            </a:pPr>
            <a:r>
              <a:rPr lang="en-US" i="1" dirty="0"/>
              <a:t>y</a:t>
            </a:r>
            <a:r>
              <a:rPr lang="en-US" dirty="0"/>
              <a:t>: Preferred capital allocation</a:t>
            </a:r>
          </a:p>
        </p:txBody>
      </p:sp>
      <p:graphicFrame>
        <p:nvGraphicFramePr>
          <p:cNvPr id="4" name="Object 3"/>
          <p:cNvGraphicFramePr>
            <a:graphicFrameLocks noChangeAspect="1"/>
          </p:cNvGraphicFramePr>
          <p:nvPr>
            <p:extLst>
              <p:ext uri="{D42A27DB-BD31-4B8C-83A1-F6EECF244321}">
                <p14:modId xmlns:p14="http://schemas.microsoft.com/office/powerpoint/2010/main" val="2465330945"/>
              </p:ext>
            </p:extLst>
          </p:nvPr>
        </p:nvGraphicFramePr>
        <p:xfrm>
          <a:off x="185738" y="4445000"/>
          <a:ext cx="8774112" cy="854075"/>
        </p:xfrm>
        <a:graphic>
          <a:graphicData uri="http://schemas.openxmlformats.org/presentationml/2006/ole">
            <mc:AlternateContent xmlns:mc="http://schemas.openxmlformats.org/markup-compatibility/2006">
              <mc:Choice xmlns:v="urn:schemas-microsoft-com:vml" Requires="v">
                <p:oleObj spid="_x0000_s10277" name="Equation" r:id="rId3" imgW="4952880" imgH="482400" progId="Equation.DSMT4">
                  <p:embed/>
                </p:oleObj>
              </mc:Choice>
              <mc:Fallback>
                <p:oleObj name="Equation" r:id="rId3" imgW="4952880" imgH="482400" progId="Equation.DSMT4">
                  <p:embed/>
                  <p:pic>
                    <p:nvPicPr>
                      <p:cNvPr id="0" name=""/>
                      <p:cNvPicPr/>
                      <p:nvPr/>
                    </p:nvPicPr>
                    <p:blipFill>
                      <a:blip r:embed="rId4"/>
                      <a:stretch>
                        <a:fillRect/>
                      </a:stretch>
                    </p:blipFill>
                    <p:spPr>
                      <a:xfrm>
                        <a:off x="185738" y="4445000"/>
                        <a:ext cx="8774112" cy="854075"/>
                      </a:xfrm>
                      <a:prstGeom prst="rect">
                        <a:avLst/>
                      </a:prstGeom>
                    </p:spPr>
                  </p:pic>
                </p:oleObj>
              </mc:Fallback>
            </mc:AlternateContent>
          </a:graphicData>
        </a:graphic>
      </p:graphicFrame>
    </p:spTree>
    <p:extLst>
      <p:ext uri="{BB962C8B-B14F-4D97-AF65-F5344CB8AC3E}">
        <p14:creationId xmlns:p14="http://schemas.microsoft.com/office/powerpoint/2010/main" val="1237454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5.6 Passive Strategies and the Capital Market Line (1 of 2)</a:t>
            </a:r>
          </a:p>
        </p:txBody>
      </p:sp>
      <p:sp>
        <p:nvSpPr>
          <p:cNvPr id="3" name="Content Placeholder 2"/>
          <p:cNvSpPr>
            <a:spLocks noGrp="1"/>
          </p:cNvSpPr>
          <p:nvPr>
            <p:ph sz="quarter" idx="10"/>
          </p:nvPr>
        </p:nvSpPr>
        <p:spPr>
          <a:xfrm>
            <a:off x="281940" y="1752600"/>
            <a:ext cx="8557260" cy="2362200"/>
          </a:xfrm>
        </p:spPr>
        <p:txBody>
          <a:bodyPr>
            <a:normAutofit/>
          </a:bodyPr>
          <a:lstStyle/>
          <a:p>
            <a:pPr marL="0" indent="0">
              <a:spcBef>
                <a:spcPts val="624"/>
              </a:spcBef>
              <a:buNone/>
            </a:pPr>
            <a:r>
              <a:rPr lang="en-US" dirty="0"/>
              <a:t>Passive Strategy</a:t>
            </a:r>
          </a:p>
          <a:p>
            <a:pPr>
              <a:spcBef>
                <a:spcPts val="624"/>
              </a:spcBef>
            </a:pPr>
            <a:r>
              <a:rPr lang="en-US" dirty="0"/>
              <a:t>Investment policy that avoids security analysis</a:t>
            </a:r>
          </a:p>
          <a:p>
            <a:pPr marL="0" indent="0">
              <a:spcBef>
                <a:spcPts val="624"/>
              </a:spcBef>
              <a:buNone/>
            </a:pPr>
            <a:r>
              <a:rPr lang="en-US" dirty="0"/>
              <a:t>Capital Market Line (CML)</a:t>
            </a:r>
          </a:p>
          <a:p>
            <a:pPr>
              <a:spcBef>
                <a:spcPts val="624"/>
              </a:spcBef>
            </a:pPr>
            <a:r>
              <a:rPr lang="en-US" dirty="0"/>
              <a:t>Capital allocation line using market-index portfolio as risky asset</a:t>
            </a:r>
          </a:p>
        </p:txBody>
      </p:sp>
    </p:spTree>
    <p:extLst>
      <p:ext uri="{BB962C8B-B14F-4D97-AF65-F5344CB8AC3E}">
        <p14:creationId xmlns:p14="http://schemas.microsoft.com/office/powerpoint/2010/main" val="1691714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5.6 Passive Strategies and the Capital Market Line (2 of 2)</a:t>
            </a:r>
          </a:p>
        </p:txBody>
      </p:sp>
      <p:sp>
        <p:nvSpPr>
          <p:cNvPr id="3" name="Content Placeholder 2"/>
          <p:cNvSpPr>
            <a:spLocks noGrp="1"/>
          </p:cNvSpPr>
          <p:nvPr>
            <p:ph sz="quarter" idx="10"/>
          </p:nvPr>
        </p:nvSpPr>
        <p:spPr>
          <a:xfrm>
            <a:off x="281940" y="1752600"/>
            <a:ext cx="8557260" cy="3810000"/>
          </a:xfrm>
        </p:spPr>
        <p:txBody>
          <a:bodyPr>
            <a:normAutofit/>
          </a:bodyPr>
          <a:lstStyle/>
          <a:p>
            <a:pPr marL="0" indent="0">
              <a:spcBef>
                <a:spcPts val="624"/>
              </a:spcBef>
              <a:spcAft>
                <a:spcPts val="600"/>
              </a:spcAft>
              <a:buNone/>
            </a:pPr>
            <a:r>
              <a:rPr lang="en-US" dirty="0"/>
              <a:t>Cost and Benefits of Passive Investing</a:t>
            </a:r>
          </a:p>
          <a:p>
            <a:pPr>
              <a:spcBef>
                <a:spcPts val="624"/>
              </a:spcBef>
              <a:spcAft>
                <a:spcPts val="600"/>
              </a:spcAft>
            </a:pPr>
            <a:r>
              <a:rPr lang="en-US" dirty="0"/>
              <a:t>Passive investing is inexpensive and simple</a:t>
            </a:r>
          </a:p>
          <a:p>
            <a:pPr>
              <a:spcBef>
                <a:spcPts val="624"/>
              </a:spcBef>
              <a:spcAft>
                <a:spcPts val="600"/>
              </a:spcAft>
            </a:pPr>
            <a:r>
              <a:rPr lang="en-US" dirty="0"/>
              <a:t>Expense ratio of active mutual fund averages 1%</a:t>
            </a:r>
          </a:p>
          <a:p>
            <a:pPr>
              <a:spcBef>
                <a:spcPts val="624"/>
              </a:spcBef>
              <a:spcAft>
                <a:spcPts val="600"/>
              </a:spcAft>
            </a:pPr>
            <a:r>
              <a:rPr lang="en-US" dirty="0"/>
              <a:t>Expense ratio of hedge fund averages 1%-2%, plus 10% of returns above risk-free rate</a:t>
            </a:r>
          </a:p>
          <a:p>
            <a:pPr>
              <a:spcBef>
                <a:spcPts val="624"/>
              </a:spcBef>
              <a:spcAft>
                <a:spcPts val="600"/>
              </a:spcAft>
            </a:pPr>
            <a:r>
              <a:rPr lang="en-US" dirty="0"/>
              <a:t>Active management offers potential for higher returns</a:t>
            </a:r>
          </a:p>
        </p:txBody>
      </p:sp>
    </p:spTree>
    <p:extLst>
      <p:ext uri="{BB962C8B-B14F-4D97-AF65-F5344CB8AC3E}">
        <p14:creationId xmlns:p14="http://schemas.microsoft.com/office/powerpoint/2010/main" val="3435895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Appendix of Image Long Descriptions</a:t>
            </a:r>
            <a:endParaRPr lang="ru-RU" dirty="0"/>
          </a:p>
        </p:txBody>
      </p:sp>
    </p:spTree>
    <p:extLst>
      <p:ext uri="{BB962C8B-B14F-4D97-AF65-F5344CB8AC3E}">
        <p14:creationId xmlns:p14="http://schemas.microsoft.com/office/powerpoint/2010/main" val="1104932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Spreadsheet 5.1 Scenario Analysis for the Stock Market Long Description</a:t>
            </a:r>
          </a:p>
        </p:txBody>
      </p:sp>
      <p:sp>
        <p:nvSpPr>
          <p:cNvPr id="4" name="Content Placeholder 3"/>
          <p:cNvSpPr>
            <a:spLocks noGrp="1"/>
          </p:cNvSpPr>
          <p:nvPr>
            <p:ph sz="quarter" idx="10"/>
          </p:nvPr>
        </p:nvSpPr>
        <p:spPr>
          <a:xfrm>
            <a:off x="281940" y="1600198"/>
            <a:ext cx="8557260" cy="4114801"/>
          </a:xfrm>
        </p:spPr>
        <p:txBody>
          <a:bodyPr>
            <a:noAutofit/>
          </a:bodyPr>
          <a:lstStyle/>
          <a:p>
            <a:pPr marL="0" indent="0">
              <a:spcBef>
                <a:spcPts val="624"/>
              </a:spcBef>
              <a:buNone/>
            </a:pPr>
            <a:r>
              <a:rPr lang="en-US" sz="2400" dirty="0"/>
              <a:t>Excel spreadsheet showing 4 scenarios listed in column A: Severe recession, mild recession, normal growth, and boom. The columns provide the probability of each of those scenarios, the H P R percentage, the product of those two columns (which sums to the total mean return), the deviation from the mean return, the squared deviation from the mean return, and the product of those two columns, summing to the variance. Finally, the square root is shown below the variance.</a:t>
            </a:r>
            <a:endParaRPr lang="en-US" sz="2000" dirty="0"/>
          </a:p>
        </p:txBody>
      </p:sp>
      <p:sp>
        <p:nvSpPr>
          <p:cNvPr id="6" name="Content Placeholder 5"/>
          <p:cNvSpPr>
            <a:spLocks noGrp="1"/>
          </p:cNvSpPr>
          <p:nvPr>
            <p:ph sz="quarter" idx="12"/>
          </p:nvPr>
        </p:nvSpPr>
        <p:spPr>
          <a:xfrm>
            <a:off x="281940" y="6116963"/>
            <a:ext cx="8557260" cy="436237"/>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169353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5.1 Interest Rates, Inflation, and Real Interest Rates Long Description</a:t>
            </a:r>
          </a:p>
        </p:txBody>
      </p:sp>
      <p:sp>
        <p:nvSpPr>
          <p:cNvPr id="4" name="Content Placeholder 3"/>
          <p:cNvSpPr>
            <a:spLocks noGrp="1"/>
          </p:cNvSpPr>
          <p:nvPr>
            <p:ph sz="quarter" idx="10"/>
          </p:nvPr>
        </p:nvSpPr>
        <p:spPr>
          <a:xfrm>
            <a:off x="281940" y="1600198"/>
            <a:ext cx="8557260" cy="4114801"/>
          </a:xfrm>
        </p:spPr>
        <p:txBody>
          <a:bodyPr>
            <a:noAutofit/>
          </a:bodyPr>
          <a:lstStyle/>
          <a:p>
            <a:pPr marL="0" indent="0">
              <a:lnSpc>
                <a:spcPct val="120000"/>
              </a:lnSpc>
              <a:spcBef>
                <a:spcPts val="600"/>
              </a:spcBef>
              <a:buNone/>
            </a:pPr>
            <a:r>
              <a:rPr lang="en-US" sz="2000" dirty="0"/>
              <a:t>Percentage points is on the vertical axis, and the years 1926 to 2016 are on the horizontal. Graph shows T-Bills dropping to 0 percent and slightly higher during the Great Depression, recovering during World War II and reaching 15 percent in the late 1970s. Since then, T-Bills have steadily declined, dropping to 0 percent in 2007 and staying there. Inflation is negative ten percent during the Great Depression and reaching 18 percent toward the end of World War II. After World War II, it climbed unsteadily, reaching 13 percent in the late 1970s. After that, it varies between 2 percent and 5 percent, appearing to level off at 2 percent in 2016. All values are approximations.</a:t>
            </a:r>
          </a:p>
        </p:txBody>
      </p:sp>
      <p:sp>
        <p:nvSpPr>
          <p:cNvPr id="6" name="Content Placeholder 5"/>
          <p:cNvSpPr>
            <a:spLocks noGrp="1"/>
          </p:cNvSpPr>
          <p:nvPr>
            <p:ph sz="quarter" idx="12"/>
          </p:nvPr>
        </p:nvSpPr>
        <p:spPr>
          <a:xfrm>
            <a:off x="281940" y="6096000"/>
            <a:ext cx="8557260" cy="436237"/>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4161728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 y="217488"/>
            <a:ext cx="9143086" cy="1257300"/>
          </a:xfrm>
        </p:spPr>
        <p:txBody>
          <a:bodyPr>
            <a:normAutofit/>
          </a:bodyPr>
          <a:lstStyle/>
          <a:p>
            <a:r>
              <a:rPr lang="en-US" dirty="0"/>
              <a:t>Figure 5.2 Normal Distribution r = 10% and </a:t>
            </a:r>
            <a:r>
              <a:rPr lang="el-GR" dirty="0"/>
              <a:t>σ = 20%</a:t>
            </a:r>
            <a:r>
              <a:rPr lang="en-US" dirty="0"/>
              <a:t> Long Description</a:t>
            </a:r>
          </a:p>
        </p:txBody>
      </p:sp>
      <p:sp>
        <p:nvSpPr>
          <p:cNvPr id="4" name="Content Placeholder 3"/>
          <p:cNvSpPr>
            <a:spLocks noGrp="1"/>
          </p:cNvSpPr>
          <p:nvPr>
            <p:ph sz="quarter" idx="10"/>
          </p:nvPr>
        </p:nvSpPr>
        <p:spPr>
          <a:xfrm>
            <a:off x="281940" y="1600199"/>
            <a:ext cx="8557260" cy="3604200"/>
          </a:xfrm>
        </p:spPr>
        <p:txBody>
          <a:bodyPr/>
          <a:lstStyle/>
          <a:p>
            <a:pPr marL="0" indent="0">
              <a:spcBef>
                <a:spcPts val="624"/>
              </a:spcBef>
              <a:buNone/>
            </a:pPr>
            <a:r>
              <a:rPr lang="en-US" dirty="0"/>
              <a:t>From negative 3 sigma to 3 sigma is 99.74 percent.</a:t>
            </a:r>
          </a:p>
          <a:p>
            <a:pPr marL="0" indent="0">
              <a:spcBef>
                <a:spcPts val="624"/>
              </a:spcBef>
              <a:buNone/>
            </a:pPr>
            <a:r>
              <a:rPr lang="en-US" dirty="0"/>
              <a:t>From negative 2 sigma to 2 sigma is 95.44 percent.</a:t>
            </a:r>
          </a:p>
          <a:p>
            <a:pPr marL="0" indent="0">
              <a:spcBef>
                <a:spcPts val="624"/>
              </a:spcBef>
              <a:buNone/>
            </a:pPr>
            <a:r>
              <a:rPr lang="en-US" dirty="0"/>
              <a:t>From negative 1 sigma to 1 sigma is 68.26 percent.</a:t>
            </a:r>
          </a:p>
        </p:txBody>
      </p:sp>
      <p:sp>
        <p:nvSpPr>
          <p:cNvPr id="6" name="Content Placeholder 5"/>
          <p:cNvSpPr>
            <a:spLocks noGrp="1"/>
          </p:cNvSpPr>
          <p:nvPr>
            <p:ph sz="quarter" idx="12"/>
          </p:nvPr>
        </p:nvSpPr>
        <p:spPr>
          <a:xfrm>
            <a:off x="281940" y="6116474"/>
            <a:ext cx="8557260" cy="360526"/>
          </a:xfrm>
        </p:spPr>
        <p:txBody>
          <a:bodyPr>
            <a:normAutofit lnSpcReduction="10000"/>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171399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Historic Returns: Treasury Bills Long Description Long Description</a:t>
            </a:r>
          </a:p>
        </p:txBody>
      </p:sp>
      <p:sp>
        <p:nvSpPr>
          <p:cNvPr id="4" name="Content Placeholder 3"/>
          <p:cNvSpPr>
            <a:spLocks noGrp="1"/>
          </p:cNvSpPr>
          <p:nvPr>
            <p:ph sz="quarter" idx="10"/>
          </p:nvPr>
        </p:nvSpPr>
        <p:spPr>
          <a:xfrm>
            <a:off x="281940" y="1600198"/>
            <a:ext cx="8557260" cy="4267202"/>
          </a:xfrm>
        </p:spPr>
        <p:txBody>
          <a:bodyPr>
            <a:normAutofit/>
          </a:bodyPr>
          <a:lstStyle/>
          <a:p>
            <a:pPr marL="0" indent="0">
              <a:spcBef>
                <a:spcPts val="624"/>
              </a:spcBef>
              <a:buNone/>
            </a:pPr>
            <a:r>
              <a:rPr lang="en-US" dirty="0"/>
              <a:t>The bar graph has percent of observations on the vertical axis and annual return (percent) on the horizontal. Annual returns is incremented in 5 percent units from negative 45 to positive 60. For treasury bills only four bars occur. Three percent of the observations occur at negative 5 to 0 percent; 68% of the observations occur at 0 to 5 percent; 22% of the observations occur at 5 to 10 percent; and 6% of the observations occur at 10 to 15 percent. All values are approximations.</a:t>
            </a:r>
          </a:p>
        </p:txBody>
      </p:sp>
      <p:sp>
        <p:nvSpPr>
          <p:cNvPr id="6" name="Content Placeholder 5"/>
          <p:cNvSpPr>
            <a:spLocks noGrp="1"/>
          </p:cNvSpPr>
          <p:nvPr>
            <p:ph sz="quarter" idx="12"/>
          </p:nvPr>
        </p:nvSpPr>
        <p:spPr>
          <a:xfrm>
            <a:off x="281940" y="6142323"/>
            <a:ext cx="8557260" cy="479861"/>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2834738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Historic Returns: Treasury Bonds Long Description</a:t>
            </a:r>
          </a:p>
        </p:txBody>
      </p:sp>
      <p:sp>
        <p:nvSpPr>
          <p:cNvPr id="4" name="Content Placeholder 3"/>
          <p:cNvSpPr>
            <a:spLocks noGrp="1"/>
          </p:cNvSpPr>
          <p:nvPr>
            <p:ph sz="quarter" idx="10"/>
          </p:nvPr>
        </p:nvSpPr>
        <p:spPr>
          <a:xfrm>
            <a:off x="281940" y="1600198"/>
            <a:ext cx="8557260" cy="3810001"/>
          </a:xfrm>
        </p:spPr>
        <p:txBody>
          <a:bodyPr/>
          <a:lstStyle/>
          <a:p>
            <a:pPr marL="0" indent="0">
              <a:spcBef>
                <a:spcPts val="624"/>
              </a:spcBef>
              <a:buNone/>
            </a:pPr>
            <a:r>
              <a:rPr lang="en-US" dirty="0"/>
              <a:t>For graph (B), 10-year treasury bonds, 0 to 5 percent has about 37% of the observations. Negative 5 to 0 percent and 5 to 10 percent are both between 15 and 20% of the observations. Negative 10 to negative 5 percent, 10 to 15 percent, and 15 to 20 percent are all between 6 and 9% of the observations. The remaining returns have fewer than five percent of the observations. All values are approximations.</a:t>
            </a:r>
          </a:p>
        </p:txBody>
      </p:sp>
      <p:sp>
        <p:nvSpPr>
          <p:cNvPr id="6" name="Content Placeholder 5"/>
          <p:cNvSpPr>
            <a:spLocks noGrp="1"/>
          </p:cNvSpPr>
          <p:nvPr>
            <p:ph sz="quarter" idx="12"/>
          </p:nvPr>
        </p:nvSpPr>
        <p:spPr>
          <a:xfrm>
            <a:off x="281940" y="6073421"/>
            <a:ext cx="8557260" cy="436237"/>
          </a:xfrm>
        </p:spPr>
        <p:txBody>
          <a:bodyPr>
            <a:normAutofit/>
          </a:bodyPr>
          <a:lstStyle/>
          <a:p>
            <a:pPr marL="0" indent="0" algn="ctr">
              <a:buNone/>
            </a:pPr>
            <a:r>
              <a:rPr lang="en-US" sz="1800" dirty="0">
                <a:hlinkClick r:id="rId2" action="ppaction://hlinksldjump"/>
              </a:rPr>
              <a:t>Jump to image</a:t>
            </a:r>
            <a:endParaRPr lang="en-US" sz="1800" dirty="0"/>
          </a:p>
        </p:txBody>
      </p:sp>
    </p:spTree>
    <p:extLst>
      <p:ext uri="{BB962C8B-B14F-4D97-AF65-F5344CB8AC3E}">
        <p14:creationId xmlns:p14="http://schemas.microsoft.com/office/powerpoint/2010/main" val="3545659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Historic Returns: Equity Markets Long Description</a:t>
            </a:r>
          </a:p>
        </p:txBody>
      </p:sp>
      <p:sp>
        <p:nvSpPr>
          <p:cNvPr id="6" name="Content Placeholder 5"/>
          <p:cNvSpPr>
            <a:spLocks noGrp="1"/>
          </p:cNvSpPr>
          <p:nvPr>
            <p:ph sz="quarter" idx="10"/>
          </p:nvPr>
        </p:nvSpPr>
        <p:spPr>
          <a:xfrm>
            <a:off x="381000" y="1524000"/>
            <a:ext cx="8557260" cy="3733800"/>
          </a:xfrm>
        </p:spPr>
        <p:txBody>
          <a:bodyPr>
            <a:normAutofit/>
          </a:bodyPr>
          <a:lstStyle/>
          <a:p>
            <a:pPr marL="0" marR="0" indent="0" defTabSz="914400" rtl="0" eaLnBrk="1" fontAlgn="auto" latinLnBrk="0" hangingPunct="1">
              <a:lnSpc>
                <a:spcPct val="100000"/>
              </a:lnSpc>
              <a:spcBef>
                <a:spcPct val="20000"/>
              </a:spcBef>
              <a:spcAft>
                <a:spcPts val="0"/>
              </a:spcAft>
              <a:buClr>
                <a:srgbClr val="000000"/>
              </a:buClr>
              <a:buSzTx/>
              <a:buFont typeface="Arial" pitchFamily="34" charset="0"/>
              <a:buNone/>
              <a:tabLst/>
              <a:defRPr/>
            </a:pPr>
            <a:r>
              <a:rPr lang="en-US" sz="2600" kern="1200" dirty="0">
                <a:solidFill>
                  <a:schemeClr val="tx1"/>
                </a:solidFill>
                <a:effectLst/>
                <a:latin typeface="Arial" pitchFamily="34" charset="0"/>
                <a:ea typeface="Verdana" panose="020B0604030504040204" pitchFamily="34" charset="0"/>
                <a:cs typeface="Arial" pitchFamily="34" charset="0"/>
              </a:rPr>
              <a:t>For graph (C), common stocks, returns from negative 15 percent to positive 40% were all relatively similar in terms of frequency, occurring about 8 to 10% of the time. Losses of negative 10 percent to negative 45% and gains of 40% to 60% were much less likely to occur, happening about 1 to 2% of the time.</a:t>
            </a:r>
            <a:endParaRPr lang="en-US" sz="1800" dirty="0">
              <a:effectLst/>
            </a:endParaRPr>
          </a:p>
        </p:txBody>
      </p:sp>
      <p:sp>
        <p:nvSpPr>
          <p:cNvPr id="2" name="Content Placeholder 1"/>
          <p:cNvSpPr>
            <a:spLocks noGrp="1"/>
          </p:cNvSpPr>
          <p:nvPr>
            <p:ph sz="quarter" idx="11"/>
          </p:nvPr>
        </p:nvSpPr>
        <p:spPr>
          <a:xfrm>
            <a:off x="281940" y="6099149"/>
            <a:ext cx="8557260" cy="377851"/>
          </a:xfrm>
        </p:spPr>
        <p:txBody>
          <a:bodyPr>
            <a:normAutofit/>
          </a:bodyPr>
          <a:lstStyle/>
          <a:p>
            <a:pPr marL="0" marR="0" indent="0" algn="ctr" defTabSz="914400" rtl="0" eaLnBrk="1" fontAlgn="auto" latinLnBrk="0" hangingPunct="1">
              <a:lnSpc>
                <a:spcPct val="100000"/>
              </a:lnSpc>
              <a:spcBef>
                <a:spcPct val="20000"/>
              </a:spcBef>
              <a:spcAft>
                <a:spcPts val="0"/>
              </a:spcAft>
              <a:buClr>
                <a:srgbClr val="000000"/>
              </a:buClr>
              <a:buSzTx/>
              <a:buFont typeface="Arial" pitchFamily="34" charset="0"/>
              <a:buNone/>
              <a:tabLst/>
              <a:defRPr/>
            </a:pPr>
            <a:r>
              <a:rPr lang="en-US" sz="1800" kern="1200" dirty="0">
                <a:solidFill>
                  <a:schemeClr val="tx1"/>
                </a:solidFill>
                <a:effectLst/>
                <a:hlinkClick r:id="rId2" action="ppaction://hlinksldjump"/>
              </a:rPr>
              <a:t>Jump to image</a:t>
            </a:r>
            <a:endParaRPr lang="en-US" sz="1800" dirty="0">
              <a:effectLst/>
            </a:endParaRPr>
          </a:p>
        </p:txBody>
      </p:sp>
    </p:spTree>
    <p:extLst>
      <p:ext uri="{BB962C8B-B14F-4D97-AF65-F5344CB8AC3E}">
        <p14:creationId xmlns:p14="http://schemas.microsoft.com/office/powerpoint/2010/main" val="25451095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Figure 5.6 Investment Opportunity Set Long Description</a:t>
            </a:r>
          </a:p>
        </p:txBody>
      </p:sp>
      <p:sp>
        <p:nvSpPr>
          <p:cNvPr id="4" name="Content Placeholder 3"/>
          <p:cNvSpPr>
            <a:spLocks noGrp="1"/>
          </p:cNvSpPr>
          <p:nvPr>
            <p:ph sz="quarter" idx="10"/>
          </p:nvPr>
        </p:nvSpPr>
        <p:spPr>
          <a:xfrm>
            <a:off x="281940" y="1600199"/>
            <a:ext cx="8557260" cy="3604200"/>
          </a:xfrm>
        </p:spPr>
        <p:txBody>
          <a:bodyPr>
            <a:normAutofit/>
          </a:bodyPr>
          <a:lstStyle/>
          <a:p>
            <a:pPr marL="0" indent="0">
              <a:spcBef>
                <a:spcPts val="624"/>
              </a:spcBef>
              <a:buNone/>
            </a:pPr>
            <a:r>
              <a:rPr lang="en-US" dirty="0"/>
              <a:t>The following values are provided: E of r sub p equals 15 percent and r sub f equals 7 percent. Sigma sub p equals 22 percent. The rise from point F to point P is noted as E of r sub p minus r sub f equals 8 percent. The angle at point is noted as S equals 8 over 22.</a:t>
            </a:r>
          </a:p>
        </p:txBody>
      </p:sp>
      <p:sp>
        <p:nvSpPr>
          <p:cNvPr id="6" name="Content Placeholder 5"/>
          <p:cNvSpPr>
            <a:spLocks noGrp="1"/>
          </p:cNvSpPr>
          <p:nvPr>
            <p:ph sz="quarter" idx="12"/>
          </p:nvPr>
        </p:nvSpPr>
        <p:spPr>
          <a:xfrm>
            <a:off x="281940" y="6116474"/>
            <a:ext cx="8557260" cy="360526"/>
          </a:xfrm>
        </p:spPr>
        <p:txBody>
          <a:bodyPr>
            <a:normAutofit lnSpcReduction="10000"/>
          </a:bodyPr>
          <a:lstStyle/>
          <a:p>
            <a:pPr marL="0" indent="0" algn="ctr">
              <a:buNone/>
            </a:pPr>
            <a:r>
              <a:rPr lang="en-US" sz="1800" dirty="0">
                <a:hlinkClick r:id="rId2" action="ppaction://hlinksldjump"/>
              </a:rPr>
              <a:t>Jump to image</a:t>
            </a:r>
            <a:endParaRPr lang="en-US" dirty="0"/>
          </a:p>
        </p:txBody>
      </p:sp>
    </p:spTree>
    <p:extLst>
      <p:ext uri="{BB962C8B-B14F-4D97-AF65-F5344CB8AC3E}">
        <p14:creationId xmlns:p14="http://schemas.microsoft.com/office/powerpoint/2010/main" val="567557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2619</TotalTime>
  <Words>2015</Words>
  <Application>Microsoft Office PowerPoint</Application>
  <PresentationFormat>On-screen Show (4:3)</PresentationFormat>
  <Paragraphs>246</Paragraphs>
  <Slides>41</Slides>
  <Notes>4</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41</vt:i4>
      </vt:variant>
    </vt:vector>
  </HeadingPairs>
  <TitlesOfParts>
    <vt:vector size="53" baseType="lpstr">
      <vt:lpstr>Microsoft YaHei</vt:lpstr>
      <vt:lpstr>ＭＳ Ｐゴシック</vt:lpstr>
      <vt:lpstr>Arial</vt:lpstr>
      <vt:lpstr>Calibri</vt:lpstr>
      <vt:lpstr>Courier New</vt:lpstr>
      <vt:lpstr>Helvetica</vt:lpstr>
      <vt:lpstr>Times New Roman</vt:lpstr>
      <vt:lpstr>Verdana</vt:lpstr>
      <vt:lpstr>Wingdings</vt:lpstr>
      <vt:lpstr>Office Theme</vt:lpstr>
      <vt:lpstr>MathType 6.0 Equation</vt:lpstr>
      <vt:lpstr>Equation</vt:lpstr>
      <vt:lpstr>Essentials of Investments Eleventh Edition Bodie, Kane, and Marcus</vt:lpstr>
      <vt:lpstr>5.1 Rates of Return (1 of 2)</vt:lpstr>
      <vt:lpstr>5.1 Rates of Return: Example</vt:lpstr>
      <vt:lpstr>5.1 Rates of Return: Measuring over Multiple Periods</vt:lpstr>
      <vt:lpstr>Table 5.1 Rates of Return of a Mutual Fund: Example</vt:lpstr>
      <vt:lpstr>5.1 Rates of Return (2 of 2)</vt:lpstr>
      <vt:lpstr>5.1 Rates of Return: EAR vs. APR</vt:lpstr>
      <vt:lpstr>5.2 Inflation and The Real Rates of Interest (1 of 3)</vt:lpstr>
      <vt:lpstr>5.2 Inflation and The Real Rates of Interest (2 of 3)</vt:lpstr>
      <vt:lpstr>Interest Rates, Inflation, and Real Interest Rates</vt:lpstr>
      <vt:lpstr>5.2 Inflation and The Real Rates of Interest (3 of 3)</vt:lpstr>
      <vt:lpstr>5.3 Risk and Risk Premiums (1 of 5)</vt:lpstr>
      <vt:lpstr>Spreadsheet 5.1 Scenario Analysis for the Stock Market</vt:lpstr>
      <vt:lpstr>5.3 Risk and Risk Premiums (2 of 5)</vt:lpstr>
      <vt:lpstr>Figure 5.2 Normal Distribution r = 10% and σ = 20%</vt:lpstr>
      <vt:lpstr>5.3 Risk and Risk Premiums (3 of 5)</vt:lpstr>
      <vt:lpstr>5.3 Risk and Risk Premiums (4 of 5)</vt:lpstr>
      <vt:lpstr>5.3 Risk and Risk Premiums: Value at Risk</vt:lpstr>
      <vt:lpstr>5.3 Risk and Risk Premiums (5 of 5)</vt:lpstr>
      <vt:lpstr>5.3 Risk and Risk Premiums: Sharpe Ratios</vt:lpstr>
      <vt:lpstr>Excess Returns</vt:lpstr>
      <vt:lpstr>5.4 The Historical Record: World Portfolios</vt:lpstr>
      <vt:lpstr>Historical Return and Risk</vt:lpstr>
      <vt:lpstr>Historic Returns: Treasury Bills</vt:lpstr>
      <vt:lpstr>Historic Returns: Treasury Bonds</vt:lpstr>
      <vt:lpstr>Historic Returns: Equity Markets</vt:lpstr>
      <vt:lpstr>5.5 Asset Allocation across Portfolios (1 of 3)</vt:lpstr>
      <vt:lpstr>5.5 Asset Allocation across Portfolios (2 of 3)</vt:lpstr>
      <vt:lpstr>5.5 Portfolio Asset Allocation: Expected Return and Risk</vt:lpstr>
      <vt:lpstr>Figure 5.6 Investment Opportunity Set</vt:lpstr>
      <vt:lpstr>5.5 Asset Allocation across Portfolios (3 of 3)</vt:lpstr>
      <vt:lpstr>5.6 Passive Strategies and the Capital Market Line (1 of 2)</vt:lpstr>
      <vt:lpstr>5.6 Passive Strategies and the Capital Market Line (2 of 2)</vt:lpstr>
      <vt:lpstr>Appendix of Image Long Descriptions</vt:lpstr>
      <vt:lpstr>Spreadsheet 5.1 Scenario Analysis for the Stock Market Long Description</vt:lpstr>
      <vt:lpstr>Figure 5.1 Interest Rates, Inflation, and Real Interest Rates Long Description</vt:lpstr>
      <vt:lpstr>Figure 5.2 Normal Distribution r = 10% and σ = 20% Long Description</vt:lpstr>
      <vt:lpstr>Historic Returns: Treasury Bills Long Description Long Description</vt:lpstr>
      <vt:lpstr>Historic Returns: Treasury Bonds Long Description</vt:lpstr>
      <vt:lpstr>Historic Returns: Equity Markets Long Description</vt:lpstr>
      <vt:lpstr>Figure 5.6 Investment Opportunity Set Long Description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Risk, Return and the Historical Record</dc:title>
  <dc:creator>Bodie</dc:creator>
  <cp:lastModifiedBy>CD</cp:lastModifiedBy>
  <cp:revision>557</cp:revision>
  <dcterms:created xsi:type="dcterms:W3CDTF">2017-04-26T01:00:04Z</dcterms:created>
  <dcterms:modified xsi:type="dcterms:W3CDTF">2018-11-10T12:20:14Z</dcterms:modified>
</cp:coreProperties>
</file>