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60" r:id="rId2"/>
    <p:sldId id="261" r:id="rId3"/>
    <p:sldId id="263" r:id="rId4"/>
    <p:sldId id="306" r:id="rId5"/>
    <p:sldId id="307" r:id="rId6"/>
    <p:sldId id="308" r:id="rId7"/>
    <p:sldId id="313" r:id="rId8"/>
    <p:sldId id="314" r:id="rId9"/>
    <p:sldId id="360" r:id="rId10"/>
    <p:sldId id="361" r:id="rId11"/>
    <p:sldId id="362" r:id="rId12"/>
    <p:sldId id="363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42328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87389" autoAdjust="0"/>
  </p:normalViewPr>
  <p:slideViewPr>
    <p:cSldViewPr>
      <p:cViewPr varScale="1">
        <p:scale>
          <a:sx n="96" d="100"/>
          <a:sy n="96" d="100"/>
        </p:scale>
        <p:origin x="42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38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030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0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582A5-E592-4D56-958B-56E54152252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2C072-76FC-4439-8E21-B179EA1F4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8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3C75-08A5-4994-A3E6-7DBDB37BC5E8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55D2A-133C-4D7D-81D4-14D33A914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30493F-0CF6-4929-8D9D-B896958BEFEE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1516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30493F-0CF6-4929-8D9D-B896958BEFEE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5780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30493F-0CF6-4929-8D9D-B896958BEFEE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077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30493F-0CF6-4929-8D9D-B896958BEFEE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044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600200"/>
          </a:xfrm>
        </p:spPr>
        <p:txBody>
          <a:bodyPr/>
          <a:lstStyle>
            <a:lvl1pPr algn="l">
              <a:spcBef>
                <a:spcPts val="600"/>
              </a:spcBef>
              <a:buClr>
                <a:srgbClr val="000000"/>
              </a:buClr>
              <a:defRPr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62200"/>
            <a:ext cx="5943600" cy="2819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buClr>
                <a:srgbClr val="000000"/>
              </a:buClr>
              <a:defRPr lang="en-US" sz="4400">
                <a:solidFill>
                  <a:schemeClr val="tx1"/>
                </a:solidFill>
                <a:latin typeface="Helvetica" pitchFamily="34" charset="0"/>
                <a:ea typeface="Verdana" pitchFamily="34" charset="0"/>
                <a:cs typeface="Helvetica" pitchFamily="34" charset="0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09600" y="6277998"/>
            <a:ext cx="7924800" cy="503802"/>
          </a:xfrm>
        </p:spPr>
        <p:txBody>
          <a:bodyPr anchor="ctr">
            <a:noAutofit/>
          </a:bodyPr>
          <a:lstStyle>
            <a:lvl1pPr marL="0" indent="0" algn="ctr">
              <a:buClr>
                <a:srgbClr val="000000"/>
              </a:buClr>
              <a:buNone/>
              <a:defRPr sz="1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2pPr>
            <a:lvl3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9540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000000"/>
              </a:buCl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1246909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81940" y="5006340"/>
            <a:ext cx="8557260" cy="108966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7208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81000" y="6172200"/>
            <a:ext cx="8458200" cy="304800"/>
          </a:xfrm>
        </p:spPr>
        <p:txBody>
          <a:bodyPr/>
          <a:lstStyle>
            <a:lvl1pPr marL="457200" indent="-457200">
              <a:defRPr/>
            </a:lvl1pPr>
            <a:lvl2pPr marL="914400" indent="-457200">
              <a:defRPr/>
            </a:lvl2pPr>
            <a:lvl3pPr marL="1371600" indent="-4572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76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34400" cy="12954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defRPr lang="en-US" dirty="0" smtClean="0">
                <a:latin typeface="Arial" pitchFamily="34" charset="0"/>
                <a:cs typeface="Arial" pitchFamily="34" charset="0"/>
              </a:defRPr>
            </a:lvl1pPr>
            <a:lvl2pPr marL="914400" indent="-457200">
              <a:defRPr lang="en-US" dirty="0" smtClean="0">
                <a:latin typeface="Arial" pitchFamily="34" charset="0"/>
                <a:cs typeface="Arial" pitchFamily="34" charset="0"/>
              </a:defRPr>
            </a:lvl2pPr>
            <a:lvl3pPr marL="1371600" indent="-457200">
              <a:defRPr lang="en-US" dirty="0" smtClean="0">
                <a:latin typeface="Arial" pitchFamily="34" charset="0"/>
                <a:cs typeface="Arial" pitchFamily="34" charset="0"/>
              </a:defRPr>
            </a:lvl3pPr>
            <a:lvl4pPr marL="1828800" indent="-457200"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79400" y="4515323"/>
            <a:ext cx="8534400" cy="81867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81940" y="5672161"/>
            <a:ext cx="8557260" cy="72863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>
                <a:latin typeface="Arial" pitchFamily="34" charset="0"/>
                <a:cs typeface="Arial" pitchFamily="34" charset="0"/>
              </a:defRPr>
            </a:lvl1pPr>
            <a:lvl2pPr>
              <a:defRPr lang="en-US" smtClean="0">
                <a:latin typeface="Arial" pitchFamily="34" charset="0"/>
                <a:cs typeface="Arial" pitchFamily="34" charset="0"/>
              </a:defRPr>
            </a:lvl2pPr>
            <a:lvl3pPr>
              <a:defRPr lang="en-US" smtClean="0">
                <a:latin typeface="Arial" pitchFamily="34" charset="0"/>
                <a:cs typeface="Arial" pitchFamily="34" charset="0"/>
              </a:defRPr>
            </a:lvl3pPr>
            <a:lvl4pPr>
              <a:defRPr lang="en-US" smtClean="0">
                <a:latin typeface="Arial" pitchFamily="34" charset="0"/>
                <a:cs typeface="Arial" pitchFamily="34" charset="0"/>
              </a:defRPr>
            </a:lvl4pPr>
            <a:lvl5pPr>
              <a:defRPr lang="ru-RU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1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857500" y="3200400"/>
            <a:ext cx="3429000" cy="12192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2867787"/>
            <a:ext cx="8046720" cy="1198626"/>
          </a:xfrm>
        </p:spPr>
        <p:txBody>
          <a:bodyPr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229600" y="6358468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 userDrawn="1"/>
        </p:nvSpPr>
        <p:spPr>
          <a:xfrm>
            <a:off x="869950" y="6392333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5055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FAB8664-43B7-4808-95BE-2AD9A34C54CD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6244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64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ctr" defTabSz="914400" rtl="0" eaLnBrk="1" latinLnBrk="0" hangingPunct="1">
        <a:spcBef>
          <a:spcPts val="600"/>
        </a:spcBef>
        <a:buNone/>
        <a:defRPr sz="3600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92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1pPr>
      <a:lvl2pPr marL="8064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2pPr>
      <a:lvl3pPr marL="12636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3pPr>
      <a:lvl4pPr marL="1720850" indent="-3492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4pPr>
      <a:lvl5pPr marL="21780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0.wmf"/><Relationship Id="rId2" Type="http://schemas.openxmlformats.org/officeDocument/2006/relationships/tags" Target="../tags/tag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0.wmf"/><Relationship Id="rId2" Type="http://schemas.openxmlformats.org/officeDocument/2006/relationships/tags" Target="../tags/tag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0.wmf"/><Relationship Id="rId2" Type="http://schemas.openxmlformats.org/officeDocument/2006/relationships/tags" Target="../tags/tag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7.wm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6.bin"/><Relationship Id="rId2" Type="http://schemas.openxmlformats.org/officeDocument/2006/relationships/tags" Target="../tags/tag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6.wmf"/><Relationship Id="rId5" Type="http://schemas.openxmlformats.org/officeDocument/2006/relationships/image" Target="../media/image12.png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5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3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26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40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46560"/>
            <a:ext cx="9144000" cy="16441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>
                <a:latin typeface="Helvetica" pitchFamily="34" charset="0"/>
                <a:cs typeface="Helvetica" pitchFamily="34" charset="0"/>
              </a:rPr>
              <a:t>Essentials of Investments</a:t>
            </a:r>
            <a:br>
              <a:rPr lang="en-US" dirty="0">
                <a:latin typeface="Helvetica" pitchFamily="34" charset="0"/>
                <a:cs typeface="Helvetica" pitchFamily="34" charset="0"/>
              </a:rPr>
            </a:br>
            <a:r>
              <a:rPr lang="en-US" sz="3200" dirty="0">
                <a:latin typeface="Helvetica" pitchFamily="34" charset="0"/>
                <a:cs typeface="Helvetica" pitchFamily="34" charset="0"/>
              </a:rPr>
              <a:t>Eleventh Edition</a:t>
            </a:r>
            <a:br>
              <a:rPr lang="en-US" sz="3200" dirty="0">
                <a:latin typeface="Helvetica" pitchFamily="34" charset="0"/>
                <a:cs typeface="Helvetica" pitchFamily="34" charset="0"/>
              </a:rPr>
            </a:br>
            <a:r>
              <a:rPr lang="en-US" sz="2800" dirty="0">
                <a:latin typeface="Helvetica" pitchFamily="34" charset="0"/>
                <a:cs typeface="Helvetica" pitchFamily="34" charset="0"/>
              </a:rPr>
              <a:t>Bodie, Kane, and Marcus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52500" y="2133600"/>
            <a:ext cx="7239000" cy="2819400"/>
          </a:xfrm>
        </p:spPr>
        <p:txBody>
          <a:bodyPr>
            <a:normAutofit/>
          </a:bodyPr>
          <a:lstStyle/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b="1" dirty="0">
                <a:latin typeface="Helvetica" pitchFamily="34" charset="0"/>
                <a:cs typeface="Helvetica" pitchFamily="34" charset="0"/>
              </a:rPr>
              <a:t>Chapter 6</a:t>
            </a:r>
            <a:endParaRPr lang="en-US" sz="4000" dirty="0">
              <a:latin typeface="Helvetica" pitchFamily="34" charset="0"/>
              <a:cs typeface="Helvetica" pitchFamily="34" charset="0"/>
            </a:endParaRPr>
          </a:p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600" dirty="0"/>
              <a:t>Efficient Diversification</a:t>
            </a:r>
            <a:endParaRPr lang="en-US" sz="3600" b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0" name="Picture 9" descr="McGraw Hill Education 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" y="6283325"/>
            <a:ext cx="503699" cy="50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30269" y="6295285"/>
            <a:ext cx="8437531" cy="524615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sz="1200" dirty="0"/>
              <a:t>© </a:t>
            </a:r>
            <a:r>
              <a:rPr lang="en-US" sz="1200" dirty="0"/>
              <a:t>2019 </a:t>
            </a:r>
            <a:r>
              <a:rPr sz="1200" dirty="0"/>
              <a:t>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3787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6.1 Diversification and Portfolio Risk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Market/Systematic/</a:t>
            </a:r>
            <a:r>
              <a:rPr lang="en-US" sz="2800" dirty="0" err="1"/>
              <a:t>Nondiversifiable</a:t>
            </a:r>
            <a:r>
              <a:rPr lang="en-US" sz="2800" dirty="0"/>
              <a:t> Risk</a:t>
            </a:r>
          </a:p>
          <a:p>
            <a:r>
              <a:rPr lang="en-US" sz="2800" dirty="0"/>
              <a:t>Risk factors common to whole economy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sz="2800" dirty="0"/>
              <a:t>Unique/Firm-Specific/Nonsystematic/ Diversifiable Risk</a:t>
            </a:r>
          </a:p>
          <a:p>
            <a:r>
              <a:rPr lang="en-US" sz="2800" dirty="0"/>
              <a:t>Risk that can be eliminated by diversification</a:t>
            </a:r>
          </a:p>
        </p:txBody>
      </p:sp>
    </p:spTree>
    <p:extLst>
      <p:ext uri="{BB962C8B-B14F-4D97-AF65-F5344CB8AC3E}">
        <p14:creationId xmlns:p14="http://schemas.microsoft.com/office/powerpoint/2010/main" val="308039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535" y="217488"/>
            <a:ext cx="8962931" cy="12573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Risk as Function of Number of Stocks in Portfolio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95940" y="1600200"/>
            <a:ext cx="8729261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FIGURE 6.1</a:t>
            </a:r>
          </a:p>
          <a:p>
            <a:pPr marL="0" indent="0">
              <a:buNone/>
            </a:pPr>
            <a:r>
              <a:rPr lang="en-US" sz="2000" dirty="0"/>
              <a:t>Portfolio risk as a function of the number of stocks in the portfolio</a:t>
            </a:r>
          </a:p>
        </p:txBody>
      </p:sp>
      <p:pic>
        <p:nvPicPr>
          <p:cNvPr id="8195" name="Picture 3" descr="Firm specific risk is a downward sloping curve; market risk pushes the curve upward and makes its slope steeper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64" y="2634478"/>
            <a:ext cx="6366672" cy="3309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627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152400"/>
            <a:ext cx="9052560" cy="858753"/>
          </a:xfrm>
        </p:spPr>
        <p:txBody>
          <a:bodyPr/>
          <a:lstStyle/>
          <a:p>
            <a:r>
              <a:rPr lang="en-US" dirty="0"/>
              <a:t>Risk versus Diversification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76890" y="1219200"/>
            <a:ext cx="8729261" cy="198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FIGURE 6.2</a:t>
            </a:r>
          </a:p>
          <a:p>
            <a:pPr marL="0" indent="0">
              <a:buNone/>
            </a:pPr>
            <a:r>
              <a:rPr lang="en-US" sz="1800" dirty="0"/>
              <a:t>Portfolio risk decreases as diversification increases</a:t>
            </a:r>
          </a:p>
          <a:p>
            <a:pPr marL="0" indent="0">
              <a:buNone/>
            </a:pPr>
            <a:r>
              <a:rPr lang="en-US" sz="1800" dirty="0"/>
              <a:t>Source: Author’s calculations. This an update of a plot that first appeared in Meir </a:t>
            </a:r>
            <a:r>
              <a:rPr lang="en-US" sz="1800" dirty="0" err="1"/>
              <a:t>Statman</a:t>
            </a:r>
            <a:r>
              <a:rPr lang="en-US" sz="1800" dirty="0"/>
              <a:t>, “How Many Stocks Make a Diversified Portfolio?” </a:t>
            </a:r>
            <a:r>
              <a:rPr lang="en-US" sz="1800" i="1" dirty="0"/>
              <a:t>Journal of Financial and Quantitative Analysis</a:t>
            </a:r>
            <a:r>
              <a:rPr lang="en-US" sz="1800" dirty="0"/>
              <a:t> 22, September 1987. This plot uses data over the 5-year period 2010-2014.</a:t>
            </a:r>
          </a:p>
        </p:txBody>
      </p:sp>
      <p:pic>
        <p:nvPicPr>
          <p:cNvPr id="1027" name="Picture 3" descr="Line graph showing that as the number of stocks increases the standard deviation levels out to about 15%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465" y="3328025"/>
            <a:ext cx="4243071" cy="307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CF8C9B-FB6C-4DF3-979F-3F947FB6CEA2}"/>
              </a:ext>
            </a:extLst>
          </p:cNvPr>
          <p:cNvCxnSpPr/>
          <p:nvPr/>
        </p:nvCxnSpPr>
        <p:spPr>
          <a:xfrm flipH="1">
            <a:off x="2971800" y="4800600"/>
            <a:ext cx="3657600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60FB5D-22EE-419A-BBA6-6113E4AC2426}"/>
              </a:ext>
            </a:extLst>
          </p:cNvPr>
          <p:cNvSpPr txBox="1"/>
          <p:nvPr/>
        </p:nvSpPr>
        <p:spPr>
          <a:xfrm>
            <a:off x="3657600" y="5105400"/>
            <a:ext cx="19330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Systematic Risk</a:t>
            </a:r>
          </a:p>
        </p:txBody>
      </p:sp>
    </p:spTree>
    <p:extLst>
      <p:ext uri="{BB962C8B-B14F-4D97-AF65-F5344CB8AC3E}">
        <p14:creationId xmlns:p14="http://schemas.microsoft.com/office/powerpoint/2010/main" val="74652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056" y="217488"/>
            <a:ext cx="8359888" cy="1257300"/>
          </a:xfrm>
        </p:spPr>
        <p:txBody>
          <a:bodyPr/>
          <a:lstStyle/>
          <a:p>
            <a:r>
              <a:rPr lang="en-US" dirty="0"/>
              <a:t>6.2 Asset Allocation with Two Risky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905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Covariance and Correlation</a:t>
            </a:r>
          </a:p>
          <a:p>
            <a:r>
              <a:rPr lang="en-US" dirty="0">
                <a:solidFill>
                  <a:srgbClr val="C00000"/>
                </a:solidFill>
              </a:rPr>
              <a:t>Portfolio risk </a:t>
            </a:r>
            <a:r>
              <a:rPr lang="en-US" dirty="0"/>
              <a:t>depends on covariance between returns of assets</a:t>
            </a:r>
          </a:p>
          <a:p>
            <a:r>
              <a:rPr lang="en-US" dirty="0"/>
              <a:t>Expected return on two-security portfolio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083902"/>
              </p:ext>
            </p:extLst>
          </p:nvPr>
        </p:nvGraphicFramePr>
        <p:xfrm>
          <a:off x="1203325" y="3703638"/>
          <a:ext cx="4818063" cy="258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Equation" r:id="rId3" imgW="2247840" imgH="1206360" progId="Equation.DSMT4">
                  <p:embed/>
                </p:oleObj>
              </mc:Choice>
              <mc:Fallback>
                <p:oleObj name="Equation" r:id="rId3" imgW="2247840" imgH="1206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3325" y="3703638"/>
                        <a:ext cx="4818063" cy="2586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246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6.2 Asset Allocation with Two Risky Assets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533400"/>
          </a:xfrm>
        </p:spPr>
        <p:txBody>
          <a:bodyPr/>
          <a:lstStyle/>
          <a:p>
            <a:pPr marL="0" indent="0">
              <a:spcBef>
                <a:spcPts val="624"/>
              </a:spcBef>
              <a:spcAft>
                <a:spcPts val="1800"/>
              </a:spcAft>
              <a:buNone/>
            </a:pPr>
            <a:r>
              <a:rPr lang="en-US" dirty="0"/>
              <a:t>Covariance Calculations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976712"/>
              </p:ext>
            </p:extLst>
          </p:nvPr>
        </p:nvGraphicFramePr>
        <p:xfrm>
          <a:off x="753893" y="2362200"/>
          <a:ext cx="7636214" cy="101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" name="Equation" r:id="rId3" imgW="3238200" imgH="431640" progId="Equation.DSMT4">
                  <p:embed/>
                </p:oleObj>
              </mc:Choice>
              <mc:Fallback>
                <p:oleObj name="Equation" r:id="rId3" imgW="32382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3893" y="2362200"/>
                        <a:ext cx="7636214" cy="101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81940" y="3657600"/>
            <a:ext cx="855726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Correlation Coefficient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35979"/>
              </p:ext>
            </p:extLst>
          </p:nvPr>
        </p:nvGraphicFramePr>
        <p:xfrm>
          <a:off x="2880055" y="4190426"/>
          <a:ext cx="3383890" cy="1676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" name="Equation" r:id="rId5" imgW="1434960" imgH="711000" progId="Equation.DSMT4">
                  <p:embed/>
                </p:oleObj>
              </mc:Choice>
              <mc:Fallback>
                <p:oleObj name="Equation" r:id="rId5" imgW="143496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80055" y="4190426"/>
                        <a:ext cx="3383890" cy="1676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769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2056" y="217488"/>
            <a:ext cx="8359888" cy="1257300"/>
          </a:xfrm>
        </p:spPr>
        <p:txBody>
          <a:bodyPr/>
          <a:lstStyle/>
          <a:p>
            <a:r>
              <a:rPr lang="en-US" dirty="0"/>
              <a:t>6.2 Asset Allocation with Two Risky Assets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Using Historical Data</a:t>
            </a:r>
          </a:p>
          <a:p>
            <a:r>
              <a:rPr lang="en-US" sz="3000" dirty="0"/>
              <a:t>Variability/</a:t>
            </a:r>
            <a:r>
              <a:rPr lang="en-US" sz="3000" dirty="0" err="1"/>
              <a:t>covariability</a:t>
            </a:r>
            <a:r>
              <a:rPr lang="en-US" sz="3000" dirty="0"/>
              <a:t> change slowly over time</a:t>
            </a:r>
          </a:p>
          <a:p>
            <a:r>
              <a:rPr lang="en-US" sz="3000" dirty="0"/>
              <a:t>Use realized returns to estimate</a:t>
            </a:r>
          </a:p>
          <a:p>
            <a:pPr lvl="1"/>
            <a:r>
              <a:rPr lang="en-US" sz="3000" dirty="0"/>
              <a:t>Cannot estimate averages precisely</a:t>
            </a:r>
          </a:p>
          <a:p>
            <a:r>
              <a:rPr lang="en-US" sz="3000" dirty="0"/>
              <a:t>Focus for risk on deviations of returns from average value</a:t>
            </a:r>
          </a:p>
        </p:txBody>
      </p:sp>
    </p:spTree>
    <p:extLst>
      <p:ext uri="{BB962C8B-B14F-4D97-AF65-F5344CB8AC3E}">
        <p14:creationId xmlns:p14="http://schemas.microsoft.com/office/powerpoint/2010/main" val="86973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6.2 Asset Allocation with Two Risky Assets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557260" cy="9144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spcAft>
                <a:spcPts val="1800"/>
              </a:spcAft>
              <a:buNone/>
            </a:pPr>
            <a:r>
              <a:rPr lang="en-US" dirty="0" err="1"/>
              <a:t>RoR</a:t>
            </a:r>
            <a:r>
              <a:rPr lang="en-US" dirty="0"/>
              <a:t>: Weighted average of returns on components, with investment proportions as weights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903103"/>
              </p:ext>
            </p:extLst>
          </p:nvPr>
        </p:nvGraphicFramePr>
        <p:xfrm>
          <a:off x="3221440" y="2607469"/>
          <a:ext cx="2701120" cy="592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Equation" r:id="rId3" imgW="1041120" imgH="228600" progId="Equation.DSMT4">
                  <p:embed/>
                </p:oleObj>
              </mc:Choice>
              <mc:Fallback>
                <p:oleObj name="Equation" r:id="rId3" imgW="10411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21440" y="2607469"/>
                        <a:ext cx="2701120" cy="5929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281940" y="3352800"/>
            <a:ext cx="8557260" cy="838200"/>
          </a:xfrm>
        </p:spPr>
        <p:txBody>
          <a:bodyPr/>
          <a:lstStyle/>
          <a:p>
            <a:pPr marL="0" indent="0">
              <a:spcBef>
                <a:spcPts val="624"/>
              </a:spcBef>
              <a:buNone/>
            </a:pPr>
            <a:r>
              <a:rPr lang="en-US" sz="2400" dirty="0"/>
              <a:t>E(</a:t>
            </a:r>
            <a:r>
              <a:rPr lang="en-US" sz="2400" dirty="0" err="1"/>
              <a:t>RoR</a:t>
            </a:r>
            <a:r>
              <a:rPr lang="en-US" sz="2400" dirty="0"/>
              <a:t>): Weighted average of expected returns on components, with portfolio proportions as weights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943779"/>
              </p:ext>
            </p:extLst>
          </p:nvPr>
        </p:nvGraphicFramePr>
        <p:xfrm>
          <a:off x="2460812" y="4253653"/>
          <a:ext cx="4222376" cy="598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" name="Equation" r:id="rId5" imgW="1790640" imgH="253800" progId="Equation.DSMT4">
                  <p:embed/>
                </p:oleObj>
              </mc:Choice>
              <mc:Fallback>
                <p:oleObj name="Equation" r:id="rId5" imgW="17906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60812" y="4253653"/>
                        <a:ext cx="4222376" cy="5989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81940" y="4876800"/>
            <a:ext cx="8557260" cy="522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Variance of </a:t>
            </a:r>
            <a:r>
              <a:rPr lang="en-US" dirty="0" err="1"/>
              <a:t>RoR</a:t>
            </a:r>
            <a:r>
              <a:rPr lang="en-US" dirty="0"/>
              <a:t>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552745"/>
              </p:ext>
            </p:extLst>
          </p:nvPr>
        </p:nvGraphicFramePr>
        <p:xfrm>
          <a:off x="685800" y="5486400"/>
          <a:ext cx="77724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" name="Equation" r:id="rId7" imgW="2997000" imgH="279360" progId="Equation.DSMT4">
                  <p:embed/>
                </p:oleObj>
              </mc:Choice>
              <mc:Fallback>
                <p:oleObj name="Equation" r:id="rId7" imgW="299700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5800" y="5486400"/>
                        <a:ext cx="77724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0048D8E-5EFF-46A8-9B07-C2ECF259498E}"/>
              </a:ext>
            </a:extLst>
          </p:cNvPr>
          <p:cNvSpPr txBox="1"/>
          <p:nvPr/>
        </p:nvSpPr>
        <p:spPr>
          <a:xfrm>
            <a:off x="6464737" y="4852571"/>
            <a:ext cx="23973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Interaction term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8EF9FC0-87FF-4CD6-9C52-16DFA96FD464}"/>
              </a:ext>
            </a:extLst>
          </p:cNvPr>
          <p:cNvSpPr/>
          <p:nvPr/>
        </p:nvSpPr>
        <p:spPr>
          <a:xfrm>
            <a:off x="6163597" y="5086596"/>
            <a:ext cx="343862" cy="365760"/>
          </a:xfrm>
          <a:custGeom>
            <a:avLst/>
            <a:gdLst>
              <a:gd name="connsiteX0" fmla="*/ 343862 w 343862"/>
              <a:gd name="connsiteY0" fmla="*/ 0 h 516835"/>
              <a:gd name="connsiteX1" fmla="*/ 45688 w 343862"/>
              <a:gd name="connsiteY1" fmla="*/ 278296 h 516835"/>
              <a:gd name="connsiteX2" fmla="*/ 5931 w 343862"/>
              <a:gd name="connsiteY2" fmla="*/ 516835 h 51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862" h="516835">
                <a:moveTo>
                  <a:pt x="343862" y="0"/>
                </a:moveTo>
                <a:cubicBezTo>
                  <a:pt x="222936" y="96078"/>
                  <a:pt x="102010" y="192157"/>
                  <a:pt x="45688" y="278296"/>
                </a:cubicBezTo>
                <a:cubicBezTo>
                  <a:pt x="-10634" y="364435"/>
                  <a:pt x="-2352" y="440635"/>
                  <a:pt x="5931" y="516835"/>
                </a:cubicBezTo>
              </a:path>
            </a:pathLst>
          </a:custGeom>
          <a:noFill/>
          <a:ln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B4BAC1-58E8-4FCB-90EF-57A86F890AC7}"/>
              </a:ext>
            </a:extLst>
          </p:cNvPr>
          <p:cNvSpPr/>
          <p:nvPr/>
        </p:nvSpPr>
        <p:spPr>
          <a:xfrm>
            <a:off x="4953000" y="5538371"/>
            <a:ext cx="3505200" cy="7239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3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 build="p"/>
      <p:bldP spid="3" grpId="0" build="p"/>
      <p:bldP spid="9" grpId="0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4" name="Rectangle 5"/>
          <p:cNvSpPr>
            <a:spLocks noChangeArrowheads="1"/>
          </p:cNvSpPr>
          <p:nvPr/>
        </p:nvSpPr>
        <p:spPr bwMode="auto">
          <a:xfrm>
            <a:off x="341312" y="1066800"/>
            <a:ext cx="46878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946275" algn="l"/>
                <a:tab pos="2970213" algn="ctr"/>
                <a:tab pos="3422650" algn="dec"/>
                <a:tab pos="4119563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		</a:t>
            </a:r>
            <a:r>
              <a:rPr lang="en-US" altLang="en-US" sz="2600" u="sng" dirty="0"/>
              <a:t>	Payoffs	</a:t>
            </a:r>
            <a:r>
              <a:rPr lang="en-US" altLang="en-US" sz="2600" dirty="0"/>
              <a:t>	</a:t>
            </a:r>
            <a:endParaRPr lang="en-US" altLang="en-US" sz="2600" u="sng" dirty="0"/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76363" algn="ctr"/>
                <a:tab pos="2290763" algn="ctr"/>
                <a:tab pos="3540125" algn="ctr"/>
                <a:tab pos="4119563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u="sng" dirty="0"/>
              <a:t>	</a:t>
            </a:r>
            <a:r>
              <a:rPr lang="en-US" altLang="en-US" sz="2600" u="sng" dirty="0" err="1"/>
              <a:t>Pr</a:t>
            </a:r>
            <a:r>
              <a:rPr lang="en-US" altLang="en-US" sz="2600" u="sng" dirty="0"/>
              <a:t>	A	B	</a:t>
            </a:r>
            <a:r>
              <a:rPr lang="en-US" altLang="en-US" sz="2600" dirty="0"/>
              <a:t>	     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Boom	0.2		18.0%	-15.0%	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Norm	0.5		8.0	12.0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Recess	0.3		-2.0	20.0</a:t>
            </a:r>
          </a:p>
          <a:p>
            <a:pPr eaLnBrk="1" hangingPunct="1">
              <a:lnSpc>
                <a:spcPct val="100000"/>
              </a:lnSpc>
              <a:spcBef>
                <a:spcPts val="2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E(r)			7.0%	9.0%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>
                <a:sym typeface="Symbol" panose="05050102010706020507" pitchFamily="18" charset="2"/>
              </a:rPr>
              <a:t>			7.00%	12.49%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28600" y="279400"/>
            <a:ext cx="8653463" cy="7196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sz="3200" b="1" dirty="0"/>
              <a:t>Portfolio Return &amp; Risk</a:t>
            </a:r>
            <a:endParaRPr lang="en-US" sz="3200" dirty="0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5062537" y="1066800"/>
            <a:ext cx="4005263" cy="276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771650" algn="l"/>
                <a:tab pos="1828800" algn="ctr"/>
                <a:tab pos="3036888" algn="l"/>
                <a:tab pos="325913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	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771650" algn="l"/>
                <a:tab pos="1828800" algn="ctr"/>
                <a:tab pos="3036888" algn="l"/>
                <a:tab pos="325913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endParaRPr lang="en-US" altLang="en-US" sz="2600" dirty="0"/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4.8 =	0.6(18)	+	0.4(-15)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9.6 =	0.6(  8)	+	0.4( 12)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6.8 =	0.6( -2)	+	0.4( 20)</a:t>
            </a:r>
          </a:p>
          <a:p>
            <a:pPr eaLnBrk="1" hangingPunct="1">
              <a:lnSpc>
                <a:spcPct val="100000"/>
              </a:lnSpc>
              <a:spcBef>
                <a:spcPts val="2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7.8 =	0.6(  7)	+	0.4(  9)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 dirty="0"/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5066953" y="3805238"/>
            <a:ext cx="1541463" cy="51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1.93%</a:t>
            </a: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5062536" y="1077656"/>
            <a:ext cx="40052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l"/>
                <a:tab pos="1828800" algn="ctr"/>
                <a:tab pos="3036888" algn="l"/>
                <a:tab pos="325913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	Portfolio		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173288" algn="dec"/>
                <a:tab pos="2738438" algn="l"/>
                <a:tab pos="3657600" algn="l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u="sng" dirty="0"/>
              <a:t>      </a:t>
            </a:r>
            <a:r>
              <a:rPr lang="en-US" altLang="en-US" sz="2600" u="sng" dirty="0" err="1"/>
              <a:t>w</a:t>
            </a:r>
            <a:r>
              <a:rPr lang="en-US" altLang="en-US" sz="2400" u="sng" baseline="-25000" dirty="0" err="1"/>
              <a:t>A</a:t>
            </a:r>
            <a:r>
              <a:rPr lang="en-US" altLang="en-US" sz="2600" u="sng" dirty="0"/>
              <a:t>=0.6; </a:t>
            </a:r>
            <a:r>
              <a:rPr lang="en-US" altLang="en-US" sz="2600" u="sng" dirty="0" err="1"/>
              <a:t>w</a:t>
            </a:r>
            <a:r>
              <a:rPr lang="en-US" altLang="en-US" sz="2400" u="sng" baseline="-25000" dirty="0" err="1"/>
              <a:t>B</a:t>
            </a:r>
            <a:r>
              <a:rPr lang="en-US" altLang="en-US" sz="2600" u="sng" dirty="0"/>
              <a:t>=0.4	</a:t>
            </a:r>
            <a:endParaRPr lang="en-US" altLang="en-US" sz="2600" dirty="0"/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258845"/>
              </p:ext>
            </p:extLst>
          </p:nvPr>
        </p:nvGraphicFramePr>
        <p:xfrm>
          <a:off x="6332538" y="3352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6" imgW="914400" imgH="198720" progId="Equation.DSMT4">
                  <p:embed/>
                </p:oleObj>
              </mc:Choice>
              <mc:Fallback>
                <p:oleObj name="Equation" r:id="rId6" imgW="914400" imgH="19872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32538" y="3352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341312" y="4614326"/>
            <a:ext cx="8345488" cy="567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E(</a:t>
            </a:r>
            <a:r>
              <a:rPr lang="en-US" altLang="en-US" sz="2600" dirty="0" err="1"/>
              <a:t>r</a:t>
            </a:r>
            <a:r>
              <a:rPr lang="en-US" altLang="en-US" sz="2600" baseline="-25000" dirty="0" err="1"/>
              <a:t>P</a:t>
            </a:r>
            <a:r>
              <a:rPr lang="en-US" altLang="en-US" sz="2600" dirty="0"/>
              <a:t>) = 0.2(4.8%) + 0.5(9.6%) + 0.3(6.8%) = 7.8%</a:t>
            </a:r>
          </a:p>
        </p:txBody>
      </p:sp>
      <p:graphicFrame>
        <p:nvGraphicFramePr>
          <p:cNvPr id="23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579989"/>
              </p:ext>
            </p:extLst>
          </p:nvPr>
        </p:nvGraphicFramePr>
        <p:xfrm>
          <a:off x="908050" y="5435600"/>
          <a:ext cx="7073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8" imgW="7073640" imgH="888840" progId="Equation.DSMT4">
                  <p:embed/>
                </p:oleObj>
              </mc:Choice>
              <mc:Fallback>
                <p:oleObj name="Equation" r:id="rId8" imgW="7073640" imgH="888840" progId="Equation.DSMT4">
                  <p:embed/>
                  <p:pic>
                    <p:nvPicPr>
                      <p:cNvPr id="23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5435600"/>
                        <a:ext cx="7073900" cy="889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812269355"/>
      </p:ext>
    </p:extLst>
  </p:cSld>
  <p:clrMapOvr>
    <a:masterClrMapping/>
  </p:clrMapOvr>
  <p:transition advTm="4091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bldLvl="3"/>
      <p:bldP spid="19" grpId="0" build="p" bldLvl="2"/>
      <p:bldP spid="20" grpId="0" bldLvl="4"/>
      <p:bldP spid="22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4" name="Rectangle 5"/>
          <p:cNvSpPr>
            <a:spLocks noChangeArrowheads="1"/>
          </p:cNvSpPr>
          <p:nvPr/>
        </p:nvSpPr>
        <p:spPr bwMode="auto">
          <a:xfrm>
            <a:off x="341312" y="914400"/>
            <a:ext cx="46878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946275" algn="l"/>
                <a:tab pos="2970213" algn="ctr"/>
                <a:tab pos="3422650" algn="dec"/>
                <a:tab pos="4119563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		</a:t>
            </a:r>
            <a:r>
              <a:rPr lang="en-US" altLang="en-US" sz="2600" u="sng" dirty="0"/>
              <a:t>	Payoffs	</a:t>
            </a:r>
            <a:r>
              <a:rPr lang="en-US" altLang="en-US" sz="2600" dirty="0"/>
              <a:t>	</a:t>
            </a:r>
            <a:endParaRPr lang="en-US" altLang="en-US" sz="2600" u="sng" dirty="0"/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76363" algn="ctr"/>
                <a:tab pos="2290763" algn="ctr"/>
                <a:tab pos="3540125" algn="ctr"/>
                <a:tab pos="4119563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u="sng" dirty="0"/>
              <a:t>	</a:t>
            </a:r>
            <a:r>
              <a:rPr lang="en-US" altLang="en-US" sz="2600" u="sng" dirty="0" err="1"/>
              <a:t>Pr</a:t>
            </a:r>
            <a:r>
              <a:rPr lang="en-US" altLang="en-US" sz="2600" u="sng" dirty="0"/>
              <a:t>	A	B	</a:t>
            </a:r>
            <a:r>
              <a:rPr lang="en-US" altLang="en-US" sz="2600" dirty="0"/>
              <a:t>	     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Boom	0.2		18.0%	-15.0%	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Norm	0.5		8.0	12.0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Recess	0.3		-2.0	20.0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28600" y="279400"/>
            <a:ext cx="8653463" cy="7196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sz="3200" b="1" dirty="0"/>
              <a:t>Portfolio Return &amp; Risk</a:t>
            </a:r>
            <a:endParaRPr lang="en-US" sz="3200" dirty="0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5138599" y="1401230"/>
            <a:ext cx="3323432" cy="202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buClr>
                <a:schemeClr val="folHlink"/>
              </a:buClr>
              <a:buSzPct val="60000"/>
              <a:buNone/>
              <a:tabLst>
                <a:tab pos="1376363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E(</a:t>
            </a:r>
            <a:r>
              <a:rPr lang="en-US" altLang="en-US" sz="2600" dirty="0" err="1"/>
              <a:t>r</a:t>
            </a:r>
            <a:r>
              <a:rPr lang="en-US" altLang="en-US" sz="2600" baseline="-25000" dirty="0" err="1"/>
              <a:t>A</a:t>
            </a:r>
            <a:r>
              <a:rPr lang="en-US" altLang="en-US" sz="2600" dirty="0"/>
              <a:t>) = 7.0%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chemeClr val="folHlink"/>
              </a:buClr>
              <a:buSzPct val="60000"/>
              <a:buNone/>
              <a:tabLst>
                <a:tab pos="1376363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E(</a:t>
            </a:r>
            <a:r>
              <a:rPr lang="en-US" altLang="en-US" sz="2600" dirty="0" err="1"/>
              <a:t>r</a:t>
            </a:r>
            <a:r>
              <a:rPr lang="en-US" altLang="en-US" sz="2600" baseline="-25000" dirty="0" err="1"/>
              <a:t>B</a:t>
            </a:r>
            <a:r>
              <a:rPr lang="en-US" altLang="en-US" sz="2600" dirty="0"/>
              <a:t>) = 9.0%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chemeClr val="folHlink"/>
              </a:buClr>
              <a:buSzPct val="60000"/>
              <a:buNone/>
              <a:tabLst>
                <a:tab pos="1376363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>
                <a:sym typeface="Symbol" panose="05050102010706020507" pitchFamily="18" charset="2"/>
              </a:rPr>
              <a:t></a:t>
            </a:r>
            <a:r>
              <a:rPr lang="en-US" altLang="en-US" sz="2600" baseline="-25000" dirty="0">
                <a:sym typeface="Symbol" panose="05050102010706020507" pitchFamily="18" charset="2"/>
              </a:rPr>
              <a:t>A</a:t>
            </a:r>
            <a:r>
              <a:rPr lang="en-US" altLang="en-US" sz="2600" dirty="0">
                <a:sym typeface="Symbol" panose="05050102010706020507" pitchFamily="18" charset="2"/>
              </a:rPr>
              <a:t> =   7.00%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chemeClr val="folHlink"/>
              </a:buClr>
              <a:buSzPct val="60000"/>
              <a:buNone/>
              <a:tabLst>
                <a:tab pos="1376363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>
                <a:sym typeface="Symbol" panose="05050102010706020507" pitchFamily="18" charset="2"/>
              </a:rPr>
              <a:t></a:t>
            </a:r>
            <a:r>
              <a:rPr lang="en-US" altLang="en-US" sz="2600" baseline="-25000" dirty="0">
                <a:sym typeface="Symbol" panose="05050102010706020507" pitchFamily="18" charset="2"/>
              </a:rPr>
              <a:t>B</a:t>
            </a:r>
            <a:r>
              <a:rPr lang="en-US" altLang="en-US" sz="2600" dirty="0">
                <a:sym typeface="Symbol" panose="05050102010706020507" pitchFamily="18" charset="2"/>
              </a:rPr>
              <a:t> = 12.49%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146800" y="3352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Equation" r:id="rId6" imgW="914400" imgH="198720" progId="Equation.DSMT4">
                  <p:embed/>
                </p:oleObj>
              </mc:Choice>
              <mc:Fallback>
                <p:oleObj name="Equation" r:id="rId6" imgW="914400" imgH="19872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46800" y="3352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341312" y="3581400"/>
            <a:ext cx="83454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400" dirty="0" err="1"/>
              <a:t>Cov</a:t>
            </a:r>
            <a:r>
              <a:rPr lang="en-US" altLang="en-US" sz="2400" dirty="0"/>
              <a:t>(</a:t>
            </a:r>
            <a:r>
              <a:rPr lang="en-US" altLang="en-US" sz="2400" dirty="0" err="1"/>
              <a:t>r</a:t>
            </a:r>
            <a:r>
              <a:rPr lang="en-US" altLang="en-US" sz="2400" baseline="-25000" dirty="0" err="1"/>
              <a:t>A</a:t>
            </a:r>
            <a:r>
              <a:rPr lang="en-US" altLang="en-US" sz="2400" dirty="0" err="1"/>
              <a:t>,r</a:t>
            </a:r>
            <a:r>
              <a:rPr lang="en-US" altLang="en-US" sz="2400" baseline="-25000" dirty="0" err="1"/>
              <a:t>B</a:t>
            </a:r>
            <a:r>
              <a:rPr lang="en-US" altLang="en-US" sz="2400" dirty="0"/>
              <a:t>) = 0.2(18% – 7%)(-15% – 9%) 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1376363" algn="l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400" dirty="0"/>
              <a:t>		+ 0.5(  8% – 7%)( 12% – 9%) 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1376363" algn="l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400" dirty="0"/>
              <a:t>			+ 0.3( -2% – 7%)( 20% – 9%) = -81.0</a:t>
            </a:r>
          </a:p>
        </p:txBody>
      </p:sp>
      <p:graphicFrame>
        <p:nvGraphicFramePr>
          <p:cNvPr id="23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669207"/>
              </p:ext>
            </p:extLst>
          </p:nvPr>
        </p:nvGraphicFramePr>
        <p:xfrm>
          <a:off x="358775" y="5214938"/>
          <a:ext cx="8345489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8" imgW="3340080" imgH="380880" progId="Equation.DSMT4">
                  <p:embed/>
                </p:oleObj>
              </mc:Choice>
              <mc:Fallback>
                <p:oleObj name="Equation" r:id="rId8" imgW="3340080" imgH="380880" progId="Equation.DSMT4">
                  <p:embed/>
                  <p:pic>
                    <p:nvPicPr>
                      <p:cNvPr id="23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" y="5214938"/>
                        <a:ext cx="8345489" cy="952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ight Brace 1"/>
          <p:cNvSpPr/>
          <p:nvPr/>
        </p:nvSpPr>
        <p:spPr>
          <a:xfrm>
            <a:off x="4724400" y="1938782"/>
            <a:ext cx="152400" cy="1033018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78605496"/>
      </p:ext>
    </p:extLst>
  </p:cSld>
  <p:clrMapOvr>
    <a:masterClrMapping/>
  </p:clrMapOvr>
  <p:transition advTm="4091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4" name="Rectangle 5"/>
          <p:cNvSpPr>
            <a:spLocks noChangeArrowheads="1"/>
          </p:cNvSpPr>
          <p:nvPr/>
        </p:nvSpPr>
        <p:spPr bwMode="auto">
          <a:xfrm>
            <a:off x="341312" y="914400"/>
            <a:ext cx="46878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946275" algn="l"/>
                <a:tab pos="2970213" algn="ctr"/>
                <a:tab pos="3422650" algn="dec"/>
                <a:tab pos="4119563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		</a:t>
            </a:r>
            <a:r>
              <a:rPr lang="en-US" altLang="en-US" sz="2600" u="sng" dirty="0"/>
              <a:t>	Payoffs	</a:t>
            </a:r>
            <a:r>
              <a:rPr lang="en-US" altLang="en-US" sz="2600" dirty="0"/>
              <a:t>	</a:t>
            </a:r>
            <a:endParaRPr lang="en-US" altLang="en-US" sz="2600" u="sng" dirty="0"/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76363" algn="ctr"/>
                <a:tab pos="2290763" algn="ctr"/>
                <a:tab pos="3540125" algn="ctr"/>
                <a:tab pos="4119563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u="sng" dirty="0"/>
              <a:t>	</a:t>
            </a:r>
            <a:r>
              <a:rPr lang="en-US" altLang="en-US" sz="2600" u="sng" dirty="0" err="1"/>
              <a:t>Pr</a:t>
            </a:r>
            <a:r>
              <a:rPr lang="en-US" altLang="en-US" sz="2600" u="sng" dirty="0"/>
              <a:t>	A	B	</a:t>
            </a:r>
            <a:r>
              <a:rPr lang="en-US" altLang="en-US" sz="2600" dirty="0"/>
              <a:t>	     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Boom	0.2		18.0%	-15.0%	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Norm	0.5		8.0	12.0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08100" algn="dec"/>
                <a:tab pos="1771650" algn="l"/>
                <a:tab pos="2290763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Recess	0.3		-2.0	20.0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28600" y="279400"/>
            <a:ext cx="8653463" cy="7196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sz="3200" b="1" dirty="0"/>
              <a:t>Portfolio Return &amp; Risk</a:t>
            </a:r>
            <a:endParaRPr lang="en-US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146800" y="3352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Equation" r:id="rId6" imgW="914400" imgH="198720" progId="Equation.DSMT4">
                  <p:embed/>
                </p:oleObj>
              </mc:Choice>
              <mc:Fallback>
                <p:oleObj name="Equation" r:id="rId6" imgW="914400" imgH="19872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46800" y="3352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341312" y="3581400"/>
            <a:ext cx="83454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400" dirty="0" err="1"/>
              <a:t>Cov</a:t>
            </a:r>
            <a:r>
              <a:rPr lang="en-US" altLang="en-US" sz="2400" dirty="0"/>
              <a:t>(</a:t>
            </a:r>
            <a:r>
              <a:rPr lang="en-US" altLang="en-US" sz="2400" dirty="0" err="1"/>
              <a:t>r</a:t>
            </a:r>
            <a:r>
              <a:rPr lang="en-US" altLang="en-US" sz="2400" baseline="-25000" dirty="0" err="1"/>
              <a:t>A</a:t>
            </a:r>
            <a:r>
              <a:rPr lang="en-US" altLang="en-US" sz="2400" dirty="0" err="1"/>
              <a:t>,r</a:t>
            </a:r>
            <a:r>
              <a:rPr lang="en-US" altLang="en-US" sz="2400" baseline="-25000" dirty="0" err="1"/>
              <a:t>B</a:t>
            </a:r>
            <a:r>
              <a:rPr lang="en-US" altLang="en-US" sz="2400" dirty="0"/>
              <a:t>) = 0.2( 0.18 – 0.07)(-0.15 – 0.09) 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1376363" algn="l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400" dirty="0"/>
              <a:t>		+ 0.5( 0.08 – 0.07)( 0.12 – 0.09) 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1376363" algn="l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400" dirty="0"/>
              <a:t>			+ 0.3(-0.02 – 0.07)( 0.20 – 0.09) = -0.0081</a:t>
            </a:r>
          </a:p>
        </p:txBody>
      </p:sp>
      <p:graphicFrame>
        <p:nvGraphicFramePr>
          <p:cNvPr id="23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385530"/>
              </p:ext>
            </p:extLst>
          </p:nvPr>
        </p:nvGraphicFramePr>
        <p:xfrm>
          <a:off x="88900" y="5214938"/>
          <a:ext cx="88884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Equation" r:id="rId8" imgW="3555720" imgH="380880" progId="Equation.DSMT4">
                  <p:embed/>
                </p:oleObj>
              </mc:Choice>
              <mc:Fallback>
                <p:oleObj name="Equation" r:id="rId8" imgW="3555720" imgH="380880" progId="Equation.DSMT4">
                  <p:embed/>
                  <p:pic>
                    <p:nvPicPr>
                      <p:cNvPr id="23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" y="5214938"/>
                        <a:ext cx="8888413" cy="952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ight Brace 1"/>
          <p:cNvSpPr/>
          <p:nvPr/>
        </p:nvSpPr>
        <p:spPr>
          <a:xfrm>
            <a:off x="4724400" y="1938782"/>
            <a:ext cx="152400" cy="1033018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B95107A9-FE62-4935-8459-32A40A145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8599" y="1401230"/>
            <a:ext cx="3323432" cy="202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buClr>
                <a:schemeClr val="folHlink"/>
              </a:buClr>
              <a:buSzPct val="60000"/>
              <a:buNone/>
              <a:tabLst>
                <a:tab pos="1376363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E(</a:t>
            </a:r>
            <a:r>
              <a:rPr lang="en-US" altLang="en-US" sz="2600" dirty="0" err="1"/>
              <a:t>r</a:t>
            </a:r>
            <a:r>
              <a:rPr lang="en-US" altLang="en-US" sz="2600" baseline="-25000" dirty="0" err="1"/>
              <a:t>A</a:t>
            </a:r>
            <a:r>
              <a:rPr lang="en-US" altLang="en-US" sz="2600" dirty="0"/>
              <a:t>) = 7.0%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chemeClr val="folHlink"/>
              </a:buClr>
              <a:buSzPct val="60000"/>
              <a:buNone/>
              <a:tabLst>
                <a:tab pos="1376363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/>
              <a:t>E(</a:t>
            </a:r>
            <a:r>
              <a:rPr lang="en-US" altLang="en-US" sz="2600" dirty="0" err="1"/>
              <a:t>r</a:t>
            </a:r>
            <a:r>
              <a:rPr lang="en-US" altLang="en-US" sz="2600" baseline="-25000" dirty="0" err="1"/>
              <a:t>B</a:t>
            </a:r>
            <a:r>
              <a:rPr lang="en-US" altLang="en-US" sz="2600" dirty="0"/>
              <a:t>) = 9.0%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chemeClr val="folHlink"/>
              </a:buClr>
              <a:buSzPct val="60000"/>
              <a:buNone/>
              <a:tabLst>
                <a:tab pos="1376363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>
                <a:sym typeface="Symbol" panose="05050102010706020507" pitchFamily="18" charset="2"/>
              </a:rPr>
              <a:t></a:t>
            </a:r>
            <a:r>
              <a:rPr lang="en-US" altLang="en-US" sz="2600" baseline="-25000" dirty="0">
                <a:sym typeface="Symbol" panose="05050102010706020507" pitchFamily="18" charset="2"/>
              </a:rPr>
              <a:t>A</a:t>
            </a:r>
            <a:r>
              <a:rPr lang="en-US" altLang="en-US" sz="2600" dirty="0">
                <a:sym typeface="Symbol" panose="05050102010706020507" pitchFamily="18" charset="2"/>
              </a:rPr>
              <a:t> =   7.00%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chemeClr val="folHlink"/>
              </a:buClr>
              <a:buSzPct val="60000"/>
              <a:buNone/>
              <a:tabLst>
                <a:tab pos="1376363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>
                <a:sym typeface="Symbol" panose="05050102010706020507" pitchFamily="18" charset="2"/>
              </a:rPr>
              <a:t></a:t>
            </a:r>
            <a:r>
              <a:rPr lang="en-US" altLang="en-US" sz="2600" baseline="-25000" dirty="0">
                <a:sym typeface="Symbol" panose="05050102010706020507" pitchFamily="18" charset="2"/>
              </a:rPr>
              <a:t>B</a:t>
            </a:r>
            <a:r>
              <a:rPr lang="en-US" altLang="en-US" sz="2600" dirty="0">
                <a:sym typeface="Symbol" panose="05050102010706020507" pitchFamily="18" charset="2"/>
              </a:rPr>
              <a:t> = 12.49%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26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72402591"/>
      </p:ext>
    </p:extLst>
  </p:cSld>
  <p:clrMapOvr>
    <a:masterClrMapping/>
  </p:clrMapOvr>
  <p:transition advTm="409189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/>
          <p:cNvSpPr txBox="1">
            <a:spLocks/>
          </p:cNvSpPr>
          <p:nvPr/>
        </p:nvSpPr>
        <p:spPr>
          <a:xfrm>
            <a:off x="228600" y="279400"/>
            <a:ext cx="8653463" cy="7196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sz="3200" b="1" dirty="0"/>
              <a:t>Portfolio Return &amp; Risk</a:t>
            </a:r>
            <a:endParaRPr lang="en-US" sz="3200" dirty="0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685800" y="1014821"/>
            <a:ext cx="3323432" cy="106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None/>
              <a:tabLst>
                <a:tab pos="1143000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>
                <a:sym typeface="Symbol" panose="05050102010706020507" pitchFamily="18" charset="2"/>
              </a:rPr>
              <a:t></a:t>
            </a:r>
            <a:r>
              <a:rPr lang="en-US" altLang="en-US" sz="2600" baseline="-25000" dirty="0">
                <a:sym typeface="Symbol" panose="05050102010706020507" pitchFamily="18" charset="2"/>
              </a:rPr>
              <a:t>A</a:t>
            </a:r>
            <a:r>
              <a:rPr lang="en-US" altLang="en-US" sz="2600" dirty="0">
                <a:sym typeface="Symbol" panose="05050102010706020507" pitchFamily="18" charset="2"/>
              </a:rPr>
              <a:t> = 	7.00%</a:t>
            </a:r>
          </a:p>
          <a:p>
            <a:pPr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None/>
              <a:tabLst>
                <a:tab pos="1143000" algn="dec"/>
                <a:tab pos="1771650" algn="l"/>
                <a:tab pos="2625725" algn="dec"/>
                <a:tab pos="35401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600" dirty="0">
                <a:sym typeface="Symbol" panose="05050102010706020507" pitchFamily="18" charset="2"/>
              </a:rPr>
              <a:t></a:t>
            </a:r>
            <a:r>
              <a:rPr lang="en-US" altLang="en-US" sz="2600" baseline="-25000" dirty="0">
                <a:sym typeface="Symbol" panose="05050102010706020507" pitchFamily="18" charset="2"/>
              </a:rPr>
              <a:t>B</a:t>
            </a:r>
            <a:r>
              <a:rPr lang="en-US" altLang="en-US" sz="2600" dirty="0">
                <a:sym typeface="Symbol" panose="05050102010706020507" pitchFamily="18" charset="2"/>
              </a:rPr>
              <a:t> = 	12.49%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146800" y="3104839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" name="Equation" r:id="rId6" imgW="914400" imgH="198720" progId="Equation.DSMT4">
                  <p:embed/>
                </p:oleObj>
              </mc:Choice>
              <mc:Fallback>
                <p:oleObj name="Equation" r:id="rId6" imgW="914400" imgH="19872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46800" y="3104839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4419600" y="1040812"/>
            <a:ext cx="30876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5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141413" algn="dec"/>
                <a:tab pos="2227263" algn="ctr"/>
                <a:tab pos="2625725" algn="dec"/>
                <a:tab pos="4003675" algn="l"/>
                <a:tab pos="4405313" algn="l"/>
                <a:tab pos="5656263" algn="l"/>
                <a:tab pos="6861175" algn="dec"/>
                <a:tab pos="8007350" algn="l"/>
              </a:tabLst>
            </a:pPr>
            <a:r>
              <a:rPr lang="en-US" altLang="en-US" sz="2400" dirty="0" err="1"/>
              <a:t>Cov</a:t>
            </a:r>
            <a:r>
              <a:rPr lang="en-US" altLang="en-US" sz="2400" dirty="0"/>
              <a:t>(</a:t>
            </a:r>
            <a:r>
              <a:rPr lang="en-US" altLang="en-US" sz="2400" dirty="0" err="1"/>
              <a:t>r</a:t>
            </a:r>
            <a:r>
              <a:rPr lang="en-US" altLang="en-US" sz="2400" baseline="-25000" dirty="0" err="1"/>
              <a:t>A</a:t>
            </a:r>
            <a:r>
              <a:rPr lang="en-US" altLang="en-US" sz="2400" dirty="0" err="1"/>
              <a:t>,r</a:t>
            </a:r>
            <a:r>
              <a:rPr lang="en-US" altLang="en-US" sz="2400" baseline="-25000" dirty="0" err="1"/>
              <a:t>B</a:t>
            </a:r>
            <a:r>
              <a:rPr lang="en-US" altLang="en-US" sz="2400" dirty="0"/>
              <a:t>) = -81.0</a:t>
            </a:r>
          </a:p>
        </p:txBody>
      </p:sp>
      <p:graphicFrame>
        <p:nvGraphicFramePr>
          <p:cNvPr id="23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8556708"/>
              </p:ext>
            </p:extLst>
          </p:nvPr>
        </p:nvGraphicFramePr>
        <p:xfrm>
          <a:off x="4244975" y="1539875"/>
          <a:ext cx="43180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name="Equation" r:id="rId8" imgW="1726920" imgH="190440" progId="Equation.DSMT4">
                  <p:embed/>
                </p:oleObj>
              </mc:Choice>
              <mc:Fallback>
                <p:oleObj name="Equation" r:id="rId8" imgW="1726920" imgH="190440" progId="Equation.DSMT4">
                  <p:embed/>
                  <p:pic>
                    <p:nvPicPr>
                      <p:cNvPr id="23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4975" y="1539875"/>
                        <a:ext cx="4318000" cy="476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57200" y="2238643"/>
          <a:ext cx="6731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Equation" r:id="rId10" imgW="2692080" imgH="253800" progId="Equation.DSMT4">
                  <p:embed/>
                </p:oleObj>
              </mc:Choice>
              <mc:Fallback>
                <p:oleObj name="Equation" r:id="rId10" imgW="2692080" imgH="2538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7200" y="2238643"/>
                        <a:ext cx="67310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90600" y="2961483"/>
            <a:ext cx="7891463" cy="959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(0.6)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(7.00)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+ (0.4)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(12.49)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spcBef>
                <a:spcPts val="1000"/>
              </a:spcBef>
              <a:tabLst>
                <a:tab pos="171450" algn="l"/>
              </a:tabLs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+ 2[(0.6)(7.00)][(0.4)(12.49)](-0.926455) = 3.72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57200" y="4191000"/>
          <a:ext cx="57467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Equation" r:id="rId12" imgW="2298600" imgH="253800" progId="Equation.DSMT4">
                  <p:embed/>
                </p:oleObj>
              </mc:Choice>
              <mc:Fallback>
                <p:oleObj name="Equation" r:id="rId12" imgW="2298600" imgH="2538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7200" y="4191000"/>
                        <a:ext cx="574675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33820" y="4826000"/>
            <a:ext cx="5847980" cy="959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(0.6)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(7.00)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+ (0.4)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(12.49)</a:t>
            </a:r>
            <a:r>
              <a:rPr lang="en-US" sz="24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spcBef>
                <a:spcPts val="1000"/>
              </a:spcBef>
              <a:tabLst>
                <a:tab pos="171450" algn="l"/>
              </a:tabLs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+ 2[(0.6)(0.4)(-81.0)] = 3.72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1796916"/>
              </p:ext>
            </p:extLst>
          </p:nvPr>
        </p:nvGraphicFramePr>
        <p:xfrm>
          <a:off x="1631950" y="5992813"/>
          <a:ext cx="3397250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Equation" r:id="rId14" imgW="1358640" imgH="253800" progId="Equation.DSMT4">
                  <p:embed/>
                </p:oleObj>
              </mc:Choice>
              <mc:Fallback>
                <p:oleObj name="Equation" r:id="rId14" imgW="1358640" imgH="2538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31950" y="5992813"/>
                        <a:ext cx="3397250" cy="636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4723715"/>
      </p:ext>
    </p:extLst>
  </p:cSld>
  <p:clrMapOvr>
    <a:masterClrMapping/>
  </p:clrMapOvr>
  <p:transition advTm="4091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2056" y="217488"/>
            <a:ext cx="8359888" cy="1257300"/>
          </a:xfrm>
        </p:spPr>
        <p:txBody>
          <a:bodyPr/>
          <a:lstStyle/>
          <a:p>
            <a:r>
              <a:rPr lang="en-US" dirty="0"/>
              <a:t>6.2 Asset Allocation with Two Risky Assets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/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Risk-Return Trade-Off</a:t>
            </a:r>
          </a:p>
          <a:p>
            <a:pPr>
              <a:spcBef>
                <a:spcPts val="624"/>
              </a:spcBef>
            </a:pPr>
            <a:r>
              <a:rPr lang="en-US" dirty="0"/>
              <a:t>Investment opportunity set</a:t>
            </a:r>
          </a:p>
          <a:p>
            <a:pPr lvl="1">
              <a:spcBef>
                <a:spcPts val="624"/>
              </a:spcBef>
            </a:pPr>
            <a:r>
              <a:rPr lang="en-US" dirty="0"/>
              <a:t>Available portfolio risk-return combinations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Mean-Variance Criterion</a:t>
            </a:r>
          </a:p>
          <a:p>
            <a:pPr>
              <a:spcBef>
                <a:spcPts val="624"/>
              </a:spcBef>
            </a:pPr>
            <a:r>
              <a:rPr lang="en-US" dirty="0"/>
              <a:t>If </a:t>
            </a:r>
            <a:r>
              <a:rPr lang="en-US" i="1" dirty="0"/>
              <a:t>E(</a:t>
            </a:r>
            <a:r>
              <a:rPr lang="en-US" i="1" dirty="0" err="1"/>
              <a:t>r</a:t>
            </a:r>
            <a:r>
              <a:rPr lang="en-US" i="1" baseline="-25000" dirty="0" err="1"/>
              <a:t>A</a:t>
            </a:r>
            <a:r>
              <a:rPr lang="en-US" i="1" dirty="0"/>
              <a:t>) ≥ E(</a:t>
            </a:r>
            <a:r>
              <a:rPr lang="en-US" i="1" dirty="0" err="1"/>
              <a:t>r</a:t>
            </a:r>
            <a:r>
              <a:rPr lang="en-US" i="1" baseline="-25000" dirty="0" err="1"/>
              <a:t>B</a:t>
            </a:r>
            <a:r>
              <a:rPr lang="en-US" i="1" dirty="0"/>
              <a:t>)</a:t>
            </a:r>
            <a:r>
              <a:rPr lang="en-US" dirty="0"/>
              <a:t> and </a:t>
            </a:r>
            <a:r>
              <a:rPr lang="el-GR" dirty="0"/>
              <a:t>σ</a:t>
            </a:r>
            <a:r>
              <a:rPr lang="en-US" i="1" baseline="-25000" dirty="0"/>
              <a:t>A</a:t>
            </a:r>
            <a:r>
              <a:rPr lang="en-US" dirty="0"/>
              <a:t> </a:t>
            </a:r>
            <a:r>
              <a:rPr lang="en-US" i="1" dirty="0"/>
              <a:t>≤</a:t>
            </a:r>
            <a:r>
              <a:rPr lang="en-US" dirty="0"/>
              <a:t> </a:t>
            </a:r>
            <a:r>
              <a:rPr lang="el-GR" dirty="0"/>
              <a:t>σ</a:t>
            </a:r>
            <a:r>
              <a:rPr lang="en-US" i="1" baseline="-25000" dirty="0"/>
              <a:t>B</a:t>
            </a:r>
          </a:p>
          <a:p>
            <a:pPr lvl="1">
              <a:spcBef>
                <a:spcPts val="624"/>
              </a:spcBef>
            </a:pPr>
            <a:r>
              <a:rPr lang="en-US" dirty="0"/>
              <a:t>Portfolio A </a:t>
            </a:r>
            <a:r>
              <a:rPr lang="en-US" dirty="0">
                <a:solidFill>
                  <a:srgbClr val="C00000"/>
                </a:solidFill>
              </a:rPr>
              <a:t>dominates</a:t>
            </a:r>
            <a:r>
              <a:rPr lang="en-US" dirty="0"/>
              <a:t> portfolio </a:t>
            </a:r>
            <a:r>
              <a:rPr lang="en-US" i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97963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Spreadsheet 6.5 Investment Opportunity Set</a:t>
            </a:r>
          </a:p>
        </p:txBody>
      </p:sp>
      <p:pic>
        <p:nvPicPr>
          <p:cNvPr id="11" name="Picture 2" descr="Excel spreadsheet showing the expected return and standard devi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593" y="1620757"/>
            <a:ext cx="5860815" cy="447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940256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6.3 Investment Opportunity Set</a:t>
            </a:r>
          </a:p>
        </p:txBody>
      </p:sp>
      <p:pic>
        <p:nvPicPr>
          <p:cNvPr id="2050" name="Picture 2" descr="Curve showing the expected return as a function of the standard devi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623" y="1863944"/>
            <a:ext cx="5622754" cy="4120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730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6.4 Opportunity Sets: Various Correlation Coefficients</a:t>
            </a:r>
          </a:p>
        </p:txBody>
      </p:sp>
      <p:pic>
        <p:nvPicPr>
          <p:cNvPr id="3074" name="Picture 2" descr="Graph that shows the opportunity set with perfect positive correl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206" y="1752600"/>
            <a:ext cx="5385589" cy="428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5691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Spreadsheet 6.6 Opportunity Set –Various Correlation Coefficients</a:t>
            </a:r>
          </a:p>
        </p:txBody>
      </p:sp>
      <p:pic>
        <p:nvPicPr>
          <p:cNvPr id="4" name="Picture 2" descr="Excel spreadsheet showing the calculation of the minimum variance portfoli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10" y="1897990"/>
            <a:ext cx="7876180" cy="3664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66269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The Optimal Risky Portfolio with </a:t>
            </a:r>
            <a:br>
              <a:rPr lang="en-US" dirty="0"/>
            </a:br>
            <a:r>
              <a:rPr lang="en-US" dirty="0"/>
              <a:t>a Risk-Free Asset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63346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Slope of Capital Allocation Line (CAL) is Sharpe Ratio of Risky Portfolio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928689"/>
              </p:ext>
            </p:extLst>
          </p:nvPr>
        </p:nvGraphicFramePr>
        <p:xfrm>
          <a:off x="3388519" y="2732087"/>
          <a:ext cx="2366962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4" name="Equation" r:id="rId3" imgW="1002960" imgH="457200" progId="Equation.DSMT4">
                  <p:embed/>
                </p:oleObj>
              </mc:Choice>
              <mc:Fallback>
                <p:oleObj name="Equation" r:id="rId3" imgW="1002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88519" y="2732087"/>
                        <a:ext cx="2366962" cy="107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281940" y="3810000"/>
            <a:ext cx="8557260" cy="1524000"/>
          </a:xfrm>
        </p:spPr>
        <p:txBody>
          <a:bodyPr>
            <a:normAutofit/>
          </a:bodyPr>
          <a:lstStyle/>
          <a:p>
            <a:r>
              <a:rPr lang="en-US" dirty="0"/>
              <a:t>Optimal Risky Portfolio</a:t>
            </a:r>
          </a:p>
          <a:p>
            <a:pPr lvl="1"/>
            <a:r>
              <a:rPr lang="en-US" dirty="0"/>
              <a:t>Best combination of risky and safe assets to form portfolio</a:t>
            </a:r>
          </a:p>
        </p:txBody>
      </p:sp>
    </p:spTree>
    <p:extLst>
      <p:ext uri="{BB962C8B-B14F-4D97-AF65-F5344CB8AC3E}">
        <p14:creationId xmlns:p14="http://schemas.microsoft.com/office/powerpoint/2010/main" val="156424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6.3 The Optimal Risky Portfolio with </a:t>
            </a:r>
            <a:br>
              <a:rPr lang="en-US" dirty="0"/>
            </a:br>
            <a:r>
              <a:rPr lang="en-US" dirty="0"/>
              <a:t>a Risk-Free Asset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Calculating Optimal Risky Portfolio</a:t>
            </a:r>
          </a:p>
          <a:p>
            <a:r>
              <a:rPr lang="en-US" dirty="0"/>
              <a:t>Two risky assets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755772"/>
              </p:ext>
            </p:extLst>
          </p:nvPr>
        </p:nvGraphicFramePr>
        <p:xfrm>
          <a:off x="565150" y="3122613"/>
          <a:ext cx="8015288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7" name="Equation" r:id="rId3" imgW="4228920" imgH="685800" progId="Equation.DSMT4">
                  <p:embed/>
                </p:oleObj>
              </mc:Choice>
              <mc:Fallback>
                <p:oleObj name="Equation" r:id="rId3" imgW="4228920" imgH="6858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3122613"/>
                        <a:ext cx="8015288" cy="12969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0183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6.5 Two Capital Allocation Lines</a:t>
            </a:r>
          </a:p>
        </p:txBody>
      </p:sp>
      <p:pic>
        <p:nvPicPr>
          <p:cNvPr id="11" name="Picture 2" descr="Graph showing the expected return for various standard deviations along with two capital allocation line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15" y="1803506"/>
            <a:ext cx="6605570" cy="398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47569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6.6 Bond, Stock and T-Bill Optimal Allocation</a:t>
            </a:r>
          </a:p>
        </p:txBody>
      </p:sp>
      <p:pic>
        <p:nvPicPr>
          <p:cNvPr id="5" name="Picture 2" descr="Graph showing the optimal capital allocation lin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41" y="1929023"/>
            <a:ext cx="5924519" cy="403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908004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6.7 The Complete Portfolio</a:t>
            </a:r>
          </a:p>
        </p:txBody>
      </p:sp>
      <p:pic>
        <p:nvPicPr>
          <p:cNvPr id="4" name="Picture 2" descr="Graph showing two different portfolios on the ideal capital allocation lin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99" y="1673907"/>
            <a:ext cx="7172802" cy="4386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0C70A5-EE6C-4E09-A835-87DAE2B093B4}"/>
              </a:ext>
            </a:extLst>
          </p:cNvPr>
          <p:cNvSpPr txBox="1"/>
          <p:nvPr/>
        </p:nvSpPr>
        <p:spPr>
          <a:xfrm>
            <a:off x="4806980" y="4003357"/>
            <a:ext cx="144142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>
                <a:solidFill>
                  <a:srgbClr val="C00000"/>
                </a:solidFill>
              </a:rPr>
              <a:t>W</a:t>
            </a:r>
            <a:r>
              <a:rPr lang="en-US" sz="2600" baseline="-25000" dirty="0" err="1">
                <a:solidFill>
                  <a:srgbClr val="C00000"/>
                </a:solidFill>
              </a:rPr>
              <a:t>f</a:t>
            </a:r>
            <a:r>
              <a:rPr lang="en-US" sz="2600" dirty="0">
                <a:solidFill>
                  <a:srgbClr val="C00000"/>
                </a:solidFill>
              </a:rPr>
              <a:t> = 45%</a:t>
            </a:r>
          </a:p>
        </p:txBody>
      </p:sp>
    </p:spTree>
    <p:extLst>
      <p:ext uri="{BB962C8B-B14F-4D97-AF65-F5344CB8AC3E}">
        <p14:creationId xmlns:p14="http://schemas.microsoft.com/office/powerpoint/2010/main" val="4038023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Figure 6.8 Portfolio Composition: </a:t>
            </a:r>
            <a:r>
              <a:rPr lang="fr-FR" dirty="0" err="1"/>
              <a:t>Asset</a:t>
            </a:r>
            <a:r>
              <a:rPr lang="fr-FR" dirty="0"/>
              <a:t> Allocation Solution</a:t>
            </a:r>
            <a:endParaRPr lang="en-US" dirty="0"/>
          </a:p>
        </p:txBody>
      </p:sp>
      <p:pic>
        <p:nvPicPr>
          <p:cNvPr id="5" name="Picture 2" descr="Pie chart showing the composition of the complete portfoli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487" y="1624930"/>
            <a:ext cx="4555027" cy="433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43158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6.4 Efficient Diversification with Many Risky Assets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Efficient Frontier of Risky Assets</a:t>
            </a:r>
          </a:p>
          <a:p>
            <a:r>
              <a:rPr lang="en-US" dirty="0"/>
              <a:t>Graph representing set of portfolios that maximizes expected return at each level of portfolio risk</a:t>
            </a:r>
          </a:p>
          <a:p>
            <a:pPr lvl="1"/>
            <a:r>
              <a:rPr lang="en-US" dirty="0"/>
              <a:t>Three methods</a:t>
            </a:r>
          </a:p>
          <a:p>
            <a:pPr lvl="2"/>
            <a:r>
              <a:rPr lang="en-US" dirty="0"/>
              <a:t>Maximize risk premium for any level standard deviation</a:t>
            </a:r>
          </a:p>
          <a:p>
            <a:pPr lvl="2"/>
            <a:r>
              <a:rPr lang="en-US" dirty="0"/>
              <a:t>Minimize standard deviation for any level risk premium</a:t>
            </a:r>
          </a:p>
          <a:p>
            <a:pPr lvl="2"/>
            <a:r>
              <a:rPr lang="en-US" dirty="0"/>
              <a:t>Maximize Sharpe ratio for any standard deviation or risk premium</a:t>
            </a:r>
          </a:p>
        </p:txBody>
      </p:sp>
    </p:spTree>
    <p:extLst>
      <p:ext uri="{BB962C8B-B14F-4D97-AF65-F5344CB8AC3E}">
        <p14:creationId xmlns:p14="http://schemas.microsoft.com/office/powerpoint/2010/main" val="129218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4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6.10 Efficient Frontier: Risky and Individual Assets</a:t>
            </a:r>
          </a:p>
        </p:txBody>
      </p:sp>
      <p:pic>
        <p:nvPicPr>
          <p:cNvPr id="4" name="Picture 2" descr="A graph showing one method of thought for maximum efficiency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763" y="1595461"/>
            <a:ext cx="6348474" cy="434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257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6.4 Efficient Diversification with </a:t>
            </a:r>
            <a:br>
              <a:rPr lang="en-US" dirty="0"/>
            </a:br>
            <a:r>
              <a:rPr lang="en-US" dirty="0"/>
              <a:t>Many Risky Assets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19600"/>
          </a:xfrm>
        </p:spPr>
        <p:txBody>
          <a:bodyPr/>
          <a:lstStyle/>
          <a:p>
            <a:pPr marL="0" indent="0">
              <a:spcBef>
                <a:spcPts val="2000"/>
              </a:spcBef>
              <a:buNone/>
            </a:pPr>
            <a:r>
              <a:rPr lang="en-US" dirty="0"/>
              <a:t>Choosing Optimal Risky Portfolio</a:t>
            </a:r>
          </a:p>
          <a:p>
            <a:pPr>
              <a:spcBef>
                <a:spcPts val="2000"/>
              </a:spcBef>
            </a:pPr>
            <a:r>
              <a:rPr lang="en-US" dirty="0"/>
              <a:t>Optimal portfolio CAL tangent to efficient frontier 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Separation Property implies portfolio choice, separated into two tasks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Determination of optimal risky portfolio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Personal choice of best mix of risky portfolio and risk-free asset</a:t>
            </a:r>
          </a:p>
        </p:txBody>
      </p:sp>
    </p:spTree>
    <p:extLst>
      <p:ext uri="{BB962C8B-B14F-4D97-AF65-F5344CB8AC3E}">
        <p14:creationId xmlns:p14="http://schemas.microsoft.com/office/powerpoint/2010/main" val="394163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4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6.4 Efficient Diversification with </a:t>
            </a:r>
            <a:br>
              <a:rPr lang="en-US" dirty="0"/>
            </a:br>
            <a:r>
              <a:rPr lang="en-US" dirty="0"/>
              <a:t>Many Risky Asset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19600"/>
          </a:xfrm>
        </p:spPr>
        <p:txBody>
          <a:bodyPr/>
          <a:lstStyle/>
          <a:p>
            <a:pPr marL="0" indent="0">
              <a:spcBef>
                <a:spcPts val="1500"/>
              </a:spcBef>
              <a:buNone/>
            </a:pPr>
            <a:r>
              <a:rPr lang="en-US" dirty="0"/>
              <a:t>Optimal Risky Portfolio: Illustration</a:t>
            </a:r>
          </a:p>
          <a:p>
            <a:pPr>
              <a:spcBef>
                <a:spcPts val="1500"/>
              </a:spcBef>
            </a:pPr>
            <a:r>
              <a:rPr lang="en-US" dirty="0"/>
              <a:t>Efficiently diversified global portfolio using stock market indices of six countries</a:t>
            </a:r>
          </a:p>
          <a:p>
            <a:pPr>
              <a:spcBef>
                <a:spcPts val="1500"/>
              </a:spcBef>
            </a:pPr>
            <a:r>
              <a:rPr lang="en-US" dirty="0"/>
              <a:t>Standard deviation and correlation estimated from historical data</a:t>
            </a:r>
          </a:p>
          <a:p>
            <a:pPr>
              <a:spcBef>
                <a:spcPts val="1500"/>
              </a:spcBef>
            </a:pPr>
            <a:r>
              <a:rPr lang="en-US" dirty="0"/>
              <a:t>Risk premium forecast generated from fundamental analysis</a:t>
            </a:r>
          </a:p>
        </p:txBody>
      </p:sp>
    </p:spTree>
    <p:extLst>
      <p:ext uri="{BB962C8B-B14F-4D97-AF65-F5344CB8AC3E}">
        <p14:creationId xmlns:p14="http://schemas.microsoft.com/office/powerpoint/2010/main" val="405470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6.11 Efficient Frontiers/CAL: Table 6.1</a:t>
            </a:r>
          </a:p>
        </p:txBody>
      </p:sp>
      <p:pic>
        <p:nvPicPr>
          <p:cNvPr id="12" name="Picture 2" descr="Graph showing where various countries fall in relation to efficient frontier and capital allocation lin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537" y="1600200"/>
            <a:ext cx="6274926" cy="414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40579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A Single-Index Stock Market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58140" y="1447800"/>
            <a:ext cx="8557260" cy="46482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200" dirty="0"/>
              <a:t>Index model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Relates stock returns to returns on broad market index &amp; firm-specific factors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sz="2200" dirty="0"/>
              <a:t>Excess return</a:t>
            </a:r>
          </a:p>
          <a:p>
            <a:pPr>
              <a:spcBef>
                <a:spcPts val="624"/>
              </a:spcBef>
            </a:pPr>
            <a:r>
              <a:rPr lang="en-US" sz="2200" dirty="0" err="1"/>
              <a:t>RoR</a:t>
            </a:r>
            <a:r>
              <a:rPr lang="en-US" sz="2200" dirty="0"/>
              <a:t> in excess of risk-free rate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sz="2200" dirty="0"/>
              <a:t>Beta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Sensitivity of security’s returns to market factor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sz="2200" dirty="0"/>
              <a:t>Firm-specific or residual risk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Component of return variance independent of market factor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sz="2200" dirty="0"/>
              <a:t>Alpha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Stock’s expected return beyond that induced by market index</a:t>
            </a:r>
          </a:p>
        </p:txBody>
      </p:sp>
    </p:spTree>
    <p:extLst>
      <p:ext uri="{BB962C8B-B14F-4D97-AF65-F5344CB8AC3E}">
        <p14:creationId xmlns:p14="http://schemas.microsoft.com/office/powerpoint/2010/main" val="311068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 bldLvl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A Single-Index Stock Market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Excess Return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327425"/>
              </p:ext>
            </p:extLst>
          </p:nvPr>
        </p:nvGraphicFramePr>
        <p:xfrm>
          <a:off x="990600" y="2332383"/>
          <a:ext cx="50911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name="Equation" r:id="rId3" imgW="2158920" imgH="228600" progId="Equation.DSMT4">
                  <p:embed/>
                </p:oleObj>
              </mc:Choice>
              <mc:Fallback>
                <p:oleObj name="Equation" r:id="rId3" imgW="21589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2332383"/>
                        <a:ext cx="5091113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281940" y="2895600"/>
            <a:ext cx="8709660" cy="35052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624"/>
              </a:spcBef>
              <a:buNone/>
            </a:pPr>
            <a:r>
              <a:rPr lang="en-US" sz="2800" i="1" dirty="0"/>
              <a:t>Where:</a:t>
            </a:r>
          </a:p>
          <a:p>
            <a:pPr>
              <a:lnSpc>
                <a:spcPct val="110000"/>
              </a:lnSpc>
              <a:spcBef>
                <a:spcPts val="624"/>
              </a:spcBef>
            </a:pPr>
            <a:r>
              <a:rPr lang="el-GR" sz="2800" dirty="0">
                <a:latin typeface="Arial"/>
                <a:cs typeface="Arial"/>
              </a:rPr>
              <a:t>β</a:t>
            </a:r>
            <a:r>
              <a:rPr lang="en-US" sz="2800" i="1" baseline="-25000" dirty="0" err="1">
                <a:latin typeface="Arial"/>
                <a:cs typeface="Arial"/>
              </a:rPr>
              <a:t>i</a:t>
            </a:r>
            <a:r>
              <a:rPr lang="en-US" sz="2800" i="1" dirty="0" err="1">
                <a:latin typeface="Arial"/>
                <a:cs typeface="Arial"/>
              </a:rPr>
              <a:t>R</a:t>
            </a:r>
            <a:r>
              <a:rPr lang="en-US" sz="2800" i="1" baseline="-25000" dirty="0" err="1">
                <a:latin typeface="Arial"/>
                <a:cs typeface="Arial"/>
              </a:rPr>
              <a:t>M</a:t>
            </a:r>
            <a:r>
              <a:rPr lang="en-US" sz="2800" dirty="0">
                <a:latin typeface="Arial"/>
                <a:cs typeface="Arial"/>
              </a:rPr>
              <a:t>: </a:t>
            </a:r>
            <a:r>
              <a:rPr lang="en-US" sz="2800" dirty="0"/>
              <a:t>component of return due to movements in overall market</a:t>
            </a:r>
          </a:p>
          <a:p>
            <a:pPr lvl="1">
              <a:lnSpc>
                <a:spcPct val="110000"/>
              </a:lnSpc>
              <a:spcBef>
                <a:spcPts val="624"/>
              </a:spcBef>
            </a:pPr>
            <a:r>
              <a:rPr lang="el-GR" sz="2600" dirty="0">
                <a:latin typeface="Arial"/>
                <a:cs typeface="Arial"/>
              </a:rPr>
              <a:t>β</a:t>
            </a:r>
            <a:r>
              <a:rPr lang="en-US" sz="2600" i="1" baseline="-25000" dirty="0">
                <a:latin typeface="Arial"/>
                <a:cs typeface="Arial"/>
              </a:rPr>
              <a:t>i</a:t>
            </a:r>
            <a:r>
              <a:rPr lang="en-US" sz="2600" dirty="0"/>
              <a:t>: security’s responsiveness to market—systematic risk</a:t>
            </a:r>
          </a:p>
          <a:p>
            <a:pPr>
              <a:lnSpc>
                <a:spcPct val="110000"/>
              </a:lnSpc>
              <a:spcBef>
                <a:spcPts val="624"/>
              </a:spcBef>
            </a:pPr>
            <a:r>
              <a:rPr lang="el-GR" sz="2800" dirty="0">
                <a:latin typeface="Arial"/>
                <a:cs typeface="Arial"/>
              </a:rPr>
              <a:t>α</a:t>
            </a:r>
            <a:r>
              <a:rPr lang="en-US" sz="2800" i="1" baseline="-25000" dirty="0">
                <a:latin typeface="Arial"/>
                <a:cs typeface="Arial"/>
              </a:rPr>
              <a:t>i</a:t>
            </a:r>
            <a:r>
              <a:rPr lang="en-US" sz="2800" dirty="0">
                <a:latin typeface="Arial"/>
                <a:cs typeface="Arial"/>
              </a:rPr>
              <a:t>: </a:t>
            </a:r>
            <a:r>
              <a:rPr lang="en-US" sz="2800" dirty="0"/>
              <a:t>stock’s expected excess return if market factor is neutral; i.e., market-index excess return is zero</a:t>
            </a:r>
          </a:p>
          <a:p>
            <a:pPr>
              <a:lnSpc>
                <a:spcPct val="110000"/>
              </a:lnSpc>
              <a:spcBef>
                <a:spcPts val="624"/>
              </a:spcBef>
            </a:pPr>
            <a:r>
              <a:rPr lang="en-US" sz="2800" i="1" dirty="0" err="1"/>
              <a:t>e</a:t>
            </a:r>
            <a:r>
              <a:rPr lang="en-US" sz="2800" i="1" baseline="-25000" dirty="0" err="1">
                <a:latin typeface="Arial"/>
                <a:cs typeface="Arial"/>
              </a:rPr>
              <a:t>i</a:t>
            </a:r>
            <a:r>
              <a:rPr lang="en-US" sz="2800" dirty="0">
                <a:latin typeface="Arial"/>
                <a:cs typeface="Arial"/>
              </a:rPr>
              <a:t>: </a:t>
            </a:r>
            <a:r>
              <a:rPr lang="en-US" sz="2800" dirty="0"/>
              <a:t>Component attributable to unexpected events relevant only to this security (firm-specific)</a:t>
            </a:r>
          </a:p>
        </p:txBody>
      </p:sp>
    </p:spTree>
    <p:extLst>
      <p:ext uri="{BB962C8B-B14F-4D97-AF65-F5344CB8AC3E}">
        <p14:creationId xmlns:p14="http://schemas.microsoft.com/office/powerpoint/2010/main" val="1062207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A Single-Index Stock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2895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Statistical and Graphical Representation of Single-Index Model</a:t>
            </a:r>
          </a:p>
          <a:p>
            <a:r>
              <a:rPr lang="en-US" dirty="0"/>
              <a:t>Security Characteristic Line (SCL)</a:t>
            </a:r>
          </a:p>
          <a:p>
            <a:pPr lvl="1"/>
            <a:r>
              <a:rPr lang="en-US" dirty="0"/>
              <a:t>Plot of security’s predicted excess return from excess return of market</a:t>
            </a:r>
          </a:p>
          <a:p>
            <a:r>
              <a:rPr lang="en-US" dirty="0"/>
              <a:t>Algebraic representation of regression line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526996"/>
              </p:ext>
            </p:extLst>
          </p:nvPr>
        </p:nvGraphicFramePr>
        <p:xfrm>
          <a:off x="1295400" y="4572000"/>
          <a:ext cx="3348501" cy="544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1" name="Equation" r:id="rId3" imgW="1562040" imgH="253800" progId="Equation.DSMT4">
                  <p:embed/>
                </p:oleObj>
              </mc:Choice>
              <mc:Fallback>
                <p:oleObj name="Equation" r:id="rId3" imgW="15620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4572000"/>
                        <a:ext cx="3348501" cy="544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8739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A Single-Index Stock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Statistical and Graphical Representation of Single-Index Model</a:t>
            </a:r>
          </a:p>
          <a:p>
            <a:r>
              <a:rPr lang="en-US" dirty="0"/>
              <a:t>Ratio of systematic variance to total variance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305227"/>
              </p:ext>
            </p:extLst>
          </p:nvPr>
        </p:nvGraphicFramePr>
        <p:xfrm>
          <a:off x="1712913" y="3448050"/>
          <a:ext cx="5716587" cy="201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2" name="Equation" r:id="rId3" imgW="2666880" imgH="939600" progId="Equation.DSMT4">
                  <p:embed/>
                </p:oleObj>
              </mc:Choice>
              <mc:Fallback>
                <p:oleObj name="Equation" r:id="rId3" imgW="2666880" imgH="93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2913" y="3448050"/>
                        <a:ext cx="5716587" cy="2014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84935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 Diagram for Ford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304800" y="1219200"/>
            <a:ext cx="8534400" cy="8382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1800" b="1" dirty="0"/>
              <a:t>FIGURE 6.12	</a:t>
            </a:r>
            <a:r>
              <a:rPr lang="en-US" sz="1800" dirty="0"/>
              <a:t>Scatter diagram for Ford against the market index.</a:t>
            </a:r>
          </a:p>
        </p:txBody>
      </p:sp>
      <p:pic>
        <p:nvPicPr>
          <p:cNvPr id="4098" name="Picture 2" descr="The scatter diagram shows an upward trend clustered around the origin and an outlier for January 2012 at (5.4, 15.9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38300"/>
            <a:ext cx="6343650" cy="482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164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6.13 Various Scatter Diagrams</a:t>
            </a:r>
          </a:p>
        </p:txBody>
      </p:sp>
      <p:pic>
        <p:nvPicPr>
          <p:cNvPr id="9" name="Picture 2" descr="Eight scatter diagrams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889" y="1694770"/>
            <a:ext cx="6272223" cy="4359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4"/>
          <p:cNvSpPr>
            <a:spLocks noGrp="1"/>
          </p:cNvSpPr>
          <p:nvPr>
            <p:ph sz="quarter" idx="12"/>
          </p:nvPr>
        </p:nvSpPr>
        <p:spPr>
          <a:xfrm>
            <a:off x="347050" y="6172200"/>
            <a:ext cx="8449901" cy="3457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hlinkClick r:id="" action="ppaction://noaction"/>
              </a:rPr>
              <a:t>Jump to long description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279324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A Single-Index Stock Market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06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Diversification in Single-Index Security Market</a:t>
            </a:r>
          </a:p>
          <a:p>
            <a:pPr>
              <a:tabLst>
                <a:tab pos="749300" algn="l"/>
                <a:tab pos="1092200" algn="l"/>
                <a:tab pos="1257300" algn="l"/>
              </a:tabLst>
            </a:pPr>
            <a:r>
              <a:rPr lang="en-US" dirty="0"/>
              <a:t>In portfolio of n securities with weights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087901"/>
              </p:ext>
            </p:extLst>
          </p:nvPr>
        </p:nvGraphicFramePr>
        <p:xfrm>
          <a:off x="6466764" y="2133734"/>
          <a:ext cx="1592174" cy="796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0" name="Equation" r:id="rId3" imgW="914400" imgH="457200" progId="Equation.DSMT4">
                  <p:embed/>
                </p:oleObj>
              </mc:Choice>
              <mc:Fallback>
                <p:oleObj name="Equation" r:id="rId3" imgW="9144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66764" y="2133734"/>
                        <a:ext cx="1592174" cy="7960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281940" y="2961119"/>
            <a:ext cx="8557260" cy="457200"/>
          </a:xfrm>
        </p:spPr>
        <p:txBody>
          <a:bodyPr>
            <a:normAutofit/>
          </a:bodyPr>
          <a:lstStyle/>
          <a:p>
            <a:pPr marL="806450" lvl="2"/>
            <a:r>
              <a:rPr lang="en-US" sz="2400" dirty="0"/>
              <a:t>In securities with nonsystematic risk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153523"/>
              </p:ext>
            </p:extLst>
          </p:nvPr>
        </p:nvGraphicFramePr>
        <p:xfrm>
          <a:off x="6090372" y="2895600"/>
          <a:ext cx="539028" cy="598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1" name="Equation" r:id="rId5" imgW="228600" imgH="253800" progId="Equation.DSMT4">
                  <p:embed/>
                </p:oleObj>
              </mc:Choice>
              <mc:Fallback>
                <p:oleObj name="Equation" r:id="rId5" imgW="2286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0372" y="2895600"/>
                        <a:ext cx="539028" cy="5989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81940" y="3570718"/>
            <a:ext cx="8557260" cy="480060"/>
          </a:xfrm>
        </p:spPr>
        <p:txBody>
          <a:bodyPr>
            <a:normAutofit/>
          </a:bodyPr>
          <a:lstStyle/>
          <a:p>
            <a:pPr marL="806450" lvl="2"/>
            <a:r>
              <a:rPr lang="en-US" sz="2400" dirty="0"/>
              <a:t>Nonsystematic portion of portfolio return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269081"/>
              </p:ext>
            </p:extLst>
          </p:nvPr>
        </p:nvGraphicFramePr>
        <p:xfrm>
          <a:off x="1524000" y="4024957"/>
          <a:ext cx="1417426" cy="764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2" name="Equation" r:id="rId7" imgW="799920" imgH="431640" progId="Equation.DSMT4">
                  <p:embed/>
                </p:oleObj>
              </mc:Choice>
              <mc:Fallback>
                <p:oleObj name="Equation" r:id="rId7" imgW="7999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4000" y="4024957"/>
                        <a:ext cx="1417426" cy="7649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52400" y="4713718"/>
            <a:ext cx="8458200" cy="457200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/>
              <a:t>Portfolio nonsystematic variance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314926"/>
              </p:ext>
            </p:extLst>
          </p:nvPr>
        </p:nvGraphicFramePr>
        <p:xfrm>
          <a:off x="1512888" y="5164739"/>
          <a:ext cx="18796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3" name="Equation" r:id="rId9" imgW="965160" imgH="431640" progId="Equation.DSMT4">
                  <p:embed/>
                </p:oleObj>
              </mc:Choice>
              <mc:Fallback>
                <p:oleObj name="Equation" r:id="rId9" imgW="9651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12888" y="5164739"/>
                        <a:ext cx="1879600" cy="84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736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A Single-Index Stock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Using Security Analysis with Index Model</a:t>
            </a:r>
          </a:p>
          <a:p>
            <a:r>
              <a:rPr lang="en-US" dirty="0"/>
              <a:t>Information ratio</a:t>
            </a:r>
          </a:p>
          <a:p>
            <a:pPr lvl="1"/>
            <a:r>
              <a:rPr lang="en-US" dirty="0"/>
              <a:t>Ratio of alpha to standard deviation of residual</a:t>
            </a:r>
          </a:p>
          <a:p>
            <a:r>
              <a:rPr lang="en-US" dirty="0"/>
              <a:t>Active portfolio</a:t>
            </a:r>
          </a:p>
          <a:p>
            <a:pPr lvl="1"/>
            <a:r>
              <a:rPr lang="en-US" dirty="0"/>
              <a:t>Portfolio formed by optimally combining analyzed stocks</a:t>
            </a:r>
          </a:p>
        </p:txBody>
      </p:sp>
    </p:spTree>
    <p:extLst>
      <p:ext uri="{BB962C8B-B14F-4D97-AF65-F5344CB8AC3E}">
        <p14:creationId xmlns:p14="http://schemas.microsoft.com/office/powerpoint/2010/main" val="241909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6.6 Risk of Long-Term Investments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327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 the Unending Confusion?</a:t>
            </a:r>
          </a:p>
          <a:p>
            <a:r>
              <a:rPr lang="en-US" dirty="0"/>
              <a:t>Vast majority of financial advisers believe stocks are less risky if held for long run</a:t>
            </a:r>
          </a:p>
          <a:p>
            <a:pPr lvl="1"/>
            <a:r>
              <a:rPr lang="en-US" dirty="0"/>
              <a:t>Risk premium grows at rate of horizon, T</a:t>
            </a:r>
          </a:p>
          <a:p>
            <a:pPr lvl="1"/>
            <a:r>
              <a:rPr lang="en-US" dirty="0"/>
              <a:t>Standard deviation grows at 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702639"/>
              </p:ext>
            </p:extLst>
          </p:nvPr>
        </p:nvGraphicFramePr>
        <p:xfrm>
          <a:off x="5108069" y="3528739"/>
          <a:ext cx="533743" cy="453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3" imgW="253800" imgH="215640" progId="Equation.DSMT4">
                  <p:embed/>
                </p:oleObj>
              </mc:Choice>
              <mc:Fallback>
                <p:oleObj name="Equation" r:id="rId3" imgW="253800" imgH="21564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8069" y="3528739"/>
                        <a:ext cx="533743" cy="453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762000" y="4060252"/>
            <a:ext cx="2286000" cy="413897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Sharpe ratio,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940459"/>
              </p:ext>
            </p:extLst>
          </p:nvPr>
        </p:nvGraphicFramePr>
        <p:xfrm>
          <a:off x="2959600" y="4029078"/>
          <a:ext cx="829640" cy="488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Equation" r:id="rId5" imgW="431640" imgH="253800" progId="Equation.DSMT4">
                  <p:embed/>
                </p:oleObj>
              </mc:Choice>
              <mc:Fallback>
                <p:oleObj name="Equation" r:id="rId5" imgW="4316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59600" y="4029078"/>
                        <a:ext cx="829640" cy="488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3715970" y="4114800"/>
            <a:ext cx="4132630" cy="381000"/>
          </a:xfrm>
        </p:spPr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r>
              <a:rPr lang="en-US" dirty="0"/>
              <a:t>grows with investment horizon</a:t>
            </a:r>
          </a:p>
        </p:txBody>
      </p:sp>
    </p:spTree>
    <p:extLst>
      <p:ext uri="{BB962C8B-B14F-4D97-AF65-F5344CB8AC3E}">
        <p14:creationId xmlns:p14="http://schemas.microsoft.com/office/powerpoint/2010/main" val="331918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6.4 Investment Risk for Different Horizons</a:t>
            </a:r>
          </a:p>
        </p:txBody>
      </p:sp>
      <p:pic>
        <p:nvPicPr>
          <p:cNvPr id="7" name="Picture 2" descr="Table 6.4 is reproduced from the text, page 178. It shows Investment risk for horizons 1 year, 10 years, and 30 year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27" y="1844072"/>
            <a:ext cx="7912947" cy="316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9674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71.5|21.|17.3|4.1|87.7|38.6|39.6|89.5"/>
  <p:tag name="ARTICULATE_SLIDE_PAUSE" val="0"/>
  <p:tag name="ARTICULATE_NAV_LEVEL" val="3"/>
  <p:tag name="ARTICULATE_PLAYLIST_ID" val="-1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71.5|21.|17.3|4.1|87.7|38.6|39.6|89.5"/>
  <p:tag name="ARTICULATE_SLIDE_PAUSE" val="0"/>
  <p:tag name="ARTICULATE_NAV_LEVEL" val="3"/>
  <p:tag name="ARTICULATE_PLAYLIST_ID" val="-1"/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71.5|21.|17.3|4.1|87.7|38.6|39.6|89.5"/>
  <p:tag name="ARTICULATE_SLIDE_PAUSE" val="0"/>
  <p:tag name="ARTICULATE_NAV_LEVEL" val="3"/>
  <p:tag name="ARTICULATE_PLAYLIST_ID" val="-1"/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71.5|21.|17.3|4.1|87.7|38.6|39.6|89.5"/>
  <p:tag name="ARTICULATE_SLIDE_PAUSE" val="0"/>
  <p:tag name="ARTICULATE_NAV_LEVEL" val="3"/>
  <p:tag name="ARTICULATE_PLAYLIST_ID" val="-1"/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2707</TotalTime>
  <Words>1045</Words>
  <Application>Microsoft Office PowerPoint</Application>
  <PresentationFormat>On-screen Show (4:3)</PresentationFormat>
  <Paragraphs>192</Paragraphs>
  <Slides>38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Calibri</vt:lpstr>
      <vt:lpstr>Courier New</vt:lpstr>
      <vt:lpstr>Helvetica</vt:lpstr>
      <vt:lpstr>Tahoma</vt:lpstr>
      <vt:lpstr>Verdana</vt:lpstr>
      <vt:lpstr>Wingdings</vt:lpstr>
      <vt:lpstr>Office Theme</vt:lpstr>
      <vt:lpstr>MathType 7.0 Equation</vt:lpstr>
      <vt:lpstr>Equation</vt:lpstr>
      <vt:lpstr>Essentials of Investments Eleventh Edition Bodie, Kane, and Marcus</vt:lpstr>
      <vt:lpstr>6.1 Diversification and Portfolio Risk</vt:lpstr>
      <vt:lpstr>Risk as Function of Number of Stocks in Portfolio</vt:lpstr>
      <vt:lpstr>Risk versus Diversification</vt:lpstr>
      <vt:lpstr>6.2 Asset Allocation with Two Risky Assets</vt:lpstr>
      <vt:lpstr>6.2 Asset Allocation with Two Risky Assets </vt:lpstr>
      <vt:lpstr>6.2 Asset Allocation with Two Risky Assets</vt:lpstr>
      <vt:lpstr>6.2 Asset Allocation with Two Risky Assets</vt:lpstr>
      <vt:lpstr>PowerPoint Presentation</vt:lpstr>
      <vt:lpstr>PowerPoint Presentation</vt:lpstr>
      <vt:lpstr>PowerPoint Presentation</vt:lpstr>
      <vt:lpstr>PowerPoint Presentation</vt:lpstr>
      <vt:lpstr>6.2 Asset Allocation with Two Risky Assets</vt:lpstr>
      <vt:lpstr>Spreadsheet 6.5 Investment Opportunity Set</vt:lpstr>
      <vt:lpstr>Figure 6.3 Investment Opportunity Set</vt:lpstr>
      <vt:lpstr>Figure 6.4 Opportunity Sets: Various Correlation Coefficients</vt:lpstr>
      <vt:lpstr>Spreadsheet 6.6 Opportunity Set –Various Correlation Coefficients</vt:lpstr>
      <vt:lpstr>6.3 The Optimal Risky Portfolio with  a Risk-Free Asset </vt:lpstr>
      <vt:lpstr>6.3 The Optimal Risky Portfolio with  a Risk-Free Asset</vt:lpstr>
      <vt:lpstr>Figure 6.5 Two Capital Allocation Lines</vt:lpstr>
      <vt:lpstr>Figure 6.6 Bond, Stock and T-Bill Optimal Allocation</vt:lpstr>
      <vt:lpstr>Figure 6.7 The Complete Portfolio</vt:lpstr>
      <vt:lpstr>Figure 6.8 Portfolio Composition: Asset Allocation Solution</vt:lpstr>
      <vt:lpstr>6.4 Efficient Diversification with Many Risky Assets</vt:lpstr>
      <vt:lpstr>Figure 6.10 Efficient Frontier: Risky and Individual Assets</vt:lpstr>
      <vt:lpstr>6.4 Efficient Diversification with  Many Risky Assets</vt:lpstr>
      <vt:lpstr>6.4 Efficient Diversification with  Many Risky Asset</vt:lpstr>
      <vt:lpstr>Figure 6.11 Efficient Frontiers/CAL: Table 6.1</vt:lpstr>
      <vt:lpstr>6.5 A Single-Index Stock Market</vt:lpstr>
      <vt:lpstr>6.5 A Single-Index Stock Market </vt:lpstr>
      <vt:lpstr>6.5 A Single-Index Stock Market</vt:lpstr>
      <vt:lpstr>6.5 A Single-Index Stock Market</vt:lpstr>
      <vt:lpstr>Scatter Diagram for Ford</vt:lpstr>
      <vt:lpstr>Figure 6.13 Various Scatter Diagrams</vt:lpstr>
      <vt:lpstr>6.5 A Single-Index Stock Market</vt:lpstr>
      <vt:lpstr>6.5 A Single-Index Stock Market</vt:lpstr>
      <vt:lpstr>6.6 Risk of Long-Term Investments</vt:lpstr>
      <vt:lpstr>Table 6.4 Investment Risk for Different Horizons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Efficient Diversification</dc:title>
  <dc:creator>Bodie</dc:creator>
  <cp:lastModifiedBy>Besley, Scott</cp:lastModifiedBy>
  <cp:revision>614</cp:revision>
  <dcterms:created xsi:type="dcterms:W3CDTF">2017-04-26T01:00:04Z</dcterms:created>
  <dcterms:modified xsi:type="dcterms:W3CDTF">2019-09-19T21:44:18Z</dcterms:modified>
</cp:coreProperties>
</file>