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60" r:id="rId2"/>
    <p:sldId id="263" r:id="rId3"/>
    <p:sldId id="264" r:id="rId4"/>
    <p:sldId id="265" r:id="rId5"/>
    <p:sldId id="266" r:id="rId6"/>
    <p:sldId id="267" r:id="rId7"/>
    <p:sldId id="262" r:id="rId8"/>
    <p:sldId id="268" r:id="rId9"/>
    <p:sldId id="269" r:id="rId10"/>
    <p:sldId id="292" r:id="rId11"/>
    <p:sldId id="293" r:id="rId12"/>
    <p:sldId id="270" r:id="rId13"/>
    <p:sldId id="271" r:id="rId14"/>
    <p:sldId id="272" r:id="rId15"/>
    <p:sldId id="274" r:id="rId16"/>
    <p:sldId id="275" r:id="rId17"/>
    <p:sldId id="276" r:id="rId18"/>
    <p:sldId id="259" r:id="rId19"/>
    <p:sldId id="290" r:id="rId20"/>
    <p:sldId id="261" r:id="rId21"/>
    <p:sldId id="257" r:id="rId22"/>
    <p:sldId id="258" r:id="rId23"/>
    <p:sldId id="277" r:id="rId24"/>
    <p:sldId id="278" r:id="rId25"/>
    <p:sldId id="281" r:id="rId26"/>
    <p:sldId id="282" r:id="rId27"/>
    <p:sldId id="283" r:id="rId28"/>
    <p:sldId id="284" r:id="rId29"/>
    <p:sldId id="285" r:id="rId30"/>
    <p:sldId id="286" r:id="rId31"/>
    <p:sldId id="295" r:id="rId32"/>
    <p:sldId id="296" r:id="rId33"/>
    <p:sldId id="287" r:id="rId34"/>
    <p:sldId id="288" r:id="rId35"/>
    <p:sldId id="28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00"/>
    <a:srgbClr val="242328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6" autoAdjust="0"/>
    <p:restoredTop sz="86501" autoAdjust="0"/>
  </p:normalViewPr>
  <p:slideViewPr>
    <p:cSldViewPr>
      <p:cViewPr varScale="1">
        <p:scale>
          <a:sx n="95" d="100"/>
          <a:sy n="95" d="100"/>
        </p:scale>
        <p:origin x="27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5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2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FIN%204504\Beta%20example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FIN%204504\Beta%20example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'Beta example'!$D$30:$D$65</c:f>
              <c:strCache>
                <c:ptCount val="36"/>
                <c:pt idx="0">
                  <c:v>0.330%</c:v>
                </c:pt>
                <c:pt idx="1">
                  <c:v>0.450%</c:v>
                </c:pt>
                <c:pt idx="2">
                  <c:v>0.510%</c:v>
                </c:pt>
                <c:pt idx="3">
                  <c:v>0.510%</c:v>
                </c:pt>
                <c:pt idx="4">
                  <c:v>0.520%</c:v>
                </c:pt>
                <c:pt idx="5">
                  <c:v>0.740%</c:v>
                </c:pt>
                <c:pt idx="6">
                  <c:v>0.800%</c:v>
                </c:pt>
                <c:pt idx="7">
                  <c:v>0.890%</c:v>
                </c:pt>
                <c:pt idx="8">
                  <c:v>0.980%</c:v>
                </c:pt>
                <c:pt idx="9">
                  <c:v>1.070%</c:v>
                </c:pt>
                <c:pt idx="10">
                  <c:v>1.010%</c:v>
                </c:pt>
                <c:pt idx="11">
                  <c:v>1.030%</c:v>
                </c:pt>
                <c:pt idx="12">
                  <c:v>1.070%</c:v>
                </c:pt>
                <c:pt idx="13">
                  <c:v>1.230%</c:v>
                </c:pt>
                <c:pt idx="14">
                  <c:v>1.320%</c:v>
                </c:pt>
                <c:pt idx="15">
                  <c:v>1.410%</c:v>
                </c:pt>
                <c:pt idx="16">
                  <c:v>1.570%</c:v>
                </c:pt>
                <c:pt idx="17">
                  <c:v>1.700%</c:v>
                </c:pt>
                <c:pt idx="18">
                  <c:v>1.760%</c:v>
                </c:pt>
                <c:pt idx="19">
                  <c:v>1.860%</c:v>
                </c:pt>
                <c:pt idx="20">
                  <c:v>1.900%</c:v>
                </c:pt>
                <c:pt idx="21">
                  <c:v>1.960%</c:v>
                </c:pt>
                <c:pt idx="22">
                  <c:v>2.030%</c:v>
                </c:pt>
                <c:pt idx="23">
                  <c:v>2.130%</c:v>
                </c:pt>
                <c:pt idx="24">
                  <c:v>2.250%</c:v>
                </c:pt>
                <c:pt idx="25">
                  <c:v>2.330%</c:v>
                </c:pt>
                <c:pt idx="26">
                  <c:v>2.370%</c:v>
                </c:pt>
                <c:pt idx="27">
                  <c:v>2.370%</c:v>
                </c:pt>
                <c:pt idx="28">
                  <c:v>2.390%</c:v>
                </c:pt>
                <c:pt idx="29">
                  <c:v>2.400%</c:v>
                </c:pt>
                <c:pt idx="30">
                  <c:v>2.380%</c:v>
                </c:pt>
                <c:pt idx="31">
                  <c:v>2.350%</c:v>
                </c:pt>
                <c:pt idx="32">
                  <c:v>2.170%</c:v>
                </c:pt>
                <c:pt idx="33">
                  <c:v>2.100%</c:v>
                </c:pt>
                <c:pt idx="34">
                  <c:v>1.950%</c:v>
                </c:pt>
                <c:pt idx="35">
                  <c:v>1.880%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'Beta example'!$B$30:$B$65</c:f>
              <c:numCache>
                <c:formatCode>m/d/yyyy</c:formatCode>
                <c:ptCount val="36"/>
                <c:pt idx="0">
                  <c:v>42644</c:v>
                </c:pt>
                <c:pt idx="1">
                  <c:v>42675</c:v>
                </c:pt>
                <c:pt idx="2">
                  <c:v>42705</c:v>
                </c:pt>
                <c:pt idx="3">
                  <c:v>42736</c:v>
                </c:pt>
                <c:pt idx="4">
                  <c:v>42767</c:v>
                </c:pt>
                <c:pt idx="5">
                  <c:v>42795</c:v>
                </c:pt>
                <c:pt idx="6">
                  <c:v>42826</c:v>
                </c:pt>
                <c:pt idx="7">
                  <c:v>42856</c:v>
                </c:pt>
                <c:pt idx="8">
                  <c:v>42887</c:v>
                </c:pt>
                <c:pt idx="9">
                  <c:v>42917</c:v>
                </c:pt>
                <c:pt idx="10">
                  <c:v>42948</c:v>
                </c:pt>
                <c:pt idx="11">
                  <c:v>42979</c:v>
                </c:pt>
                <c:pt idx="12">
                  <c:v>43009</c:v>
                </c:pt>
                <c:pt idx="13">
                  <c:v>43040</c:v>
                </c:pt>
                <c:pt idx="14">
                  <c:v>43070</c:v>
                </c:pt>
                <c:pt idx="15">
                  <c:v>43101</c:v>
                </c:pt>
                <c:pt idx="16">
                  <c:v>43132</c:v>
                </c:pt>
                <c:pt idx="17">
                  <c:v>43160</c:v>
                </c:pt>
                <c:pt idx="18">
                  <c:v>43191</c:v>
                </c:pt>
                <c:pt idx="19">
                  <c:v>43221</c:v>
                </c:pt>
                <c:pt idx="20">
                  <c:v>43252</c:v>
                </c:pt>
                <c:pt idx="21">
                  <c:v>43282</c:v>
                </c:pt>
                <c:pt idx="22">
                  <c:v>43313</c:v>
                </c:pt>
                <c:pt idx="23">
                  <c:v>43344</c:v>
                </c:pt>
                <c:pt idx="24">
                  <c:v>43374</c:v>
                </c:pt>
                <c:pt idx="25">
                  <c:v>43405</c:v>
                </c:pt>
                <c:pt idx="26">
                  <c:v>43435</c:v>
                </c:pt>
                <c:pt idx="27">
                  <c:v>43466</c:v>
                </c:pt>
                <c:pt idx="28">
                  <c:v>43497</c:v>
                </c:pt>
                <c:pt idx="29">
                  <c:v>43525</c:v>
                </c:pt>
                <c:pt idx="30">
                  <c:v>43556</c:v>
                </c:pt>
                <c:pt idx="31">
                  <c:v>43586</c:v>
                </c:pt>
                <c:pt idx="32">
                  <c:v>43617</c:v>
                </c:pt>
                <c:pt idx="33">
                  <c:v>43647</c:v>
                </c:pt>
                <c:pt idx="34">
                  <c:v>43678</c:v>
                </c:pt>
                <c:pt idx="35">
                  <c:v>43709</c:v>
                </c:pt>
              </c:numCache>
            </c:num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0-391C-4C7D-8ACB-03F274D4831A}"/>
            </c:ext>
          </c:extLst>
        </c:ser>
        <c:ser>
          <c:idx val="1"/>
          <c:order val="1"/>
          <c:tx>
            <c:strRef>
              <c:f>'Beta example'!$J$30:$J$65</c:f>
              <c:strCache>
                <c:ptCount val="36"/>
                <c:pt idx="0">
                  <c:v>-1.94%</c:v>
                </c:pt>
                <c:pt idx="1">
                  <c:v>3.42%</c:v>
                </c:pt>
                <c:pt idx="2">
                  <c:v>1.82%</c:v>
                </c:pt>
                <c:pt idx="3">
                  <c:v>1.79%</c:v>
                </c:pt>
                <c:pt idx="4">
                  <c:v>3.72%</c:v>
                </c:pt>
                <c:pt idx="5">
                  <c:v>-0.04%</c:v>
                </c:pt>
                <c:pt idx="6">
                  <c:v>0.91%</c:v>
                </c:pt>
                <c:pt idx="7">
                  <c:v>1.16%</c:v>
                </c:pt>
                <c:pt idx="8">
                  <c:v>0.48%</c:v>
                </c:pt>
                <c:pt idx="9">
                  <c:v>1.93%</c:v>
                </c:pt>
                <c:pt idx="10">
                  <c:v>0.05%</c:v>
                </c:pt>
                <c:pt idx="11">
                  <c:v>1.93%</c:v>
                </c:pt>
                <c:pt idx="12">
                  <c:v>2.22%</c:v>
                </c:pt>
                <c:pt idx="13">
                  <c:v>0.37%</c:v>
                </c:pt>
                <c:pt idx="14">
                  <c:v>3.43%</c:v>
                </c:pt>
                <c:pt idx="15">
                  <c:v>5.62%</c:v>
                </c:pt>
                <c:pt idx="16">
                  <c:v>-3.89%</c:v>
                </c:pt>
                <c:pt idx="17">
                  <c:v>-2.69%</c:v>
                </c:pt>
                <c:pt idx="18">
                  <c:v>0.27%</c:v>
                </c:pt>
                <c:pt idx="19">
                  <c:v>2.16%</c:v>
                </c:pt>
                <c:pt idx="20">
                  <c:v>0.48%</c:v>
                </c:pt>
                <c:pt idx="21">
                  <c:v>3.60%</c:v>
                </c:pt>
                <c:pt idx="22">
                  <c:v>3.03%</c:v>
                </c:pt>
                <c:pt idx="23">
                  <c:v>0.43%</c:v>
                </c:pt>
                <c:pt idx="24">
                  <c:v>-6.94%</c:v>
                </c:pt>
                <c:pt idx="25">
                  <c:v>1.79%</c:v>
                </c:pt>
                <c:pt idx="26">
                  <c:v>-9.18%</c:v>
                </c:pt>
                <c:pt idx="27">
                  <c:v>7.87%</c:v>
                </c:pt>
                <c:pt idx="28">
                  <c:v>2.97%</c:v>
                </c:pt>
                <c:pt idx="29">
                  <c:v>1.79%</c:v>
                </c:pt>
                <c:pt idx="30">
                  <c:v>3.93%</c:v>
                </c:pt>
                <c:pt idx="31">
                  <c:v>-6.58%</c:v>
                </c:pt>
                <c:pt idx="32">
                  <c:v>6.89%</c:v>
                </c:pt>
                <c:pt idx="33">
                  <c:v>1.31%</c:v>
                </c:pt>
                <c:pt idx="34">
                  <c:v>-1.81%</c:v>
                </c:pt>
                <c:pt idx="35">
                  <c:v>1.37%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'Beta example'!$B$30:$B$65</c:f>
              <c:numCache>
                <c:formatCode>m/d/yyyy</c:formatCode>
                <c:ptCount val="36"/>
                <c:pt idx="0">
                  <c:v>42644</c:v>
                </c:pt>
                <c:pt idx="1">
                  <c:v>42675</c:v>
                </c:pt>
                <c:pt idx="2">
                  <c:v>42705</c:v>
                </c:pt>
                <c:pt idx="3">
                  <c:v>42736</c:v>
                </c:pt>
                <c:pt idx="4">
                  <c:v>42767</c:v>
                </c:pt>
                <c:pt idx="5">
                  <c:v>42795</c:v>
                </c:pt>
                <c:pt idx="6">
                  <c:v>42826</c:v>
                </c:pt>
                <c:pt idx="7">
                  <c:v>42856</c:v>
                </c:pt>
                <c:pt idx="8">
                  <c:v>42887</c:v>
                </c:pt>
                <c:pt idx="9">
                  <c:v>42917</c:v>
                </c:pt>
                <c:pt idx="10">
                  <c:v>42948</c:v>
                </c:pt>
                <c:pt idx="11">
                  <c:v>42979</c:v>
                </c:pt>
                <c:pt idx="12">
                  <c:v>43009</c:v>
                </c:pt>
                <c:pt idx="13">
                  <c:v>43040</c:v>
                </c:pt>
                <c:pt idx="14">
                  <c:v>43070</c:v>
                </c:pt>
                <c:pt idx="15">
                  <c:v>43101</c:v>
                </c:pt>
                <c:pt idx="16">
                  <c:v>43132</c:v>
                </c:pt>
                <c:pt idx="17">
                  <c:v>43160</c:v>
                </c:pt>
                <c:pt idx="18">
                  <c:v>43191</c:v>
                </c:pt>
                <c:pt idx="19">
                  <c:v>43221</c:v>
                </c:pt>
                <c:pt idx="20">
                  <c:v>43252</c:v>
                </c:pt>
                <c:pt idx="21">
                  <c:v>43282</c:v>
                </c:pt>
                <c:pt idx="22">
                  <c:v>43313</c:v>
                </c:pt>
                <c:pt idx="23">
                  <c:v>43344</c:v>
                </c:pt>
                <c:pt idx="24">
                  <c:v>43374</c:v>
                </c:pt>
                <c:pt idx="25">
                  <c:v>43405</c:v>
                </c:pt>
                <c:pt idx="26">
                  <c:v>43435</c:v>
                </c:pt>
                <c:pt idx="27">
                  <c:v>43466</c:v>
                </c:pt>
                <c:pt idx="28">
                  <c:v>43497</c:v>
                </c:pt>
                <c:pt idx="29">
                  <c:v>43525</c:v>
                </c:pt>
                <c:pt idx="30">
                  <c:v>43556</c:v>
                </c:pt>
                <c:pt idx="31">
                  <c:v>43586</c:v>
                </c:pt>
                <c:pt idx="32">
                  <c:v>43617</c:v>
                </c:pt>
                <c:pt idx="33">
                  <c:v>43647</c:v>
                </c:pt>
                <c:pt idx="34">
                  <c:v>43678</c:v>
                </c:pt>
                <c:pt idx="35">
                  <c:v>43709</c:v>
                </c:pt>
              </c:numCache>
            </c:numRef>
          </c:cat>
          <c:val>
            <c:numRef>
              <c:f>'Beta example'!$J$30:$J$65</c:f>
              <c:numCache>
                <c:formatCode>0.00%</c:formatCode>
                <c:ptCount val="36"/>
                <c:pt idx="0">
                  <c:v>-1.9425679279557517E-2</c:v>
                </c:pt>
                <c:pt idx="1">
                  <c:v>3.4174522187570444E-2</c:v>
                </c:pt>
                <c:pt idx="2">
                  <c:v>1.8200762196895148E-2</c:v>
                </c:pt>
                <c:pt idx="3">
                  <c:v>1.7884358171464498E-2</c:v>
                </c:pt>
                <c:pt idx="4">
                  <c:v>3.7198160337279074E-2</c:v>
                </c:pt>
                <c:pt idx="5">
                  <c:v>-3.8919718808450021E-4</c:v>
                </c:pt>
                <c:pt idx="6">
                  <c:v>9.0912085493182193E-3</c:v>
                </c:pt>
                <c:pt idx="7">
                  <c:v>1.157625139134133E-2</c:v>
                </c:pt>
                <c:pt idx="8">
                  <c:v>4.8137750908554544E-3</c:v>
                </c:pt>
                <c:pt idx="9">
                  <c:v>1.9348826118030571E-2</c:v>
                </c:pt>
                <c:pt idx="10">
                  <c:v>5.4643281108557318E-4</c:v>
                </c:pt>
                <c:pt idx="11">
                  <c:v>1.9302978533243698E-2</c:v>
                </c:pt>
                <c:pt idx="12">
                  <c:v>2.218813533034969E-2</c:v>
                </c:pt>
                <c:pt idx="13">
                  <c:v>3.7200430103365711E-3</c:v>
                </c:pt>
                <c:pt idx="14">
                  <c:v>3.4342557364422932E-2</c:v>
                </c:pt>
                <c:pt idx="15">
                  <c:v>5.6178704444133087E-2</c:v>
                </c:pt>
                <c:pt idx="16">
                  <c:v>-3.8947372061896912E-2</c:v>
                </c:pt>
                <c:pt idx="17">
                  <c:v>-2.6884498624825115E-2</c:v>
                </c:pt>
                <c:pt idx="18">
                  <c:v>2.718775131643536E-3</c:v>
                </c:pt>
                <c:pt idx="19">
                  <c:v>2.1608341965291933E-2</c:v>
                </c:pt>
                <c:pt idx="20">
                  <c:v>4.8424360241865472E-3</c:v>
                </c:pt>
                <c:pt idx="21">
                  <c:v>3.6021556221367268E-2</c:v>
                </c:pt>
                <c:pt idx="22">
                  <c:v>3.0263211466054596E-2</c:v>
                </c:pt>
                <c:pt idx="23">
                  <c:v>4.2942871026614426E-3</c:v>
                </c:pt>
                <c:pt idx="24">
                  <c:v>-6.9403356024429486E-2</c:v>
                </c:pt>
                <c:pt idx="25">
                  <c:v>1.7859356788848979E-2</c:v>
                </c:pt>
                <c:pt idx="26">
                  <c:v>-9.1776894596563907E-2</c:v>
                </c:pt>
                <c:pt idx="27">
                  <c:v>7.8684401655036762E-2</c:v>
                </c:pt>
                <c:pt idx="28">
                  <c:v>2.9728889126352298E-2</c:v>
                </c:pt>
                <c:pt idx="29">
                  <c:v>1.7924256211817147E-2</c:v>
                </c:pt>
                <c:pt idx="30">
                  <c:v>3.9313498395682656E-2</c:v>
                </c:pt>
                <c:pt idx="31">
                  <c:v>-6.577773118928687E-2</c:v>
                </c:pt>
                <c:pt idx="32">
                  <c:v>6.8930163925612131E-2</c:v>
                </c:pt>
                <c:pt idx="33">
                  <c:v>1.3128152149977756E-2</c:v>
                </c:pt>
                <c:pt idx="34">
                  <c:v>-1.8091627281326739E-2</c:v>
                </c:pt>
                <c:pt idx="35">
                  <c:v>1.3716277528117438E-2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1C-4C7D-8ACB-03F274D4831A}"/>
            </c:ext>
          </c:extLst>
        </c:ser>
        <c:ser>
          <c:idx val="2"/>
          <c:order val="2"/>
          <c:tx>
            <c:v>Valvoline</c:v>
          </c:tx>
          <c:spPr>
            <a:ln w="28575" cap="rnd">
              <a:solidFill>
                <a:srgbClr val="0033CC"/>
              </a:solidFill>
              <a:round/>
            </a:ln>
            <a:effectLst/>
          </c:spPr>
          <c:marker>
            <c:symbol val="none"/>
          </c:marker>
          <c:cat>
            <c:numRef>
              <c:f>'Beta example'!$B$30:$B$65</c:f>
              <c:numCache>
                <c:formatCode>m/d/yyyy</c:formatCode>
                <c:ptCount val="36"/>
                <c:pt idx="0">
                  <c:v>42644</c:v>
                </c:pt>
                <c:pt idx="1">
                  <c:v>42675</c:v>
                </c:pt>
                <c:pt idx="2">
                  <c:v>42705</c:v>
                </c:pt>
                <c:pt idx="3">
                  <c:v>42736</c:v>
                </c:pt>
                <c:pt idx="4">
                  <c:v>42767</c:v>
                </c:pt>
                <c:pt idx="5">
                  <c:v>42795</c:v>
                </c:pt>
                <c:pt idx="6">
                  <c:v>42826</c:v>
                </c:pt>
                <c:pt idx="7">
                  <c:v>42856</c:v>
                </c:pt>
                <c:pt idx="8">
                  <c:v>42887</c:v>
                </c:pt>
                <c:pt idx="9">
                  <c:v>42917</c:v>
                </c:pt>
                <c:pt idx="10">
                  <c:v>42948</c:v>
                </c:pt>
                <c:pt idx="11">
                  <c:v>42979</c:v>
                </c:pt>
                <c:pt idx="12">
                  <c:v>43009</c:v>
                </c:pt>
                <c:pt idx="13">
                  <c:v>43040</c:v>
                </c:pt>
                <c:pt idx="14">
                  <c:v>43070</c:v>
                </c:pt>
                <c:pt idx="15">
                  <c:v>43101</c:v>
                </c:pt>
                <c:pt idx="16">
                  <c:v>43132</c:v>
                </c:pt>
                <c:pt idx="17">
                  <c:v>43160</c:v>
                </c:pt>
                <c:pt idx="18">
                  <c:v>43191</c:v>
                </c:pt>
                <c:pt idx="19">
                  <c:v>43221</c:v>
                </c:pt>
                <c:pt idx="20">
                  <c:v>43252</c:v>
                </c:pt>
                <c:pt idx="21">
                  <c:v>43282</c:v>
                </c:pt>
                <c:pt idx="22">
                  <c:v>43313</c:v>
                </c:pt>
                <c:pt idx="23">
                  <c:v>43344</c:v>
                </c:pt>
                <c:pt idx="24">
                  <c:v>43374</c:v>
                </c:pt>
                <c:pt idx="25">
                  <c:v>43405</c:v>
                </c:pt>
                <c:pt idx="26">
                  <c:v>43435</c:v>
                </c:pt>
                <c:pt idx="27">
                  <c:v>43466</c:v>
                </c:pt>
                <c:pt idx="28">
                  <c:v>43497</c:v>
                </c:pt>
                <c:pt idx="29">
                  <c:v>43525</c:v>
                </c:pt>
                <c:pt idx="30">
                  <c:v>43556</c:v>
                </c:pt>
                <c:pt idx="31">
                  <c:v>43586</c:v>
                </c:pt>
                <c:pt idx="32">
                  <c:v>43617</c:v>
                </c:pt>
                <c:pt idx="33">
                  <c:v>43647</c:v>
                </c:pt>
                <c:pt idx="34">
                  <c:v>43678</c:v>
                </c:pt>
                <c:pt idx="35">
                  <c:v>43709</c:v>
                </c:pt>
              </c:numCache>
            </c:numRef>
          </c:cat>
          <c:val>
            <c:numRef>
              <c:f>'Beta example'!$P$30:$P$65</c:f>
              <c:numCache>
                <c:formatCode>0.00%</c:formatCode>
                <c:ptCount val="36"/>
                <c:pt idx="0">
                  <c:v>-0.1315453384418902</c:v>
                </c:pt>
                <c:pt idx="1">
                  <c:v>2.8921568627450878E-2</c:v>
                </c:pt>
                <c:pt idx="2">
                  <c:v>2.4297284421153087E-2</c:v>
                </c:pt>
                <c:pt idx="3">
                  <c:v>7.6744186046511453E-2</c:v>
                </c:pt>
                <c:pt idx="4">
                  <c:v>-3.1533477321814107E-2</c:v>
                </c:pt>
                <c:pt idx="5">
                  <c:v>9.500441570026763E-2</c:v>
                </c:pt>
                <c:pt idx="6">
                  <c:v>-9.3686317461764479E-2</c:v>
                </c:pt>
                <c:pt idx="7">
                  <c:v>5.393303370786473E-3</c:v>
                </c:pt>
                <c:pt idx="8">
                  <c:v>6.0348589166357325E-2</c:v>
                </c:pt>
                <c:pt idx="9">
                  <c:v>-4.4266401528937682E-2</c:v>
                </c:pt>
                <c:pt idx="10">
                  <c:v>-6.087335685928541E-2</c:v>
                </c:pt>
                <c:pt idx="11">
                  <c:v>0.10145607790248579</c:v>
                </c:pt>
                <c:pt idx="12">
                  <c:v>2.430699256686597E-2</c:v>
                </c:pt>
                <c:pt idx="13">
                  <c:v>2.6644462947543746E-2</c:v>
                </c:pt>
                <c:pt idx="14">
                  <c:v>1.6220559610705676E-2</c:v>
                </c:pt>
                <c:pt idx="15">
                  <c:v>-1.6360694986460422E-2</c:v>
                </c:pt>
                <c:pt idx="16">
                  <c:v>-7.0588235294117618E-2</c:v>
                </c:pt>
                <c:pt idx="17">
                  <c:v>-3.4046311654299388E-2</c:v>
                </c:pt>
                <c:pt idx="18">
                  <c:v>-8.3596840650557724E-2</c:v>
                </c:pt>
                <c:pt idx="19">
                  <c:v>7.8895459620540453E-3</c:v>
                </c:pt>
                <c:pt idx="20">
                  <c:v>5.52837057101907E-2</c:v>
                </c:pt>
                <c:pt idx="21">
                  <c:v>4.7287899860917859E-2</c:v>
                </c:pt>
                <c:pt idx="22">
                  <c:v>-4.7366091190792381E-2</c:v>
                </c:pt>
                <c:pt idx="23">
                  <c:v>-4.6468401486976507E-4</c:v>
                </c:pt>
                <c:pt idx="24">
                  <c:v>-7.3919107391910766E-2</c:v>
                </c:pt>
                <c:pt idx="25">
                  <c:v>5.8734939759035987E-2</c:v>
                </c:pt>
                <c:pt idx="26">
                  <c:v>-8.2503556187766613E-2</c:v>
                </c:pt>
                <c:pt idx="27">
                  <c:v>0.14263571059431523</c:v>
                </c:pt>
                <c:pt idx="28">
                  <c:v>-0.15015829262061098</c:v>
                </c:pt>
                <c:pt idx="29">
                  <c:v>-1.2240659274046828E-2</c:v>
                </c:pt>
                <c:pt idx="30">
                  <c:v>-3.2327049155552734E-3</c:v>
                </c:pt>
                <c:pt idx="31">
                  <c:v>-5.6756702702702722E-2</c:v>
                </c:pt>
                <c:pt idx="32">
                  <c:v>0.1191977009055758</c:v>
                </c:pt>
                <c:pt idx="33">
                  <c:v>3.3794161096049047E-2</c:v>
                </c:pt>
                <c:pt idx="34">
                  <c:v>0.11936596734195315</c:v>
                </c:pt>
                <c:pt idx="35">
                  <c:v>-3.4513274336283262E-2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1C-4C7D-8ACB-03F274D4831A}"/>
            </c:ext>
          </c:extLst>
        </c:ser>
        <c:ser>
          <c:idx val="3"/>
          <c:order val="3"/>
          <c:tx>
            <c:v>T-bill</c:v>
          </c:tx>
          <c:spPr>
            <a:ln w="28575" cap="rnd">
              <a:solidFill>
                <a:srgbClr val="006600"/>
              </a:solidFill>
              <a:round/>
            </a:ln>
            <a:effectLst/>
          </c:spPr>
          <c:marker>
            <c:symbol val="none"/>
          </c:marker>
          <c:cat>
            <c:numRef>
              <c:f>'Beta example'!$B$30:$B$65</c:f>
              <c:numCache>
                <c:formatCode>m/d/yyyy</c:formatCode>
                <c:ptCount val="36"/>
                <c:pt idx="0">
                  <c:v>42644</c:v>
                </c:pt>
                <c:pt idx="1">
                  <c:v>42675</c:v>
                </c:pt>
                <c:pt idx="2">
                  <c:v>42705</c:v>
                </c:pt>
                <c:pt idx="3">
                  <c:v>42736</c:v>
                </c:pt>
                <c:pt idx="4">
                  <c:v>42767</c:v>
                </c:pt>
                <c:pt idx="5">
                  <c:v>42795</c:v>
                </c:pt>
                <c:pt idx="6">
                  <c:v>42826</c:v>
                </c:pt>
                <c:pt idx="7">
                  <c:v>42856</c:v>
                </c:pt>
                <c:pt idx="8">
                  <c:v>42887</c:v>
                </c:pt>
                <c:pt idx="9">
                  <c:v>42917</c:v>
                </c:pt>
                <c:pt idx="10">
                  <c:v>42948</c:v>
                </c:pt>
                <c:pt idx="11">
                  <c:v>42979</c:v>
                </c:pt>
                <c:pt idx="12">
                  <c:v>43009</c:v>
                </c:pt>
                <c:pt idx="13">
                  <c:v>43040</c:v>
                </c:pt>
                <c:pt idx="14">
                  <c:v>43070</c:v>
                </c:pt>
                <c:pt idx="15">
                  <c:v>43101</c:v>
                </c:pt>
                <c:pt idx="16">
                  <c:v>43132</c:v>
                </c:pt>
                <c:pt idx="17">
                  <c:v>43160</c:v>
                </c:pt>
                <c:pt idx="18">
                  <c:v>43191</c:v>
                </c:pt>
                <c:pt idx="19">
                  <c:v>43221</c:v>
                </c:pt>
                <c:pt idx="20">
                  <c:v>43252</c:v>
                </c:pt>
                <c:pt idx="21">
                  <c:v>43282</c:v>
                </c:pt>
                <c:pt idx="22">
                  <c:v>43313</c:v>
                </c:pt>
                <c:pt idx="23">
                  <c:v>43344</c:v>
                </c:pt>
                <c:pt idx="24">
                  <c:v>43374</c:v>
                </c:pt>
                <c:pt idx="25">
                  <c:v>43405</c:v>
                </c:pt>
                <c:pt idx="26">
                  <c:v>43435</c:v>
                </c:pt>
                <c:pt idx="27">
                  <c:v>43466</c:v>
                </c:pt>
                <c:pt idx="28">
                  <c:v>43497</c:v>
                </c:pt>
                <c:pt idx="29">
                  <c:v>43525</c:v>
                </c:pt>
                <c:pt idx="30">
                  <c:v>43556</c:v>
                </c:pt>
                <c:pt idx="31">
                  <c:v>43586</c:v>
                </c:pt>
                <c:pt idx="32">
                  <c:v>43617</c:v>
                </c:pt>
                <c:pt idx="33">
                  <c:v>43647</c:v>
                </c:pt>
                <c:pt idx="34">
                  <c:v>43678</c:v>
                </c:pt>
                <c:pt idx="35">
                  <c:v>43709</c:v>
                </c:pt>
              </c:numCache>
            </c:numRef>
          </c:cat>
          <c:val>
            <c:numRef>
              <c:f>'Beta example'!$D$30:$D$65</c:f>
              <c:numCache>
                <c:formatCode>0.000%</c:formatCode>
                <c:ptCount val="36"/>
                <c:pt idx="0">
                  <c:v>3.3E-3</c:v>
                </c:pt>
                <c:pt idx="1">
                  <c:v>4.5000000000000005E-3</c:v>
                </c:pt>
                <c:pt idx="2">
                  <c:v>5.1000000000000004E-3</c:v>
                </c:pt>
                <c:pt idx="3">
                  <c:v>5.1000000000000004E-3</c:v>
                </c:pt>
                <c:pt idx="4">
                  <c:v>5.1999999999999998E-3</c:v>
                </c:pt>
                <c:pt idx="5">
                  <c:v>7.4000000000000003E-3</c:v>
                </c:pt>
                <c:pt idx="6">
                  <c:v>8.0000000000000002E-3</c:v>
                </c:pt>
                <c:pt idx="7">
                  <c:v>8.8999999999999999E-3</c:v>
                </c:pt>
                <c:pt idx="8">
                  <c:v>9.7999999999999997E-3</c:v>
                </c:pt>
                <c:pt idx="9">
                  <c:v>1.0700000000000001E-2</c:v>
                </c:pt>
                <c:pt idx="10">
                  <c:v>1.01E-2</c:v>
                </c:pt>
                <c:pt idx="11">
                  <c:v>1.03E-2</c:v>
                </c:pt>
                <c:pt idx="12">
                  <c:v>1.0700000000000001E-2</c:v>
                </c:pt>
                <c:pt idx="13">
                  <c:v>1.23E-2</c:v>
                </c:pt>
                <c:pt idx="14">
                  <c:v>1.32E-2</c:v>
                </c:pt>
                <c:pt idx="15">
                  <c:v>1.41E-2</c:v>
                </c:pt>
                <c:pt idx="16">
                  <c:v>1.5700000000000002E-2</c:v>
                </c:pt>
                <c:pt idx="17">
                  <c:v>1.7000000000000001E-2</c:v>
                </c:pt>
                <c:pt idx="18">
                  <c:v>1.7600000000000001E-2</c:v>
                </c:pt>
                <c:pt idx="19">
                  <c:v>1.8600000000000002E-2</c:v>
                </c:pt>
                <c:pt idx="20">
                  <c:v>1.9E-2</c:v>
                </c:pt>
                <c:pt idx="21">
                  <c:v>1.9599999999999999E-2</c:v>
                </c:pt>
                <c:pt idx="22">
                  <c:v>2.0299999999999999E-2</c:v>
                </c:pt>
                <c:pt idx="23">
                  <c:v>2.1299999999999999E-2</c:v>
                </c:pt>
                <c:pt idx="24">
                  <c:v>2.2499999999999999E-2</c:v>
                </c:pt>
                <c:pt idx="25">
                  <c:v>2.3300000000000001E-2</c:v>
                </c:pt>
                <c:pt idx="26">
                  <c:v>2.3700000000000002E-2</c:v>
                </c:pt>
                <c:pt idx="27">
                  <c:v>2.3700000000000002E-2</c:v>
                </c:pt>
                <c:pt idx="28">
                  <c:v>2.3900000000000001E-2</c:v>
                </c:pt>
                <c:pt idx="29">
                  <c:v>2.4E-2</c:v>
                </c:pt>
                <c:pt idx="30">
                  <c:v>2.3799999999999998E-2</c:v>
                </c:pt>
                <c:pt idx="31">
                  <c:v>2.35E-2</c:v>
                </c:pt>
                <c:pt idx="32">
                  <c:v>2.1700000000000001E-2</c:v>
                </c:pt>
                <c:pt idx="33">
                  <c:v>2.1000000000000001E-2</c:v>
                </c:pt>
                <c:pt idx="34">
                  <c:v>1.95E-2</c:v>
                </c:pt>
                <c:pt idx="35">
                  <c:v>1.8799999999999997E-2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1C-4C7D-8ACB-03F274D48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5041999"/>
        <c:axId val="1534319439"/>
      </c:lineChart>
      <c:dateAx>
        <c:axId val="1545041999"/>
        <c:scaling>
          <c:orientation val="minMax"/>
        </c:scaling>
        <c:delete val="0"/>
        <c:axPos val="b"/>
        <c:numFmt formatCode="m/d/yyyy" sourceLinked="1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319439"/>
        <c:crosses val="autoZero"/>
        <c:auto val="1"/>
        <c:lblOffset val="100"/>
        <c:baseTimeUnit val="months"/>
        <c:majorUnit val="5"/>
      </c:dateAx>
      <c:valAx>
        <c:axId val="1534319439"/>
        <c:scaling>
          <c:orientation val="minMax"/>
          <c:max val="0.15000000000000002"/>
          <c:min val="-0.15000000000000002"/>
        </c:scaling>
        <c:delete val="0"/>
        <c:axPos val="l"/>
        <c:numFmt formatCode="0%" sourceLinked="0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04199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25400" cap="rnd">
                <a:solidFill>
                  <a:srgbClr val="C00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'Beta example'!$S$30:$S$65</c:f>
              <c:numCache>
                <c:formatCode>0.00%</c:formatCode>
                <c:ptCount val="36"/>
                <c:pt idx="0">
                  <c:v>-2.2700000000000001E-2</c:v>
                </c:pt>
                <c:pt idx="1">
                  <c:v>2.9700000000000001E-2</c:v>
                </c:pt>
                <c:pt idx="2">
                  <c:v>1.3100000000000001E-2</c:v>
                </c:pt>
                <c:pt idx="3">
                  <c:v>1.2800000000000001E-2</c:v>
                </c:pt>
                <c:pt idx="4">
                  <c:v>3.2000000000000001E-2</c:v>
                </c:pt>
                <c:pt idx="5">
                  <c:v>-7.7999999999999996E-3</c:v>
                </c:pt>
                <c:pt idx="6">
                  <c:v>1.1000000000000001E-3</c:v>
                </c:pt>
                <c:pt idx="7">
                  <c:v>2.7000000000000001E-3</c:v>
                </c:pt>
                <c:pt idx="8">
                  <c:v>-5.0000000000000001E-3</c:v>
                </c:pt>
                <c:pt idx="9">
                  <c:v>8.6E-3</c:v>
                </c:pt>
                <c:pt idx="10">
                  <c:v>-9.5999999999999992E-3</c:v>
                </c:pt>
                <c:pt idx="11">
                  <c:v>8.9999999999999993E-3</c:v>
                </c:pt>
                <c:pt idx="12">
                  <c:v>1.15E-2</c:v>
                </c:pt>
                <c:pt idx="13">
                  <c:v>-8.6E-3</c:v>
                </c:pt>
                <c:pt idx="14">
                  <c:v>2.1100000000000001E-2</c:v>
                </c:pt>
                <c:pt idx="15">
                  <c:v>4.2099999999999999E-2</c:v>
                </c:pt>
                <c:pt idx="16">
                  <c:v>-5.4600000000000003E-2</c:v>
                </c:pt>
                <c:pt idx="17">
                  <c:v>-4.3900000000000002E-2</c:v>
                </c:pt>
                <c:pt idx="18">
                  <c:v>-1.49E-2</c:v>
                </c:pt>
                <c:pt idx="19">
                  <c:v>3.0000000000000001E-3</c:v>
                </c:pt>
                <c:pt idx="20">
                  <c:v>-1.4200000000000001E-2</c:v>
                </c:pt>
                <c:pt idx="21">
                  <c:v>1.6400000000000001E-2</c:v>
                </c:pt>
                <c:pt idx="22">
                  <c:v>0.01</c:v>
                </c:pt>
                <c:pt idx="23">
                  <c:v>-1.7000000000000001E-2</c:v>
                </c:pt>
                <c:pt idx="24">
                  <c:v>-9.1899999999999996E-2</c:v>
                </c:pt>
                <c:pt idx="25">
                  <c:v>-5.4000000000000003E-3</c:v>
                </c:pt>
                <c:pt idx="26">
                  <c:v>-0.11550000000000001</c:v>
                </c:pt>
                <c:pt idx="27">
                  <c:v>5.5E-2</c:v>
                </c:pt>
                <c:pt idx="28">
                  <c:v>5.7999999999999996E-3</c:v>
                </c:pt>
                <c:pt idx="29">
                  <c:v>-6.1000000000000004E-3</c:v>
                </c:pt>
                <c:pt idx="30">
                  <c:v>1.55E-2</c:v>
                </c:pt>
                <c:pt idx="31">
                  <c:v>-8.9300000000000004E-2</c:v>
                </c:pt>
                <c:pt idx="32">
                  <c:v>4.7199999999999999E-2</c:v>
                </c:pt>
                <c:pt idx="33">
                  <c:v>-7.9000000000000008E-3</c:v>
                </c:pt>
                <c:pt idx="34">
                  <c:v>-3.7600000000000001E-2</c:v>
                </c:pt>
                <c:pt idx="35">
                  <c:v>-5.1000000000000004E-3</c:v>
                </c:pt>
              </c:numCache>
            </c:numRef>
          </c:xVal>
          <c:yVal>
            <c:numRef>
              <c:f>'Beta example'!$T$30:$T$65</c:f>
              <c:numCache>
                <c:formatCode>0.00%</c:formatCode>
                <c:ptCount val="36"/>
                <c:pt idx="0">
                  <c:v>-0.1348453384418902</c:v>
                </c:pt>
                <c:pt idx="1">
                  <c:v>2.4421568627450877E-2</c:v>
                </c:pt>
                <c:pt idx="2">
                  <c:v>1.9197284421153087E-2</c:v>
                </c:pt>
                <c:pt idx="3">
                  <c:v>7.164418604651146E-2</c:v>
                </c:pt>
                <c:pt idx="4">
                  <c:v>-3.6733477321814104E-2</c:v>
                </c:pt>
                <c:pt idx="5">
                  <c:v>8.7604415700267627E-2</c:v>
                </c:pt>
                <c:pt idx="6">
                  <c:v>-0.10168631746176449</c:v>
                </c:pt>
                <c:pt idx="7">
                  <c:v>-3.5066966292135269E-3</c:v>
                </c:pt>
                <c:pt idx="8">
                  <c:v>5.0548589166357322E-2</c:v>
                </c:pt>
                <c:pt idx="9">
                  <c:v>-5.4966401528937683E-2</c:v>
                </c:pt>
                <c:pt idx="10">
                  <c:v>-7.0973356859285408E-2</c:v>
                </c:pt>
                <c:pt idx="11">
                  <c:v>9.1156077902485783E-2</c:v>
                </c:pt>
                <c:pt idx="12">
                  <c:v>1.3606992566865969E-2</c:v>
                </c:pt>
                <c:pt idx="13">
                  <c:v>1.4344462947543745E-2</c:v>
                </c:pt>
                <c:pt idx="14">
                  <c:v>3.0205596107056761E-3</c:v>
                </c:pt>
                <c:pt idx="15">
                  <c:v>-3.0460694986460424E-2</c:v>
                </c:pt>
                <c:pt idx="16">
                  <c:v>-8.6288235294117624E-2</c:v>
                </c:pt>
                <c:pt idx="17">
                  <c:v>-5.1046311654299389E-2</c:v>
                </c:pt>
                <c:pt idx="18">
                  <c:v>-0.10119684065055773</c:v>
                </c:pt>
                <c:pt idx="19">
                  <c:v>-1.0710454037945957E-2</c:v>
                </c:pt>
                <c:pt idx="20">
                  <c:v>3.6283705710190697E-2</c:v>
                </c:pt>
                <c:pt idx="21">
                  <c:v>2.768789986091786E-2</c:v>
                </c:pt>
                <c:pt idx="22">
                  <c:v>-6.766609119079238E-2</c:v>
                </c:pt>
                <c:pt idx="23">
                  <c:v>-2.1764684014869765E-2</c:v>
                </c:pt>
                <c:pt idx="24">
                  <c:v>-9.6419107391910758E-2</c:v>
                </c:pt>
                <c:pt idx="25">
                  <c:v>3.5434939759035985E-2</c:v>
                </c:pt>
                <c:pt idx="26">
                  <c:v>-0.10620355618776661</c:v>
                </c:pt>
                <c:pt idx="27">
                  <c:v>0.11893571059431524</c:v>
                </c:pt>
                <c:pt idx="28">
                  <c:v>-0.17405829262061098</c:v>
                </c:pt>
                <c:pt idx="29">
                  <c:v>-3.6240659274046828E-2</c:v>
                </c:pt>
                <c:pt idx="30">
                  <c:v>-2.7032704915555272E-2</c:v>
                </c:pt>
                <c:pt idx="31">
                  <c:v>-8.0256702702702715E-2</c:v>
                </c:pt>
                <c:pt idx="32">
                  <c:v>9.7497700905575801E-2</c:v>
                </c:pt>
                <c:pt idx="33">
                  <c:v>1.2794161096049046E-2</c:v>
                </c:pt>
                <c:pt idx="34">
                  <c:v>9.9865967341953146E-2</c:v>
                </c:pt>
                <c:pt idx="35">
                  <c:v>-5.3313274336283259E-2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EA5-4ACA-8C75-DF1EC3B88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70397135"/>
        <c:axId val="1534230415"/>
      </c:scatterChart>
      <c:valAx>
        <c:axId val="1570397135"/>
        <c:scaling>
          <c:orientation val="minMax"/>
        </c:scaling>
        <c:delete val="0"/>
        <c:axPos val="b"/>
        <c:numFmt formatCode="0%" sourceLinked="0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230415"/>
        <c:crosses val="autoZero"/>
        <c:crossBetween val="midCat"/>
      </c:valAx>
      <c:valAx>
        <c:axId val="1534230415"/>
        <c:scaling>
          <c:orientation val="minMax"/>
        </c:scaling>
        <c:delete val="0"/>
        <c:axPos val="l"/>
        <c:numFmt formatCode="0%" sourceLinked="0"/>
        <c:majorTickMark val="cross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0397135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582A5-E592-4D56-958B-56E54152252B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2C072-76FC-4439-8E21-B179EA1F4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8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3C75-08A5-4994-A3E6-7DBDB37BC5E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55D2A-133C-4D7D-81D4-14D33A914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7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600200"/>
          </a:xfrm>
        </p:spPr>
        <p:txBody>
          <a:bodyPr/>
          <a:lstStyle>
            <a:lvl1pPr algn="l">
              <a:spcBef>
                <a:spcPts val="600"/>
              </a:spcBef>
              <a:buClr>
                <a:srgbClr val="000000"/>
              </a:buClr>
              <a:defRPr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62200"/>
            <a:ext cx="5943600" cy="2819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buClr>
                <a:srgbClr val="000000"/>
              </a:buClr>
              <a:defRPr lang="en-US" sz="4400">
                <a:solidFill>
                  <a:schemeClr val="tx1"/>
                </a:solidFill>
                <a:latin typeface="Helvetica" pitchFamily="34" charset="0"/>
                <a:ea typeface="Verdana" pitchFamily="34" charset="0"/>
                <a:cs typeface="Helvetica" pitchFamily="34" charset="0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09600" y="6277998"/>
            <a:ext cx="7924800" cy="503802"/>
          </a:xfrm>
        </p:spPr>
        <p:txBody>
          <a:bodyPr anchor="ctr">
            <a:noAutofit/>
          </a:bodyPr>
          <a:lstStyle>
            <a:lvl1pPr marL="0" indent="0" algn="ctr">
              <a:buClr>
                <a:srgbClr val="000000"/>
              </a:buClr>
              <a:buNone/>
              <a:defRPr sz="12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2pPr>
            <a:lvl3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3pPr>
            <a:lvl4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29540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>
              <a:buClr>
                <a:srgbClr val="000000"/>
              </a:buCl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281940" y="3429000"/>
            <a:ext cx="8557260" cy="1246909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81940" y="5006340"/>
            <a:ext cx="8557260" cy="108966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076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79400" y="1752600"/>
            <a:ext cx="8534400" cy="12954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79400" y="4515323"/>
            <a:ext cx="8534400" cy="8186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81940" y="5672161"/>
            <a:ext cx="8557260" cy="72863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>
                <a:latin typeface="Arial" pitchFamily="34" charset="0"/>
                <a:cs typeface="Arial" pitchFamily="34" charset="0"/>
              </a:defRPr>
            </a:lvl1pPr>
            <a:lvl2pPr>
              <a:defRPr lang="en-US" smtClean="0">
                <a:latin typeface="Arial" pitchFamily="34" charset="0"/>
                <a:cs typeface="Arial" pitchFamily="34" charset="0"/>
              </a:defRPr>
            </a:lvl2pPr>
            <a:lvl3pPr>
              <a:defRPr lang="en-US" smtClean="0">
                <a:latin typeface="Arial" pitchFamily="34" charset="0"/>
                <a:cs typeface="Arial" pitchFamily="34" charset="0"/>
              </a:defRPr>
            </a:lvl3pPr>
            <a:lvl4pPr>
              <a:defRPr lang="en-US" smtClean="0">
                <a:latin typeface="Arial" pitchFamily="34" charset="0"/>
                <a:cs typeface="Arial" pitchFamily="34" charset="0"/>
              </a:defRPr>
            </a:lvl4pPr>
            <a:lvl5pPr>
              <a:defRPr lang="ru-RU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1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857500" y="3200400"/>
            <a:ext cx="3429000" cy="12192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4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40" y="2867787"/>
            <a:ext cx="8046720" cy="1198626"/>
          </a:xfrm>
        </p:spPr>
        <p:txBody>
          <a:bodyPr>
            <a:noAutofit/>
          </a:bodyPr>
          <a:lstStyle>
            <a:lvl1pPr marL="444500" indent="0" algn="ctr" defTabSz="914400" rtl="0" eaLnBrk="1" latinLnBrk="0" hangingPunct="1">
              <a:spcBef>
                <a:spcPct val="20000"/>
              </a:spcBef>
              <a:buClr>
                <a:srgbClr val="242328"/>
              </a:buClr>
              <a:buFont typeface="Arial" pitchFamily="34" charset="0"/>
              <a:buNone/>
              <a:defRPr lang="en-US" sz="3600" kern="12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50558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rmAutofit/>
          </a:bodyPr>
          <a:lstStyle>
            <a:lvl1pPr algn="ctr"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0" y="6629400"/>
            <a:ext cx="2362200" cy="258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aseline="0">
                <a:solidFill>
                  <a:schemeClr val="bg1"/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 dirty="0"/>
              <a:t>@2019 McGraw Hill Education.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23234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9C2D285-C82C-4982-96B4-E15DBE97A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718F463-0DDE-4471-93E7-3446882ED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326BD9A-577E-4757-B8C3-63595BA4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750DB-6CE2-4DFD-B646-C46EACEB57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592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AFD2D-9E64-4397-BF07-D73325FB8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52A3C-5C8D-4BEA-A8EB-8681FFF63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7D7D8-83F9-44C8-B7BE-6CB8121D8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B0CB6-A719-4E2B-B0F8-1348E3A60B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93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640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</p:sldLayoutIdLst>
  <p:txStyles>
    <p:titleStyle>
      <a:lvl1pPr algn="ctr" defTabSz="914400" rtl="0" eaLnBrk="1" latinLnBrk="0" hangingPunct="1">
        <a:spcBef>
          <a:spcPts val="600"/>
        </a:spcBef>
        <a:buNone/>
        <a:defRPr sz="3600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92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1pPr>
      <a:lvl2pPr marL="8064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2pPr>
      <a:lvl3pPr marL="12636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3pPr>
      <a:lvl4pPr marL="1720850" indent="-34925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4pPr>
      <a:lvl5pPr marL="21780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4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8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08460"/>
            <a:ext cx="9144000" cy="164414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i="1" dirty="0">
                <a:latin typeface="Helvetica" pitchFamily="34" charset="0"/>
                <a:cs typeface="Helvetica" pitchFamily="34" charset="0"/>
              </a:rPr>
              <a:t>Essentials of Investments</a:t>
            </a:r>
            <a:br>
              <a:rPr lang="en-US" dirty="0">
                <a:latin typeface="Helvetica" pitchFamily="34" charset="0"/>
                <a:cs typeface="Helvetica" pitchFamily="34" charset="0"/>
              </a:rPr>
            </a:br>
            <a:r>
              <a:rPr lang="en-US" sz="3200" dirty="0">
                <a:latin typeface="Helvetica" pitchFamily="34" charset="0"/>
                <a:cs typeface="Helvetica" pitchFamily="34" charset="0"/>
              </a:rPr>
              <a:t>Eleventh Edition</a:t>
            </a:r>
            <a:br>
              <a:rPr lang="en-US" sz="3200" dirty="0">
                <a:latin typeface="Helvetica" pitchFamily="34" charset="0"/>
                <a:cs typeface="Helvetica" pitchFamily="34" charset="0"/>
              </a:rPr>
            </a:br>
            <a:r>
              <a:rPr lang="en-US" sz="2800" dirty="0">
                <a:latin typeface="Helvetica" pitchFamily="34" charset="0"/>
                <a:cs typeface="Helvetica" pitchFamily="34" charset="0"/>
              </a:rPr>
              <a:t>Bodie, Kane, and Marcus</a:t>
            </a:r>
            <a:endParaRPr lang="en-US" sz="3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52500" y="2019300"/>
            <a:ext cx="7239000" cy="2819400"/>
          </a:xfrm>
        </p:spPr>
        <p:txBody>
          <a:bodyPr>
            <a:normAutofit/>
          </a:bodyPr>
          <a:lstStyle/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b="1" dirty="0">
                <a:latin typeface="Helvetica" pitchFamily="34" charset="0"/>
                <a:cs typeface="Helvetica" pitchFamily="34" charset="0"/>
              </a:rPr>
              <a:t>Chapter 7</a:t>
            </a:r>
          </a:p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600" dirty="0"/>
              <a:t>CAPM and APT</a:t>
            </a:r>
          </a:p>
        </p:txBody>
      </p:sp>
      <p:pic>
        <p:nvPicPr>
          <p:cNvPr id="10" name="Picture 9" descr="McGraw Hill Education 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" y="6273800"/>
            <a:ext cx="503699" cy="50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30269" y="6226669"/>
            <a:ext cx="8437531" cy="577077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sz="1200" dirty="0"/>
              <a:t>© </a:t>
            </a:r>
            <a:r>
              <a:rPr lang="en-US" sz="1200" dirty="0"/>
              <a:t>2019 </a:t>
            </a:r>
            <a:r>
              <a:rPr sz="1200" dirty="0"/>
              <a:t>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3787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The Capital Asset Pricing Model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524000"/>
            <a:ext cx="8557260" cy="16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Capital Asset Pricing Model (CAPM)</a:t>
            </a:r>
          </a:p>
          <a:p>
            <a:pPr>
              <a:spcAft>
                <a:spcPts val="2400"/>
              </a:spcAft>
            </a:pPr>
            <a:r>
              <a:rPr lang="en-US" dirty="0"/>
              <a:t>Security’s required rate of return relates to </a:t>
            </a:r>
            <a:r>
              <a:rPr lang="en-US" dirty="0">
                <a:solidFill>
                  <a:srgbClr val="FF0000"/>
                </a:solidFill>
              </a:rPr>
              <a:t>systematic risk</a:t>
            </a:r>
            <a:r>
              <a:rPr lang="en-US" dirty="0"/>
              <a:t> measured by beta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>
          <a:xfrm>
            <a:off x="293370" y="5306291"/>
            <a:ext cx="8557260" cy="124690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Market Portfolio (M)</a:t>
            </a:r>
          </a:p>
          <a:p>
            <a:r>
              <a:rPr lang="en-US" dirty="0"/>
              <a:t>Each security held in proportion to market value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FCBB63-4B38-481F-A597-B7AC85A3A107}"/>
              </a:ext>
            </a:extLst>
          </p:cNvPr>
          <p:cNvSpPr txBox="1"/>
          <p:nvPr/>
        </p:nvSpPr>
        <p:spPr>
          <a:xfrm>
            <a:off x="2286000" y="2895600"/>
            <a:ext cx="28600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E(</a:t>
            </a:r>
            <a:r>
              <a:rPr lang="en-US" sz="2600" dirty="0" err="1"/>
              <a:t>R</a:t>
            </a:r>
            <a:r>
              <a:rPr lang="en-US" sz="2600" baseline="-25000" dirty="0" err="1"/>
              <a:t>i</a:t>
            </a:r>
            <a:r>
              <a:rPr lang="en-US" sz="2600" dirty="0" err="1"/>
              <a:t>|R</a:t>
            </a:r>
            <a:r>
              <a:rPr lang="en-US" sz="2600" baseline="-25000" dirty="0" err="1"/>
              <a:t>M</a:t>
            </a:r>
            <a:r>
              <a:rPr lang="en-US" sz="2600" dirty="0"/>
              <a:t>) = </a:t>
            </a:r>
            <a:r>
              <a:rPr lang="el-GR" sz="2600" dirty="0"/>
              <a:t>α</a:t>
            </a:r>
            <a:r>
              <a:rPr lang="en-US" sz="2600" baseline="-25000" dirty="0"/>
              <a:t>i</a:t>
            </a:r>
            <a:r>
              <a:rPr lang="en-US" sz="2600" dirty="0"/>
              <a:t> +</a:t>
            </a:r>
            <a:r>
              <a:rPr lang="el-GR" sz="2600" dirty="0"/>
              <a:t> β</a:t>
            </a:r>
            <a:r>
              <a:rPr lang="en-US" sz="2600" baseline="-25000" dirty="0" err="1"/>
              <a:t>i</a:t>
            </a:r>
            <a:r>
              <a:rPr lang="en-US" sz="2600" dirty="0" err="1"/>
              <a:t>R</a:t>
            </a:r>
            <a:r>
              <a:rPr lang="en-US" sz="2600" baseline="-25000" dirty="0" err="1"/>
              <a:t>M</a:t>
            </a:r>
            <a:r>
              <a:rPr lang="en-US" sz="26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E4A448-704A-491F-AFDF-DE8F9289F920}"/>
              </a:ext>
            </a:extLst>
          </p:cNvPr>
          <p:cNvSpPr txBox="1"/>
          <p:nvPr/>
        </p:nvSpPr>
        <p:spPr>
          <a:xfrm>
            <a:off x="838200" y="3505200"/>
            <a:ext cx="6439327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R</a:t>
            </a:r>
            <a:r>
              <a:rPr lang="en-US" sz="2600" baseline="-25000" dirty="0"/>
              <a:t>i</a:t>
            </a:r>
            <a:r>
              <a:rPr lang="en-US" sz="2600" dirty="0"/>
              <a:t> = investment excess return = </a:t>
            </a:r>
            <a:r>
              <a:rPr lang="en-US" sz="2600" dirty="0" err="1"/>
              <a:t>r</a:t>
            </a:r>
            <a:r>
              <a:rPr lang="en-US" sz="2600" baseline="-25000" dirty="0" err="1"/>
              <a:t>i</a:t>
            </a:r>
            <a:r>
              <a:rPr lang="en-US" sz="2600" dirty="0"/>
              <a:t> - r</a:t>
            </a:r>
            <a:r>
              <a:rPr lang="en-US" sz="2600" baseline="-25000" dirty="0"/>
              <a:t>f</a:t>
            </a:r>
          </a:p>
          <a:p>
            <a:r>
              <a:rPr lang="en-US" sz="2600" dirty="0"/>
              <a:t>R</a:t>
            </a:r>
            <a:r>
              <a:rPr lang="en-US" sz="2600" baseline="-25000" dirty="0"/>
              <a:t>M</a:t>
            </a:r>
            <a:r>
              <a:rPr lang="en-US" sz="2600" dirty="0"/>
              <a:t> = Market excess return = </a:t>
            </a:r>
            <a:r>
              <a:rPr lang="en-US" sz="2600" dirty="0" err="1"/>
              <a:t>r</a:t>
            </a:r>
            <a:r>
              <a:rPr lang="en-US" sz="2600" baseline="-25000" dirty="0" err="1"/>
              <a:t>M</a:t>
            </a:r>
            <a:r>
              <a:rPr lang="en-US" sz="2600" dirty="0"/>
              <a:t> - r</a:t>
            </a:r>
            <a:r>
              <a:rPr lang="en-US" sz="2600" baseline="-25000" dirty="0"/>
              <a:t>f</a:t>
            </a:r>
            <a:endParaRPr lang="en-US" sz="2600" dirty="0"/>
          </a:p>
          <a:p>
            <a:r>
              <a:rPr lang="el-GR" sz="2600" dirty="0"/>
              <a:t>α</a:t>
            </a:r>
            <a:r>
              <a:rPr lang="en-US" sz="2600" baseline="-25000" dirty="0"/>
              <a:t>i</a:t>
            </a:r>
            <a:r>
              <a:rPr lang="en-US" sz="2600" dirty="0"/>
              <a:t> = alpha, which represents the excess return</a:t>
            </a:r>
          </a:p>
          <a:p>
            <a:r>
              <a:rPr lang="el-GR" sz="2600" dirty="0"/>
              <a:t>β</a:t>
            </a:r>
            <a:r>
              <a:rPr lang="en-US" sz="2600" baseline="-25000" dirty="0"/>
              <a:t>i</a:t>
            </a:r>
            <a:r>
              <a:rPr lang="en-US" sz="2600" dirty="0"/>
              <a:t> = measure of investment’s systematic risk</a:t>
            </a:r>
          </a:p>
        </p:txBody>
      </p:sp>
    </p:spTree>
    <p:extLst>
      <p:ext uri="{BB962C8B-B14F-4D97-AF65-F5344CB8AC3E}">
        <p14:creationId xmlns:p14="http://schemas.microsoft.com/office/powerpoint/2010/main" val="292589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2" grpId="0" build="p"/>
      <p:bldP spid="5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30312"/>
          </a:xfrm>
        </p:spPr>
        <p:txBody>
          <a:bodyPr/>
          <a:lstStyle/>
          <a:p>
            <a:r>
              <a:rPr lang="en-US" dirty="0"/>
              <a:t>7.1 The Capital Asset Pricing Model: Assumptions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0182"/>
              </p:ext>
            </p:extLst>
          </p:nvPr>
        </p:nvGraphicFramePr>
        <p:xfrm>
          <a:off x="419100" y="1910838"/>
          <a:ext cx="8305800" cy="39565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54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1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99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itchFamily="34" charset="0"/>
                          <a:cs typeface="Arial" pitchFamily="34" charset="0"/>
                        </a:rPr>
                        <a:t>Market</a:t>
                      </a:r>
                      <a:r>
                        <a:rPr lang="en-US" sz="1800" b="1" baseline="0" dirty="0">
                          <a:latin typeface="Arial" pitchFamily="34" charset="0"/>
                          <a:cs typeface="Arial" pitchFamily="34" charset="0"/>
                        </a:rPr>
                        <a:t> Assumptions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itchFamily="34" charset="0"/>
                          <a:cs typeface="Arial" pitchFamily="34" charset="0"/>
                        </a:rPr>
                        <a:t>Investor Assumptions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latin typeface="Arial" pitchFamily="34" charset="0"/>
                          <a:cs typeface="Arial" pitchFamily="34" charset="0"/>
                        </a:rPr>
                        <a:t>All investors are price takers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Investors plan for the same (single-period) horizon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All information relevant to security analysis is free and publicly available.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Investors are efficient users of analytical methods 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 investors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 have homogeneous expectations.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All securities are publicly owned and traded.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Investors are rational, mean-variance optimizers.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16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No taxes on investment returns.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No transaction costs.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17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Lending and borrowing at the</a:t>
                      </a:r>
                      <a:r>
                        <a:rPr lang="en-US" sz="1800" baseline="0" dirty="0">
                          <a:latin typeface="Arial" pitchFamily="34" charset="0"/>
                          <a:cs typeface="Arial" pitchFamily="34" charset="0"/>
                        </a:rPr>
                        <a:t> same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 risk-free rate are unlimited.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919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The Capital Asset Pricing Model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371600"/>
            <a:ext cx="8481060" cy="289908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Hypothetical Equilibrium</a:t>
            </a:r>
          </a:p>
          <a:p>
            <a:r>
              <a:rPr lang="en-US" dirty="0"/>
              <a:t>All investors choose to hold market portfolio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Each security held in proportion to market value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Perfectly diversified</a:t>
            </a:r>
          </a:p>
          <a:p>
            <a:pPr>
              <a:spcBef>
                <a:spcPts val="1000"/>
              </a:spcBef>
            </a:pPr>
            <a:r>
              <a:rPr lang="en-US" dirty="0"/>
              <a:t>Market portfolio is on efficient frontier, optimal risky portfolio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E54B832-B9E1-4E5F-85D7-612D9A298B50}"/>
              </a:ext>
            </a:extLst>
          </p:cNvPr>
          <p:cNvGrpSpPr/>
          <p:nvPr/>
        </p:nvGrpSpPr>
        <p:grpSpPr>
          <a:xfrm>
            <a:off x="2743200" y="3828703"/>
            <a:ext cx="4070689" cy="2648297"/>
            <a:chOff x="2995532" y="3657600"/>
            <a:chExt cx="4070689" cy="264829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DC8DB31-B8E0-40BC-9E83-0D58C4045E66}"/>
                </a:ext>
              </a:extLst>
            </p:cNvPr>
            <p:cNvGrpSpPr/>
            <p:nvPr/>
          </p:nvGrpSpPr>
          <p:grpSpPr>
            <a:xfrm>
              <a:off x="2995532" y="3657600"/>
              <a:ext cx="4038032" cy="2648297"/>
              <a:chOff x="2995532" y="3588435"/>
              <a:chExt cx="4038032" cy="2648297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EF785B45-DF39-4797-BBD7-7FB990DC79BB}"/>
                  </a:ext>
                </a:extLst>
              </p:cNvPr>
              <p:cNvCxnSpPr/>
              <p:nvPr/>
            </p:nvCxnSpPr>
            <p:spPr>
              <a:xfrm>
                <a:off x="3405836" y="3886200"/>
                <a:ext cx="0" cy="22098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EDB540D6-03CA-4E54-A8D8-D908CB897AE4}"/>
                  </a:ext>
                </a:extLst>
              </p:cNvPr>
              <p:cNvCxnSpPr/>
              <p:nvPr/>
            </p:nvCxnSpPr>
            <p:spPr>
              <a:xfrm>
                <a:off x="3405836" y="6096000"/>
                <a:ext cx="3048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882225B-70FE-4CEC-88F0-6357392257DB}"/>
                  </a:ext>
                </a:extLst>
              </p:cNvPr>
              <p:cNvSpPr/>
              <p:nvPr/>
            </p:nvSpPr>
            <p:spPr>
              <a:xfrm>
                <a:off x="3999675" y="4800600"/>
                <a:ext cx="1234961" cy="1024932"/>
              </a:xfrm>
              <a:custGeom>
                <a:avLst/>
                <a:gdLst>
                  <a:gd name="connsiteX0" fmla="*/ 1234961 w 1234961"/>
                  <a:gd name="connsiteY0" fmla="*/ 0 h 1024932"/>
                  <a:gd name="connsiteX1" fmla="*/ 712447 w 1234961"/>
                  <a:gd name="connsiteY1" fmla="*/ 130629 h 1024932"/>
                  <a:gd name="connsiteX2" fmla="*/ 240174 w 1234961"/>
                  <a:gd name="connsiteY2" fmla="*/ 422031 h 1024932"/>
                  <a:gd name="connsiteX3" fmla="*/ 49255 w 1234961"/>
                  <a:gd name="connsiteY3" fmla="*/ 653143 h 1024932"/>
                  <a:gd name="connsiteX4" fmla="*/ 9062 w 1234961"/>
                  <a:gd name="connsiteY4" fmla="*/ 823965 h 1024932"/>
                  <a:gd name="connsiteX5" fmla="*/ 189932 w 1234961"/>
                  <a:gd name="connsiteY5" fmla="*/ 1024932 h 1024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4961" h="1024932">
                    <a:moveTo>
                      <a:pt x="1234961" y="0"/>
                    </a:moveTo>
                    <a:cubicBezTo>
                      <a:pt x="1056603" y="30145"/>
                      <a:pt x="878245" y="60290"/>
                      <a:pt x="712447" y="130629"/>
                    </a:cubicBezTo>
                    <a:cubicBezTo>
                      <a:pt x="546649" y="200968"/>
                      <a:pt x="350706" y="334945"/>
                      <a:pt x="240174" y="422031"/>
                    </a:cubicBezTo>
                    <a:cubicBezTo>
                      <a:pt x="129642" y="509117"/>
                      <a:pt x="87774" y="586154"/>
                      <a:pt x="49255" y="653143"/>
                    </a:cubicBezTo>
                    <a:cubicBezTo>
                      <a:pt x="10736" y="720132"/>
                      <a:pt x="-14384" y="762000"/>
                      <a:pt x="9062" y="823965"/>
                    </a:cubicBezTo>
                    <a:cubicBezTo>
                      <a:pt x="32508" y="885930"/>
                      <a:pt x="111220" y="955431"/>
                      <a:pt x="189932" y="1024932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1848BCF-920C-4A3E-B46E-BAFCB7CDCF71}"/>
                  </a:ext>
                </a:extLst>
              </p:cNvPr>
              <p:cNvCxnSpPr/>
              <p:nvPr/>
            </p:nvCxnSpPr>
            <p:spPr>
              <a:xfrm flipV="1">
                <a:off x="3405836" y="4398665"/>
                <a:ext cx="2209800" cy="1240135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0FF0B39-5375-4F47-9A6C-4407196DC0E7}"/>
                  </a:ext>
                </a:extLst>
              </p:cNvPr>
              <p:cNvSpPr txBox="1"/>
              <p:nvPr/>
            </p:nvSpPr>
            <p:spPr>
              <a:xfrm>
                <a:off x="4244036" y="4810780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•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4F1CB34-615C-44E1-9315-8AF3688E3C3D}"/>
                  </a:ext>
                </a:extLst>
              </p:cNvPr>
              <p:cNvSpPr txBox="1"/>
              <p:nvPr/>
            </p:nvSpPr>
            <p:spPr>
              <a:xfrm>
                <a:off x="3901742" y="4300882"/>
                <a:ext cx="99270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Market</a:t>
                </a:r>
              </a:p>
              <a:p>
                <a:pPr algn="ctr"/>
                <a:r>
                  <a:rPr lang="en-US" dirty="0"/>
                  <a:t>Portfolio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EA49852-C541-45FD-B1FB-565DB22ECBBC}"/>
                  </a:ext>
                </a:extLst>
              </p:cNvPr>
              <p:cNvSpPr txBox="1"/>
              <p:nvPr/>
            </p:nvSpPr>
            <p:spPr>
              <a:xfrm>
                <a:off x="2995532" y="3588435"/>
                <a:ext cx="8206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Return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FAF1089-079D-4F3D-9EF5-1FFE77C031FF}"/>
                  </a:ext>
                </a:extLst>
              </p:cNvPr>
              <p:cNvSpPr txBox="1"/>
              <p:nvPr/>
            </p:nvSpPr>
            <p:spPr>
              <a:xfrm>
                <a:off x="6477000" y="5867400"/>
                <a:ext cx="5565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Risk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34E635-9224-47A5-B1EB-7F45D83B2A36}"/>
                </a:ext>
              </a:extLst>
            </p:cNvPr>
            <p:cNvSpPr txBox="1"/>
            <p:nvPr/>
          </p:nvSpPr>
          <p:spPr>
            <a:xfrm>
              <a:off x="5320037" y="4685099"/>
              <a:ext cx="17461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Efficient Frontier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483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The Capital Asset Pricing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219200"/>
            <a:ext cx="8328660" cy="320041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Hypothetical Equilibrium</a:t>
            </a:r>
          </a:p>
          <a:p>
            <a:r>
              <a:rPr lang="en-US" dirty="0"/>
              <a:t>Risk premium on market portfolio is proportional to variance of market portfolio and investor’s risk aversion.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7B4FFAD-19B4-4A21-AED6-394A0641A5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466358"/>
              </p:ext>
            </p:extLst>
          </p:nvPr>
        </p:nvGraphicFramePr>
        <p:xfrm>
          <a:off x="3300413" y="2743200"/>
          <a:ext cx="2544762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0" name="Equation" r:id="rId3" imgW="1079280" imgH="266400" progId="Equation.DSMT4">
                  <p:embed/>
                </p:oleObj>
              </mc:Choice>
              <mc:Fallback>
                <p:oleObj name="Equation" r:id="rId3" imgW="1079280" imgH="26640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00413" y="2743200"/>
                        <a:ext cx="2544762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FF11D25-6DAB-4FA0-BC81-9AC18B0882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074529"/>
              </p:ext>
            </p:extLst>
          </p:nvPr>
        </p:nvGraphicFramePr>
        <p:xfrm>
          <a:off x="990600" y="3581530"/>
          <a:ext cx="7416720" cy="838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Equation" r:id="rId5" imgW="3708360" imgH="419040" progId="Equation.DSMT4">
                  <p:embed/>
                </p:oleObj>
              </mc:Choice>
              <mc:Fallback>
                <p:oleObj name="Equation" r:id="rId5" imgW="3708360" imgH="4190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A2B0C7A-E4C1-4C7D-87A0-70866BEF60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0600" y="3581530"/>
                        <a:ext cx="7416720" cy="838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6A57C61-5EFC-42EF-B0AF-2C731C79114C}"/>
              </a:ext>
            </a:extLst>
          </p:cNvPr>
          <p:cNvSpPr txBox="1">
            <a:spLocks/>
          </p:cNvSpPr>
          <p:nvPr/>
        </p:nvSpPr>
        <p:spPr>
          <a:xfrm>
            <a:off x="281940" y="4457640"/>
            <a:ext cx="8328660" cy="1790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2pPr>
            <a:lvl3pPr marL="13716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3pPr>
            <a:lvl4pPr marL="18288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4pPr>
            <a:lvl5pPr marL="2178050" indent="-34925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</a:pPr>
            <a:r>
              <a:rPr lang="en-US" dirty="0"/>
              <a:t>Risk premium on individual assets</a:t>
            </a:r>
          </a:p>
          <a:p>
            <a:pPr lvl="1"/>
            <a:r>
              <a:rPr lang="en-US" dirty="0"/>
              <a:t>Proportional to risk premium on market portfolio</a:t>
            </a:r>
          </a:p>
          <a:p>
            <a:pPr lvl="1"/>
            <a:r>
              <a:rPr lang="en-US" dirty="0"/>
              <a:t>Proportional to beta coefficient of security on market portfolio</a:t>
            </a:r>
          </a:p>
        </p:txBody>
      </p:sp>
    </p:spTree>
    <p:extLst>
      <p:ext uri="{BB962C8B-B14F-4D97-AF65-F5344CB8AC3E}">
        <p14:creationId xmlns:p14="http://schemas.microsoft.com/office/powerpoint/2010/main" val="276527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Figure 7.1 Efficient Frontier and Capital Market Line</a:t>
            </a:r>
          </a:p>
        </p:txBody>
      </p:sp>
      <p:pic>
        <p:nvPicPr>
          <p:cNvPr id="11" name="Picture 10" descr="Graph showing the capital market line intersecting at the optimal risk-return point, labeled point M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276" y="1447800"/>
            <a:ext cx="6107448" cy="465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441A042-A7E4-4C92-8603-225AAD7A06C6}"/>
              </a:ext>
            </a:extLst>
          </p:cNvPr>
          <p:cNvGrpSpPr/>
          <p:nvPr/>
        </p:nvGrpSpPr>
        <p:grpSpPr>
          <a:xfrm>
            <a:off x="4381151" y="2385646"/>
            <a:ext cx="610298" cy="1652954"/>
            <a:chOff x="4381151" y="2385646"/>
            <a:chExt cx="610298" cy="1652954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05727EC-09F7-4D83-8C2F-FD903EC0F267}"/>
                </a:ext>
              </a:extLst>
            </p:cNvPr>
            <p:cNvSpPr/>
            <p:nvPr/>
          </p:nvSpPr>
          <p:spPr>
            <a:xfrm>
              <a:off x="4419600" y="3581400"/>
              <a:ext cx="533400" cy="45720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171C6CF-FD6F-41D9-9F41-E175A9A63154}"/>
                </a:ext>
              </a:extLst>
            </p:cNvPr>
            <p:cNvSpPr/>
            <p:nvPr/>
          </p:nvSpPr>
          <p:spPr>
            <a:xfrm>
              <a:off x="4381151" y="2385646"/>
              <a:ext cx="610298" cy="1195754"/>
            </a:xfrm>
            <a:custGeom>
              <a:avLst/>
              <a:gdLst>
                <a:gd name="connsiteX0" fmla="*/ 328944 w 610298"/>
                <a:gd name="connsiteY0" fmla="*/ 1195754 h 1195754"/>
                <a:gd name="connsiteX1" fmla="*/ 7397 w 610298"/>
                <a:gd name="connsiteY1" fmla="*/ 663191 h 1195754"/>
                <a:gd name="connsiteX2" fmla="*/ 610298 w 610298"/>
                <a:gd name="connsiteY2" fmla="*/ 0 h 119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0298" h="1195754">
                  <a:moveTo>
                    <a:pt x="328944" y="1195754"/>
                  </a:moveTo>
                  <a:cubicBezTo>
                    <a:pt x="144724" y="1029118"/>
                    <a:pt x="-39495" y="862483"/>
                    <a:pt x="7397" y="663191"/>
                  </a:cubicBezTo>
                  <a:cubicBezTo>
                    <a:pt x="54289" y="463899"/>
                    <a:pt x="332293" y="231949"/>
                    <a:pt x="610298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2AC3E7C-96AC-4E6E-AFC3-25DB1C5096E5}"/>
              </a:ext>
            </a:extLst>
          </p:cNvPr>
          <p:cNvSpPr txBox="1"/>
          <p:nvPr/>
        </p:nvSpPr>
        <p:spPr>
          <a:xfrm>
            <a:off x="3200400" y="1616205"/>
            <a:ext cx="3581400" cy="769441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Market portfolio—some portion is held by all investors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BB9A02-89A7-47AC-BF70-B5805C4D4CE1}"/>
              </a:ext>
            </a:extLst>
          </p:cNvPr>
          <p:cNvGrpSpPr/>
          <p:nvPr/>
        </p:nvGrpSpPr>
        <p:grpSpPr>
          <a:xfrm>
            <a:off x="5501335" y="2902296"/>
            <a:ext cx="2133600" cy="1924002"/>
            <a:chOff x="5501335" y="2902296"/>
            <a:chExt cx="2133600" cy="192400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5DAA57C-4AC2-4D45-8BB0-3FDC8605070A}"/>
                </a:ext>
              </a:extLst>
            </p:cNvPr>
            <p:cNvSpPr txBox="1"/>
            <p:nvPr/>
          </p:nvSpPr>
          <p:spPr>
            <a:xfrm>
              <a:off x="5501335" y="4118412"/>
              <a:ext cx="2133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CAL tangent to efficient frontier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B0D537F-6130-4AD0-973A-96255278099C}"/>
                </a:ext>
              </a:extLst>
            </p:cNvPr>
            <p:cNvSpPr/>
            <p:nvPr/>
          </p:nvSpPr>
          <p:spPr>
            <a:xfrm>
              <a:off x="6250437" y="3366198"/>
              <a:ext cx="833651" cy="860246"/>
            </a:xfrm>
            <a:custGeom>
              <a:avLst/>
              <a:gdLst>
                <a:gd name="connsiteX0" fmla="*/ 833651 w 833651"/>
                <a:gd name="connsiteY0" fmla="*/ 0 h 860246"/>
                <a:gd name="connsiteX1" fmla="*/ 140315 w 833651"/>
                <a:gd name="connsiteY1" fmla="*/ 381837 h 860246"/>
                <a:gd name="connsiteX2" fmla="*/ 9686 w 833651"/>
                <a:gd name="connsiteY2" fmla="*/ 803868 h 860246"/>
                <a:gd name="connsiteX3" fmla="*/ 19734 w 833651"/>
                <a:gd name="connsiteY3" fmla="*/ 844061 h 860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651" h="860246">
                  <a:moveTo>
                    <a:pt x="833651" y="0"/>
                  </a:moveTo>
                  <a:cubicBezTo>
                    <a:pt x="555646" y="123929"/>
                    <a:pt x="277642" y="247859"/>
                    <a:pt x="140315" y="381837"/>
                  </a:cubicBezTo>
                  <a:cubicBezTo>
                    <a:pt x="2987" y="515815"/>
                    <a:pt x="29783" y="726831"/>
                    <a:pt x="9686" y="803868"/>
                  </a:cubicBezTo>
                  <a:cubicBezTo>
                    <a:pt x="-10411" y="880905"/>
                    <a:pt x="4661" y="862483"/>
                    <a:pt x="19734" y="844061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A33E467-337A-4BB3-B776-1671FFF09928}"/>
                </a:ext>
              </a:extLst>
            </p:cNvPr>
            <p:cNvSpPr/>
            <p:nvPr/>
          </p:nvSpPr>
          <p:spPr>
            <a:xfrm>
              <a:off x="6835534" y="2902296"/>
              <a:ext cx="610298" cy="465158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173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The Capital Asset Pricing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28600" y="1371600"/>
            <a:ext cx="848106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Passive Strategy is Efficient</a:t>
            </a:r>
          </a:p>
          <a:p>
            <a:r>
              <a:rPr lang="en-US" dirty="0"/>
              <a:t>Mutual fund theorem: </a:t>
            </a:r>
          </a:p>
          <a:p>
            <a:pPr lvl="1"/>
            <a:r>
              <a:rPr lang="en-US" dirty="0"/>
              <a:t>All investors desire same portfolio of risky assets, can be satisfied by single mutual fund composed of that portfolio</a:t>
            </a:r>
          </a:p>
          <a:p>
            <a:pPr lvl="1"/>
            <a:r>
              <a:rPr lang="en-US" dirty="0"/>
              <a:t>No need to spend resources searching for portfolios that will provide excess returns.</a:t>
            </a:r>
          </a:p>
          <a:p>
            <a:pPr>
              <a:spcBef>
                <a:spcPts val="1000"/>
              </a:spcBef>
            </a:pPr>
            <a:r>
              <a:rPr lang="en-US" dirty="0"/>
              <a:t>If passive strategy is costless and efficient, why follow active strategy?</a:t>
            </a:r>
          </a:p>
          <a:p>
            <a:pPr lvl="1"/>
            <a:r>
              <a:rPr lang="en-US" dirty="0"/>
              <a:t>If no one does security analysis, what brings about efficiency of market portfolio?</a:t>
            </a:r>
          </a:p>
        </p:txBody>
      </p:sp>
    </p:spTree>
    <p:extLst>
      <p:ext uri="{BB962C8B-B14F-4D97-AF65-F5344CB8AC3E}">
        <p14:creationId xmlns:p14="http://schemas.microsoft.com/office/powerpoint/2010/main" val="250697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The Capital Asset Pricing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474788"/>
            <a:ext cx="8404860" cy="47736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Risk Premium of Market Portfolio = E(</a:t>
            </a:r>
            <a:r>
              <a:rPr lang="en-US" dirty="0" err="1"/>
              <a:t>r</a:t>
            </a:r>
            <a:r>
              <a:rPr lang="en-US" baseline="-25000" dirty="0" err="1"/>
              <a:t>M</a:t>
            </a:r>
            <a:r>
              <a:rPr lang="en-US" dirty="0"/>
              <a:t>) - r</a:t>
            </a:r>
            <a:r>
              <a:rPr lang="en-US" baseline="-25000" dirty="0"/>
              <a:t>f</a:t>
            </a:r>
          </a:p>
          <a:p>
            <a:r>
              <a:rPr lang="en-US" dirty="0"/>
              <a:t>Demand drives prices, lowers expected rate of return/risk premiums</a:t>
            </a:r>
          </a:p>
          <a:p>
            <a:r>
              <a:rPr lang="en-US" dirty="0"/>
              <a:t>When premiums fall, investors tend to move funds into risk-free asset</a:t>
            </a:r>
          </a:p>
          <a:p>
            <a:pPr>
              <a:spcBef>
                <a:spcPts val="1000"/>
              </a:spcBef>
            </a:pPr>
            <a:r>
              <a:rPr lang="en-US" dirty="0"/>
              <a:t>Equilibrium risk premium of market portfolio proportional to</a:t>
            </a:r>
          </a:p>
          <a:p>
            <a:pPr lvl="1"/>
            <a:r>
              <a:rPr lang="en-US" dirty="0"/>
              <a:t>Riskiness of market</a:t>
            </a:r>
          </a:p>
          <a:p>
            <a:pPr lvl="1"/>
            <a:r>
              <a:rPr lang="en-US" dirty="0"/>
              <a:t>Risk aversion of average investor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CBC8286-CA14-4D37-BE55-7E320C542E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864029"/>
              </p:ext>
            </p:extLst>
          </p:nvPr>
        </p:nvGraphicFramePr>
        <p:xfrm>
          <a:off x="2895600" y="5629275"/>
          <a:ext cx="253365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Equation" r:id="rId3" imgW="2533599" imgH="618958" progId="Equation.DSMT4">
                  <p:embed/>
                </p:oleObj>
              </mc:Choice>
              <mc:Fallback>
                <p:oleObj name="Equation" r:id="rId3" imgW="2533599" imgH="61895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5600" y="5629275"/>
                        <a:ext cx="2533650" cy="619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391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The Capital Asset Pricing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600200"/>
            <a:ext cx="8557260" cy="3200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Expected Returns on Individual Securities</a:t>
            </a:r>
          </a:p>
          <a:p>
            <a:r>
              <a:rPr lang="en-US" sz="2800" dirty="0"/>
              <a:t>Expected return-beta relationship</a:t>
            </a:r>
          </a:p>
          <a:p>
            <a:pPr marL="461963" lvl="1">
              <a:spcBef>
                <a:spcPts val="1000"/>
              </a:spcBef>
            </a:pPr>
            <a:r>
              <a:rPr lang="en-US" sz="2800" dirty="0"/>
              <a:t>Implication of CAPM that security risk premiums (expected returns in excess of r</a:t>
            </a:r>
            <a:r>
              <a:rPr lang="en-US" sz="2800" baseline="-25000" dirty="0"/>
              <a:t>f</a:t>
            </a:r>
            <a:r>
              <a:rPr lang="en-US" sz="2800" dirty="0"/>
              <a:t>) are </a:t>
            </a:r>
            <a:r>
              <a:rPr lang="en-US" sz="2800" dirty="0">
                <a:solidFill>
                  <a:srgbClr val="FF0000"/>
                </a:solidFill>
              </a:rPr>
              <a:t>proportional to beta</a:t>
            </a:r>
            <a:r>
              <a:rPr lang="en-US" sz="2800" dirty="0"/>
              <a:t>, which is a measure of systematic/relevant risk.</a:t>
            </a:r>
          </a:p>
        </p:txBody>
      </p:sp>
    </p:spTree>
    <p:extLst>
      <p:ext uri="{BB962C8B-B14F-4D97-AF65-F5344CB8AC3E}">
        <p14:creationId xmlns:p14="http://schemas.microsoft.com/office/powerpoint/2010/main" val="59527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The Capital Asset Pricing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219200"/>
            <a:ext cx="8557260" cy="3124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Expected Returns on Individual Securities</a:t>
            </a:r>
          </a:p>
          <a:p>
            <a:r>
              <a:rPr lang="en-US" dirty="0"/>
              <a:t>Reward for taking risk should be benchmarked to the market or average risk premium (</a:t>
            </a:r>
            <a:r>
              <a:rPr lang="en-US" dirty="0">
                <a:solidFill>
                  <a:srgbClr val="FF0000"/>
                </a:solidFill>
              </a:rPr>
              <a:t>systematic risk only)</a:t>
            </a:r>
            <a:r>
              <a:rPr lang="en-US" dirty="0"/>
              <a:t>.</a:t>
            </a:r>
          </a:p>
          <a:p>
            <a:pPr marL="461963" lvl="1">
              <a:spcBef>
                <a:spcPts val="800"/>
              </a:spcBef>
            </a:pPr>
            <a:r>
              <a:rPr lang="en-US" sz="2600" dirty="0"/>
              <a:t>The market is perfectly diversified, which means it exhibits </a:t>
            </a:r>
            <a:r>
              <a:rPr lang="en-US" sz="2600" dirty="0">
                <a:solidFill>
                  <a:srgbClr val="FF0000"/>
                </a:solidFill>
              </a:rPr>
              <a:t>no unsystematic risk</a:t>
            </a:r>
            <a:r>
              <a:rPr lang="en-US" sz="2600" dirty="0"/>
              <a:t>; i.e., only systematic risk exists in the market portfolio.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A52DC9-48A9-4F26-94B2-A7B3B7C387D0}"/>
              </a:ext>
            </a:extLst>
          </p:cNvPr>
          <p:cNvSpPr txBox="1"/>
          <p:nvPr/>
        </p:nvSpPr>
        <p:spPr>
          <a:xfrm>
            <a:off x="1066800" y="4810780"/>
            <a:ext cx="3632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E(</a:t>
            </a:r>
            <a:r>
              <a:rPr lang="en-US" sz="2800" dirty="0" err="1"/>
              <a:t>r</a:t>
            </a:r>
            <a:r>
              <a:rPr lang="en-US" sz="2800" baseline="-25000" dirty="0" err="1"/>
              <a:t>D</a:t>
            </a:r>
            <a:r>
              <a:rPr lang="en-US" sz="2800" dirty="0"/>
              <a:t>) = r</a:t>
            </a:r>
            <a:r>
              <a:rPr lang="en-US" sz="2800" baseline="-25000" dirty="0"/>
              <a:t>f</a:t>
            </a:r>
            <a:r>
              <a:rPr lang="en-US" sz="2800" dirty="0"/>
              <a:t> + [E(</a:t>
            </a:r>
            <a:r>
              <a:rPr lang="en-US" sz="2800" dirty="0" err="1"/>
              <a:t>r</a:t>
            </a:r>
            <a:r>
              <a:rPr lang="en-US" sz="2800" baseline="-25000" dirty="0" err="1"/>
              <a:t>M</a:t>
            </a:r>
            <a:r>
              <a:rPr lang="en-US" sz="2800" dirty="0"/>
              <a:t>) – r</a:t>
            </a:r>
            <a:r>
              <a:rPr lang="en-US" sz="2800" baseline="-25000" dirty="0"/>
              <a:t>f</a:t>
            </a:r>
            <a:r>
              <a:rPr lang="en-US" sz="2800" dirty="0"/>
              <a:t>]</a:t>
            </a:r>
            <a:r>
              <a:rPr lang="el-GR" sz="2800" dirty="0"/>
              <a:t>β</a:t>
            </a:r>
            <a:r>
              <a:rPr lang="en-US" sz="2800" baseline="-25000" dirty="0"/>
              <a:t>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C31DD-D685-48BB-9A5C-16BA7EA8F7E3}"/>
              </a:ext>
            </a:extLst>
          </p:cNvPr>
          <p:cNvSpPr txBox="1"/>
          <p:nvPr/>
        </p:nvSpPr>
        <p:spPr>
          <a:xfrm>
            <a:off x="4893660" y="4810780"/>
            <a:ext cx="3640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E(</a:t>
            </a:r>
            <a:r>
              <a:rPr lang="en-US" sz="2800" dirty="0" err="1"/>
              <a:t>r</a:t>
            </a:r>
            <a:r>
              <a:rPr lang="en-US" sz="2800" baseline="-25000" dirty="0" err="1"/>
              <a:t>D</a:t>
            </a:r>
            <a:r>
              <a:rPr lang="en-US" sz="2800" dirty="0"/>
              <a:t>) – r</a:t>
            </a:r>
            <a:r>
              <a:rPr lang="en-US" sz="2800" baseline="-25000" dirty="0"/>
              <a:t>f</a:t>
            </a:r>
            <a:r>
              <a:rPr lang="en-US" sz="2800" dirty="0"/>
              <a:t> = [E(</a:t>
            </a:r>
            <a:r>
              <a:rPr lang="en-US" sz="2800" dirty="0" err="1"/>
              <a:t>r</a:t>
            </a:r>
            <a:r>
              <a:rPr lang="en-US" sz="2800" baseline="-25000" dirty="0" err="1"/>
              <a:t>M</a:t>
            </a:r>
            <a:r>
              <a:rPr lang="en-US" sz="2800" dirty="0"/>
              <a:t>) – r</a:t>
            </a:r>
            <a:r>
              <a:rPr lang="en-US" sz="2800" baseline="-25000" dirty="0"/>
              <a:t>f</a:t>
            </a:r>
            <a:r>
              <a:rPr lang="en-US" sz="2800" dirty="0"/>
              <a:t>]</a:t>
            </a:r>
            <a:r>
              <a:rPr lang="el-GR" sz="2800" dirty="0"/>
              <a:t>β</a:t>
            </a:r>
            <a:r>
              <a:rPr lang="en-US" sz="2800" baseline="-25000" dirty="0"/>
              <a:t>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9122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The Capital Asset Pricing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219200"/>
            <a:ext cx="8557260" cy="3124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Investment Portfolios</a:t>
            </a:r>
          </a:p>
          <a:p>
            <a:r>
              <a:rPr lang="en-US" dirty="0"/>
              <a:t>The beta relationship holds for combinations of investments.</a:t>
            </a:r>
          </a:p>
          <a:p>
            <a:r>
              <a:rPr lang="en-US" dirty="0"/>
              <a:t>A portfolio’s beta is simply the weighted average of the betas of the individual investments.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A52DC9-48A9-4F26-94B2-A7B3B7C387D0}"/>
              </a:ext>
            </a:extLst>
          </p:cNvPr>
          <p:cNvSpPr txBox="1"/>
          <p:nvPr/>
        </p:nvSpPr>
        <p:spPr>
          <a:xfrm>
            <a:off x="762000" y="3657600"/>
            <a:ext cx="7315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/>
              <a:t>β</a:t>
            </a:r>
            <a:r>
              <a:rPr lang="en-US" sz="2800" baseline="-25000" dirty="0"/>
              <a:t>Portfolio</a:t>
            </a:r>
            <a:r>
              <a:rPr lang="en-US" sz="2800" dirty="0"/>
              <a:t> = W</a:t>
            </a:r>
            <a:r>
              <a:rPr lang="en-US" sz="2800" baseline="-25000" dirty="0"/>
              <a:t>1</a:t>
            </a:r>
            <a:r>
              <a:rPr lang="el-GR" sz="2800" dirty="0"/>
              <a:t>β</a:t>
            </a:r>
            <a:r>
              <a:rPr lang="en-US" sz="2800" baseline="-25000" dirty="0"/>
              <a:t>1</a:t>
            </a:r>
            <a:r>
              <a:rPr lang="en-US" sz="2800" dirty="0"/>
              <a:t> + W</a:t>
            </a:r>
            <a:r>
              <a:rPr lang="en-US" sz="2800" baseline="-25000" dirty="0"/>
              <a:t>2</a:t>
            </a:r>
            <a:r>
              <a:rPr lang="el-GR" sz="2800" dirty="0"/>
              <a:t>β</a:t>
            </a:r>
            <a:r>
              <a:rPr lang="en-US" sz="2800" baseline="-25000" dirty="0"/>
              <a:t>2</a:t>
            </a:r>
            <a:r>
              <a:rPr lang="en-US" sz="2800" dirty="0"/>
              <a:t> + W</a:t>
            </a:r>
            <a:r>
              <a:rPr lang="en-US" sz="2800" baseline="-25000" dirty="0"/>
              <a:t>3</a:t>
            </a:r>
            <a:r>
              <a:rPr lang="el-GR" sz="2800" dirty="0"/>
              <a:t>β</a:t>
            </a:r>
            <a:r>
              <a:rPr lang="en-US" sz="2800" baseline="-25000" dirty="0"/>
              <a:t>3</a:t>
            </a:r>
            <a:r>
              <a:rPr lang="en-US" sz="2800" dirty="0"/>
              <a:t> + … </a:t>
            </a:r>
            <a:r>
              <a:rPr lang="en-US" sz="2800" dirty="0" err="1"/>
              <a:t>W</a:t>
            </a:r>
            <a:r>
              <a:rPr lang="en-US" sz="2800" baseline="-25000" dirty="0" err="1"/>
              <a:t>n</a:t>
            </a:r>
            <a:r>
              <a:rPr lang="el-GR" sz="2800" dirty="0"/>
              <a:t>β</a:t>
            </a:r>
            <a:r>
              <a:rPr lang="en-US" sz="2800" baseline="-25000" dirty="0"/>
              <a:t>n</a:t>
            </a:r>
            <a:r>
              <a:rPr lang="en-US" sz="2800" dirty="0"/>
              <a:t> = </a:t>
            </a:r>
            <a:r>
              <a:rPr lang="el-GR" sz="2800" dirty="0"/>
              <a:t>Σ</a:t>
            </a:r>
            <a:r>
              <a:rPr lang="en-US" sz="2800" dirty="0"/>
              <a:t>W</a:t>
            </a:r>
            <a:r>
              <a:rPr lang="en-US" sz="2800" baseline="-25000" dirty="0"/>
              <a:t>i</a:t>
            </a:r>
            <a:r>
              <a:rPr lang="el-GR" sz="2800" dirty="0"/>
              <a:t>β</a:t>
            </a:r>
            <a:r>
              <a:rPr lang="en-US" sz="2800" baseline="-25000" dirty="0"/>
              <a:t>i</a:t>
            </a:r>
            <a:r>
              <a:rPr lang="en-US" sz="2800" dirty="0"/>
              <a:t> 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421436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The Capital Asset Pricing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458878"/>
            <a:ext cx="8481060" cy="4419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Security Market Line (SML)</a:t>
            </a:r>
          </a:p>
          <a:p>
            <a:r>
              <a:rPr lang="en-US" dirty="0"/>
              <a:t>Represents graph of expected return-beta relationship of CAPM</a:t>
            </a:r>
          </a:p>
          <a:p>
            <a:r>
              <a:rPr lang="en-US" dirty="0"/>
              <a:t>Graphs individual asset risk premiums as function of asset risk</a:t>
            </a:r>
          </a:p>
          <a:p>
            <a:pPr marL="0" indent="0">
              <a:buNone/>
            </a:pPr>
            <a:r>
              <a:rPr lang="en-US" dirty="0"/>
              <a:t>Alpha</a:t>
            </a:r>
          </a:p>
          <a:p>
            <a:r>
              <a:rPr lang="en-US" dirty="0"/>
              <a:t>Abnormal rate of return on security in excess of (different from) that </a:t>
            </a:r>
            <a:r>
              <a:rPr lang="en-US" dirty="0">
                <a:solidFill>
                  <a:srgbClr val="FF0000"/>
                </a:solidFill>
              </a:rPr>
              <a:t>predicted</a:t>
            </a:r>
            <a:r>
              <a:rPr lang="en-US" dirty="0"/>
              <a:t> by equilibrium model (CAPM)</a:t>
            </a:r>
          </a:p>
          <a:p>
            <a:r>
              <a:rPr lang="en-US" dirty="0"/>
              <a:t>Alpha = Actual return – E(</a:t>
            </a:r>
            <a:r>
              <a:rPr lang="en-US" dirty="0" err="1"/>
              <a:t>r</a:t>
            </a:r>
            <a:r>
              <a:rPr lang="en-US" baseline="-25000" dirty="0" err="1"/>
              <a:t>D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671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7.2 The SML and a Positive-Alpha Stock</a:t>
            </a:r>
          </a:p>
        </p:txBody>
      </p:sp>
      <p:pic>
        <p:nvPicPr>
          <p:cNvPr id="11" name="Picture 10" descr="Graph showing the security market line and a positive alpha stock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40" y="1623649"/>
            <a:ext cx="5114921" cy="4206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226207-9043-4BB3-B893-829646692C8E}"/>
              </a:ext>
            </a:extLst>
          </p:cNvPr>
          <p:cNvSpPr txBox="1"/>
          <p:nvPr/>
        </p:nvSpPr>
        <p:spPr>
          <a:xfrm>
            <a:off x="4648200" y="26670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59281-DB18-4FE6-9461-9FBEAFABB993}"/>
              </a:ext>
            </a:extLst>
          </p:cNvPr>
          <p:cNvSpPr txBox="1"/>
          <p:nvPr/>
        </p:nvSpPr>
        <p:spPr>
          <a:xfrm>
            <a:off x="990600" y="2851666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en-US" baseline="-25000" dirty="0"/>
              <a:t>A</a:t>
            </a:r>
            <a:r>
              <a:rPr lang="en-US" dirty="0"/>
              <a:t> = 1.4%</a:t>
            </a:r>
          </a:p>
        </p:txBody>
      </p:sp>
    </p:spTree>
    <p:extLst>
      <p:ext uri="{BB962C8B-B14F-4D97-AF65-F5344CB8AC3E}">
        <p14:creationId xmlns:p14="http://schemas.microsoft.com/office/powerpoint/2010/main" val="3074600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The Capital Asset Pricing Model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404860" cy="1676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Applications of CAPM</a:t>
            </a:r>
          </a:p>
          <a:p>
            <a:r>
              <a:rPr lang="en-US" dirty="0"/>
              <a:t>Use SML as benchmark for fair return on risky asset</a:t>
            </a:r>
          </a:p>
          <a:p>
            <a:pPr>
              <a:spcBef>
                <a:spcPts val="1500"/>
              </a:spcBef>
            </a:pPr>
            <a:r>
              <a:rPr lang="en-US" dirty="0"/>
              <a:t>SML provides “hurdle rate” for internal projects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2CAC5C55-2EB9-4E8E-AFB3-3768C4006CE8}"/>
              </a:ext>
            </a:extLst>
          </p:cNvPr>
          <p:cNvSpPr txBox="1">
            <a:spLocks/>
          </p:cNvSpPr>
          <p:nvPr/>
        </p:nvSpPr>
        <p:spPr>
          <a:xfrm>
            <a:off x="281940" y="3733800"/>
            <a:ext cx="8404860" cy="2286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2pPr>
            <a:lvl3pPr marL="13716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3pPr>
            <a:lvl4pPr marL="1828800" indent="-45720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4pPr>
            <a:lvl5pPr marL="2178050" indent="-349250" algn="l" defTabSz="914400" rtl="0" eaLnBrk="1" latinLnBrk="0" hangingPunct="1"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/>
              <a:t>Principal Limitations of CAPM</a:t>
            </a:r>
          </a:p>
          <a:p>
            <a:r>
              <a:rPr lang="en-US" dirty="0"/>
              <a:t>Relies on a theoretical market portfolio that includes all investments. Can be proxied by an index model, such as the S&amp;P 500.</a:t>
            </a:r>
          </a:p>
          <a:p>
            <a:pPr>
              <a:spcBef>
                <a:spcPts val="1500"/>
              </a:spcBef>
            </a:pPr>
            <a:r>
              <a:rPr lang="en-US" dirty="0"/>
              <a:t>Based on expected, not actual, returns.</a:t>
            </a:r>
          </a:p>
        </p:txBody>
      </p:sp>
    </p:spTree>
    <p:extLst>
      <p:ext uri="{BB962C8B-B14F-4D97-AF65-F5344CB8AC3E}">
        <p14:creationId xmlns:p14="http://schemas.microsoft.com/office/powerpoint/2010/main" val="6613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bldLvl="3"/>
      <p:bldP spid="4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CAPM and Index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295400"/>
            <a:ext cx="840486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Index Model, Realized Returns, Mean-Beta Equation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C58DAE-99C2-4516-8839-D851D9A7FE32}"/>
              </a:ext>
            </a:extLst>
          </p:cNvPr>
          <p:cNvSpPr txBox="1"/>
          <p:nvPr/>
        </p:nvSpPr>
        <p:spPr>
          <a:xfrm>
            <a:off x="1676400" y="1938495"/>
            <a:ext cx="4161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r</a:t>
            </a:r>
            <a:r>
              <a:rPr lang="en-US" sz="2800" baseline="-25000" dirty="0" err="1"/>
              <a:t>it</a:t>
            </a:r>
            <a:r>
              <a:rPr lang="en-US" sz="2800" dirty="0"/>
              <a:t> - </a:t>
            </a:r>
            <a:r>
              <a:rPr lang="en-US" sz="2800" dirty="0" err="1"/>
              <a:t>r</a:t>
            </a:r>
            <a:r>
              <a:rPr lang="en-US" sz="2800" baseline="-25000" dirty="0" err="1"/>
              <a:t>ft</a:t>
            </a:r>
            <a:r>
              <a:rPr lang="en-US" sz="2800" dirty="0"/>
              <a:t> = </a:t>
            </a:r>
            <a:r>
              <a:rPr lang="el-GR" sz="2800" dirty="0"/>
              <a:t>α</a:t>
            </a:r>
            <a:r>
              <a:rPr lang="en-US" sz="2800" baseline="-25000" dirty="0"/>
              <a:t>i</a:t>
            </a:r>
            <a:r>
              <a:rPr lang="en-US" sz="2800" dirty="0"/>
              <a:t> + (</a:t>
            </a:r>
            <a:r>
              <a:rPr lang="en-US" sz="2800" dirty="0" err="1"/>
              <a:t>r</a:t>
            </a:r>
            <a:r>
              <a:rPr lang="en-US" sz="2800" baseline="-25000" dirty="0" err="1"/>
              <a:t>Mt</a:t>
            </a:r>
            <a:r>
              <a:rPr lang="en-US" sz="2800" dirty="0"/>
              <a:t> – </a:t>
            </a:r>
            <a:r>
              <a:rPr lang="en-US" sz="2800" dirty="0" err="1"/>
              <a:t>r</a:t>
            </a:r>
            <a:r>
              <a:rPr lang="en-US" sz="2800" baseline="-25000" dirty="0" err="1"/>
              <a:t>ft</a:t>
            </a:r>
            <a:r>
              <a:rPr lang="en-US" sz="2800" dirty="0"/>
              <a:t>]</a:t>
            </a:r>
            <a:r>
              <a:rPr lang="el-GR" sz="2800" dirty="0"/>
              <a:t>β</a:t>
            </a:r>
            <a:r>
              <a:rPr lang="en-US" sz="2800" baseline="-25000" dirty="0"/>
              <a:t>i</a:t>
            </a:r>
            <a:r>
              <a:rPr lang="en-US" sz="2800" dirty="0"/>
              <a:t> + </a:t>
            </a:r>
            <a:r>
              <a:rPr lang="en-US" sz="2800" dirty="0" err="1"/>
              <a:t>e</a:t>
            </a:r>
            <a:r>
              <a:rPr lang="en-US" sz="2800" baseline="-25000" dirty="0" err="1"/>
              <a:t>it</a:t>
            </a:r>
            <a:endParaRPr lang="en-US" sz="28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770BCE-0CBA-4254-BEA8-908E31D95BF2}"/>
              </a:ext>
            </a:extLst>
          </p:cNvPr>
          <p:cNvSpPr txBox="1"/>
          <p:nvPr/>
        </p:nvSpPr>
        <p:spPr>
          <a:xfrm>
            <a:off x="1828800" y="5029200"/>
            <a:ext cx="3558988" cy="12105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E(</a:t>
            </a:r>
            <a:r>
              <a:rPr lang="en-US" sz="2800" dirty="0" err="1"/>
              <a:t>r</a:t>
            </a:r>
            <a:r>
              <a:rPr lang="en-US" sz="2800" baseline="-25000" dirty="0" err="1"/>
              <a:t>D</a:t>
            </a:r>
            <a:r>
              <a:rPr lang="en-US" sz="2800" dirty="0"/>
              <a:t>) = r</a:t>
            </a:r>
            <a:r>
              <a:rPr lang="en-US" sz="2800" baseline="-25000" dirty="0"/>
              <a:t>f</a:t>
            </a:r>
            <a:r>
              <a:rPr lang="en-US" sz="2800" dirty="0"/>
              <a:t> + [E(</a:t>
            </a:r>
            <a:r>
              <a:rPr lang="en-US" sz="2800" dirty="0" err="1"/>
              <a:t>r</a:t>
            </a:r>
            <a:r>
              <a:rPr lang="en-US" sz="2800" baseline="-25000" dirty="0" err="1"/>
              <a:t>M</a:t>
            </a:r>
            <a:r>
              <a:rPr lang="en-US" sz="2800" dirty="0"/>
              <a:t>) – r</a:t>
            </a:r>
            <a:r>
              <a:rPr lang="en-US" sz="2800" baseline="-25000" dirty="0"/>
              <a:t>f</a:t>
            </a:r>
            <a:r>
              <a:rPr lang="en-US" sz="2800" dirty="0"/>
              <a:t>]</a:t>
            </a:r>
            <a:r>
              <a:rPr lang="el-GR" sz="2800" dirty="0"/>
              <a:t>β</a:t>
            </a:r>
            <a:r>
              <a:rPr lang="en-US" sz="2800" baseline="-25000" dirty="0"/>
              <a:t>D</a:t>
            </a:r>
          </a:p>
          <a:p>
            <a:pPr>
              <a:spcBef>
                <a:spcPts val="2000"/>
              </a:spcBef>
            </a:pPr>
            <a:r>
              <a:rPr lang="en-US" sz="2800" dirty="0"/>
              <a:t>E(</a:t>
            </a:r>
            <a:r>
              <a:rPr lang="en-US" sz="2800" dirty="0" err="1"/>
              <a:t>r</a:t>
            </a:r>
            <a:r>
              <a:rPr lang="en-US" sz="2800" baseline="-25000" dirty="0" err="1"/>
              <a:t>D</a:t>
            </a:r>
            <a:r>
              <a:rPr lang="en-US" sz="2800" dirty="0"/>
              <a:t>) - r</a:t>
            </a:r>
            <a:r>
              <a:rPr lang="en-US" sz="2800" baseline="-25000" dirty="0"/>
              <a:t>f</a:t>
            </a:r>
            <a:r>
              <a:rPr lang="en-US" sz="2800" dirty="0"/>
              <a:t> = [E(</a:t>
            </a:r>
            <a:r>
              <a:rPr lang="en-US" sz="2800" dirty="0" err="1"/>
              <a:t>r</a:t>
            </a:r>
            <a:r>
              <a:rPr lang="en-US" sz="2800" baseline="-25000" dirty="0" err="1"/>
              <a:t>M</a:t>
            </a:r>
            <a:r>
              <a:rPr lang="en-US" sz="2800" dirty="0"/>
              <a:t>) – r</a:t>
            </a:r>
            <a:r>
              <a:rPr lang="en-US" sz="2800" baseline="-25000" dirty="0"/>
              <a:t>f</a:t>
            </a:r>
            <a:r>
              <a:rPr lang="en-US" sz="2800" dirty="0"/>
              <a:t>]</a:t>
            </a:r>
            <a:r>
              <a:rPr lang="el-GR" sz="2800" dirty="0"/>
              <a:t>β</a:t>
            </a:r>
            <a:r>
              <a:rPr lang="en-US" sz="2800" baseline="-25000" dirty="0"/>
              <a:t>D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8BD1EA-3F91-46E3-8EC9-508CF3817890}"/>
              </a:ext>
            </a:extLst>
          </p:cNvPr>
          <p:cNvSpPr txBox="1"/>
          <p:nvPr/>
        </p:nvSpPr>
        <p:spPr>
          <a:xfrm>
            <a:off x="990600" y="2622044"/>
            <a:ext cx="635738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r</a:t>
            </a:r>
            <a:r>
              <a:rPr lang="en-US" sz="2800" baseline="-25000" dirty="0" err="1"/>
              <a:t>i</a:t>
            </a:r>
            <a:r>
              <a:rPr lang="en-US" sz="2800" dirty="0"/>
              <a:t> = HPR</a:t>
            </a:r>
          </a:p>
          <a:p>
            <a:r>
              <a:rPr lang="en-US" sz="2800" dirty="0" err="1"/>
              <a:t>r</a:t>
            </a:r>
            <a:r>
              <a:rPr lang="en-US" sz="2800" baseline="-25000" dirty="0" err="1"/>
              <a:t>M</a:t>
            </a:r>
            <a:r>
              <a:rPr lang="en-US" sz="2800" dirty="0"/>
              <a:t> = market </a:t>
            </a:r>
            <a:r>
              <a:rPr lang="en-US" sz="2800" dirty="0">
                <a:solidFill>
                  <a:srgbClr val="FF0000"/>
                </a:solidFill>
              </a:rPr>
              <a:t>index</a:t>
            </a:r>
            <a:r>
              <a:rPr lang="en-US" sz="2800" dirty="0"/>
              <a:t>, such as S&amp;P 500</a:t>
            </a:r>
          </a:p>
          <a:p>
            <a:r>
              <a:rPr lang="el-GR" sz="2800" dirty="0"/>
              <a:t>α</a:t>
            </a:r>
            <a:r>
              <a:rPr lang="en-US" sz="2800" baseline="-25000" dirty="0"/>
              <a:t>i</a:t>
            </a:r>
            <a:r>
              <a:rPr lang="en-US" sz="2800" dirty="0"/>
              <a:t> = intercept of security characteristic line</a:t>
            </a:r>
          </a:p>
          <a:p>
            <a:r>
              <a:rPr lang="el-GR" sz="2800" dirty="0"/>
              <a:t>β</a:t>
            </a:r>
            <a:r>
              <a:rPr lang="en-US" sz="2800" baseline="-25000" dirty="0"/>
              <a:t>i</a:t>
            </a:r>
            <a:r>
              <a:rPr lang="en-US" sz="2800" dirty="0"/>
              <a:t> = slope of security characteristic line</a:t>
            </a:r>
          </a:p>
          <a:p>
            <a:r>
              <a:rPr lang="en-US" sz="2800" dirty="0" err="1"/>
              <a:t>e</a:t>
            </a:r>
            <a:r>
              <a:rPr lang="en-US" sz="2800" baseline="-25000" dirty="0" err="1"/>
              <a:t>i</a:t>
            </a:r>
            <a:r>
              <a:rPr lang="en-US" sz="2800" dirty="0"/>
              <a:t> = firm-specific effects</a:t>
            </a:r>
          </a:p>
        </p:txBody>
      </p:sp>
    </p:spTree>
    <p:extLst>
      <p:ext uri="{BB962C8B-B14F-4D97-AF65-F5344CB8AC3E}">
        <p14:creationId xmlns:p14="http://schemas.microsoft.com/office/powerpoint/2010/main" val="63110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 bldLvl="3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CAPM and Index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40486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Estimating Index Model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917869"/>
              </p:ext>
            </p:extLst>
          </p:nvPr>
        </p:nvGraphicFramePr>
        <p:xfrm>
          <a:off x="1536700" y="4419600"/>
          <a:ext cx="5899150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5" name="Equation" r:id="rId3" imgW="2501640" imgH="457200" progId="Equation.DSMT4">
                  <p:embed/>
                </p:oleObj>
              </mc:Choice>
              <mc:Fallback>
                <p:oleObj name="Equation" r:id="rId3" imgW="250164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6700" y="4419600"/>
                        <a:ext cx="5899150" cy="107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DDBC043-A434-4589-AEFE-6FB271ED1E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4487808"/>
              </p:ext>
            </p:extLst>
          </p:nvPr>
        </p:nvGraphicFramePr>
        <p:xfrm>
          <a:off x="1447800" y="2590800"/>
          <a:ext cx="3523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" name="Equation" r:id="rId5" imgW="1409400" imgH="228600" progId="Equation.DSMT4">
                  <p:embed/>
                </p:oleObj>
              </mc:Choice>
              <mc:Fallback>
                <p:oleObj name="Equation" r:id="rId5" imgW="14094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47800" y="2590800"/>
                        <a:ext cx="35235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76FC0F3-4191-4FFA-A3A0-C25DFC7F46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8145752"/>
              </p:ext>
            </p:extLst>
          </p:nvPr>
        </p:nvGraphicFramePr>
        <p:xfrm>
          <a:off x="1543500" y="3404401"/>
          <a:ext cx="7143300" cy="101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" name="Equation" r:id="rId7" imgW="2857320" imgH="406080" progId="Equation.DSMT4">
                  <p:embed/>
                </p:oleObj>
              </mc:Choice>
              <mc:Fallback>
                <p:oleObj name="Equation" r:id="rId7" imgW="28573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43500" y="3404401"/>
                        <a:ext cx="7143300" cy="101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543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CAPM and Index Models: SCL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633460" cy="4419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Security Characteristic Line (SCL)</a:t>
            </a:r>
          </a:p>
          <a:p>
            <a:r>
              <a:rPr lang="en-US" dirty="0"/>
              <a:t>Plot of security’s expected excess return over risk-free rate as function of excess return on market</a:t>
            </a:r>
          </a:p>
          <a:p>
            <a:pPr>
              <a:spcBef>
                <a:spcPts val="1000"/>
              </a:spcBef>
            </a:pPr>
            <a:r>
              <a:rPr lang="en-US" dirty="0"/>
              <a:t>Required rate = </a:t>
            </a:r>
          </a:p>
          <a:p>
            <a:pPr marL="0" indent="0">
              <a:spcBef>
                <a:spcPts val="1000"/>
              </a:spcBef>
              <a:buNone/>
              <a:tabLst>
                <a:tab pos="682625" algn="l"/>
              </a:tabLst>
            </a:pPr>
            <a:r>
              <a:rPr lang="en-US" dirty="0"/>
              <a:t>	Risk-free rate + β x E(Excess return of market index)</a:t>
            </a:r>
          </a:p>
        </p:txBody>
      </p:sp>
    </p:spTree>
    <p:extLst>
      <p:ext uri="{BB962C8B-B14F-4D97-AF65-F5344CB8AC3E}">
        <p14:creationId xmlns:p14="http://schemas.microsoft.com/office/powerpoint/2010/main" val="223603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A891DC1-9B94-4057-A235-AC3FCEDF98E8}"/>
              </a:ext>
            </a:extLst>
          </p:cNvPr>
          <p:cNvGraphicFramePr>
            <a:graphicFrameLocks noGrp="1"/>
          </p:cNvGraphicFramePr>
          <p:nvPr/>
        </p:nvGraphicFramePr>
        <p:xfrm>
          <a:off x="567891" y="1726167"/>
          <a:ext cx="7806086" cy="27686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14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0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1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1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Statistic 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T-Bills (%)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S&amp;P 500 (%)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Valvoline (%)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 Average rate of return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defTabSz="914400" fontAlgn="b">
                        <a:tabLst>
                          <a:tab pos="682625" algn="ctr"/>
                        </a:tabLst>
                      </a:pPr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0.044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 Average excess return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-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-0.912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b">
                        <a:tabLst>
                          <a:tab pos="682625" algn="l"/>
                        </a:tabLst>
                      </a:pPr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-1.504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 Standard deviation*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3.525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7.139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 Geometric average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1.546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 * The rate on T-bills is known in advance, SD does not reflect risk.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0ADDF7B5-EF24-4286-9AF9-BB2B47C42EC0}"/>
              </a:ext>
            </a:extLst>
          </p:cNvPr>
          <p:cNvSpPr txBox="1">
            <a:spLocks/>
          </p:cNvSpPr>
          <p:nvPr/>
        </p:nvSpPr>
        <p:spPr>
          <a:xfrm>
            <a:off x="289213" y="152400"/>
            <a:ext cx="8565574" cy="836426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200" dirty="0"/>
              <a:t>Monthly Return Statistics Oct 2016 – Sept 2019</a:t>
            </a:r>
          </a:p>
        </p:txBody>
      </p:sp>
    </p:spTree>
    <p:extLst>
      <p:ext uri="{BB962C8B-B14F-4D97-AF65-F5344CB8AC3E}">
        <p14:creationId xmlns:p14="http://schemas.microsoft.com/office/powerpoint/2010/main" val="1788299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FC8350D-9F72-47E1-9BAA-2881313D70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207" y="988826"/>
          <a:ext cx="8694079" cy="5216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B07DA22F-0ADA-49D8-8AE5-33A1E1359CFD}"/>
              </a:ext>
            </a:extLst>
          </p:cNvPr>
          <p:cNvSpPr txBox="1">
            <a:spLocks/>
          </p:cNvSpPr>
          <p:nvPr/>
        </p:nvSpPr>
        <p:spPr>
          <a:xfrm>
            <a:off x="304799" y="152400"/>
            <a:ext cx="8549987" cy="836426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Monthly Returns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F2BB47-C5BD-4A5E-B379-E2E27F9C3EEF}"/>
              </a:ext>
            </a:extLst>
          </p:cNvPr>
          <p:cNvSpPr txBox="1"/>
          <p:nvPr/>
        </p:nvSpPr>
        <p:spPr>
          <a:xfrm>
            <a:off x="7007192" y="1050885"/>
            <a:ext cx="13082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Valvoline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F671E-7861-4916-A593-B04CAB987D01}"/>
              </a:ext>
            </a:extLst>
          </p:cNvPr>
          <p:cNvSpPr txBox="1"/>
          <p:nvPr/>
        </p:nvSpPr>
        <p:spPr>
          <a:xfrm>
            <a:off x="3407797" y="1996259"/>
            <a:ext cx="12920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S&amp;P 500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83DE6-E378-4548-8557-D3E1927BAAC4}"/>
              </a:ext>
            </a:extLst>
          </p:cNvPr>
          <p:cNvSpPr txBox="1"/>
          <p:nvPr/>
        </p:nvSpPr>
        <p:spPr>
          <a:xfrm>
            <a:off x="4118543" y="2662446"/>
            <a:ext cx="9224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T-bills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645A0EB-CA95-4D3E-94F6-F650D6321033}"/>
              </a:ext>
            </a:extLst>
          </p:cNvPr>
          <p:cNvCxnSpPr/>
          <p:nvPr/>
        </p:nvCxnSpPr>
        <p:spPr>
          <a:xfrm flipH="1">
            <a:off x="6805061" y="1421478"/>
            <a:ext cx="702644" cy="32069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DFB14EC-BB13-4E05-8B82-B596AEEE3910}"/>
              </a:ext>
            </a:extLst>
          </p:cNvPr>
          <p:cNvCxnSpPr>
            <a:cxnSpLocks/>
          </p:cNvCxnSpPr>
          <p:nvPr/>
        </p:nvCxnSpPr>
        <p:spPr>
          <a:xfrm>
            <a:off x="4053839" y="2364055"/>
            <a:ext cx="0" cy="2728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672D048-62B9-4F51-9898-85E81EC25905}"/>
              </a:ext>
            </a:extLst>
          </p:cNvPr>
          <p:cNvCxnSpPr>
            <a:cxnSpLocks/>
          </p:cNvCxnSpPr>
          <p:nvPr/>
        </p:nvCxnSpPr>
        <p:spPr>
          <a:xfrm>
            <a:off x="4546246" y="3014678"/>
            <a:ext cx="0" cy="2728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917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964521A-C25C-4FF0-A5A7-632D53719D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482087"/>
              </p:ext>
            </p:extLst>
          </p:nvPr>
        </p:nvGraphicFramePr>
        <p:xfrm>
          <a:off x="137849" y="1528412"/>
          <a:ext cx="8674364" cy="5204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5" name="TextBox 6">
            <a:extLst>
              <a:ext uri="{FF2B5EF4-FFF2-40B4-BE49-F238E27FC236}">
                <a16:creationId xmlns:a16="http://schemas.microsoft.com/office/drawing/2014/main" id="{62648594-3312-43D7-BE10-B99409EC6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49" y="87900"/>
            <a:ext cx="880402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600" dirty="0"/>
              <a:t>Scatter Diagram of Valvoline Excess Returns and </a:t>
            </a:r>
          </a:p>
          <a:p>
            <a:pPr eaLnBrk="1" hangingPunct="1"/>
            <a:r>
              <a:rPr lang="en-US" altLang="en-US" sz="2600" dirty="0"/>
              <a:t>S&amp;P 500 Excess Returns 2016 - 2019</a:t>
            </a:r>
          </a:p>
        </p:txBody>
      </p:sp>
      <p:sp>
        <p:nvSpPr>
          <p:cNvPr id="3076" name="TextBox 7">
            <a:extLst>
              <a:ext uri="{FF2B5EF4-FFF2-40B4-BE49-F238E27FC236}">
                <a16:creationId xmlns:a16="http://schemas.microsoft.com/office/drawing/2014/main" id="{0E2C79A6-9E54-481F-A2FE-092446535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6826" y="1152626"/>
            <a:ext cx="10271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200" dirty="0" err="1"/>
              <a:t>r</a:t>
            </a:r>
            <a:r>
              <a:rPr lang="en-US" altLang="en-US" sz="2200" baseline="-25000" dirty="0" err="1"/>
              <a:t>Valvoline</a:t>
            </a:r>
            <a:endParaRPr lang="en-US" altLang="en-US" sz="2200" baseline="-25000" dirty="0"/>
          </a:p>
        </p:txBody>
      </p:sp>
      <p:sp>
        <p:nvSpPr>
          <p:cNvPr id="3077" name="TextBox 8">
            <a:extLst>
              <a:ext uri="{FF2B5EF4-FFF2-40B4-BE49-F238E27FC236}">
                <a16:creationId xmlns:a16="http://schemas.microsoft.com/office/drawing/2014/main" id="{B7BAFF56-2B7A-42A7-8A80-FE920E5C5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6213" y="3976600"/>
            <a:ext cx="1016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200"/>
              <a:t>r</a:t>
            </a:r>
            <a:r>
              <a:rPr lang="en-US" altLang="en-US" sz="2200" baseline="-25000"/>
              <a:t>S&amp;P 500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C42F98-14FE-4547-901D-85641E1C0CF0}"/>
              </a:ext>
            </a:extLst>
          </p:cNvPr>
          <p:cNvSpPr txBox="1"/>
          <p:nvPr/>
        </p:nvSpPr>
        <p:spPr>
          <a:xfrm>
            <a:off x="6853187" y="2558234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Characteristic</a:t>
            </a:r>
          </a:p>
          <a:p>
            <a:pPr algn="ctr"/>
            <a:r>
              <a:rPr lang="en-US" dirty="0"/>
              <a:t>Line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3E692E9-5DCB-4298-ADF6-AC9978D7ADD2}"/>
              </a:ext>
            </a:extLst>
          </p:cNvPr>
          <p:cNvCxnSpPr/>
          <p:nvPr/>
        </p:nvCxnSpPr>
        <p:spPr>
          <a:xfrm>
            <a:off x="4225491" y="2419716"/>
            <a:ext cx="0" cy="1979059"/>
          </a:xfrm>
          <a:prstGeom prst="line">
            <a:avLst/>
          </a:prstGeom>
          <a:ln w="19050">
            <a:solidFill>
              <a:srgbClr val="339933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8505F6-B6B6-4F97-8DDD-B06DDDBD15C2}"/>
              </a:ext>
            </a:extLst>
          </p:cNvPr>
          <p:cNvCxnSpPr>
            <a:cxnSpLocks/>
          </p:cNvCxnSpPr>
          <p:nvPr/>
        </p:nvCxnSpPr>
        <p:spPr>
          <a:xfrm>
            <a:off x="4772527" y="4192500"/>
            <a:ext cx="0" cy="1419028"/>
          </a:xfrm>
          <a:prstGeom prst="line">
            <a:avLst/>
          </a:prstGeom>
          <a:ln w="19050">
            <a:solidFill>
              <a:srgbClr val="339933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76108D5-20B0-47FA-9C68-36CFE88CEBF0}"/>
              </a:ext>
            </a:extLst>
          </p:cNvPr>
          <p:cNvSpPr txBox="1"/>
          <p:nvPr/>
        </p:nvSpPr>
        <p:spPr>
          <a:xfrm>
            <a:off x="3285144" y="2202603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8/2019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4D92C0-B133-4166-A6FB-2A10212DC474}"/>
              </a:ext>
            </a:extLst>
          </p:cNvPr>
          <p:cNvSpPr txBox="1"/>
          <p:nvPr/>
        </p:nvSpPr>
        <p:spPr>
          <a:xfrm>
            <a:off x="3730138" y="5480441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10/2016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2CD64D4-D7C3-4657-8A98-596C942D1D0A}"/>
              </a:ext>
            </a:extLst>
          </p:cNvPr>
          <p:cNvGrpSpPr/>
          <p:nvPr/>
        </p:nvGrpSpPr>
        <p:grpSpPr>
          <a:xfrm>
            <a:off x="2286000" y="4800600"/>
            <a:ext cx="685800" cy="228600"/>
            <a:chOff x="2286000" y="4800600"/>
            <a:chExt cx="685800" cy="2286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634D598-4E75-4327-A84D-5FA794503821}"/>
                </a:ext>
              </a:extLst>
            </p:cNvPr>
            <p:cNvCxnSpPr>
              <a:cxnSpLocks/>
            </p:cNvCxnSpPr>
            <p:nvPr/>
          </p:nvCxnSpPr>
          <p:spPr>
            <a:xfrm>
              <a:off x="2971800" y="4800600"/>
              <a:ext cx="0" cy="2286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BF2964C-D554-4B29-B87B-3AC482D322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86000" y="5029200"/>
              <a:ext cx="685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2DE25B7-E59C-44F6-81D8-50BF60A9D218}"/>
              </a:ext>
            </a:extLst>
          </p:cNvPr>
          <p:cNvSpPr txBox="1"/>
          <p:nvPr/>
        </p:nvSpPr>
        <p:spPr>
          <a:xfrm>
            <a:off x="2995962" y="4730234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</a:t>
            </a:r>
            <a:r>
              <a:rPr lang="el-GR" dirty="0"/>
              <a:t>β</a:t>
            </a:r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97929E9-6C50-469E-8DBA-8221FB2C95F2}"/>
              </a:ext>
            </a:extLst>
          </p:cNvPr>
          <p:cNvSpPr/>
          <p:nvPr/>
        </p:nvSpPr>
        <p:spPr>
          <a:xfrm>
            <a:off x="2133609" y="4576412"/>
            <a:ext cx="1338764" cy="681388"/>
          </a:xfrm>
          <a:prstGeom prst="ellipse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9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7">
            <a:extLst>
              <a:ext uri="{FF2B5EF4-FFF2-40B4-BE49-F238E27FC236}">
                <a16:creationId xmlns:a16="http://schemas.microsoft.com/office/drawing/2014/main" id="{3C7ACFA5-1D58-4D4C-85A9-A8ACB82B7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788" y="1145103"/>
            <a:ext cx="8112125" cy="540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600" dirty="0"/>
              <a:t>Most points are not on the line.</a:t>
            </a:r>
          </a:p>
          <a:p>
            <a:pPr lvl="1" algn="l"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600" dirty="0"/>
              <a:t>Unsystematic risk</a:t>
            </a:r>
          </a:p>
          <a:p>
            <a:pPr algn="l" eaLnBrk="1" hangingPunct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600" dirty="0"/>
              <a:t>The scatter is pretty significant.</a:t>
            </a:r>
          </a:p>
          <a:p>
            <a:pPr lvl="1" algn="l"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600" dirty="0"/>
              <a:t>Suggests the market (systematic risk) does not explain the variation in the stock’s return very well.</a:t>
            </a:r>
          </a:p>
          <a:p>
            <a:pPr lvl="1" algn="l"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600" dirty="0"/>
              <a:t>In a regression analysis, r</a:t>
            </a:r>
            <a:r>
              <a:rPr lang="en-US" altLang="en-US" sz="2600" baseline="30000" dirty="0"/>
              <a:t>2</a:t>
            </a:r>
            <a:r>
              <a:rPr lang="en-US" altLang="en-US" sz="2600" dirty="0"/>
              <a:t> will not be large.</a:t>
            </a:r>
          </a:p>
          <a:p>
            <a:pPr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600" dirty="0"/>
              <a:t>When running a regression which is the dependent variable and which is the independent variable?</a:t>
            </a:r>
          </a:p>
          <a:p>
            <a:pPr lvl="1" algn="l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600" dirty="0"/>
              <a:t>Dependent variable is the one you wish to predict based on knowledge of the independent variable; that is, explain its variability.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D2DCB5F5-60BA-4B63-BF4D-8A31F8E36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788" y="184150"/>
            <a:ext cx="79724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600" dirty="0"/>
              <a:t>Scatter Graph of </a:t>
            </a:r>
          </a:p>
          <a:p>
            <a:pPr eaLnBrk="1" hangingPunct="1"/>
            <a:r>
              <a:rPr lang="en-US" altLang="en-US" sz="2600" dirty="0"/>
              <a:t>Valvoline Returns and S&amp;P 500 Returns 2016 - 2019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6">
            <a:extLst>
              <a:ext uri="{FF2B5EF4-FFF2-40B4-BE49-F238E27FC236}">
                <a16:creationId xmlns:a16="http://schemas.microsoft.com/office/drawing/2014/main" id="{9CDAE9ED-B9BB-4C20-BDDC-DF776B373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788" y="184150"/>
            <a:ext cx="79724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600" dirty="0"/>
              <a:t>Scatter Graph of </a:t>
            </a:r>
          </a:p>
          <a:p>
            <a:pPr eaLnBrk="1" hangingPunct="1"/>
            <a:r>
              <a:rPr lang="en-US" altLang="en-US" sz="2600" dirty="0"/>
              <a:t>Valvoline Returns and S&amp;P 500 Returns 2016 - 2019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02BE84-FF86-4F03-9354-DC0999E83F24}"/>
              </a:ext>
            </a:extLst>
          </p:cNvPr>
          <p:cNvGraphicFramePr>
            <a:graphicFrameLocks noGrp="1"/>
          </p:cNvGraphicFramePr>
          <p:nvPr/>
        </p:nvGraphicFramePr>
        <p:xfrm>
          <a:off x="728311" y="1267167"/>
          <a:ext cx="3603058" cy="1905000"/>
        </p:xfrm>
        <a:graphic>
          <a:graphicData uri="http://schemas.openxmlformats.org/drawingml/2006/table">
            <a:tbl>
              <a:tblPr/>
              <a:tblGrid>
                <a:gridCol w="1801529">
                  <a:extLst>
                    <a:ext uri="{9D8B030D-6E8A-4147-A177-3AD203B41FA5}">
                      <a16:colId xmlns:a16="http://schemas.microsoft.com/office/drawing/2014/main" val="302949691"/>
                    </a:ext>
                  </a:extLst>
                </a:gridCol>
                <a:gridCol w="1801529">
                  <a:extLst>
                    <a:ext uri="{9D8B030D-6E8A-4147-A177-3AD203B41FA5}">
                      <a16:colId xmlns:a16="http://schemas.microsoft.com/office/drawing/2014/main" val="3508871694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SUMMARY OUTPUT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4907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439919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Regression Statistics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4739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Multiple 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0.453248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7115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 Square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0.205434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8504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Adjusted R Square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0.182064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6641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Standard Error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0.064958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81098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Observations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926801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711D521-DC33-4E96-AFC2-B236941A3A84}"/>
              </a:ext>
            </a:extLst>
          </p:cNvPr>
          <p:cNvGraphicFramePr>
            <a:graphicFrameLocks noGrp="1"/>
          </p:cNvGraphicFramePr>
          <p:nvPr/>
        </p:nvGraphicFramePr>
        <p:xfrm>
          <a:off x="728310" y="3323864"/>
          <a:ext cx="6086375" cy="1190625"/>
        </p:xfrm>
        <a:graphic>
          <a:graphicData uri="http://schemas.openxmlformats.org/drawingml/2006/table">
            <a:tbl>
              <a:tblPr/>
              <a:tblGrid>
                <a:gridCol w="1014396">
                  <a:extLst>
                    <a:ext uri="{9D8B030D-6E8A-4147-A177-3AD203B41FA5}">
                      <a16:colId xmlns:a16="http://schemas.microsoft.com/office/drawing/2014/main" val="3637389496"/>
                    </a:ext>
                  </a:extLst>
                </a:gridCol>
                <a:gridCol w="755492">
                  <a:extLst>
                    <a:ext uri="{9D8B030D-6E8A-4147-A177-3AD203B41FA5}">
                      <a16:colId xmlns:a16="http://schemas.microsoft.com/office/drawing/2014/main" val="3425046984"/>
                    </a:ext>
                  </a:extLst>
                </a:gridCol>
                <a:gridCol w="1002723">
                  <a:extLst>
                    <a:ext uri="{9D8B030D-6E8A-4147-A177-3AD203B41FA5}">
                      <a16:colId xmlns:a16="http://schemas.microsoft.com/office/drawing/2014/main" val="2794793276"/>
                    </a:ext>
                  </a:extLst>
                </a:gridCol>
                <a:gridCol w="1021823">
                  <a:extLst>
                    <a:ext uri="{9D8B030D-6E8A-4147-A177-3AD203B41FA5}">
                      <a16:colId xmlns:a16="http://schemas.microsoft.com/office/drawing/2014/main" val="774166849"/>
                    </a:ext>
                  </a:extLst>
                </a:gridCol>
                <a:gridCol w="897677">
                  <a:extLst>
                    <a:ext uri="{9D8B030D-6E8A-4147-A177-3AD203B41FA5}">
                      <a16:colId xmlns:a16="http://schemas.microsoft.com/office/drawing/2014/main" val="278357015"/>
                    </a:ext>
                  </a:extLst>
                </a:gridCol>
                <a:gridCol w="1394264">
                  <a:extLst>
                    <a:ext uri="{9D8B030D-6E8A-4147-A177-3AD203B41FA5}">
                      <a16:colId xmlns:a16="http://schemas.microsoft.com/office/drawing/2014/main" val="4035623079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8535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Significance 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1115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Regression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0.037092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0.037092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8.790639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0.005502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2275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0.143463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0.004219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20585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0.180555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205417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CEAC349-9578-43E1-93B2-A84F04B1F065}"/>
              </a:ext>
            </a:extLst>
          </p:cNvPr>
          <p:cNvGraphicFramePr>
            <a:graphicFrameLocks noGrp="1"/>
          </p:cNvGraphicFramePr>
          <p:nvPr/>
        </p:nvGraphicFramePr>
        <p:xfrm>
          <a:off x="728310" y="4832706"/>
          <a:ext cx="8155809" cy="942975"/>
        </p:xfrm>
        <a:graphic>
          <a:graphicData uri="http://schemas.openxmlformats.org/drawingml/2006/table">
            <a:tbl>
              <a:tblPr/>
              <a:tblGrid>
                <a:gridCol w="906201">
                  <a:extLst>
                    <a:ext uri="{9D8B030D-6E8A-4147-A177-3AD203B41FA5}">
                      <a16:colId xmlns:a16="http://schemas.microsoft.com/office/drawing/2014/main" val="2241009913"/>
                    </a:ext>
                  </a:extLst>
                </a:gridCol>
                <a:gridCol w="906201">
                  <a:extLst>
                    <a:ext uri="{9D8B030D-6E8A-4147-A177-3AD203B41FA5}">
                      <a16:colId xmlns:a16="http://schemas.microsoft.com/office/drawing/2014/main" val="1794142927"/>
                    </a:ext>
                  </a:extLst>
                </a:gridCol>
                <a:gridCol w="906201">
                  <a:extLst>
                    <a:ext uri="{9D8B030D-6E8A-4147-A177-3AD203B41FA5}">
                      <a16:colId xmlns:a16="http://schemas.microsoft.com/office/drawing/2014/main" val="889228648"/>
                    </a:ext>
                  </a:extLst>
                </a:gridCol>
                <a:gridCol w="906201">
                  <a:extLst>
                    <a:ext uri="{9D8B030D-6E8A-4147-A177-3AD203B41FA5}">
                      <a16:colId xmlns:a16="http://schemas.microsoft.com/office/drawing/2014/main" val="1477252817"/>
                    </a:ext>
                  </a:extLst>
                </a:gridCol>
                <a:gridCol w="906201">
                  <a:extLst>
                    <a:ext uri="{9D8B030D-6E8A-4147-A177-3AD203B41FA5}">
                      <a16:colId xmlns:a16="http://schemas.microsoft.com/office/drawing/2014/main" val="629040787"/>
                    </a:ext>
                  </a:extLst>
                </a:gridCol>
                <a:gridCol w="906201">
                  <a:extLst>
                    <a:ext uri="{9D8B030D-6E8A-4147-A177-3AD203B41FA5}">
                      <a16:colId xmlns:a16="http://schemas.microsoft.com/office/drawing/2014/main" val="2335224560"/>
                    </a:ext>
                  </a:extLst>
                </a:gridCol>
                <a:gridCol w="906201">
                  <a:extLst>
                    <a:ext uri="{9D8B030D-6E8A-4147-A177-3AD203B41FA5}">
                      <a16:colId xmlns:a16="http://schemas.microsoft.com/office/drawing/2014/main" val="311056535"/>
                    </a:ext>
                  </a:extLst>
                </a:gridCol>
                <a:gridCol w="906201">
                  <a:extLst>
                    <a:ext uri="{9D8B030D-6E8A-4147-A177-3AD203B41FA5}">
                      <a16:colId xmlns:a16="http://schemas.microsoft.com/office/drawing/2014/main" val="1822229679"/>
                    </a:ext>
                  </a:extLst>
                </a:gridCol>
                <a:gridCol w="906201">
                  <a:extLst>
                    <a:ext uri="{9D8B030D-6E8A-4147-A177-3AD203B41FA5}">
                      <a16:colId xmlns:a16="http://schemas.microsoft.com/office/drawing/2014/main" val="316193051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Coefficients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Standard Error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Stat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P-value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95%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Upper 95%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95.0%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Upper 95.0%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0739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Intercept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0.010981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0.388249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-0.03191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0.012718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-0.03191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0.012718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66031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 Variable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0.888118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0.299544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2.964901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0.005502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0.279372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1.496864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0.279372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1.496864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080467"/>
                  </a:ext>
                </a:extLst>
              </a:tr>
            </a:tbl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E6D2480-18AA-42E3-9389-C9EB858598E1}"/>
              </a:ext>
            </a:extLst>
          </p:cNvPr>
          <p:cNvSpPr/>
          <p:nvPr/>
        </p:nvSpPr>
        <p:spPr>
          <a:xfrm>
            <a:off x="1752600" y="5562600"/>
            <a:ext cx="838200" cy="21308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61B128B-2BA9-4097-8E07-3252BEAC0DFB}"/>
              </a:ext>
            </a:extLst>
          </p:cNvPr>
          <p:cNvSpPr/>
          <p:nvPr/>
        </p:nvSpPr>
        <p:spPr>
          <a:xfrm>
            <a:off x="2051116" y="5797899"/>
            <a:ext cx="883003" cy="361741"/>
          </a:xfrm>
          <a:custGeom>
            <a:avLst/>
            <a:gdLst>
              <a:gd name="connsiteX0" fmla="*/ 99231 w 883003"/>
              <a:gd name="connsiteY0" fmla="*/ 0 h 361741"/>
              <a:gd name="connsiteX1" fmla="*/ 69086 w 883003"/>
              <a:gd name="connsiteY1" fmla="*/ 301450 h 361741"/>
              <a:gd name="connsiteX2" fmla="*/ 883003 w 883003"/>
              <a:gd name="connsiteY2" fmla="*/ 361741 h 36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3003" h="361741">
                <a:moveTo>
                  <a:pt x="99231" y="0"/>
                </a:moveTo>
                <a:cubicBezTo>
                  <a:pt x="18844" y="120580"/>
                  <a:pt x="-61543" y="241160"/>
                  <a:pt x="69086" y="301450"/>
                </a:cubicBezTo>
                <a:cubicBezTo>
                  <a:pt x="199715" y="361740"/>
                  <a:pt x="541359" y="361740"/>
                  <a:pt x="883003" y="361741"/>
                </a:cubicBezTo>
              </a:path>
            </a:pathLst>
          </a:custGeom>
          <a:noFill/>
          <a:ln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E2220D-3463-45CE-A54A-1AEE33A3E39F}"/>
              </a:ext>
            </a:extLst>
          </p:cNvPr>
          <p:cNvSpPr txBox="1"/>
          <p:nvPr/>
        </p:nvSpPr>
        <p:spPr>
          <a:xfrm>
            <a:off x="2934119" y="5944196"/>
            <a:ext cx="3353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>
                <a:solidFill>
                  <a:srgbClr val="C00000"/>
                </a:solidFill>
              </a:rPr>
              <a:t>β</a:t>
            </a:r>
            <a:endParaRPr lang="en-US" sz="2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CAPM and Index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19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Predicting Betas</a:t>
            </a:r>
          </a:p>
          <a:p>
            <a:r>
              <a:rPr lang="en-US" dirty="0"/>
              <a:t>Mean reversion</a:t>
            </a:r>
          </a:p>
          <a:p>
            <a:pPr lvl="1"/>
            <a:r>
              <a:rPr lang="en-US" dirty="0"/>
              <a:t>Betas move towards mean over time</a:t>
            </a:r>
          </a:p>
          <a:p>
            <a:pPr lvl="1"/>
            <a:r>
              <a:rPr lang="en-US" dirty="0"/>
              <a:t>To predict future betas, adjust estimates from historical data to account for regression towards 1.0</a:t>
            </a:r>
          </a:p>
        </p:txBody>
      </p:sp>
    </p:spTree>
    <p:extLst>
      <p:ext uri="{BB962C8B-B14F-4D97-AF65-F5344CB8AC3E}">
        <p14:creationId xmlns:p14="http://schemas.microsoft.com/office/powerpoint/2010/main" val="222939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 CAPM and the Real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447800"/>
            <a:ext cx="8481060" cy="5105400"/>
          </a:xfrm>
        </p:spPr>
        <p:txBody>
          <a:bodyPr/>
          <a:lstStyle/>
          <a:p>
            <a:pPr marL="0" indent="0">
              <a:spcBef>
                <a:spcPts val="1500"/>
              </a:spcBef>
              <a:buNone/>
            </a:pPr>
            <a:r>
              <a:rPr lang="en-US" sz="2800" dirty="0"/>
              <a:t>CAPM is false based on validity of its assumptions</a:t>
            </a:r>
          </a:p>
          <a:p>
            <a:pPr>
              <a:spcBef>
                <a:spcPts val="1500"/>
              </a:spcBef>
            </a:pPr>
            <a:r>
              <a:rPr lang="en-US" sz="2800" dirty="0"/>
              <a:t>Useful predictor of expected returns</a:t>
            </a:r>
          </a:p>
          <a:p>
            <a:pPr>
              <a:spcBef>
                <a:spcPts val="1500"/>
              </a:spcBef>
            </a:pPr>
            <a:r>
              <a:rPr lang="en-US" sz="2800" dirty="0"/>
              <a:t>Untestable as a theory</a:t>
            </a:r>
          </a:p>
          <a:p>
            <a:pPr>
              <a:spcBef>
                <a:spcPts val="1500"/>
              </a:spcBef>
            </a:pPr>
            <a:r>
              <a:rPr lang="en-US" sz="2800" dirty="0"/>
              <a:t>Principles still valid</a:t>
            </a:r>
          </a:p>
          <a:p>
            <a:pPr lvl="1">
              <a:spcBef>
                <a:spcPts val="1500"/>
              </a:spcBef>
            </a:pPr>
            <a:r>
              <a:rPr lang="en-US" sz="2600" dirty="0"/>
              <a:t>Investors should diversify</a:t>
            </a:r>
          </a:p>
          <a:p>
            <a:pPr lvl="1">
              <a:spcBef>
                <a:spcPts val="1500"/>
              </a:spcBef>
            </a:pPr>
            <a:r>
              <a:rPr lang="en-US" sz="2600" dirty="0"/>
              <a:t>Systematic risk is the risk that matters</a:t>
            </a:r>
          </a:p>
          <a:p>
            <a:pPr lvl="1">
              <a:spcBef>
                <a:spcPts val="1500"/>
              </a:spcBef>
            </a:pPr>
            <a:r>
              <a:rPr lang="en-US" sz="2600" dirty="0"/>
              <a:t>Well-diversified risky portfolio can be suitable for wide range of investors</a:t>
            </a:r>
          </a:p>
        </p:txBody>
      </p:sp>
    </p:spTree>
    <p:extLst>
      <p:ext uri="{BB962C8B-B14F-4D97-AF65-F5344CB8AC3E}">
        <p14:creationId xmlns:p14="http://schemas.microsoft.com/office/powerpoint/2010/main" val="314592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7.4 Multifactor Models and CAPM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524000"/>
            <a:ext cx="8557260" cy="205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Multifactor models</a:t>
            </a:r>
          </a:p>
          <a:p>
            <a:r>
              <a:rPr lang="en-US" dirty="0"/>
              <a:t>Models of security returns that respond to several systematic factors</a:t>
            </a:r>
          </a:p>
          <a:p>
            <a:r>
              <a:rPr lang="en-US" dirty="0"/>
              <a:t>Two-index portfolio in realized returns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062993"/>
              </p:ext>
            </p:extLst>
          </p:nvPr>
        </p:nvGraphicFramePr>
        <p:xfrm>
          <a:off x="854075" y="3581400"/>
          <a:ext cx="5006975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2" name="Equation" r:id="rId3" imgW="1930320" imgH="228600" progId="Equation.DSMT4">
                  <p:embed/>
                </p:oleObj>
              </mc:Choice>
              <mc:Fallback>
                <p:oleObj name="Equation" r:id="rId3" imgW="19303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4075" y="3581400"/>
                        <a:ext cx="5006975" cy="592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81940" y="4419600"/>
            <a:ext cx="8557260" cy="609600"/>
          </a:xfrm>
        </p:spPr>
        <p:txBody>
          <a:bodyPr>
            <a:normAutofit/>
          </a:bodyPr>
          <a:lstStyle/>
          <a:p>
            <a:pPr marL="349250" lvl="1"/>
            <a:r>
              <a:rPr lang="en-US" sz="2600" dirty="0"/>
              <a:t>Two-factor SML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380935"/>
              </p:ext>
            </p:extLst>
          </p:nvPr>
        </p:nvGraphicFramePr>
        <p:xfrm>
          <a:off x="784225" y="4984750"/>
          <a:ext cx="757396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3" name="Equation" r:id="rId5" imgW="2920680" imgH="279360" progId="Equation.DSMT4">
                  <p:embed/>
                </p:oleObj>
              </mc:Choice>
              <mc:Fallback>
                <p:oleObj name="Equation" r:id="rId5" imgW="292068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4225" y="4984750"/>
                        <a:ext cx="7573963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326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7.4 Multifactor Models and CAPM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371600"/>
            <a:ext cx="8557260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Fama</a:t>
            </a:r>
            <a:r>
              <a:rPr lang="en-US" dirty="0"/>
              <a:t>-French Three-Factor Model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926160"/>
              </p:ext>
            </p:extLst>
          </p:nvPr>
        </p:nvGraphicFramePr>
        <p:xfrm>
          <a:off x="490538" y="2076450"/>
          <a:ext cx="8167687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5" name="Equation" r:id="rId3" imgW="3149280" imgH="253800" progId="Equation.DSMT4">
                  <p:embed/>
                </p:oleObj>
              </mc:Choice>
              <mc:Fallback>
                <p:oleObj name="Equation" r:id="rId3" imgW="31492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0538" y="2076450"/>
                        <a:ext cx="8167687" cy="658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81940" y="4229100"/>
            <a:ext cx="8557260" cy="2171700"/>
          </a:xfrm>
        </p:spPr>
        <p:txBody>
          <a:bodyPr>
            <a:normAutofit/>
          </a:bodyPr>
          <a:lstStyle/>
          <a:p>
            <a:r>
              <a:rPr lang="en-US" dirty="0"/>
              <a:t>Estimation results</a:t>
            </a:r>
          </a:p>
          <a:p>
            <a:pPr lvl="1"/>
            <a:r>
              <a:rPr lang="en-US" dirty="0"/>
              <a:t>Three aspects of successful specification</a:t>
            </a:r>
          </a:p>
          <a:p>
            <a:pPr lvl="2"/>
            <a:r>
              <a:rPr lang="en-US" dirty="0"/>
              <a:t>Higher adjusted R-square</a:t>
            </a:r>
          </a:p>
          <a:p>
            <a:pPr lvl="2"/>
            <a:r>
              <a:rPr lang="en-US" dirty="0"/>
              <a:t>Lower residual SD</a:t>
            </a:r>
          </a:p>
          <a:p>
            <a:pPr lvl="2"/>
            <a:r>
              <a:rPr lang="en-US" dirty="0"/>
              <a:t>Smaller value of alpha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FB3AC1-9779-4AF0-803E-3862B6EC8B72}"/>
              </a:ext>
            </a:extLst>
          </p:cNvPr>
          <p:cNvSpPr/>
          <p:nvPr/>
        </p:nvSpPr>
        <p:spPr>
          <a:xfrm>
            <a:off x="308736" y="2682895"/>
            <a:ext cx="860666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9163" lvl="3" indent="-457200">
              <a:buFont typeface="Arial" panose="020B0604020202020204" pitchFamily="34" charset="0"/>
              <a:buChar char="•"/>
            </a:pPr>
            <a:r>
              <a:rPr lang="en-US" sz="2300" dirty="0" err="1"/>
              <a:t>r</a:t>
            </a:r>
            <a:r>
              <a:rPr lang="en-US" sz="2300" baseline="-25000" dirty="0" err="1"/>
              <a:t>HML</a:t>
            </a:r>
            <a:r>
              <a:rPr lang="en-US" sz="2300" dirty="0"/>
              <a:t> = returns of high book-to-market firms minus returns of low book-to-market firms = B/M premium</a:t>
            </a:r>
          </a:p>
          <a:p>
            <a:pPr marL="919163" lvl="3" indent="-457200">
              <a:buFont typeface="Arial" panose="020B0604020202020204" pitchFamily="34" charset="0"/>
              <a:buChar char="•"/>
            </a:pPr>
            <a:r>
              <a:rPr lang="en-US" sz="2300" dirty="0" err="1"/>
              <a:t>r</a:t>
            </a:r>
            <a:r>
              <a:rPr lang="en-US" sz="2300" baseline="-25000" dirty="0" err="1"/>
              <a:t>SMB</a:t>
            </a:r>
            <a:r>
              <a:rPr lang="en-US" sz="2300" dirty="0"/>
              <a:t> = returns of small firms minus returns of large (big) firms = size premium</a:t>
            </a:r>
          </a:p>
        </p:txBody>
      </p:sp>
    </p:spTree>
    <p:extLst>
      <p:ext uri="{BB962C8B-B14F-4D97-AF65-F5344CB8AC3E}">
        <p14:creationId xmlns:p14="http://schemas.microsoft.com/office/powerpoint/2010/main" val="27301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bldLvl="3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7.2 Multifactor Models and CAPM</a:t>
            </a:r>
          </a:p>
        </p:txBody>
      </p:sp>
      <p:pic>
        <p:nvPicPr>
          <p:cNvPr id="4" name="Picture 2" descr="Table 7.2 is reproduced from the text. It shows estimates of single-index and three-factor Fama-French regressions for Ford, monthly data, January 2011–December 2015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145" y="1752600"/>
            <a:ext cx="8293709" cy="3046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7764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Arbitrage Pricing Theory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31470" y="1219200"/>
            <a:ext cx="8481060" cy="53340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Arbitrage</a:t>
            </a:r>
          </a:p>
          <a:p>
            <a:pPr>
              <a:spcBef>
                <a:spcPts val="1000"/>
              </a:spcBef>
            </a:pPr>
            <a:r>
              <a:rPr lang="en-US" dirty="0"/>
              <a:t>Relative mispricing creates riskless profit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Arbitrage Pricing Theory (APT)</a:t>
            </a:r>
          </a:p>
          <a:p>
            <a:pPr>
              <a:spcBef>
                <a:spcPts val="1000"/>
              </a:spcBef>
            </a:pPr>
            <a:r>
              <a:rPr lang="en-US" dirty="0"/>
              <a:t>Risk-return relationships from no-arbitrage considerations in large capital markets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Well-diversified portfolio</a:t>
            </a:r>
          </a:p>
          <a:p>
            <a:pPr>
              <a:spcBef>
                <a:spcPts val="1000"/>
              </a:spcBef>
            </a:pPr>
            <a:r>
              <a:rPr lang="en-US" dirty="0"/>
              <a:t>Nonsystematic risk is negligible</a:t>
            </a:r>
          </a:p>
          <a:p>
            <a:pPr>
              <a:spcBef>
                <a:spcPts val="1000"/>
              </a:spcBef>
            </a:pPr>
            <a:r>
              <a:rPr lang="en-US" dirty="0"/>
              <a:t>Arbitrage portfolio</a:t>
            </a:r>
          </a:p>
          <a:p>
            <a:pPr>
              <a:spcBef>
                <a:spcPts val="1000"/>
              </a:spcBef>
            </a:pPr>
            <a:r>
              <a:rPr lang="en-US" dirty="0"/>
              <a:t>Positive return, zero-net-investment, risk-free portfolio</a:t>
            </a:r>
          </a:p>
        </p:txBody>
      </p:sp>
    </p:spTree>
    <p:extLst>
      <p:ext uri="{BB962C8B-B14F-4D97-AF65-F5344CB8AC3E}">
        <p14:creationId xmlns:p14="http://schemas.microsoft.com/office/powerpoint/2010/main" val="155164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Arbitrage Pricing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609600"/>
          </a:xfrm>
        </p:spPr>
        <p:txBody>
          <a:bodyPr>
            <a:normAutofit/>
          </a:bodyPr>
          <a:lstStyle/>
          <a:p>
            <a:pPr marL="0" indent="0">
              <a:spcAft>
                <a:spcPts val="5400"/>
              </a:spcAft>
              <a:buNone/>
            </a:pPr>
            <a:r>
              <a:rPr lang="en-US" dirty="0"/>
              <a:t>Calculating APT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020149"/>
              </p:ext>
            </p:extLst>
          </p:nvPr>
        </p:nvGraphicFramePr>
        <p:xfrm>
          <a:off x="836613" y="2514600"/>
          <a:ext cx="3921125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0" name="Equation" r:id="rId3" imgW="1511280" imgH="253800" progId="Equation.DSMT4">
                  <p:embed/>
                </p:oleObj>
              </mc:Choice>
              <mc:Fallback>
                <p:oleObj name="Equation" r:id="rId3" imgW="15112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6613" y="2514600"/>
                        <a:ext cx="3921125" cy="658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81940" y="3429001"/>
            <a:ext cx="855726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Returns on well-diversified portfolio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529189"/>
              </p:ext>
            </p:extLst>
          </p:nvPr>
        </p:nvGraphicFramePr>
        <p:xfrm>
          <a:off x="838200" y="4108450"/>
          <a:ext cx="4546600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1" name="Equation" r:id="rId5" imgW="1752480" imgH="279360" progId="Equation.DSMT4">
                  <p:embed/>
                </p:oleObj>
              </mc:Choice>
              <mc:Fallback>
                <p:oleObj name="Equation" r:id="rId5" imgW="175248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4108450"/>
                        <a:ext cx="4546600" cy="72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5880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7.5 Portfolio Conversion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95442" y="1678393"/>
            <a:ext cx="8534400" cy="1034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Steps to convert a well-diversified portfolio into an arbitrage portfolio: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72582" y="5257800"/>
            <a:ext cx="8557260" cy="761999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000" dirty="0"/>
              <a:t>*When alpha is negative, you would reverse the signs of each portfolio weight to achieve a portfolio A with positive alpha and no net investment.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D0CD959-D6BA-443F-8098-62C747BD0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849880"/>
            <a:ext cx="9035345" cy="195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288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7.5 Portfolio Conversion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95442" y="1295400"/>
            <a:ext cx="8534400" cy="388420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Well-diversified portfolio, A, with beta = 0.4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	Return = r</a:t>
            </a:r>
            <a:r>
              <a:rPr lang="en-US" baseline="-25000" dirty="0"/>
              <a:t>f</a:t>
            </a:r>
            <a:r>
              <a:rPr lang="en-US" dirty="0"/>
              <a:t> + 0.4(</a:t>
            </a:r>
            <a:r>
              <a:rPr lang="en-US" dirty="0" err="1"/>
              <a:t>r</a:t>
            </a:r>
            <a:r>
              <a:rPr lang="en-US" baseline="-25000" dirty="0" err="1"/>
              <a:t>M</a:t>
            </a:r>
            <a:r>
              <a:rPr lang="en-US" dirty="0"/>
              <a:t> – r</a:t>
            </a:r>
            <a:r>
              <a:rPr lang="en-US" baseline="-25000" dirty="0"/>
              <a:t>f</a:t>
            </a:r>
            <a:r>
              <a:rPr lang="en-US" dirty="0"/>
              <a:t>)</a:t>
            </a:r>
          </a:p>
          <a:p>
            <a:pPr>
              <a:lnSpc>
                <a:spcPct val="120000"/>
              </a:lnSpc>
            </a:pPr>
            <a:r>
              <a:rPr lang="en-US" dirty="0"/>
              <a:t>Mimicking portfolio with 0.6 invested in T-bills and 0.4 invested in market portfolio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	Return = 0.6r</a:t>
            </a:r>
            <a:r>
              <a:rPr lang="en-US" baseline="-25000" dirty="0"/>
              <a:t>f </a:t>
            </a:r>
            <a:r>
              <a:rPr lang="en-US" dirty="0"/>
              <a:t>+0.4r</a:t>
            </a:r>
            <a:r>
              <a:rPr lang="en-US" baseline="-25000" dirty="0"/>
              <a:t>M</a:t>
            </a:r>
            <a:r>
              <a:rPr lang="en-US" dirty="0"/>
              <a:t> = r</a:t>
            </a:r>
            <a:r>
              <a:rPr lang="en-US" baseline="-25000" dirty="0"/>
              <a:t>f </a:t>
            </a:r>
            <a:r>
              <a:rPr lang="en-US" dirty="0"/>
              <a:t>+0.4(</a:t>
            </a:r>
            <a:r>
              <a:rPr lang="en-US" dirty="0" err="1"/>
              <a:t>r</a:t>
            </a:r>
            <a:r>
              <a:rPr lang="en-US" baseline="-25000" dirty="0" err="1"/>
              <a:t>M</a:t>
            </a:r>
            <a:r>
              <a:rPr lang="en-US" dirty="0"/>
              <a:t> – r</a:t>
            </a:r>
            <a:r>
              <a:rPr lang="en-US" baseline="-25000" dirty="0"/>
              <a:t>f</a:t>
            </a:r>
            <a:r>
              <a:rPr lang="en-US" dirty="0"/>
              <a:t>)</a:t>
            </a:r>
            <a:endParaRPr lang="en-US" baseline="-25000" dirty="0"/>
          </a:p>
          <a:p>
            <a:pPr>
              <a:lnSpc>
                <a:spcPct val="120000"/>
              </a:lnSpc>
            </a:pPr>
            <a:r>
              <a:rPr lang="en-US" dirty="0"/>
              <a:t>Buy $5 of Portfolio A and sell short $5 of the mimicking portfolio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8388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7.5 Portfolio Conversion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0242" y="1676400"/>
            <a:ext cx="7934158" cy="17526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u="sng" dirty="0"/>
              <a:t>Investment Position</a:t>
            </a:r>
          </a:p>
          <a:p>
            <a:pPr marL="0" indent="0">
              <a:lnSpc>
                <a:spcPct val="120000"/>
              </a:lnSpc>
              <a:buNone/>
              <a:tabLst>
                <a:tab pos="4119563" algn="l"/>
              </a:tabLst>
            </a:pPr>
            <a:r>
              <a:rPr lang="en-US" dirty="0"/>
              <a:t>Buy in Portfolio A	$5[r</a:t>
            </a:r>
            <a:r>
              <a:rPr lang="en-US" baseline="-25000" dirty="0"/>
              <a:t>f</a:t>
            </a:r>
            <a:r>
              <a:rPr lang="en-US" dirty="0"/>
              <a:t> + 0.4(</a:t>
            </a:r>
            <a:r>
              <a:rPr lang="en-US" dirty="0" err="1"/>
              <a:t>r</a:t>
            </a:r>
            <a:r>
              <a:rPr lang="en-US" baseline="-25000" dirty="0" err="1"/>
              <a:t>M</a:t>
            </a:r>
            <a:r>
              <a:rPr lang="en-US" dirty="0"/>
              <a:t> – r</a:t>
            </a:r>
            <a:r>
              <a:rPr lang="en-US" baseline="-25000" dirty="0"/>
              <a:t>f</a:t>
            </a:r>
            <a:r>
              <a:rPr lang="en-US" dirty="0"/>
              <a:t>) + </a:t>
            </a:r>
            <a:r>
              <a:rPr lang="el-GR" dirty="0"/>
              <a:t>α</a:t>
            </a:r>
            <a:r>
              <a:rPr lang="en-US" baseline="-25000" dirty="0"/>
              <a:t>P</a:t>
            </a:r>
            <a:r>
              <a:rPr lang="en-US" dirty="0"/>
              <a:t>]</a:t>
            </a:r>
          </a:p>
          <a:p>
            <a:pPr marL="0" indent="0">
              <a:lnSpc>
                <a:spcPct val="120000"/>
              </a:lnSpc>
              <a:buNone/>
              <a:tabLst>
                <a:tab pos="4119563" algn="l"/>
              </a:tabLst>
            </a:pPr>
            <a:r>
              <a:rPr lang="en-US" dirty="0"/>
              <a:t>Short mimicking port.	-$5[r</a:t>
            </a:r>
            <a:r>
              <a:rPr lang="en-US" baseline="-25000" dirty="0"/>
              <a:t>f </a:t>
            </a:r>
            <a:r>
              <a:rPr lang="en-US" dirty="0"/>
              <a:t>+0.4(</a:t>
            </a:r>
            <a:r>
              <a:rPr lang="en-US" dirty="0" err="1"/>
              <a:t>r</a:t>
            </a:r>
            <a:r>
              <a:rPr lang="en-US" baseline="-25000" dirty="0" err="1"/>
              <a:t>M</a:t>
            </a:r>
            <a:r>
              <a:rPr lang="en-US" dirty="0"/>
              <a:t> – r</a:t>
            </a:r>
            <a:r>
              <a:rPr lang="en-US" baseline="-25000" dirty="0"/>
              <a:t>f</a:t>
            </a:r>
            <a:r>
              <a:rPr lang="en-US" dirty="0"/>
              <a:t>)]</a:t>
            </a:r>
            <a:endParaRPr lang="en-US" baseline="-25000" dirty="0"/>
          </a:p>
          <a:p>
            <a:pPr marL="0" indent="0">
              <a:lnSpc>
                <a:spcPct val="120000"/>
              </a:lnSpc>
              <a:buNone/>
              <a:tabLst>
                <a:tab pos="4119563" algn="l"/>
              </a:tabLst>
            </a:pPr>
            <a:endParaRPr lang="en-US" dirty="0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1FAEC705-AF9E-497F-8610-78CFC2CAECBD}"/>
              </a:ext>
            </a:extLst>
          </p:cNvPr>
          <p:cNvSpPr txBox="1">
            <a:spLocks/>
          </p:cNvSpPr>
          <p:nvPr/>
        </p:nvSpPr>
        <p:spPr>
          <a:xfrm>
            <a:off x="609600" y="3429000"/>
            <a:ext cx="7934158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600" kern="1200" dirty="0" smtClean="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1pPr>
            <a:lvl2pPr marL="806450" indent="-3492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2pPr>
            <a:lvl3pPr marL="1263650" indent="-3492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lang="en-US" sz="2200" kern="1200" dirty="0" smtClean="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3pPr>
            <a:lvl4pPr marL="1720850" indent="-34925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4pPr>
            <a:lvl5pPr marL="2178050" indent="-3492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lang="en-US" sz="1800" kern="1200" dirty="0">
                <a:solidFill>
                  <a:schemeClr val="tx1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  <a:tabLst>
                <a:tab pos="4119563" algn="l"/>
              </a:tabLst>
            </a:pPr>
            <a:r>
              <a:rPr lang="en-US" dirty="0"/>
              <a:t>Net Profit	$5</a:t>
            </a:r>
            <a:r>
              <a:rPr lang="el-GR" dirty="0"/>
              <a:t>α</a:t>
            </a:r>
            <a:r>
              <a:rPr lang="en-US" baseline="-25000" dirty="0"/>
              <a:t>P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AABF68B-66CE-4423-A4C2-3594EDD46443}"/>
              </a:ext>
            </a:extLst>
          </p:cNvPr>
          <p:cNvCxnSpPr/>
          <p:nvPr/>
        </p:nvCxnSpPr>
        <p:spPr>
          <a:xfrm>
            <a:off x="685800" y="3352800"/>
            <a:ext cx="31242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DDC6D0-2A82-424B-AE5F-8F6BA151251D}"/>
              </a:ext>
            </a:extLst>
          </p:cNvPr>
          <p:cNvCxnSpPr>
            <a:cxnSpLocks/>
          </p:cNvCxnSpPr>
          <p:nvPr/>
        </p:nvCxnSpPr>
        <p:spPr>
          <a:xfrm>
            <a:off x="4876800" y="3352800"/>
            <a:ext cx="3276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80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4"/>
      <p:bldP spid="4" grpId="0" build="p" bldLvl="4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7.5 Security Characteristic Lines</a:t>
            </a:r>
          </a:p>
        </p:txBody>
      </p:sp>
      <p:pic>
        <p:nvPicPr>
          <p:cNvPr id="15" name="Picture 2" descr="Two graphs showing the security characteristic lines for a well diversified portfolio versus a single stock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43" y="1907791"/>
            <a:ext cx="7866715" cy="334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90027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Arbitrage Pricing Theory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404860" cy="243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Multifactor Generalization of APT and CAPM</a:t>
            </a:r>
          </a:p>
          <a:p>
            <a:r>
              <a:rPr lang="en-US" dirty="0"/>
              <a:t>Factor portfolio</a:t>
            </a:r>
          </a:p>
          <a:p>
            <a:pPr lvl="1"/>
            <a:r>
              <a:rPr lang="en-US" dirty="0"/>
              <a:t>Well-diversified portfolio constructed to have beta of 1.0 on one factor and beta of zero on any other factor</a:t>
            </a:r>
          </a:p>
          <a:p>
            <a:r>
              <a:rPr lang="en-US" dirty="0"/>
              <a:t>Two-Factor Model for APT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300780"/>
              </p:ext>
            </p:extLst>
          </p:nvPr>
        </p:nvGraphicFramePr>
        <p:xfrm>
          <a:off x="852488" y="4108450"/>
          <a:ext cx="42227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8" name="Equation" r:id="rId3" imgW="1790640" imgH="228600" progId="Equation.DSMT4">
                  <p:embed/>
                </p:oleObj>
              </mc:Choice>
              <mc:Fallback>
                <p:oleObj name="Equation" r:id="rId3" imgW="17906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4108450"/>
                        <a:ext cx="422275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CAADCB1-2B71-407A-827D-D027CD28C433}"/>
              </a:ext>
            </a:extLst>
          </p:cNvPr>
          <p:cNvSpPr/>
          <p:nvPr/>
        </p:nvSpPr>
        <p:spPr>
          <a:xfrm>
            <a:off x="768866" y="4800600"/>
            <a:ext cx="799413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2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R</a:t>
            </a:r>
            <a:r>
              <a:rPr lang="en-US" sz="2600" baseline="-25000" dirty="0"/>
              <a:t>M1</a:t>
            </a:r>
            <a:r>
              <a:rPr lang="en-US" sz="2600" dirty="0"/>
              <a:t> might represent ∆ in manufacturing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n-US" sz="2600" dirty="0"/>
              <a:t>R</a:t>
            </a:r>
            <a:r>
              <a:rPr lang="en-US" sz="2600" baseline="-25000" dirty="0"/>
              <a:t>M2</a:t>
            </a:r>
            <a:r>
              <a:rPr lang="en-US" sz="2600" dirty="0"/>
              <a:t> might represent ∆ in interest rates or inflation</a:t>
            </a:r>
          </a:p>
        </p:txBody>
      </p:sp>
    </p:spTree>
    <p:extLst>
      <p:ext uri="{BB962C8B-B14F-4D97-AF65-F5344CB8AC3E}">
        <p14:creationId xmlns:p14="http://schemas.microsoft.com/office/powerpoint/2010/main" val="4200550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7.9 Constructing an Arbitrage Portfolio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79400" y="1752600"/>
            <a:ext cx="85598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Constructing an arbitrage portfolio with two systemic factors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F33119F-593E-42DD-AED7-86C1308B7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00" y="3005138"/>
            <a:ext cx="88692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787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2246</TotalTime>
  <Words>1705</Words>
  <Application>Microsoft Office PowerPoint</Application>
  <PresentationFormat>On-screen Show (4:3)</PresentationFormat>
  <Paragraphs>283</Paragraphs>
  <Slides>35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Courier New</vt:lpstr>
      <vt:lpstr>Helvetica</vt:lpstr>
      <vt:lpstr>Verdana</vt:lpstr>
      <vt:lpstr>Wingdings</vt:lpstr>
      <vt:lpstr>Office Theme</vt:lpstr>
      <vt:lpstr>Equation</vt:lpstr>
      <vt:lpstr>Essentials of Investments Eleventh Edition Bodie, Kane, and Marcus</vt:lpstr>
      <vt:lpstr>7.1 The Capital Asset Pricing Model</vt:lpstr>
      <vt:lpstr>7.1 The Capital Asset Pricing Model: Assumptions</vt:lpstr>
      <vt:lpstr>7.1 The Capital Asset Pricing Model</vt:lpstr>
      <vt:lpstr>7.1 The Capital Asset Pricing Model</vt:lpstr>
      <vt:lpstr>Figure 7.1 Efficient Frontier and Capital Market Line</vt:lpstr>
      <vt:lpstr>7.1 The Capital Asset Pricing Model</vt:lpstr>
      <vt:lpstr>7.1 The Capital Asset Pricing Model</vt:lpstr>
      <vt:lpstr>7.1 The Capital Asset Pricing Model</vt:lpstr>
      <vt:lpstr>7.1 The Capital Asset Pricing Model</vt:lpstr>
      <vt:lpstr>7.1 The Capital Asset Pricing Model</vt:lpstr>
      <vt:lpstr>7.1 The Capital Asset Pricing Model</vt:lpstr>
      <vt:lpstr>Figure 7.2 The SML and a Positive-Alpha Stock</vt:lpstr>
      <vt:lpstr>7.1 The Capital Asset Pricing Model</vt:lpstr>
      <vt:lpstr>7.2 CAPM and Index Models</vt:lpstr>
      <vt:lpstr>7.2 CAPM and Index Models</vt:lpstr>
      <vt:lpstr>7.2 CAPM and Index Models: SCL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7.2 CAPM and Index Models</vt:lpstr>
      <vt:lpstr>7.3 CAPM and the Real World</vt:lpstr>
      <vt:lpstr>7.4 Multifactor Models and CAPM</vt:lpstr>
      <vt:lpstr>7.4 Multifactor Models and CAPM</vt:lpstr>
      <vt:lpstr>Table 7.2 Multifactor Models and CAPM</vt:lpstr>
      <vt:lpstr>7.5 Arbitrage Pricing Theory</vt:lpstr>
      <vt:lpstr>7.5 Arbitrage Pricing Theory</vt:lpstr>
      <vt:lpstr>Table 7.5 Portfolio Conversion</vt:lpstr>
      <vt:lpstr>Table 7.5 Portfolio Conversion</vt:lpstr>
      <vt:lpstr>Table 7.5 Portfolio Conversion</vt:lpstr>
      <vt:lpstr>Figure 7.5 Security Characteristic Lines</vt:lpstr>
      <vt:lpstr>7.5 Arbitrage Pricing Theory</vt:lpstr>
      <vt:lpstr>Table 7.9 Constructing an Arbitrage Portfolio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 CAPM and APT</dc:title>
  <dc:creator>Bodie</dc:creator>
  <cp:lastModifiedBy>Besley, Scott</cp:lastModifiedBy>
  <cp:revision>401</cp:revision>
  <dcterms:created xsi:type="dcterms:W3CDTF">2017-04-26T01:00:04Z</dcterms:created>
  <dcterms:modified xsi:type="dcterms:W3CDTF">2020-02-20T15:45:09Z</dcterms:modified>
</cp:coreProperties>
</file>