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handoutMasterIdLst>
    <p:handoutMasterId r:id="rId32"/>
  </p:handoutMasterIdLst>
  <p:sldIdLst>
    <p:sldId id="260" r:id="rId2"/>
    <p:sldId id="261" r:id="rId3"/>
    <p:sldId id="263" r:id="rId4"/>
    <p:sldId id="264" r:id="rId5"/>
    <p:sldId id="265" r:id="rId6"/>
    <p:sldId id="266" r:id="rId7"/>
    <p:sldId id="267" r:id="rId8"/>
    <p:sldId id="268" r:id="rId9"/>
    <p:sldId id="269" r:id="rId10"/>
    <p:sldId id="270" r:id="rId11"/>
    <p:sldId id="271" r:id="rId12"/>
    <p:sldId id="272" r:id="rId13"/>
    <p:sldId id="273" r:id="rId14"/>
    <p:sldId id="274" r:id="rId15"/>
    <p:sldId id="275" r:id="rId16"/>
    <p:sldId id="276" r:id="rId17"/>
    <p:sldId id="262" r:id="rId18"/>
    <p:sldId id="277" r:id="rId19"/>
    <p:sldId id="278" r:id="rId20"/>
    <p:sldId id="279" r:id="rId21"/>
    <p:sldId id="280" r:id="rId22"/>
    <p:sldId id="282" r:id="rId23"/>
    <p:sldId id="283" r:id="rId24"/>
    <p:sldId id="284" r:id="rId25"/>
    <p:sldId id="285" r:id="rId26"/>
    <p:sldId id="286" r:id="rId27"/>
    <p:sldId id="287" r:id="rId28"/>
    <p:sldId id="288" r:id="rId29"/>
    <p:sldId id="289" r:id="rId30"/>
  </p:sldIdLst>
  <p:sldSz cx="9144000" cy="6858000" type="screen4x3"/>
  <p:notesSz cx="6858000" cy="9144000"/>
  <p:custDataLst>
    <p:tags r:id="rId3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CC"/>
    <a:srgbClr val="000000"/>
    <a:srgbClr val="242328"/>
    <a:srgbClr val="800000"/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042" autoAdjust="0"/>
    <p:restoredTop sz="86501" autoAdjust="0"/>
  </p:normalViewPr>
  <p:slideViewPr>
    <p:cSldViewPr>
      <p:cViewPr varScale="1">
        <p:scale>
          <a:sx n="95" d="100"/>
          <a:sy n="95" d="100"/>
        </p:scale>
        <p:origin x="996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5" d="100"/>
          <a:sy n="85" d="100"/>
        </p:scale>
        <p:origin x="-3234" y="-96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A582A5-E592-4D56-958B-56E54152252B}" type="datetimeFigureOut">
              <a:rPr lang="en-US" smtClean="0"/>
              <a:t>2/25/2020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02C072-76FC-4439-8E21-B179EA1F4A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41851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8B3C75-08A5-4994-A3E6-7DBDB37BC5E8}" type="datetimeFigureOut">
              <a:rPr lang="en-US" smtClean="0"/>
              <a:t>2/25/2020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355D2A-133C-4D7D-81D4-14D33A9140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09762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hapter Ope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" y="76200"/>
            <a:ext cx="8991600" cy="1600200"/>
          </a:xfrm>
        </p:spPr>
        <p:txBody>
          <a:bodyPr/>
          <a:lstStyle>
            <a:lvl1pPr algn="l">
              <a:spcBef>
                <a:spcPts val="600"/>
              </a:spcBef>
              <a:buClr>
                <a:srgbClr val="000000"/>
              </a:buClr>
              <a:defRPr>
                <a:solidFill>
                  <a:schemeClr val="tx1"/>
                </a:solidFill>
                <a:latin typeface="Helvetica" pitchFamily="34" charset="0"/>
                <a:cs typeface="Helvetica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2362200"/>
            <a:ext cx="5943600" cy="2819400"/>
          </a:xfrm>
        </p:spPr>
        <p:txBody>
          <a:bodyPr vert="horz" lIns="91440" tIns="45720" rIns="91440" bIns="45720" rtlCol="0" anchor="ctr">
            <a:normAutofit/>
          </a:bodyPr>
          <a:lstStyle>
            <a:lvl1pPr algn="ctr">
              <a:buClr>
                <a:srgbClr val="000000"/>
              </a:buClr>
              <a:defRPr lang="en-US" sz="4400">
                <a:solidFill>
                  <a:schemeClr val="tx1"/>
                </a:solidFill>
                <a:latin typeface="Helvetica" pitchFamily="34" charset="0"/>
                <a:ea typeface="Verdana" pitchFamily="34" charset="0"/>
                <a:cs typeface="Helvetica" pitchFamily="34" charset="0"/>
              </a:defRPr>
            </a:lvl1pPr>
          </a:lstStyle>
          <a:p>
            <a:pPr lvl="0">
              <a:spcBef>
                <a:spcPct val="0"/>
              </a:spcBef>
              <a:buNone/>
            </a:pPr>
            <a:r>
              <a:rPr lang="en-US" dirty="0"/>
              <a:t>Click to edit Master subtitle style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1"/>
          </p:nvPr>
        </p:nvSpPr>
        <p:spPr>
          <a:xfrm>
            <a:off x="609600" y="6277998"/>
            <a:ext cx="7924800" cy="503802"/>
          </a:xfrm>
        </p:spPr>
        <p:txBody>
          <a:bodyPr anchor="ctr">
            <a:noAutofit/>
          </a:bodyPr>
          <a:lstStyle>
            <a:lvl1pPr marL="0" indent="0" algn="ctr">
              <a:buClr>
                <a:srgbClr val="000000"/>
              </a:buClr>
              <a:buNone/>
              <a:defRPr sz="1200">
                <a:solidFill>
                  <a:schemeClr val="tx1"/>
                </a:solidFill>
                <a:latin typeface="Helvetica" pitchFamily="34" charset="0"/>
                <a:cs typeface="Helvetica" pitchFamily="34" charset="0"/>
              </a:defRPr>
            </a:lvl1pPr>
            <a:lvl2pPr>
              <a:buClr>
                <a:srgbClr val="000000"/>
              </a:buClr>
              <a:defRPr sz="1200">
                <a:solidFill>
                  <a:schemeClr val="tx1"/>
                </a:solidFill>
              </a:defRPr>
            </a:lvl2pPr>
            <a:lvl3pPr>
              <a:buClr>
                <a:srgbClr val="000000"/>
              </a:buClr>
              <a:defRPr sz="1200">
                <a:solidFill>
                  <a:schemeClr val="tx1"/>
                </a:solidFill>
              </a:defRPr>
            </a:lvl3pPr>
            <a:lvl4pPr>
              <a:buClr>
                <a:srgbClr val="000000"/>
              </a:buClr>
              <a:defRPr sz="1200">
                <a:solidFill>
                  <a:schemeClr val="tx1"/>
                </a:solidFill>
              </a:defRPr>
            </a:lvl4pPr>
            <a:lvl5pPr>
              <a:buClr>
                <a:srgbClr val="000000"/>
              </a:buClr>
              <a:defRPr sz="1200">
                <a:solidFill>
                  <a:schemeClr val="tx1"/>
                </a:solidFill>
              </a:defRPr>
            </a:lvl5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32954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" y="217488"/>
            <a:ext cx="9052560" cy="1257300"/>
          </a:xfrm>
        </p:spPr>
        <p:txBody>
          <a:bodyPr/>
          <a:lstStyle>
            <a:lvl1pPr>
              <a:spcBef>
                <a:spcPts val="600"/>
              </a:spcBef>
              <a:buClr>
                <a:srgbClr val="000000"/>
              </a:buClr>
              <a:defRPr>
                <a:solidFill>
                  <a:srgbClr val="000000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0"/>
          </p:nvPr>
        </p:nvSpPr>
        <p:spPr>
          <a:xfrm>
            <a:off x="281940" y="1752600"/>
            <a:ext cx="8557260" cy="1295400"/>
          </a:xfrm>
        </p:spPr>
        <p:txBody>
          <a:bodyPr/>
          <a:lstStyle>
            <a:lvl1pPr marL="457200" indent="-457200">
              <a:buClr>
                <a:srgbClr val="000000"/>
              </a:buClr>
              <a:buFont typeface="Arial" pitchFamily="34" charset="0"/>
              <a:buChar char="•"/>
              <a:defRPr>
                <a:latin typeface="Arial" pitchFamily="34" charset="0"/>
                <a:cs typeface="Arial" pitchFamily="34" charset="0"/>
              </a:defRPr>
            </a:lvl1pPr>
            <a:lvl2pPr marL="860425" indent="-403225">
              <a:buClr>
                <a:srgbClr val="000000"/>
              </a:buClr>
              <a:buFont typeface="Arial" pitchFamily="34" charset="0"/>
              <a:buChar char="•"/>
              <a:defRPr>
                <a:latin typeface="Arial" pitchFamily="34" charset="0"/>
                <a:cs typeface="Arial" pitchFamily="34" charset="0"/>
              </a:defRPr>
            </a:lvl2pPr>
            <a:lvl3pPr marL="1371600" indent="-457200">
              <a:buClr>
                <a:srgbClr val="000000"/>
              </a:buClr>
              <a:buFont typeface="Arial" pitchFamily="34" charset="0"/>
              <a:buChar char="•"/>
              <a:defRPr>
                <a:latin typeface="Arial" pitchFamily="34" charset="0"/>
                <a:cs typeface="Arial" pitchFamily="34" charset="0"/>
              </a:defRPr>
            </a:lvl3pPr>
            <a:lvl4pPr marL="1828800" indent="-457200">
              <a:buClr>
                <a:srgbClr val="000000"/>
              </a:buClr>
              <a:buFont typeface="Arial" pitchFamily="34" charset="0"/>
              <a:buChar char="•"/>
              <a:defRPr>
                <a:latin typeface="Arial" pitchFamily="34" charset="0"/>
                <a:cs typeface="Arial" pitchFamily="34" charset="0"/>
              </a:defRPr>
            </a:lvl4pPr>
            <a:lvl5pPr>
              <a:buClr>
                <a:srgbClr val="000000"/>
              </a:buClr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1"/>
          </p:nvPr>
        </p:nvSpPr>
        <p:spPr>
          <a:xfrm>
            <a:off x="281940" y="3429000"/>
            <a:ext cx="8557260" cy="1246909"/>
          </a:xfrm>
        </p:spPr>
        <p:txBody>
          <a:bodyPr/>
          <a:lstStyle>
            <a:lvl1pPr marL="457200" indent="-457200">
              <a:buClr>
                <a:srgbClr val="000000"/>
              </a:buClr>
              <a:buFont typeface="Arial" pitchFamily="34" charset="0"/>
              <a:buChar char="•"/>
              <a:defRPr>
                <a:latin typeface="Arial" pitchFamily="34" charset="0"/>
                <a:cs typeface="Arial" pitchFamily="34" charset="0"/>
              </a:defRPr>
            </a:lvl1pPr>
            <a:lvl2pPr marL="914400" indent="-457200">
              <a:buClr>
                <a:srgbClr val="000000"/>
              </a:buClr>
              <a:buFont typeface="Arial" pitchFamily="34" charset="0"/>
              <a:buChar char="•"/>
              <a:defRPr>
                <a:latin typeface="Arial" pitchFamily="34" charset="0"/>
                <a:cs typeface="Arial" pitchFamily="34" charset="0"/>
              </a:defRPr>
            </a:lvl2pPr>
            <a:lvl3pPr marL="1371600" indent="-457200">
              <a:buClr>
                <a:srgbClr val="000000"/>
              </a:buClr>
              <a:buFont typeface="Arial" pitchFamily="34" charset="0"/>
              <a:buChar char="•"/>
              <a:defRPr>
                <a:latin typeface="Arial" pitchFamily="34" charset="0"/>
                <a:cs typeface="Arial" pitchFamily="34" charset="0"/>
              </a:defRPr>
            </a:lvl3pPr>
            <a:lvl4pPr marL="1828800" indent="-457200">
              <a:buClr>
                <a:srgbClr val="000000"/>
              </a:buClr>
              <a:buFont typeface="Arial" pitchFamily="34" charset="0"/>
              <a:buChar char="•"/>
              <a:defRPr>
                <a:latin typeface="Arial" pitchFamily="34" charset="0"/>
                <a:cs typeface="Arial" pitchFamily="34" charset="0"/>
              </a:defRPr>
            </a:lvl4pPr>
            <a:lvl5pPr marL="2178050" indent="-349250">
              <a:buClr>
                <a:srgbClr val="000000"/>
              </a:buClr>
              <a:buFont typeface="Arial" pitchFamily="34" charset="0"/>
              <a:buChar char="•"/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2"/>
          </p:nvPr>
        </p:nvSpPr>
        <p:spPr>
          <a:xfrm>
            <a:off x="281940" y="5006340"/>
            <a:ext cx="8557260" cy="1089660"/>
          </a:xfrm>
        </p:spPr>
        <p:txBody>
          <a:bodyPr/>
          <a:lstStyle>
            <a:lvl1pPr marL="457200" indent="-457200">
              <a:buClr>
                <a:srgbClr val="000000"/>
              </a:buClr>
              <a:buFont typeface="Arial" pitchFamily="34" charset="0"/>
              <a:buChar char="•"/>
              <a:defRPr>
                <a:latin typeface="Arial" pitchFamily="34" charset="0"/>
                <a:cs typeface="Arial" pitchFamily="34" charset="0"/>
              </a:defRPr>
            </a:lvl1pPr>
            <a:lvl2pPr marL="914400" indent="-457200">
              <a:buClr>
                <a:srgbClr val="000000"/>
              </a:buClr>
              <a:buFont typeface="Arial" pitchFamily="34" charset="0"/>
              <a:buChar char="•"/>
              <a:defRPr>
                <a:latin typeface="Arial" pitchFamily="34" charset="0"/>
                <a:cs typeface="Arial" pitchFamily="34" charset="0"/>
              </a:defRPr>
            </a:lvl2pPr>
            <a:lvl3pPr marL="1371600" indent="-457200">
              <a:buClr>
                <a:srgbClr val="000000"/>
              </a:buClr>
              <a:buFont typeface="Arial" pitchFamily="34" charset="0"/>
              <a:buChar char="•"/>
              <a:defRPr>
                <a:latin typeface="Arial" pitchFamily="34" charset="0"/>
                <a:cs typeface="Arial" pitchFamily="34" charset="0"/>
              </a:defRPr>
            </a:lvl3pPr>
            <a:lvl4pPr marL="1828800" indent="-457200">
              <a:buClr>
                <a:srgbClr val="000000"/>
              </a:buClr>
              <a:buFont typeface="Arial" pitchFamily="34" charset="0"/>
              <a:buChar char="•"/>
              <a:defRPr>
                <a:latin typeface="Arial" pitchFamily="34" charset="0"/>
                <a:cs typeface="Arial" pitchFamily="34" charset="0"/>
              </a:defRPr>
            </a:lvl4pPr>
            <a:lvl5pPr marL="2286000" indent="-457200">
              <a:buClr>
                <a:srgbClr val="000000"/>
              </a:buClr>
              <a:buFont typeface="Arial" pitchFamily="34" charset="0"/>
              <a:buChar char="•"/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Slide Number Placeholder 5"/>
          <p:cNvSpPr txBox="1">
            <a:spLocks/>
          </p:cNvSpPr>
          <p:nvPr userDrawn="1"/>
        </p:nvSpPr>
        <p:spPr>
          <a:xfrm>
            <a:off x="8229600" y="6400800"/>
            <a:ext cx="914400" cy="457200"/>
          </a:xfrm>
          <a:prstGeom prst="rect">
            <a:avLst/>
          </a:prstGeom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defRPr/>
            </a:pPr>
            <a:r>
              <a:rPr lang="en-US" sz="120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8-</a:t>
            </a:r>
            <a:fld id="{6F94BB01-2447-4377-8194-F82F4D072C18}" type="slidenum">
              <a:rPr lang="en-US" sz="1200" smtClean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pPr algn="ctr">
                <a:defRPr/>
              </a:pPr>
              <a:t>‹#›</a:t>
            </a:fld>
            <a:endParaRPr lang="en-US" sz="1200" dirty="0">
              <a:solidFill>
                <a:prstClr val="black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 Placeholder 3"/>
          <p:cNvSpPr txBox="1">
            <a:spLocks/>
          </p:cNvSpPr>
          <p:nvPr userDrawn="1"/>
        </p:nvSpPr>
        <p:spPr>
          <a:xfrm>
            <a:off x="869950" y="6421582"/>
            <a:ext cx="7404100" cy="415636"/>
          </a:xfrm>
          <a:prstGeom prst="rect">
            <a:avLst/>
          </a:prstGeom>
        </p:spPr>
        <p:txBody>
          <a:bodyPr anchor="ctr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2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© 2019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2607644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gur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5720" y="217488"/>
            <a:ext cx="9052560" cy="1257300"/>
          </a:xfrm>
        </p:spPr>
        <p:txBody>
          <a:bodyPr/>
          <a:lstStyle>
            <a:lvl1pPr>
              <a:spcBef>
                <a:spcPts val="600"/>
              </a:spcBef>
              <a:buClr>
                <a:srgbClr val="000000"/>
              </a:buClr>
              <a:defRPr>
                <a:solidFill>
                  <a:srgbClr val="00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0"/>
          </p:nvPr>
        </p:nvSpPr>
        <p:spPr>
          <a:xfrm>
            <a:off x="279400" y="1752600"/>
            <a:ext cx="8534400" cy="1295400"/>
          </a:xfr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defRPr lang="en-US" dirty="0" smtClean="0">
                <a:latin typeface="Arial" pitchFamily="34" charset="0"/>
                <a:cs typeface="Arial" pitchFamily="34" charset="0"/>
              </a:defRPr>
            </a:lvl1pPr>
            <a:lvl2pPr>
              <a:defRPr lang="en-US" dirty="0" smtClean="0">
                <a:latin typeface="Arial" pitchFamily="34" charset="0"/>
                <a:cs typeface="Arial" pitchFamily="34" charset="0"/>
              </a:defRPr>
            </a:lvl2pPr>
            <a:lvl3pPr>
              <a:defRPr lang="en-US" dirty="0" smtClean="0">
                <a:latin typeface="Arial" pitchFamily="34" charset="0"/>
                <a:cs typeface="Arial" pitchFamily="34" charset="0"/>
              </a:defRPr>
            </a:lvl3pPr>
            <a:lvl4pPr>
              <a:defRPr lang="en-US" dirty="0" smtClean="0">
                <a:latin typeface="Arial" pitchFamily="34" charset="0"/>
                <a:cs typeface="Arial" pitchFamily="34" charset="0"/>
              </a:defRPr>
            </a:lvl4pPr>
            <a:lvl5pPr>
              <a:defRPr lang="en-US" dirty="0">
                <a:latin typeface="Arial" pitchFamily="34" charset="0"/>
                <a:cs typeface="Arial" pitchFamily="34" charset="0"/>
              </a:defRPr>
            </a:lvl5pPr>
          </a:lstStyle>
          <a:p>
            <a:pPr marL="349250" lvl="0" indent="-349250">
              <a:buClr>
                <a:srgbClr val="000000"/>
              </a:buClr>
              <a:buFont typeface="Arial" pitchFamily="34" charset="0"/>
              <a:buChar char="•"/>
            </a:pPr>
            <a:r>
              <a:rPr lang="en-US" dirty="0"/>
              <a:t>Click to edit Master text styles</a:t>
            </a:r>
          </a:p>
          <a:p>
            <a:pPr marL="806450" lvl="1" indent="-349250">
              <a:buClr>
                <a:srgbClr val="000000"/>
              </a:buClr>
              <a:buFont typeface="Arial" pitchFamily="34" charset="0"/>
              <a:buChar char="•"/>
            </a:pPr>
            <a:r>
              <a:rPr lang="en-US" dirty="0"/>
              <a:t>Second level</a:t>
            </a:r>
          </a:p>
          <a:p>
            <a:pPr marL="1263650" lvl="2" indent="-349250">
              <a:buClr>
                <a:srgbClr val="000000"/>
              </a:buClr>
              <a:buFont typeface="Arial" pitchFamily="34" charset="0"/>
              <a:buChar char="•"/>
            </a:pPr>
            <a:r>
              <a:rPr lang="en-US" dirty="0"/>
              <a:t>Third level</a:t>
            </a:r>
          </a:p>
          <a:p>
            <a:pPr marL="1720850" lvl="3" indent="-349250">
              <a:buClr>
                <a:srgbClr val="000000"/>
              </a:buClr>
              <a:buFont typeface="Arial" pitchFamily="34" charset="0"/>
              <a:buChar char="•"/>
            </a:pPr>
            <a:r>
              <a:rPr lang="en-US" dirty="0"/>
              <a:t>Fourth level</a:t>
            </a:r>
          </a:p>
          <a:p>
            <a:pPr lvl="4">
              <a:buClr>
                <a:srgbClr val="000000"/>
              </a:buClr>
            </a:pPr>
            <a:r>
              <a:rPr lang="en-US" dirty="0"/>
              <a:t>Fifth level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2"/>
          </p:nvPr>
        </p:nvSpPr>
        <p:spPr>
          <a:xfrm>
            <a:off x="279400" y="4515323"/>
            <a:ext cx="8534400" cy="818677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 smtClean="0">
                <a:latin typeface="Arial" pitchFamily="34" charset="0"/>
                <a:cs typeface="Arial" pitchFamily="34" charset="0"/>
              </a:defRPr>
            </a:lvl1pPr>
            <a:lvl2pPr>
              <a:defRPr lang="en-US" dirty="0" smtClean="0">
                <a:latin typeface="Arial" pitchFamily="34" charset="0"/>
                <a:cs typeface="Arial" pitchFamily="34" charset="0"/>
              </a:defRPr>
            </a:lvl2pPr>
            <a:lvl3pPr>
              <a:defRPr lang="en-US" dirty="0" smtClean="0">
                <a:latin typeface="Arial" pitchFamily="34" charset="0"/>
                <a:cs typeface="Arial" pitchFamily="34" charset="0"/>
              </a:defRPr>
            </a:lvl3pPr>
            <a:lvl4pPr>
              <a:defRPr lang="en-US" dirty="0" smtClean="0">
                <a:latin typeface="Arial" pitchFamily="34" charset="0"/>
                <a:cs typeface="Arial" pitchFamily="34" charset="0"/>
              </a:defRPr>
            </a:lvl4pPr>
            <a:lvl5pPr>
              <a:defRPr lang="en-US" dirty="0">
                <a:latin typeface="Arial" pitchFamily="34" charset="0"/>
                <a:cs typeface="Arial" pitchFamily="34" charset="0"/>
              </a:defRPr>
            </a:lvl5pPr>
          </a:lstStyle>
          <a:p>
            <a:pPr marL="349250" lvl="0" indent="-349250">
              <a:buClr>
                <a:srgbClr val="000000"/>
              </a:buClr>
              <a:buFont typeface="Arial" pitchFamily="34" charset="0"/>
              <a:buChar char="•"/>
            </a:pPr>
            <a:r>
              <a:rPr lang="en-US" dirty="0"/>
              <a:t>Click to edit Master text styles</a:t>
            </a:r>
          </a:p>
          <a:p>
            <a:pPr marL="806450" lvl="1" indent="-349250">
              <a:buClr>
                <a:srgbClr val="000000"/>
              </a:buClr>
              <a:buFont typeface="Arial" pitchFamily="34" charset="0"/>
              <a:buChar char="•"/>
            </a:pPr>
            <a:r>
              <a:rPr lang="en-US" dirty="0"/>
              <a:t>Second level</a:t>
            </a:r>
          </a:p>
          <a:p>
            <a:pPr marL="1263650" lvl="2" indent="-349250">
              <a:buClr>
                <a:srgbClr val="000000"/>
              </a:buClr>
              <a:buFont typeface="Arial" pitchFamily="34" charset="0"/>
              <a:buChar char="•"/>
            </a:pPr>
            <a:r>
              <a:rPr lang="en-US" dirty="0"/>
              <a:t>Third level</a:t>
            </a:r>
          </a:p>
          <a:p>
            <a:pPr marL="1720850" lvl="3" indent="-349250">
              <a:buClr>
                <a:srgbClr val="000000"/>
              </a:buClr>
              <a:buFont typeface="Arial" pitchFamily="34" charset="0"/>
              <a:buChar char="•"/>
            </a:pPr>
            <a:r>
              <a:rPr lang="en-US" dirty="0"/>
              <a:t>Fourth level</a:t>
            </a:r>
          </a:p>
          <a:p>
            <a:pPr lvl="4">
              <a:buClr>
                <a:srgbClr val="000000"/>
              </a:buClr>
            </a:pPr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>
          <a:xfrm>
            <a:off x="281940" y="5672161"/>
            <a:ext cx="8557260" cy="728639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mtClean="0">
                <a:latin typeface="Arial" pitchFamily="34" charset="0"/>
                <a:cs typeface="Arial" pitchFamily="34" charset="0"/>
              </a:defRPr>
            </a:lvl1pPr>
            <a:lvl2pPr>
              <a:defRPr lang="en-US" smtClean="0">
                <a:latin typeface="Arial" pitchFamily="34" charset="0"/>
                <a:cs typeface="Arial" pitchFamily="34" charset="0"/>
              </a:defRPr>
            </a:lvl2pPr>
            <a:lvl3pPr>
              <a:defRPr lang="en-US" smtClean="0">
                <a:latin typeface="Arial" pitchFamily="34" charset="0"/>
                <a:cs typeface="Arial" pitchFamily="34" charset="0"/>
              </a:defRPr>
            </a:lvl3pPr>
            <a:lvl4pPr>
              <a:defRPr lang="en-US" smtClean="0">
                <a:latin typeface="Arial" pitchFamily="34" charset="0"/>
                <a:cs typeface="Arial" pitchFamily="34" charset="0"/>
              </a:defRPr>
            </a:lvl4pPr>
            <a:lvl5pPr>
              <a:defRPr lang="ru-RU">
                <a:latin typeface="Arial" pitchFamily="34" charset="0"/>
                <a:cs typeface="Arial" pitchFamily="34" charset="0"/>
              </a:defRPr>
            </a:lvl5pPr>
          </a:lstStyle>
          <a:p>
            <a:pPr marL="349250" lvl="0" indent="-349250">
              <a:buClr>
                <a:srgbClr val="000000"/>
              </a:buClr>
              <a:buFont typeface="Arial" pitchFamily="34" charset="0"/>
              <a:buChar char="•"/>
            </a:pPr>
            <a:r>
              <a:rPr lang="en-US" dirty="0"/>
              <a:t>Click to edit Master text styles</a:t>
            </a:r>
          </a:p>
          <a:p>
            <a:pPr marL="806450" lvl="1" indent="-349250">
              <a:buClr>
                <a:srgbClr val="000000"/>
              </a:buClr>
              <a:buFont typeface="Arial" pitchFamily="34" charset="0"/>
              <a:buChar char="•"/>
            </a:pPr>
            <a:r>
              <a:rPr lang="en-US" dirty="0"/>
              <a:t>Second level</a:t>
            </a:r>
          </a:p>
          <a:p>
            <a:pPr marL="1263650" lvl="2" indent="-349250">
              <a:buClr>
                <a:srgbClr val="000000"/>
              </a:buClr>
              <a:buFont typeface="Arial" pitchFamily="34" charset="0"/>
              <a:buChar char="•"/>
            </a:pPr>
            <a:r>
              <a:rPr lang="en-US" dirty="0"/>
              <a:t>Third level</a:t>
            </a:r>
          </a:p>
          <a:p>
            <a:pPr marL="1720850" lvl="3" indent="-349250">
              <a:buClr>
                <a:srgbClr val="000000"/>
              </a:buClr>
              <a:buFont typeface="Arial" pitchFamily="34" charset="0"/>
              <a:buChar char="•"/>
            </a:pPr>
            <a:r>
              <a:rPr lang="en-US" dirty="0"/>
              <a:t>Fourth level</a:t>
            </a:r>
          </a:p>
          <a:p>
            <a:pPr lvl="4">
              <a:buClr>
                <a:srgbClr val="000000"/>
              </a:buClr>
            </a:pPr>
            <a:r>
              <a:rPr lang="en-US" dirty="0"/>
              <a:t>Fifth level</a:t>
            </a:r>
            <a:endParaRPr lang="ru-RU" dirty="0"/>
          </a:p>
        </p:txBody>
      </p:sp>
      <p:sp>
        <p:nvSpPr>
          <p:cNvPr id="11" name="Text Placeholder 3"/>
          <p:cNvSpPr txBox="1">
            <a:spLocks/>
          </p:cNvSpPr>
          <p:nvPr userDrawn="1"/>
        </p:nvSpPr>
        <p:spPr>
          <a:xfrm>
            <a:off x="869950" y="6421582"/>
            <a:ext cx="7404100" cy="415636"/>
          </a:xfrm>
          <a:prstGeom prst="rect">
            <a:avLst/>
          </a:prstGeom>
        </p:spPr>
        <p:txBody>
          <a:bodyPr anchor="ctr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2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© 2019 McGraw-Hill Education.</a:t>
            </a:r>
          </a:p>
        </p:txBody>
      </p:sp>
      <p:sp>
        <p:nvSpPr>
          <p:cNvPr id="5" name="Slide Number Placeholder 5"/>
          <p:cNvSpPr txBox="1">
            <a:spLocks/>
          </p:cNvSpPr>
          <p:nvPr userDrawn="1"/>
        </p:nvSpPr>
        <p:spPr>
          <a:xfrm>
            <a:off x="8229600" y="6400800"/>
            <a:ext cx="914400" cy="457200"/>
          </a:xfrm>
          <a:prstGeom prst="rect">
            <a:avLst/>
          </a:prstGeom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defRPr/>
            </a:pPr>
            <a:r>
              <a:rPr lang="en-US" sz="120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8-</a:t>
            </a:r>
            <a:fld id="{6F94BB01-2447-4377-8194-F82F4D072C18}" type="slidenum">
              <a:rPr lang="en-US" sz="1200" smtClean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pPr algn="ctr">
                <a:defRPr/>
              </a:pPr>
              <a:t>‹#›</a:t>
            </a:fld>
            <a:endParaRPr lang="en-US" sz="1200" dirty="0">
              <a:solidFill>
                <a:prstClr val="black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4"/>
          </p:nvPr>
        </p:nvSpPr>
        <p:spPr>
          <a:xfrm>
            <a:off x="2857500" y="3200400"/>
            <a:ext cx="3429000" cy="1219200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43459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01040" y="2867787"/>
            <a:ext cx="8046720" cy="1198626"/>
          </a:xfrm>
        </p:spPr>
        <p:txBody>
          <a:bodyPr>
            <a:noAutofit/>
          </a:bodyPr>
          <a:lstStyle>
            <a:lvl1pPr marL="444500" indent="0" algn="ctr" defTabSz="914400" rtl="0" eaLnBrk="1" latinLnBrk="0" hangingPunct="1">
              <a:spcBef>
                <a:spcPct val="20000"/>
              </a:spcBef>
              <a:buClr>
                <a:srgbClr val="242328"/>
              </a:buClr>
              <a:buFont typeface="Arial" pitchFamily="34" charset="0"/>
              <a:buNone/>
              <a:defRPr lang="en-US" sz="3600" kern="1200" dirty="0">
                <a:solidFill>
                  <a:srgbClr val="000000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Slide Number Placeholder 5"/>
          <p:cNvSpPr txBox="1">
            <a:spLocks/>
          </p:cNvSpPr>
          <p:nvPr userDrawn="1"/>
        </p:nvSpPr>
        <p:spPr>
          <a:xfrm>
            <a:off x="8229600" y="6400800"/>
            <a:ext cx="914400" cy="457200"/>
          </a:xfrm>
          <a:prstGeom prst="rect">
            <a:avLst/>
          </a:prstGeom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defRPr/>
            </a:pPr>
            <a:r>
              <a:rPr lang="en-US" sz="120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8-</a:t>
            </a:r>
            <a:fld id="{6F94BB01-2447-4377-8194-F82F4D072C18}" type="slidenum">
              <a:rPr lang="en-US" sz="1200" smtClean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pPr algn="ctr">
                <a:defRPr/>
              </a:pPr>
              <a:t>‹#›</a:t>
            </a:fld>
            <a:endParaRPr lang="en-US" sz="1200" dirty="0">
              <a:solidFill>
                <a:prstClr val="black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7" name="Text Placeholder 3"/>
          <p:cNvSpPr txBox="1">
            <a:spLocks/>
          </p:cNvSpPr>
          <p:nvPr userDrawn="1"/>
        </p:nvSpPr>
        <p:spPr>
          <a:xfrm>
            <a:off x="869950" y="6421582"/>
            <a:ext cx="7404100" cy="415636"/>
          </a:xfrm>
          <a:prstGeom prst="rect">
            <a:avLst/>
          </a:prstGeom>
        </p:spPr>
        <p:txBody>
          <a:bodyPr anchor="ctr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2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© 2019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18505588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ppendix 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971800"/>
            <a:ext cx="8229600" cy="1143000"/>
          </a:xfrm>
        </p:spPr>
        <p:txBody>
          <a:bodyPr>
            <a:normAutofit/>
          </a:bodyPr>
          <a:lstStyle>
            <a:lvl1pPr algn="ctr">
              <a:defRPr sz="36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0" y="6629400"/>
            <a:ext cx="2362200" cy="25853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lvl="0"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baseline="0">
                <a:solidFill>
                  <a:schemeClr val="bg1"/>
                </a:solidFill>
              </a:defRPr>
            </a:lvl1pPr>
            <a:lvl2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>
                <a:solidFill>
                  <a:schemeClr val="bg1"/>
                </a:solidFill>
              </a:defRPr>
            </a:lvl2pPr>
            <a:lvl3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>
                <a:solidFill>
                  <a:schemeClr val="bg1"/>
                </a:solidFill>
              </a:defRPr>
            </a:lvl3pPr>
            <a:lvl4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>
                <a:solidFill>
                  <a:schemeClr val="bg1"/>
                </a:solidFill>
              </a:defRPr>
            </a:lvl4pPr>
            <a:lvl5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>
                <a:solidFill>
                  <a:schemeClr val="bg1"/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en-US" dirty="0"/>
              <a:t>@2019 McGraw Hill Education.</a:t>
            </a:r>
          </a:p>
        </p:txBody>
      </p:sp>
      <p:sp>
        <p:nvSpPr>
          <p:cNvPr id="16" name="Slide Number Placeholder 5"/>
          <p:cNvSpPr txBox="1">
            <a:spLocks/>
          </p:cNvSpPr>
          <p:nvPr userDrawn="1"/>
        </p:nvSpPr>
        <p:spPr>
          <a:xfrm>
            <a:off x="8229600" y="6400800"/>
            <a:ext cx="914400" cy="457200"/>
          </a:xfrm>
          <a:prstGeom prst="rect">
            <a:avLst/>
          </a:prstGeom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defRPr/>
            </a:pPr>
            <a:r>
              <a:rPr lang="en-US" sz="120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3-</a:t>
            </a:r>
            <a:fld id="{6F94BB01-2447-4377-8194-F82F4D072C18}" type="slidenum">
              <a:rPr lang="en-US" sz="1200" smtClean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pPr algn="ctr">
                <a:defRPr/>
              </a:pPr>
              <a:t>‹#›</a:t>
            </a:fld>
            <a:endParaRPr lang="en-US" sz="1200" dirty="0">
              <a:solidFill>
                <a:prstClr val="black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7" name="Text Placeholder 3"/>
          <p:cNvSpPr txBox="1">
            <a:spLocks/>
          </p:cNvSpPr>
          <p:nvPr userDrawn="1"/>
        </p:nvSpPr>
        <p:spPr>
          <a:xfrm>
            <a:off x="869950" y="6421582"/>
            <a:ext cx="7404100" cy="415636"/>
          </a:xfrm>
          <a:prstGeom prst="rect">
            <a:avLst/>
          </a:prstGeom>
        </p:spPr>
        <p:txBody>
          <a:bodyPr anchor="ctr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2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© 2019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20058439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664054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0" r:id="rId2"/>
    <p:sldLayoutId id="2147483651" r:id="rId3"/>
    <p:sldLayoutId id="2147483652" r:id="rId4"/>
    <p:sldLayoutId id="2147483654" r:id="rId5"/>
  </p:sldLayoutIdLst>
  <p:txStyles>
    <p:titleStyle>
      <a:lvl1pPr algn="ctr" defTabSz="914400" rtl="0" eaLnBrk="1" latinLnBrk="0" hangingPunct="1">
        <a:spcBef>
          <a:spcPts val="600"/>
        </a:spcBef>
        <a:buNone/>
        <a:defRPr sz="3600" kern="1200">
          <a:solidFill>
            <a:schemeClr val="tx1"/>
          </a:solidFill>
          <a:latin typeface="+mj-lt"/>
          <a:ea typeface="Verdana" panose="020B0604030504040204" pitchFamily="34" charset="0"/>
          <a:cs typeface="Verdana" panose="020B0604030504040204" pitchFamily="34" charset="0"/>
        </a:defRPr>
      </a:lvl1pPr>
    </p:titleStyle>
    <p:bodyStyle>
      <a:lvl1pPr marL="349250" indent="-34925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Arial" pitchFamily="34" charset="0"/>
          <a:ea typeface="Verdana" panose="020B0604030504040204" pitchFamily="34" charset="0"/>
          <a:cs typeface="Arial" pitchFamily="34" charset="0"/>
        </a:defRPr>
      </a:lvl1pPr>
      <a:lvl2pPr marL="806450" indent="-3492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Arial" pitchFamily="34" charset="0"/>
          <a:ea typeface="Verdana" panose="020B0604030504040204" pitchFamily="34" charset="0"/>
          <a:cs typeface="Arial" pitchFamily="34" charset="0"/>
        </a:defRPr>
      </a:lvl2pPr>
      <a:lvl3pPr marL="1263650" indent="-349250" algn="l" defTabSz="914400" rtl="0" eaLnBrk="1" latinLnBrk="0" hangingPunct="1">
        <a:spcBef>
          <a:spcPct val="20000"/>
        </a:spcBef>
        <a:buFont typeface="Wingdings" panose="05000000000000000000" pitchFamily="2" charset="2"/>
        <a:buChar char="§"/>
        <a:defRPr sz="2200" kern="1200">
          <a:solidFill>
            <a:schemeClr val="tx1"/>
          </a:solidFill>
          <a:latin typeface="Arial" pitchFamily="34" charset="0"/>
          <a:ea typeface="Verdana" panose="020B0604030504040204" pitchFamily="34" charset="0"/>
          <a:cs typeface="Arial" pitchFamily="34" charset="0"/>
        </a:defRPr>
      </a:lvl3pPr>
      <a:lvl4pPr marL="1720850" indent="-349250" algn="l" defTabSz="914400" rtl="0" eaLnBrk="1" latinLnBrk="0" hangingPunct="1">
        <a:spcBef>
          <a:spcPct val="20000"/>
        </a:spcBef>
        <a:buFont typeface="Courier New" panose="02070309020205020404" pitchFamily="49" charset="0"/>
        <a:buChar char="o"/>
        <a:defRPr sz="2000" kern="1200">
          <a:solidFill>
            <a:schemeClr val="tx1"/>
          </a:solidFill>
          <a:latin typeface="Arial" pitchFamily="34" charset="0"/>
          <a:ea typeface="Verdana" panose="020B0604030504040204" pitchFamily="34" charset="0"/>
          <a:cs typeface="Arial" pitchFamily="34" charset="0"/>
        </a:defRPr>
      </a:lvl4pPr>
      <a:lvl5pPr marL="2178050" indent="-349250" algn="l" defTabSz="914400" rtl="0" eaLnBrk="1" latinLnBrk="0" hangingPunct="1">
        <a:spcBef>
          <a:spcPct val="20000"/>
        </a:spcBef>
        <a:buFont typeface="Wingdings" panose="05000000000000000000" pitchFamily="2" charset="2"/>
        <a:buChar char="Ø"/>
        <a:defRPr sz="1800" kern="1200">
          <a:solidFill>
            <a:schemeClr val="tx1"/>
          </a:solidFill>
          <a:latin typeface="Arial" pitchFamily="34" charset="0"/>
          <a:ea typeface="Verdana" panose="020B0604030504040204" pitchFamily="34" charset="0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0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9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0" y="108460"/>
            <a:ext cx="9144000" cy="164414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i="1" dirty="0">
                <a:latin typeface="Helvetica" pitchFamily="34" charset="0"/>
                <a:cs typeface="Helvetica" pitchFamily="34" charset="0"/>
              </a:rPr>
              <a:t>Essentials of Investments</a:t>
            </a:r>
            <a:br>
              <a:rPr lang="en-US" dirty="0">
                <a:latin typeface="Helvetica" pitchFamily="34" charset="0"/>
                <a:cs typeface="Helvetica" pitchFamily="34" charset="0"/>
              </a:rPr>
            </a:br>
            <a:r>
              <a:rPr lang="en-US" sz="3200" dirty="0">
                <a:latin typeface="Helvetica" pitchFamily="34" charset="0"/>
                <a:cs typeface="Helvetica" pitchFamily="34" charset="0"/>
              </a:rPr>
              <a:t>Eleventh Edition</a:t>
            </a:r>
            <a:br>
              <a:rPr lang="en-US" sz="3200" dirty="0">
                <a:latin typeface="Helvetica" pitchFamily="34" charset="0"/>
                <a:cs typeface="Helvetica" pitchFamily="34" charset="0"/>
              </a:rPr>
            </a:br>
            <a:r>
              <a:rPr lang="en-US" sz="2800" dirty="0">
                <a:latin typeface="Helvetica" pitchFamily="34" charset="0"/>
                <a:cs typeface="Helvetica" pitchFamily="34" charset="0"/>
              </a:rPr>
              <a:t>Bodie, Kane, and Marcus</a:t>
            </a:r>
            <a:endParaRPr lang="en-US" sz="3200" dirty="0"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952500" y="2019300"/>
            <a:ext cx="7239000" cy="2819400"/>
          </a:xfrm>
        </p:spPr>
        <p:txBody>
          <a:bodyPr>
            <a:normAutofit/>
          </a:bodyPr>
          <a:lstStyle/>
          <a:p>
            <a:pPr>
              <a:buSzPct val="10000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4000" b="1" dirty="0">
                <a:latin typeface="Helvetica" pitchFamily="34" charset="0"/>
                <a:cs typeface="Helvetica" pitchFamily="34" charset="0"/>
              </a:rPr>
              <a:t>Chapter 8</a:t>
            </a:r>
            <a:endParaRPr lang="en-US" sz="4000" dirty="0">
              <a:latin typeface="Helvetica" pitchFamily="34" charset="0"/>
              <a:cs typeface="Helvetica" pitchFamily="34" charset="0"/>
            </a:endParaRPr>
          </a:p>
          <a:p>
            <a:pPr>
              <a:buSzPct val="10000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3600" dirty="0"/>
              <a:t>The Efficient Market Hypothesis</a:t>
            </a:r>
            <a:endParaRPr lang="en-US" sz="3600" b="1" dirty="0">
              <a:latin typeface="Helvetica" pitchFamily="34" charset="0"/>
              <a:cs typeface="Helvetica" pitchFamily="34" charset="0"/>
            </a:endParaRPr>
          </a:p>
        </p:txBody>
      </p:sp>
      <p:pic>
        <p:nvPicPr>
          <p:cNvPr id="10" name="Picture 9" descr="McGraw Hill Education 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85" y="6273800"/>
            <a:ext cx="503699" cy="5036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630269" y="6226669"/>
            <a:ext cx="8437531" cy="577077"/>
          </a:xfrm>
        </p:spPr>
        <p:txBody>
          <a:bodyPr anchor="ctr">
            <a:noAutofit/>
          </a:bodyPr>
          <a:lstStyle/>
          <a:p>
            <a:pPr marL="0" indent="0" algn="ctr">
              <a:buNone/>
            </a:pPr>
            <a:r>
              <a:rPr sz="1200" dirty="0"/>
              <a:t>© </a:t>
            </a:r>
            <a:r>
              <a:rPr lang="en-US" sz="1200" dirty="0"/>
              <a:t>2019 </a:t>
            </a:r>
            <a:r>
              <a:rPr sz="1200" dirty="0"/>
              <a:t>McGraw-Hill Education. All rights reserved. Authorized only for instructor use in the classroom. No reproduction or further distribution permitted without the prior written consent of McGraw-Hill Education.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378773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8.1 Random Walks and </a:t>
            </a:r>
            <a:br>
              <a:rPr lang="en-US" dirty="0"/>
            </a:br>
            <a:r>
              <a:rPr lang="en-US" dirty="0"/>
              <a:t>Efficient Market Hypothesis</a:t>
            </a:r>
            <a:endParaRPr lang="ru-RU" dirty="0"/>
          </a:p>
        </p:txBody>
      </p:sp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>
          <a:xfrm>
            <a:off x="281940" y="1752600"/>
            <a:ext cx="8557260" cy="4572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Random Walk</a:t>
            </a:r>
          </a:p>
          <a:p>
            <a:r>
              <a:rPr lang="en-US" dirty="0"/>
              <a:t>Notion that stock price changes are random</a:t>
            </a:r>
          </a:p>
          <a:p>
            <a:pPr marL="0" indent="0">
              <a:spcBef>
                <a:spcPts val="1500"/>
              </a:spcBef>
              <a:buNone/>
            </a:pPr>
            <a:r>
              <a:rPr lang="en-US" dirty="0"/>
              <a:t>Efficient Market Hypothesis (EMH)</a:t>
            </a:r>
          </a:p>
          <a:p>
            <a:r>
              <a:rPr lang="en-US" dirty="0"/>
              <a:t>Prices of securities fully reflect available information</a:t>
            </a:r>
          </a:p>
          <a:p>
            <a:pPr marL="0" indent="0">
              <a:buNone/>
            </a:pPr>
            <a:r>
              <a:rPr lang="en-US" dirty="0"/>
              <a:t>  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80399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Figure 8.1 Cumulative Abnormal Returns before Takeover Attempts: Target Companies</a:t>
            </a:r>
          </a:p>
        </p:txBody>
      </p:sp>
      <p:pic>
        <p:nvPicPr>
          <p:cNvPr id="6" name="Picture 3" descr="Graph showing the return (%) as it relates to number of days prior to and after the announcement date. Company: Target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3233" y="1600548"/>
            <a:ext cx="6222206" cy="4657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6355344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Figure 8.2 Stock Price Reaction to CNBC Reports</a:t>
            </a:r>
          </a:p>
        </p:txBody>
      </p:sp>
      <p:pic>
        <p:nvPicPr>
          <p:cNvPr id="6" name="Picture 3" descr="The graph shows the inverse reaction of a midday-positive and midday-negative mention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420" y="1371600"/>
            <a:ext cx="6995160" cy="47524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68750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8.1 Random Walks and </a:t>
            </a:r>
            <a:br>
              <a:rPr lang="en-US" dirty="0"/>
            </a:br>
            <a:r>
              <a:rPr lang="en-US" dirty="0"/>
              <a:t>Efficient Market Hypothesis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281940" y="1752600"/>
            <a:ext cx="8557260" cy="4572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Competition as Source of Efficiency</a:t>
            </a:r>
          </a:p>
          <a:p>
            <a:pPr>
              <a:spcBef>
                <a:spcPts val="1500"/>
              </a:spcBef>
            </a:pPr>
            <a:r>
              <a:rPr lang="en-US" dirty="0"/>
              <a:t>Investor competition should imply stock prices reflect available information</a:t>
            </a:r>
          </a:p>
          <a:p>
            <a:pPr>
              <a:spcBef>
                <a:spcPts val="1500"/>
              </a:spcBef>
            </a:pPr>
            <a:r>
              <a:rPr lang="en-US" dirty="0"/>
              <a:t>Investors exploit available profit opportunities</a:t>
            </a:r>
          </a:p>
          <a:p>
            <a:pPr>
              <a:spcBef>
                <a:spcPts val="1500"/>
              </a:spcBef>
            </a:pPr>
            <a:r>
              <a:rPr lang="en-US" dirty="0"/>
              <a:t>Competitive advantage can verge on insider trading—corporate espionage</a:t>
            </a:r>
          </a:p>
          <a:p>
            <a:pPr marL="0" indent="0">
              <a:spcBef>
                <a:spcPts val="1500"/>
              </a:spcBef>
              <a:buNone/>
            </a:pPr>
            <a:r>
              <a:rPr lang="en-US" dirty="0"/>
              <a:t>    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15138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D2209CC4-E29C-44A8-A891-4AD9000C1F03}"/>
              </a:ext>
            </a:extLst>
          </p:cNvPr>
          <p:cNvGrpSpPr/>
          <p:nvPr/>
        </p:nvGrpSpPr>
        <p:grpSpPr>
          <a:xfrm>
            <a:off x="3235637" y="4724400"/>
            <a:ext cx="3165163" cy="1382712"/>
            <a:chOff x="5047209" y="5153114"/>
            <a:chExt cx="3165163" cy="1382712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28AEC6A7-51DA-4918-AA09-A2D866B9DD5C}"/>
                </a:ext>
              </a:extLst>
            </p:cNvPr>
            <p:cNvSpPr/>
            <p:nvPr/>
          </p:nvSpPr>
          <p:spPr>
            <a:xfrm>
              <a:off x="5047209" y="5153114"/>
              <a:ext cx="3165163" cy="1382712"/>
            </a:xfrm>
            <a:prstGeom prst="ellipse">
              <a:avLst/>
            </a:prstGeom>
            <a:solidFill>
              <a:srgbClr val="FF99CC"/>
            </a:solidFill>
            <a:ln w="158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12C13844-871D-4250-8027-13030C30DEBE}"/>
                </a:ext>
              </a:extLst>
            </p:cNvPr>
            <p:cNvSpPr txBox="1"/>
            <p:nvPr/>
          </p:nvSpPr>
          <p:spPr>
            <a:xfrm>
              <a:off x="5202569" y="5463570"/>
              <a:ext cx="1120371" cy="7848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500" dirty="0" err="1"/>
                <a:t>Semistrong</a:t>
              </a:r>
              <a:r>
                <a:rPr lang="en-US" sz="1500" dirty="0"/>
                <a:t>-</a:t>
              </a:r>
            </a:p>
            <a:p>
              <a:pPr algn="ctr"/>
              <a:r>
                <a:rPr lang="en-US" sz="1500" dirty="0"/>
                <a:t>form </a:t>
              </a:r>
            </a:p>
            <a:p>
              <a:pPr algn="ctr"/>
              <a:r>
                <a:rPr lang="en-US" sz="1500" dirty="0"/>
                <a:t>set</a:t>
              </a: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" y="266700"/>
            <a:ext cx="9052560" cy="1257300"/>
          </a:xfrm>
        </p:spPr>
        <p:txBody>
          <a:bodyPr/>
          <a:lstStyle/>
          <a:p>
            <a:r>
              <a:rPr lang="en-US" dirty="0"/>
              <a:t>8.1 Efficient Market Hypothesis: Versions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279400" y="1371600"/>
            <a:ext cx="8534400" cy="3962400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en-US" dirty="0">
                <a:solidFill>
                  <a:srgbClr val="FF0000"/>
                </a:solidFill>
              </a:rPr>
              <a:t>Weak-form EMH</a:t>
            </a:r>
            <a:r>
              <a:rPr lang="en-US" dirty="0"/>
              <a:t>: Stock prices already reflect all information contained in history of trading</a:t>
            </a:r>
          </a:p>
          <a:p>
            <a:pPr>
              <a:lnSpc>
                <a:spcPct val="110000"/>
              </a:lnSpc>
              <a:spcBef>
                <a:spcPts val="1500"/>
              </a:spcBef>
            </a:pPr>
            <a:r>
              <a:rPr lang="en-US" dirty="0" err="1">
                <a:solidFill>
                  <a:srgbClr val="FF0000"/>
                </a:solidFill>
              </a:rPr>
              <a:t>Semistrong</a:t>
            </a:r>
            <a:r>
              <a:rPr lang="en-US" dirty="0">
                <a:solidFill>
                  <a:srgbClr val="FF0000"/>
                </a:solidFill>
              </a:rPr>
              <a:t>-form EMH</a:t>
            </a:r>
            <a:r>
              <a:rPr lang="en-US" dirty="0"/>
              <a:t>: Stock prices already reflect all public information</a:t>
            </a:r>
          </a:p>
          <a:p>
            <a:pPr>
              <a:lnSpc>
                <a:spcPct val="110000"/>
              </a:lnSpc>
              <a:spcBef>
                <a:spcPts val="1500"/>
              </a:spcBef>
            </a:pPr>
            <a:r>
              <a:rPr lang="en-US" dirty="0">
                <a:solidFill>
                  <a:srgbClr val="FF0000"/>
                </a:solidFill>
              </a:rPr>
              <a:t>Strong-form EMH</a:t>
            </a:r>
            <a:r>
              <a:rPr lang="en-US" dirty="0"/>
              <a:t>: Stock prices already reflect all relevant information, including inside information</a:t>
            </a:r>
          </a:p>
        </p:txBody>
      </p:sp>
      <p:sp>
        <p:nvSpPr>
          <p:cNvPr id="5" name="AutoShape 3">
            <a:extLst>
              <a:ext uri="{FF2B5EF4-FFF2-40B4-BE49-F238E27FC236}">
                <a16:creationId xmlns:a16="http://schemas.microsoft.com/office/drawing/2014/main" id="{3ADE200E-51CB-43AF-891B-C5DA8B6B7E47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2039938" y="4713288"/>
            <a:ext cx="4911725" cy="1687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FC3263FA-F0BB-41B1-B2DB-64099CCCB5C3}"/>
              </a:ext>
            </a:extLst>
          </p:cNvPr>
          <p:cNvGrpSpPr/>
          <p:nvPr/>
        </p:nvGrpSpPr>
        <p:grpSpPr>
          <a:xfrm>
            <a:off x="4800600" y="5006370"/>
            <a:ext cx="1219200" cy="855004"/>
            <a:chOff x="4800600" y="5012396"/>
            <a:chExt cx="1219200" cy="855004"/>
          </a:xfrm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06C7C60D-3805-4BEB-B98E-DDF894E8AFC7}"/>
                </a:ext>
              </a:extLst>
            </p:cNvPr>
            <p:cNvSpPr/>
            <p:nvPr/>
          </p:nvSpPr>
          <p:spPr>
            <a:xfrm>
              <a:off x="4800600" y="5012396"/>
              <a:ext cx="1219200" cy="8382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8FBFF647-EEA6-4B31-B60B-64658286D5BA}"/>
                </a:ext>
              </a:extLst>
            </p:cNvPr>
            <p:cNvSpPr txBox="1"/>
            <p:nvPr/>
          </p:nvSpPr>
          <p:spPr>
            <a:xfrm>
              <a:off x="5068119" y="5082570"/>
              <a:ext cx="684162" cy="7848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500" dirty="0"/>
                <a:t>Weak-</a:t>
              </a:r>
            </a:p>
            <a:p>
              <a:pPr algn="ctr"/>
              <a:r>
                <a:rPr lang="en-US" sz="1500" dirty="0"/>
                <a:t>form </a:t>
              </a:r>
            </a:p>
            <a:p>
              <a:pPr algn="ctr"/>
              <a:r>
                <a:rPr lang="en-US" sz="1500" dirty="0"/>
                <a:t>set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524984B-3CD9-42D2-AAA6-AFF6A8E179B3}"/>
              </a:ext>
            </a:extLst>
          </p:cNvPr>
          <p:cNvGrpSpPr/>
          <p:nvPr/>
        </p:nvGrpSpPr>
        <p:grpSpPr>
          <a:xfrm>
            <a:off x="1870075" y="4572000"/>
            <a:ext cx="4911725" cy="1679575"/>
            <a:chOff x="1820863" y="2895600"/>
            <a:chExt cx="4911725" cy="1679575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168F0297-1990-4800-835E-88291614B864}"/>
                </a:ext>
              </a:extLst>
            </p:cNvPr>
            <p:cNvSpPr/>
            <p:nvPr/>
          </p:nvSpPr>
          <p:spPr>
            <a:xfrm>
              <a:off x="1820863" y="2895600"/>
              <a:ext cx="4911725" cy="1679575"/>
            </a:xfrm>
            <a:prstGeom prst="ellipse">
              <a:avLst/>
            </a:prstGeom>
            <a:noFill/>
            <a:ln w="158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7024DF74-0C10-4AF6-A7F7-4F61D8615F08}"/>
                </a:ext>
              </a:extLst>
            </p:cNvPr>
            <p:cNvSpPr txBox="1"/>
            <p:nvPr/>
          </p:nvSpPr>
          <p:spPr>
            <a:xfrm>
              <a:off x="2251952" y="3342972"/>
              <a:ext cx="752258" cy="7848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500" dirty="0"/>
                <a:t>Strong-</a:t>
              </a:r>
            </a:p>
            <a:p>
              <a:pPr algn="ctr"/>
              <a:r>
                <a:rPr lang="en-US" sz="1500" dirty="0"/>
                <a:t>form </a:t>
              </a:r>
            </a:p>
            <a:p>
              <a:pPr algn="ctr"/>
              <a:r>
                <a:rPr lang="en-US" sz="1500" dirty="0"/>
                <a:t>set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949241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8.2 Implications of the EMH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293370" y="1447800"/>
            <a:ext cx="8557260" cy="519271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Technical Analysis</a:t>
            </a:r>
          </a:p>
          <a:p>
            <a:r>
              <a:rPr lang="en-US" dirty="0"/>
              <a:t>Research on recurrent/predictable price patterns and on proxies for buy/sell pressure in market</a:t>
            </a:r>
          </a:p>
          <a:p>
            <a:r>
              <a:rPr lang="en-US" dirty="0"/>
              <a:t>Believe history repeats itself</a:t>
            </a:r>
          </a:p>
          <a:p>
            <a:r>
              <a:rPr lang="en-US" dirty="0"/>
              <a:t>Do not search for mispriced securities </a:t>
            </a:r>
          </a:p>
          <a:p>
            <a:pPr marL="0" indent="0">
              <a:spcBef>
                <a:spcPts val="1500"/>
              </a:spcBef>
              <a:buNone/>
            </a:pPr>
            <a:r>
              <a:rPr lang="en-US" dirty="0"/>
              <a:t>Resistance Level</a:t>
            </a:r>
          </a:p>
          <a:p>
            <a:r>
              <a:rPr lang="en-US" dirty="0"/>
              <a:t>Unlikely for stock/index to rise above</a:t>
            </a:r>
          </a:p>
          <a:p>
            <a:pPr marL="0" indent="0">
              <a:spcBef>
                <a:spcPts val="1500"/>
              </a:spcBef>
              <a:buNone/>
            </a:pPr>
            <a:r>
              <a:rPr lang="en-US" dirty="0"/>
              <a:t>Support Level</a:t>
            </a:r>
          </a:p>
          <a:p>
            <a:r>
              <a:rPr lang="en-US" dirty="0"/>
              <a:t>Unlikely for stock/index to fall below</a:t>
            </a:r>
          </a:p>
          <a:p>
            <a:pPr marL="0" indent="0">
              <a:buNone/>
            </a:pPr>
            <a:r>
              <a:rPr lang="en-US" dirty="0"/>
              <a:t>   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46639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Implications of the EMH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281940" y="1752600"/>
            <a:ext cx="8557260" cy="4648200"/>
          </a:xfrm>
        </p:spPr>
        <p:txBody>
          <a:bodyPr>
            <a:normAutofit/>
          </a:bodyPr>
          <a:lstStyle/>
          <a:p>
            <a:pPr marL="0" indent="0">
              <a:spcBef>
                <a:spcPts val="1000"/>
              </a:spcBef>
              <a:buNone/>
            </a:pPr>
            <a:r>
              <a:rPr lang="en-US" dirty="0"/>
              <a:t>Fundamental Analysis</a:t>
            </a:r>
          </a:p>
          <a:p>
            <a:pPr>
              <a:spcBef>
                <a:spcPts val="1000"/>
              </a:spcBef>
            </a:pPr>
            <a:r>
              <a:rPr lang="en-US" dirty="0"/>
              <a:t>Research on determinants of stock value; i.e., earnings, dividend prospects, future interest rate expectations and firm risk</a:t>
            </a:r>
          </a:p>
          <a:p>
            <a:pPr>
              <a:spcBef>
                <a:spcPts val="1000"/>
              </a:spcBef>
            </a:pPr>
            <a:r>
              <a:rPr lang="en-US" dirty="0"/>
              <a:t>Assumes stock price equal to discounted value of expected future cash flow</a:t>
            </a:r>
          </a:p>
          <a:p>
            <a:pPr>
              <a:spcBef>
                <a:spcPts val="1000"/>
              </a:spcBef>
            </a:pPr>
            <a:r>
              <a:rPr lang="en-US" dirty="0"/>
              <a:t>Search for mispriced securities might be useless</a:t>
            </a:r>
          </a:p>
          <a:p>
            <a:pPr marL="0" indent="0">
              <a:spcBef>
                <a:spcPts val="1000"/>
              </a:spcBef>
              <a:buNone/>
            </a:pPr>
            <a:r>
              <a:rPr lang="en-US" dirty="0"/>
              <a:t>   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67667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Implications of the EMH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281940" y="1371600"/>
            <a:ext cx="8557260" cy="51054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/>
              <a:t>Active versus Passive Portfolio Management</a:t>
            </a:r>
          </a:p>
          <a:p>
            <a:r>
              <a:rPr lang="en-US" dirty="0"/>
              <a:t>Active investment strategy</a:t>
            </a:r>
          </a:p>
          <a:p>
            <a:pPr lvl="1"/>
            <a:r>
              <a:rPr lang="en-US" dirty="0"/>
              <a:t>Evaluate securities to determine their intrinsic values</a:t>
            </a:r>
          </a:p>
          <a:p>
            <a:pPr lvl="1"/>
            <a:r>
              <a:rPr lang="en-US" dirty="0"/>
              <a:t>Search for mispriced securities</a:t>
            </a:r>
          </a:p>
          <a:p>
            <a:r>
              <a:rPr lang="en-US" dirty="0"/>
              <a:t>Passive investment strategy</a:t>
            </a:r>
          </a:p>
          <a:p>
            <a:pPr lvl="1"/>
            <a:r>
              <a:rPr lang="en-US" dirty="0"/>
              <a:t>Buy well-diversified portfolio without attempting to find mispriced securities</a:t>
            </a:r>
          </a:p>
          <a:p>
            <a:pPr lvl="1"/>
            <a:r>
              <a:rPr lang="en-US" dirty="0"/>
              <a:t>Follow a simple buy-and-hold strategy</a:t>
            </a:r>
          </a:p>
          <a:p>
            <a:pPr lvl="1"/>
            <a:r>
              <a:rPr lang="en-US" dirty="0"/>
              <a:t>Believe active management is a waste of time and effort</a:t>
            </a:r>
          </a:p>
          <a:p>
            <a:pPr>
              <a:spcBef>
                <a:spcPts val="1500"/>
              </a:spcBef>
            </a:pPr>
            <a:r>
              <a:rPr lang="en-US" dirty="0"/>
              <a:t>Index fund</a:t>
            </a:r>
          </a:p>
          <a:p>
            <a:pPr lvl="1"/>
            <a:r>
              <a:rPr lang="en-US" dirty="0"/>
              <a:t>Common strategy—buy a mutual fund that represents (mimics) the market</a:t>
            </a:r>
          </a:p>
          <a:p>
            <a:pPr lvl="1"/>
            <a:r>
              <a:rPr lang="en-US" dirty="0"/>
              <a:t>ETF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5146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8.2 Implications of the EMH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281940" y="1752600"/>
            <a:ext cx="8557260" cy="4572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Role of Portfolio Management in Efficient Market</a:t>
            </a:r>
          </a:p>
          <a:p>
            <a:pPr>
              <a:spcBef>
                <a:spcPts val="1500"/>
              </a:spcBef>
            </a:pPr>
            <a:r>
              <a:rPr lang="en-US" dirty="0"/>
              <a:t>Active management assumes market inefficiency</a:t>
            </a:r>
          </a:p>
          <a:p>
            <a:pPr>
              <a:spcBef>
                <a:spcPts val="1500"/>
              </a:spcBef>
            </a:pPr>
            <a:r>
              <a:rPr lang="en-US" dirty="0"/>
              <a:t>Passive management consistent with </a:t>
            </a:r>
            <a:r>
              <a:rPr lang="en-US" dirty="0" err="1"/>
              <a:t>semistrong</a:t>
            </a:r>
            <a:r>
              <a:rPr lang="en-US" dirty="0"/>
              <a:t> efficiency</a:t>
            </a:r>
          </a:p>
          <a:p>
            <a:pPr>
              <a:spcBef>
                <a:spcPts val="1500"/>
              </a:spcBef>
            </a:pPr>
            <a:r>
              <a:rPr lang="en-US" dirty="0"/>
              <a:t>Portfolio management is still necessary 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To achieve risk preferences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Tax considerations</a:t>
            </a:r>
          </a:p>
          <a:p>
            <a:pPr>
              <a:spcBef>
                <a:spcPts val="1500"/>
              </a:spcBef>
            </a:pPr>
            <a:r>
              <a:rPr lang="en-US" dirty="0"/>
              <a:t>Inefficient market pricing leads to inefficient resource allocation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29271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8.3 Are Markets Efficient? Issues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281940" y="1752600"/>
            <a:ext cx="8557260" cy="4648200"/>
          </a:xfrm>
        </p:spPr>
        <p:txBody>
          <a:bodyPr>
            <a:normAutofit/>
          </a:bodyPr>
          <a:lstStyle/>
          <a:p>
            <a:pPr marL="0" indent="0">
              <a:spcAft>
                <a:spcPts val="600"/>
              </a:spcAft>
              <a:buNone/>
            </a:pPr>
            <a:r>
              <a:rPr lang="en-US" dirty="0"/>
              <a:t>Magnitude issue: Efficiency is relative, not binary</a:t>
            </a:r>
          </a:p>
          <a:p>
            <a:pPr marL="0" indent="0">
              <a:buNone/>
            </a:pPr>
            <a:r>
              <a:rPr lang="en-US" dirty="0"/>
              <a:t>Selection bias issue</a:t>
            </a:r>
          </a:p>
          <a:p>
            <a:r>
              <a:rPr lang="en-US" dirty="0"/>
              <a:t>Investors who find successful investment schemes are less inclined to share findings</a:t>
            </a:r>
          </a:p>
          <a:p>
            <a:pPr>
              <a:spcAft>
                <a:spcPts val="600"/>
              </a:spcAft>
            </a:pPr>
            <a:r>
              <a:rPr lang="en-US" dirty="0"/>
              <a:t>Observable favorable outcomes preselected in favor of failed attempts</a:t>
            </a:r>
          </a:p>
          <a:p>
            <a:pPr marL="0" indent="0">
              <a:buNone/>
            </a:pPr>
            <a:r>
              <a:rPr lang="en-US" dirty="0"/>
              <a:t>Lucky event issue: Lucky investments receive disproportionate attention</a:t>
            </a:r>
          </a:p>
          <a:p>
            <a:pPr marL="0" indent="0">
              <a:buNone/>
            </a:pPr>
            <a:r>
              <a:rPr lang="en-US" dirty="0"/>
              <a:t>  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61211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8.3 Are Markets Efficient? Weak Form Tests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281940" y="1752600"/>
            <a:ext cx="8557260" cy="4419600"/>
          </a:xfrm>
        </p:spPr>
        <p:txBody>
          <a:bodyPr>
            <a:normAutofit/>
          </a:bodyPr>
          <a:lstStyle/>
          <a:p>
            <a:pPr marL="0" indent="0">
              <a:spcAft>
                <a:spcPts val="600"/>
              </a:spcAft>
              <a:buNone/>
            </a:pPr>
            <a:r>
              <a:rPr lang="en-US" dirty="0"/>
              <a:t>Weak-Form Tests: Patterns in Stock Returns</a:t>
            </a:r>
          </a:p>
          <a:p>
            <a:pPr>
              <a:spcAft>
                <a:spcPts val="600"/>
              </a:spcAft>
            </a:pPr>
            <a:r>
              <a:rPr lang="en-US" dirty="0"/>
              <a:t>Returns over short horizons</a:t>
            </a:r>
          </a:p>
          <a:p>
            <a:pPr lvl="1">
              <a:spcAft>
                <a:spcPts val="600"/>
              </a:spcAft>
            </a:pPr>
            <a:r>
              <a:rPr lang="en-US" dirty="0"/>
              <a:t>Momentum effect: Tendency of poorly- or well-performing stocks to continue abnormal performance in following periods</a:t>
            </a:r>
          </a:p>
          <a:p>
            <a:pPr>
              <a:spcAft>
                <a:spcPts val="600"/>
              </a:spcAft>
            </a:pPr>
            <a:r>
              <a:rPr lang="en-US" dirty="0"/>
              <a:t>Returns over long horizons</a:t>
            </a:r>
          </a:p>
          <a:p>
            <a:pPr lvl="1">
              <a:spcAft>
                <a:spcPts val="600"/>
              </a:spcAft>
            </a:pPr>
            <a:r>
              <a:rPr lang="en-US" dirty="0"/>
              <a:t>Reversal effect: Tendency of poorly- or well-performing stocks to experience reversals in following periods</a:t>
            </a:r>
          </a:p>
          <a:p>
            <a:pPr marL="457200" lvl="1" indent="0">
              <a:spcAft>
                <a:spcPts val="600"/>
              </a:spcAft>
              <a:buNone/>
            </a:pPr>
            <a:r>
              <a:rPr lang="en-US" dirty="0"/>
              <a:t>   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38601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8.3 Are Markets Efficient?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281940" y="1752600"/>
            <a:ext cx="8557260" cy="4648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Predictors of Broad Market Performance</a:t>
            </a:r>
          </a:p>
          <a:p>
            <a:pPr>
              <a:spcBef>
                <a:spcPts val="1500"/>
              </a:spcBef>
            </a:pPr>
            <a:r>
              <a:rPr lang="en-US" dirty="0"/>
              <a:t>1988—</a:t>
            </a:r>
            <a:r>
              <a:rPr lang="en-US" dirty="0" err="1"/>
              <a:t>Fama</a:t>
            </a:r>
            <a:r>
              <a:rPr lang="en-US" dirty="0"/>
              <a:t> and French: Return on aggregate stock market tends to be higher when dividend yield is low</a:t>
            </a:r>
          </a:p>
          <a:p>
            <a:pPr>
              <a:spcBef>
                <a:spcPts val="1500"/>
              </a:spcBef>
            </a:pPr>
            <a:r>
              <a:rPr lang="en-US" dirty="0"/>
              <a:t>1988—Campbell and </a:t>
            </a:r>
            <a:r>
              <a:rPr lang="en-US" dirty="0" err="1"/>
              <a:t>Shiller</a:t>
            </a:r>
            <a:r>
              <a:rPr lang="en-US" dirty="0"/>
              <a:t>: Earnings yield can predict market returns</a:t>
            </a:r>
          </a:p>
          <a:p>
            <a:pPr>
              <a:spcBef>
                <a:spcPts val="1500"/>
              </a:spcBef>
            </a:pPr>
            <a:r>
              <a:rPr lang="en-US" dirty="0"/>
              <a:t>1986—</a:t>
            </a:r>
            <a:r>
              <a:rPr lang="en-US" dirty="0" err="1"/>
              <a:t>Keim</a:t>
            </a:r>
            <a:r>
              <a:rPr lang="en-US" dirty="0"/>
              <a:t> and Stambaugh: Bond market data (spread between yields) can predict market returns</a:t>
            </a:r>
          </a:p>
          <a:p>
            <a:pPr marL="0" indent="0">
              <a:spcBef>
                <a:spcPts val="1500"/>
              </a:spcBef>
              <a:buNone/>
            </a:pPr>
            <a:r>
              <a:rPr lang="en-US" dirty="0"/>
              <a:t>  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80355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" y="76200"/>
            <a:ext cx="9052560" cy="1257300"/>
          </a:xfrm>
        </p:spPr>
        <p:txBody>
          <a:bodyPr/>
          <a:lstStyle/>
          <a:p>
            <a:r>
              <a:rPr lang="en-US" dirty="0"/>
              <a:t>8.3 Are Markets Efficient?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281940" y="1600200"/>
            <a:ext cx="8557260" cy="504031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err="1"/>
              <a:t>Semistrong</a:t>
            </a:r>
            <a:r>
              <a:rPr lang="en-US" dirty="0"/>
              <a:t> Tests: Market Anomalies</a:t>
            </a:r>
          </a:p>
          <a:p>
            <a:r>
              <a:rPr lang="en-US" dirty="0"/>
              <a:t>Anomalies</a:t>
            </a:r>
          </a:p>
          <a:p>
            <a:pPr lvl="1"/>
            <a:r>
              <a:rPr lang="en-US" dirty="0"/>
              <a:t>Patterns of returns contradicting EMH</a:t>
            </a:r>
          </a:p>
          <a:p>
            <a:pPr>
              <a:spcBef>
                <a:spcPts val="1500"/>
              </a:spcBef>
            </a:pPr>
            <a:r>
              <a:rPr lang="en-US" dirty="0"/>
              <a:t>P/E effect</a:t>
            </a:r>
          </a:p>
          <a:p>
            <a:pPr lvl="1"/>
            <a:r>
              <a:rPr lang="en-US" dirty="0"/>
              <a:t>Portfolios of low P/E stocks exhibit higher average risk-adjusted returns than high P/E stocks</a:t>
            </a:r>
          </a:p>
          <a:p>
            <a:pPr>
              <a:spcBef>
                <a:spcPts val="1500"/>
              </a:spcBef>
            </a:pPr>
            <a:r>
              <a:rPr lang="en-US" dirty="0"/>
              <a:t>Small-firm effect</a:t>
            </a:r>
          </a:p>
          <a:p>
            <a:pPr lvl="1">
              <a:spcBef>
                <a:spcPts val="1500"/>
              </a:spcBef>
            </a:pPr>
            <a:r>
              <a:rPr lang="en-US" dirty="0"/>
              <a:t>Stocks of small firms can earn abnormal returns, primarily in January</a:t>
            </a:r>
          </a:p>
          <a:p>
            <a:pPr marL="457200" lvl="1" indent="0">
              <a:buNone/>
            </a:pPr>
            <a:r>
              <a:rPr lang="en-US" dirty="0"/>
              <a:t>  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21133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281940" y="1600200"/>
            <a:ext cx="8557260" cy="3962400"/>
          </a:xfrm>
        </p:spPr>
        <p:txBody>
          <a:bodyPr>
            <a:normAutofit/>
          </a:bodyPr>
          <a:lstStyle/>
          <a:p>
            <a:pPr marL="0" indent="0">
              <a:spcBef>
                <a:spcPts val="1500"/>
              </a:spcBef>
              <a:buNone/>
            </a:pPr>
            <a:r>
              <a:rPr lang="en-US" dirty="0" err="1"/>
              <a:t>Semistrong</a:t>
            </a:r>
            <a:r>
              <a:rPr lang="en-US" dirty="0"/>
              <a:t> Tests: Market Anomalies</a:t>
            </a:r>
          </a:p>
          <a:p>
            <a:pPr>
              <a:spcBef>
                <a:spcPts val="1500"/>
              </a:spcBef>
            </a:pPr>
            <a:r>
              <a:rPr lang="en-US" dirty="0"/>
              <a:t>Neglected-firm effect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Stock of little-known firms can generate abnormal returns</a:t>
            </a:r>
          </a:p>
          <a:p>
            <a:pPr>
              <a:spcBef>
                <a:spcPts val="1000"/>
              </a:spcBef>
            </a:pPr>
            <a:r>
              <a:rPr lang="en-US" dirty="0"/>
              <a:t>Book-to-market effect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Shares of high book-to-market firms can generate abnormal returns</a:t>
            </a:r>
          </a:p>
          <a:p>
            <a:pPr marL="457200" lvl="1" indent="0">
              <a:spcBef>
                <a:spcPts val="600"/>
              </a:spcBef>
              <a:buNone/>
            </a:pPr>
            <a:r>
              <a:rPr lang="en-US" dirty="0"/>
              <a:t>   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C5569CE-84C4-48A8-A749-3D62E5E49F12}"/>
              </a:ext>
            </a:extLst>
          </p:cNvPr>
          <p:cNvSpPr txBox="1">
            <a:spLocks/>
          </p:cNvSpPr>
          <p:nvPr/>
        </p:nvSpPr>
        <p:spPr>
          <a:xfrm>
            <a:off x="0" y="76200"/>
            <a:ext cx="9144000" cy="12573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ts val="600"/>
              </a:spcBef>
              <a:buClr>
                <a:srgbClr val="000000"/>
              </a:buClr>
              <a:buNone/>
              <a:defRPr sz="3600" kern="1200">
                <a:solidFill>
                  <a:srgbClr val="000000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/>
              <a:t>8.3 Are Markets Efficient? </a:t>
            </a:r>
            <a:r>
              <a:rPr lang="en-US" dirty="0" err="1"/>
              <a:t>Semistrong</a:t>
            </a:r>
            <a:r>
              <a:rPr lang="en-US" dirty="0"/>
              <a:t> Tests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77996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" y="76200"/>
            <a:ext cx="9052560" cy="1257300"/>
          </a:xfrm>
        </p:spPr>
        <p:txBody>
          <a:bodyPr/>
          <a:lstStyle/>
          <a:p>
            <a:r>
              <a:rPr lang="en-US" dirty="0"/>
              <a:t>8.3 Are Markets Efficient? </a:t>
            </a:r>
            <a:r>
              <a:rPr lang="en-US" dirty="0" err="1"/>
              <a:t>Semistrong</a:t>
            </a:r>
            <a:r>
              <a:rPr lang="en-US" dirty="0"/>
              <a:t> Tests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281940" y="1447800"/>
            <a:ext cx="8557260" cy="52578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err="1"/>
              <a:t>Semistrong</a:t>
            </a:r>
            <a:r>
              <a:rPr lang="en-US" dirty="0"/>
              <a:t> Tests: Market Anomalies</a:t>
            </a:r>
          </a:p>
          <a:p>
            <a:pPr>
              <a:spcBef>
                <a:spcPts val="1000"/>
              </a:spcBef>
            </a:pPr>
            <a:r>
              <a:rPr lang="en-US" dirty="0"/>
              <a:t>Post-earnings announcement price drift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Sluggish response of stock price to firm’s earnings announcement</a:t>
            </a:r>
          </a:p>
          <a:p>
            <a:pPr lvl="1"/>
            <a:r>
              <a:rPr lang="en-US" dirty="0"/>
              <a:t>Abnormal return on announcement day, momentum continues past market price</a:t>
            </a:r>
          </a:p>
          <a:p>
            <a:pPr>
              <a:spcBef>
                <a:spcPts val="1500"/>
              </a:spcBef>
            </a:pPr>
            <a:r>
              <a:rPr lang="en-US" dirty="0"/>
              <a:t>Bubbles and market efficiency</a:t>
            </a:r>
          </a:p>
          <a:p>
            <a:pPr lvl="1"/>
            <a:r>
              <a:rPr lang="en-US" dirty="0"/>
              <a:t>Speculative bubbles can raise prices above intrinsic value—irrational exuberance? </a:t>
            </a:r>
          </a:p>
          <a:p>
            <a:pPr lvl="1"/>
            <a:r>
              <a:rPr lang="en-US" dirty="0"/>
              <a:t>Even if prices are inaccurate, it can be difficult to take advantage of them</a:t>
            </a:r>
          </a:p>
          <a:p>
            <a:pPr lvl="1"/>
            <a:r>
              <a:rPr lang="en-US" dirty="0"/>
              <a:t>Bubbles are known only after they burst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40981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Average Annual Return: Ten Size-Based Portfolios</a:t>
            </a:r>
            <a:endParaRPr lang="ru-RU" dirty="0"/>
          </a:p>
        </p:txBody>
      </p:sp>
      <p:sp>
        <p:nvSpPr>
          <p:cNvPr id="17" name="Content Placeholder 16"/>
          <p:cNvSpPr>
            <a:spLocks noGrp="1"/>
          </p:cNvSpPr>
          <p:nvPr>
            <p:ph sz="quarter" idx="10"/>
          </p:nvPr>
        </p:nvSpPr>
        <p:spPr>
          <a:xfrm>
            <a:off x="279400" y="1371600"/>
            <a:ext cx="8559800" cy="838200"/>
          </a:xfrm>
        </p:spPr>
        <p:txBody>
          <a:bodyPr>
            <a:normAutofit/>
          </a:bodyPr>
          <a:lstStyle/>
          <a:p>
            <a:pPr marL="0" indent="0">
              <a:spcBef>
                <a:spcPts val="624"/>
              </a:spcBef>
              <a:buNone/>
            </a:pPr>
            <a:r>
              <a:rPr lang="en-US" sz="1800" b="1" dirty="0"/>
              <a:t>FIGURE 8.3</a:t>
            </a:r>
          </a:p>
          <a:p>
            <a:pPr marL="0" indent="0">
              <a:spcBef>
                <a:spcPts val="624"/>
              </a:spcBef>
              <a:buNone/>
            </a:pPr>
            <a:r>
              <a:rPr lang="en-US" sz="1800" dirty="0"/>
              <a:t>Average annual return for 10 size-based portfolios, 1926-2016</a:t>
            </a:r>
          </a:p>
        </p:txBody>
      </p:sp>
      <p:pic>
        <p:nvPicPr>
          <p:cNvPr id="1026" name="Picture 2" descr="Bar graph showing the annual return for 10 size-based portfolios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2174631"/>
            <a:ext cx="6653213" cy="428529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5069711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Annual Return as Function of </a:t>
            </a:r>
            <a:br>
              <a:rPr lang="en-US" dirty="0"/>
            </a:br>
            <a:r>
              <a:rPr lang="en-US" dirty="0"/>
              <a:t>Book-to-Market Ratio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152401" y="1371600"/>
            <a:ext cx="8684258" cy="1371600"/>
          </a:xfrm>
        </p:spPr>
        <p:txBody>
          <a:bodyPr>
            <a:normAutofit/>
          </a:bodyPr>
          <a:lstStyle/>
          <a:p>
            <a:pPr marL="0" indent="0">
              <a:spcBef>
                <a:spcPts val="624"/>
              </a:spcBef>
              <a:buNone/>
            </a:pPr>
            <a:r>
              <a:rPr lang="en-US" sz="1800" b="1" dirty="0"/>
              <a:t>FIGURE 8.4</a:t>
            </a:r>
          </a:p>
          <a:p>
            <a:pPr marL="0" indent="0">
              <a:spcBef>
                <a:spcPts val="624"/>
              </a:spcBef>
              <a:buNone/>
            </a:pPr>
            <a:r>
              <a:rPr lang="en-US" sz="1800" dirty="0"/>
              <a:t>Average annual return as a function of the book-to-market ratio, 1926-2016</a:t>
            </a:r>
          </a:p>
        </p:txBody>
      </p:sp>
      <p:pic>
        <p:nvPicPr>
          <p:cNvPr id="2051" name="Picture 3" descr="Bar graph showing the annual return as a function of the book to market ratio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5545" y="2286000"/>
            <a:ext cx="6617970" cy="40805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072781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Figure 8.5 Cumulative Abnormal Returns after Earnings Announcements</a:t>
            </a:r>
          </a:p>
        </p:txBody>
      </p:sp>
      <p:pic>
        <p:nvPicPr>
          <p:cNvPr id="6" name="Picture 2" descr="The graph shows how the differences among returns increases after the announcement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1474788"/>
            <a:ext cx="5409248" cy="50663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131135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8.3 Are Markets Efficient?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281940" y="1752600"/>
            <a:ext cx="8557260" cy="4495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Interpreting Anomalies</a:t>
            </a:r>
          </a:p>
          <a:p>
            <a:r>
              <a:rPr lang="en-US" dirty="0"/>
              <a:t>Risk premiums or inefficiencies?</a:t>
            </a:r>
          </a:p>
          <a:p>
            <a:pPr lvl="1">
              <a:spcBef>
                <a:spcPts val="1000"/>
              </a:spcBef>
            </a:pPr>
            <a:r>
              <a:rPr lang="en-US" dirty="0" err="1"/>
              <a:t>Fama</a:t>
            </a:r>
            <a:r>
              <a:rPr lang="en-US" dirty="0"/>
              <a:t> and French: Market phenomena can be explained as manifestations of risk premiums</a:t>
            </a:r>
          </a:p>
          <a:p>
            <a:pPr lvl="1">
              <a:spcBef>
                <a:spcPts val="1000"/>
              </a:spcBef>
            </a:pPr>
            <a:r>
              <a:rPr lang="en-US" dirty="0" err="1"/>
              <a:t>Lakonishok</a:t>
            </a:r>
            <a:r>
              <a:rPr lang="en-US" dirty="0"/>
              <a:t>, Shleifer, and </a:t>
            </a:r>
            <a:r>
              <a:rPr lang="en-US" dirty="0" err="1"/>
              <a:t>Vishny</a:t>
            </a:r>
            <a:r>
              <a:rPr lang="en-US" dirty="0"/>
              <a:t>: Market phenomena are evidence of inefficient markets</a:t>
            </a:r>
          </a:p>
          <a:p>
            <a:pPr marL="457200" lvl="1" indent="0">
              <a:spcBef>
                <a:spcPts val="1000"/>
              </a:spcBef>
              <a:buNone/>
            </a:pPr>
            <a:r>
              <a:rPr lang="en-US" dirty="0"/>
              <a:t>    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60969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8.3 Are Markets Efficient?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281940" y="1752600"/>
            <a:ext cx="8557260" cy="4648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Interpreting Anomalies</a:t>
            </a:r>
          </a:p>
          <a:p>
            <a:r>
              <a:rPr lang="en-US" dirty="0"/>
              <a:t>Anomalies or data mining?</a:t>
            </a:r>
          </a:p>
          <a:p>
            <a:pPr lvl="1"/>
            <a:r>
              <a:rPr lang="en-US" dirty="0"/>
              <a:t>Some anomalies have not shown staying power after being reported</a:t>
            </a:r>
          </a:p>
          <a:p>
            <a:pPr lvl="2"/>
            <a:r>
              <a:rPr lang="en-US" dirty="0"/>
              <a:t>Small-firm effect</a:t>
            </a:r>
          </a:p>
          <a:p>
            <a:pPr lvl="2"/>
            <a:r>
              <a:rPr lang="en-US" dirty="0"/>
              <a:t>Book-to-market effect</a:t>
            </a:r>
          </a:p>
          <a:p>
            <a:pPr marL="914400" lvl="2" indent="0">
              <a:buNone/>
            </a:pPr>
            <a:r>
              <a:rPr lang="en-US" dirty="0"/>
              <a:t>   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44573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7488"/>
            <a:ext cx="8229600" cy="1257300"/>
          </a:xfrm>
        </p:spPr>
        <p:txBody>
          <a:bodyPr/>
          <a:lstStyle/>
          <a:p>
            <a:r>
              <a:rPr lang="en-US" dirty="0"/>
              <a:t>8.4 Mutual Fund and Analyst Performance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281940" y="1752600"/>
            <a:ext cx="8557260" cy="4495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Stock Market Analysis</a:t>
            </a:r>
          </a:p>
          <a:p>
            <a:r>
              <a:rPr lang="en-US" dirty="0"/>
              <a:t>Analysts are overly positive about firm prospects</a:t>
            </a:r>
          </a:p>
          <a:p>
            <a:pPr lvl="1">
              <a:spcBef>
                <a:spcPts val="1000"/>
              </a:spcBef>
            </a:pPr>
            <a:r>
              <a:rPr lang="en-US" dirty="0"/>
              <a:t>Womack: Positive changes associated with 5% increase, negative with 11% decrease</a:t>
            </a:r>
          </a:p>
          <a:p>
            <a:pPr lvl="1">
              <a:spcBef>
                <a:spcPts val="1000"/>
              </a:spcBef>
            </a:pPr>
            <a:r>
              <a:rPr lang="en-US" dirty="0" err="1"/>
              <a:t>Jegadeesh</a:t>
            </a:r>
            <a:r>
              <a:rPr lang="en-US" dirty="0"/>
              <a:t>, Kim, Kristie, and Lee: Level of consensus is inconsistent predictor of future performance</a:t>
            </a:r>
          </a:p>
          <a:p>
            <a:pPr lvl="1">
              <a:spcBef>
                <a:spcPts val="1000"/>
              </a:spcBef>
            </a:pPr>
            <a:r>
              <a:rPr lang="en-US" dirty="0"/>
              <a:t>Barber, </a:t>
            </a:r>
            <a:r>
              <a:rPr lang="en-US" dirty="0" err="1"/>
              <a:t>Lehavy</a:t>
            </a:r>
            <a:r>
              <a:rPr lang="en-US" dirty="0"/>
              <a:t>, McNichols, and </a:t>
            </a:r>
            <a:r>
              <a:rPr lang="en-US" dirty="0" err="1"/>
              <a:t>Trueman</a:t>
            </a:r>
            <a:r>
              <a:rPr lang="en-US" dirty="0"/>
              <a:t>: Firms with most-favorable recommendations outperform firms with least-favorable recommendations</a:t>
            </a:r>
          </a:p>
          <a:p>
            <a:pPr marL="457200" lvl="1" indent="0">
              <a:spcBef>
                <a:spcPts val="1000"/>
              </a:spcBef>
              <a:buNone/>
            </a:pPr>
            <a:r>
              <a:rPr lang="en-US" dirty="0"/>
              <a:t>   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87768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7488"/>
            <a:ext cx="8229600" cy="1257300"/>
          </a:xfrm>
        </p:spPr>
        <p:txBody>
          <a:bodyPr>
            <a:normAutofit/>
          </a:bodyPr>
          <a:lstStyle/>
          <a:p>
            <a:r>
              <a:rPr lang="en-US" dirty="0"/>
              <a:t>8.4 Mutual Fund and Analyst Performance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281940" y="1752600"/>
            <a:ext cx="8557260" cy="4724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Mutual Fund Managers</a:t>
            </a:r>
          </a:p>
          <a:p>
            <a:pPr>
              <a:spcBef>
                <a:spcPts val="1000"/>
              </a:spcBef>
            </a:pPr>
            <a:r>
              <a:rPr lang="en-US" dirty="0"/>
              <a:t>Today’s conventional model: </a:t>
            </a:r>
            <a:r>
              <a:rPr lang="en-US" dirty="0" err="1"/>
              <a:t>Fama</a:t>
            </a:r>
            <a:r>
              <a:rPr lang="en-US" dirty="0"/>
              <a:t>-French factors plus momentum factor</a:t>
            </a:r>
          </a:p>
          <a:p>
            <a:pPr>
              <a:spcBef>
                <a:spcPts val="1000"/>
              </a:spcBef>
            </a:pPr>
            <a:r>
              <a:rPr lang="en-US" dirty="0" err="1"/>
              <a:t>Wermers</a:t>
            </a:r>
            <a:r>
              <a:rPr lang="en-US" dirty="0"/>
              <a:t>: Funds show positive gross alphas; negative net alphas after controlling for fees, risk</a:t>
            </a:r>
          </a:p>
          <a:p>
            <a:pPr>
              <a:spcBef>
                <a:spcPts val="1000"/>
              </a:spcBef>
            </a:pPr>
            <a:r>
              <a:rPr lang="en-US" dirty="0"/>
              <a:t>Carhart: Minor persistence in relative performance across managers, largely due to expense/transaction costs</a:t>
            </a:r>
          </a:p>
          <a:p>
            <a:pPr marL="0" indent="0">
              <a:spcBef>
                <a:spcPts val="1000"/>
              </a:spcBef>
              <a:buNone/>
            </a:pPr>
            <a:r>
              <a:rPr lang="en-US" dirty="0"/>
              <a:t>   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13335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7488"/>
            <a:ext cx="8229600" cy="1257300"/>
          </a:xfrm>
        </p:spPr>
        <p:txBody>
          <a:bodyPr>
            <a:normAutofit/>
          </a:bodyPr>
          <a:lstStyle/>
          <a:p>
            <a:r>
              <a:rPr lang="en-US" dirty="0"/>
              <a:t>8.4 Mutual Fund and Analyst Performance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281940" y="1752600"/>
            <a:ext cx="8557260" cy="4572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Mutual Fund Managers</a:t>
            </a:r>
          </a:p>
          <a:p>
            <a:pPr>
              <a:spcBef>
                <a:spcPts val="1000"/>
              </a:spcBef>
            </a:pPr>
            <a:r>
              <a:rPr lang="en-US" dirty="0" err="1"/>
              <a:t>Berk</a:t>
            </a:r>
            <a:r>
              <a:rPr lang="en-US" dirty="0"/>
              <a:t> and Green: Skilled managers with abnormal performance will attract new funds until additional cost, complexity drives alphas to zero</a:t>
            </a:r>
          </a:p>
          <a:p>
            <a:pPr>
              <a:spcBef>
                <a:spcPts val="1000"/>
              </a:spcBef>
            </a:pPr>
            <a:r>
              <a:rPr lang="en-US" dirty="0"/>
              <a:t>Chen, </a:t>
            </a:r>
            <a:r>
              <a:rPr lang="en-US" dirty="0" err="1"/>
              <a:t>Ferson</a:t>
            </a:r>
            <a:r>
              <a:rPr lang="en-US" dirty="0"/>
              <a:t>, and Peters: On average, bond mutual funds outperform passive bond indexes in gross returns, underperform once fees subtracted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16049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7488"/>
            <a:ext cx="8229600" cy="1257300"/>
          </a:xfrm>
        </p:spPr>
        <p:txBody>
          <a:bodyPr>
            <a:normAutofit/>
          </a:bodyPr>
          <a:lstStyle/>
          <a:p>
            <a:r>
              <a:rPr lang="en-US" dirty="0"/>
              <a:t>8.4 Mutual Fund and Analyst Performance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281940" y="1752600"/>
            <a:ext cx="8557260" cy="4648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Mutual Fund Managers</a:t>
            </a:r>
          </a:p>
          <a:p>
            <a:pPr>
              <a:spcBef>
                <a:spcPts val="1000"/>
              </a:spcBef>
            </a:pPr>
            <a:r>
              <a:rPr lang="en-US" dirty="0" err="1"/>
              <a:t>Kosowski</a:t>
            </a:r>
            <a:r>
              <a:rPr lang="en-US" dirty="0"/>
              <a:t>, Timmerman, </a:t>
            </a:r>
            <a:r>
              <a:rPr lang="en-US" dirty="0" err="1"/>
              <a:t>Wermers</a:t>
            </a:r>
            <a:r>
              <a:rPr lang="en-US" dirty="0"/>
              <a:t>, and White: Stock-pricing ability of minority of managers sufficient to cover costs; performance persists over time</a:t>
            </a:r>
          </a:p>
          <a:p>
            <a:pPr>
              <a:spcBef>
                <a:spcPts val="1000"/>
              </a:spcBef>
            </a:pPr>
            <a:r>
              <a:rPr lang="en-US" dirty="0"/>
              <a:t>Samuelson: Records of most managers show no easy strategies for success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42789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Figure 8.7 Mutual Fund Alphas Computed Using Four-Factor Model, 1993-2007</a:t>
            </a:r>
          </a:p>
        </p:txBody>
      </p:sp>
      <p:pic>
        <p:nvPicPr>
          <p:cNvPr id="6" name="Picture 2" descr="The bar graph shows the frequency increasing for four-factor alpha until after 0 and then dropping quickly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006" y="1752600"/>
            <a:ext cx="8505989" cy="4062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4654905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Figure 8.8 Persistence of Mutual Fund Performance</a:t>
            </a:r>
          </a:p>
        </p:txBody>
      </p:sp>
      <p:pic>
        <p:nvPicPr>
          <p:cNvPr id="6" name="Picture 2" descr="Graph showing the average monthly excess return (%) from the time of formation for mutual funds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432275"/>
            <a:ext cx="6240780" cy="49034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1508892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Figure 8.9 Risk-Adjusted Performance in Ranking Quarter, Following Quarter</a:t>
            </a:r>
          </a:p>
        </p:txBody>
      </p:sp>
      <p:pic>
        <p:nvPicPr>
          <p:cNvPr id="6" name="Picture 3" descr="The graph shows the post-ranking quarter following the horizontal axis closely, while ranking quarter shifts down from 5 percent return to a −5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677" y="1752600"/>
            <a:ext cx="7067550" cy="4162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9461127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7488"/>
            <a:ext cx="8229600" cy="1257300"/>
          </a:xfrm>
        </p:spPr>
        <p:txBody>
          <a:bodyPr>
            <a:normAutofit/>
          </a:bodyPr>
          <a:lstStyle/>
          <a:p>
            <a:r>
              <a:rPr lang="en-US" dirty="0"/>
              <a:t>8.4 Mutual Fund and Analyst Performance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281940" y="1752600"/>
            <a:ext cx="8557260" cy="4495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So, Are Markets Efficient?</a:t>
            </a:r>
          </a:p>
          <a:p>
            <a:pPr>
              <a:spcBef>
                <a:spcPts val="1500"/>
              </a:spcBef>
            </a:pPr>
            <a:r>
              <a:rPr lang="en-US" dirty="0"/>
              <a:t>Enough that only differentially superior information will earn money</a:t>
            </a:r>
          </a:p>
          <a:p>
            <a:pPr>
              <a:spcBef>
                <a:spcPts val="1500"/>
              </a:spcBef>
            </a:pPr>
            <a:r>
              <a:rPr lang="en-US" dirty="0"/>
              <a:t>Professional manger’s margin of superiority likely too slight for statistical significance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77011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COUNT" val="29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1743</TotalTime>
  <Words>1130</Words>
  <Application>Microsoft Office PowerPoint</Application>
  <PresentationFormat>On-screen Show (4:3)</PresentationFormat>
  <Paragraphs>160</Paragraphs>
  <Slides>29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6" baseType="lpstr">
      <vt:lpstr>Arial</vt:lpstr>
      <vt:lpstr>Calibri</vt:lpstr>
      <vt:lpstr>Courier New</vt:lpstr>
      <vt:lpstr>Helvetica</vt:lpstr>
      <vt:lpstr>Verdana</vt:lpstr>
      <vt:lpstr>Wingdings</vt:lpstr>
      <vt:lpstr>Office Theme</vt:lpstr>
      <vt:lpstr>Essentials of Investments Eleventh Edition Bodie, Kane, and Marcus</vt:lpstr>
      <vt:lpstr>8.1 Random Walks and  Efficient Market Hypothesis</vt:lpstr>
      <vt:lpstr>Figure 8.1 Cumulative Abnormal Returns before Takeover Attempts: Target Companies</vt:lpstr>
      <vt:lpstr>Figure 8.2 Stock Price Reaction to CNBC Reports</vt:lpstr>
      <vt:lpstr>8.1 Random Walks and  Efficient Market Hypothesis</vt:lpstr>
      <vt:lpstr>8.1 Efficient Market Hypothesis: Versions</vt:lpstr>
      <vt:lpstr>8.2 Implications of the EMH</vt:lpstr>
      <vt:lpstr>Implications of the EMH</vt:lpstr>
      <vt:lpstr>Implications of the EMH</vt:lpstr>
      <vt:lpstr>8.2 Implications of the EMH</vt:lpstr>
      <vt:lpstr>8.3 Are Markets Efficient? Issues</vt:lpstr>
      <vt:lpstr>8.3 Are Markets Efficient? Weak Form Tests</vt:lpstr>
      <vt:lpstr>8.3 Are Markets Efficient?</vt:lpstr>
      <vt:lpstr>8.3 Are Markets Efficient?</vt:lpstr>
      <vt:lpstr>PowerPoint Presentation</vt:lpstr>
      <vt:lpstr>8.3 Are Markets Efficient? Semistrong Tests</vt:lpstr>
      <vt:lpstr>Average Annual Return: Ten Size-Based Portfolios</vt:lpstr>
      <vt:lpstr>Annual Return as Function of  Book-to-Market Ratio</vt:lpstr>
      <vt:lpstr>Figure 8.5 Cumulative Abnormal Returns after Earnings Announcements</vt:lpstr>
      <vt:lpstr>8.3 Are Markets Efficient?</vt:lpstr>
      <vt:lpstr>8.3 Are Markets Efficient?</vt:lpstr>
      <vt:lpstr>8.4 Mutual Fund and Analyst Performance </vt:lpstr>
      <vt:lpstr>8.4 Mutual Fund and Analyst Performance </vt:lpstr>
      <vt:lpstr>8.4 Mutual Fund and Analyst Performance</vt:lpstr>
      <vt:lpstr>8.4 Mutual Fund and Analyst Performance</vt:lpstr>
      <vt:lpstr>Figure 8.7 Mutual Fund Alphas Computed Using Four-Factor Model, 1993-2007</vt:lpstr>
      <vt:lpstr>Figure 8.8 Persistence of Mutual Fund Performance</vt:lpstr>
      <vt:lpstr>Figure 8.9 Risk-Adjusted Performance in Ranking Quarter, Following Quarter</vt:lpstr>
      <vt:lpstr>8.4 Mutual Fund and Analyst Performance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8 The Efficient Market Hypothesis</dc:title>
  <dc:creator>Bodie</dc:creator>
  <cp:lastModifiedBy>Besley, Scott</cp:lastModifiedBy>
  <cp:revision>415</cp:revision>
  <dcterms:created xsi:type="dcterms:W3CDTF">2017-04-26T01:00:04Z</dcterms:created>
  <dcterms:modified xsi:type="dcterms:W3CDTF">2020-02-25T15:02:56Z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8D74E60F-0D3C-479F-89DC-A571BD2FC8F3</vt:lpwstr>
  </property>
  <property fmtid="{D5CDD505-2E9C-101B-9397-08002B2CF9AE}" pid="3" name="ArticulatePath">
    <vt:lpwstr>Chapter08-11e</vt:lpwstr>
  </property>
</Properties>
</file>