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0" r:id="rId2"/>
    <p:sldId id="261" r:id="rId3"/>
    <p:sldId id="262" r:id="rId4"/>
    <p:sldId id="263" r:id="rId5"/>
    <p:sldId id="264" r:id="rId6"/>
    <p:sldId id="291" r:id="rId7"/>
    <p:sldId id="265" r:id="rId8"/>
    <p:sldId id="267" r:id="rId9"/>
    <p:sldId id="268" r:id="rId10"/>
    <p:sldId id="269" r:id="rId11"/>
    <p:sldId id="266" r:id="rId12"/>
    <p:sldId id="293" r:id="rId13"/>
    <p:sldId id="270" r:id="rId14"/>
    <p:sldId id="271" r:id="rId15"/>
    <p:sldId id="273" r:id="rId16"/>
    <p:sldId id="294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92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00"/>
    <a:srgbClr val="242328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9" autoAdjust="0"/>
    <p:restoredTop sz="93783" autoAdjust="0"/>
  </p:normalViewPr>
  <p:slideViewPr>
    <p:cSldViewPr>
      <p:cViewPr varScale="1">
        <p:scale>
          <a:sx n="103" d="100"/>
          <a:sy n="103" d="100"/>
        </p:scale>
        <p:origin x="17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3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2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582A5-E592-4D56-958B-56E54152252B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C072-76FC-4439-8E21-B179EA1F4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8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3C75-08A5-4994-A3E6-7DBDB37BC5E8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D2A-133C-4D7D-81D4-14D33A914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600200"/>
          </a:xfrm>
        </p:spPr>
        <p:txBody>
          <a:bodyPr/>
          <a:lstStyle>
            <a:lvl1pPr algn="l">
              <a:spcBef>
                <a:spcPts val="600"/>
              </a:spcBef>
              <a:buClr>
                <a:srgbClr val="000000"/>
              </a:buClr>
              <a:defRPr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62200"/>
            <a:ext cx="5943600" cy="2819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buClr>
                <a:srgbClr val="000000"/>
              </a:buClr>
              <a:defRPr lang="en-US" sz="4400">
                <a:solidFill>
                  <a:schemeClr val="tx1"/>
                </a:solidFill>
                <a:latin typeface="Helvetica" pitchFamily="34" charset="0"/>
                <a:ea typeface="Verdana" pitchFamily="34" charset="0"/>
                <a:cs typeface="Helvetica" pitchFamily="34" charset="0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6277998"/>
            <a:ext cx="7924800" cy="503802"/>
          </a:xfrm>
        </p:spPr>
        <p:txBody>
          <a:bodyPr anchor="ctr">
            <a:noAutofit/>
          </a:bodyPr>
          <a:lstStyle>
            <a:lvl1pPr marL="0" indent="0" algn="ctr">
              <a:buClr>
                <a:srgbClr val="000000"/>
              </a:buClr>
              <a:buNone/>
              <a:defRPr sz="1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2pPr>
            <a:lvl3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60425" indent="-403225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076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12954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79400" y="4515323"/>
            <a:ext cx="8534400" cy="81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1940" y="5672161"/>
            <a:ext cx="8557260" cy="72863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>
                <a:latin typeface="Arial" pitchFamily="34" charset="0"/>
                <a:cs typeface="Arial" pitchFamily="34" charset="0"/>
              </a:defRPr>
            </a:lvl1pPr>
            <a:lvl2pPr>
              <a:defRPr lang="en-US" smtClean="0">
                <a:latin typeface="Arial" pitchFamily="34" charset="0"/>
                <a:cs typeface="Arial" pitchFamily="34" charset="0"/>
              </a:defRPr>
            </a:lvl2pPr>
            <a:lvl3pPr>
              <a:defRPr lang="en-US" smtClean="0"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latin typeface="Arial" pitchFamily="34" charset="0"/>
                <a:cs typeface="Arial" pitchFamily="34" charset="0"/>
              </a:defRPr>
            </a:lvl4pPr>
            <a:lvl5pPr>
              <a:defRPr lang="ru-RU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857500" y="3200400"/>
            <a:ext cx="3429000" cy="12192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2867787"/>
            <a:ext cx="8046720" cy="1198626"/>
          </a:xfrm>
        </p:spPr>
        <p:txBody>
          <a:bodyPr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055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64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ts val="600"/>
        </a:spcBef>
        <a:buNone/>
        <a:defRPr sz="3600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92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1pPr>
      <a:lvl2pPr marL="8064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2pPr>
      <a:lvl3pPr marL="12636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3pPr>
      <a:lvl4pPr marL="1720850" indent="-3492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4pPr>
      <a:lvl5pPr marL="21780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wmf"/><Relationship Id="rId2" Type="http://schemas.openxmlformats.org/officeDocument/2006/relationships/tags" Target="../tags/tag2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08460"/>
            <a:ext cx="9144000" cy="16441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latin typeface="Helvetica" pitchFamily="34" charset="0"/>
                <a:cs typeface="Helvetica" pitchFamily="34" charset="0"/>
              </a:rPr>
              <a:t>Essentials of Investments</a:t>
            </a:r>
            <a:br>
              <a:rPr lang="en-US" dirty="0">
                <a:latin typeface="Helvetica" pitchFamily="34" charset="0"/>
                <a:cs typeface="Helvetica" pitchFamily="34" charset="0"/>
              </a:rPr>
            </a:br>
            <a:r>
              <a:rPr lang="en-US" sz="3200" dirty="0">
                <a:latin typeface="Helvetica" pitchFamily="34" charset="0"/>
                <a:cs typeface="Helvetica" pitchFamily="34" charset="0"/>
              </a:rPr>
              <a:t>Eleventh Edition</a:t>
            </a:r>
            <a:br>
              <a:rPr lang="en-US" sz="3200" dirty="0">
                <a:latin typeface="Helvetica" pitchFamily="34" charset="0"/>
                <a:cs typeface="Helvetica" pitchFamily="34" charset="0"/>
              </a:rPr>
            </a:br>
            <a:r>
              <a:rPr lang="en-US" sz="2800" dirty="0">
                <a:latin typeface="Helvetica" pitchFamily="34" charset="0"/>
                <a:cs typeface="Helvetica" pitchFamily="34" charset="0"/>
              </a:rPr>
              <a:t>Bodie, Kane, and Marcus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52500" y="2019300"/>
            <a:ext cx="7239000" cy="2819400"/>
          </a:xfrm>
        </p:spPr>
        <p:txBody>
          <a:bodyPr>
            <a:normAutofit/>
          </a:bodyPr>
          <a:lstStyle/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b="1" dirty="0">
                <a:latin typeface="Helvetica" pitchFamily="34" charset="0"/>
                <a:cs typeface="Helvetica" pitchFamily="34" charset="0"/>
              </a:rPr>
              <a:t>Chapter 9</a:t>
            </a:r>
            <a:endParaRPr lang="en-US" sz="4000" dirty="0">
              <a:latin typeface="Helvetica" pitchFamily="34" charset="0"/>
              <a:cs typeface="Helvetica" pitchFamily="34" charset="0"/>
            </a:endParaRPr>
          </a:p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 dirty="0"/>
              <a:t>Behavioral Finance and Technical Analysis</a:t>
            </a:r>
          </a:p>
        </p:txBody>
      </p:sp>
      <p:pic>
        <p:nvPicPr>
          <p:cNvPr id="10" name="Picture 9" descr="McGraw Hill Education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" y="6273800"/>
            <a:ext cx="503699" cy="50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30269" y="6226669"/>
            <a:ext cx="8437531" cy="577077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sz="1200" dirty="0"/>
              <a:t>© </a:t>
            </a:r>
            <a:r>
              <a:rPr lang="en-US" sz="1200" dirty="0"/>
              <a:t>2019 </a:t>
            </a:r>
            <a:r>
              <a:rPr sz="1200" dirty="0"/>
              <a:t>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87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95400"/>
            <a:ext cx="8633460" cy="518160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Behavioral Finance</a:t>
            </a:r>
          </a:p>
          <a:p>
            <a:pPr>
              <a:spcBef>
                <a:spcPts val="624"/>
              </a:spcBef>
            </a:pPr>
            <a:r>
              <a:rPr lang="en-US" dirty="0"/>
              <a:t>Financial Market model emphasizing potential implications of psychological factors affecting investor behavior</a:t>
            </a:r>
          </a:p>
          <a:p>
            <a:pPr>
              <a:spcBef>
                <a:spcPts val="624"/>
              </a:spcBef>
            </a:pPr>
            <a:r>
              <a:rPr lang="en-US" sz="2600" dirty="0"/>
              <a:t>Investors might not process information correctly.</a:t>
            </a:r>
          </a:p>
          <a:p>
            <a:pPr>
              <a:spcBef>
                <a:spcPts val="624"/>
              </a:spcBef>
            </a:pPr>
            <a:r>
              <a:rPr lang="en-US" sz="2600" dirty="0"/>
              <a:t>Even if investors process information correctly, they might make irrational or suboptimal decisions</a:t>
            </a:r>
            <a:endParaRPr lang="en-US" dirty="0"/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Existence of irrational investors is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sufficient to render capital Markets inefficient</a:t>
            </a:r>
          </a:p>
          <a:p>
            <a:pPr>
              <a:spcBef>
                <a:spcPts val="1500"/>
              </a:spcBef>
            </a:pPr>
            <a:r>
              <a:rPr lang="en-US" dirty="0"/>
              <a:t>Arbitrageurs exist </a:t>
            </a:r>
          </a:p>
          <a:p>
            <a:pPr>
              <a:spcBef>
                <a:spcPts val="1500"/>
              </a:spcBef>
            </a:pPr>
            <a:r>
              <a:rPr lang="en-US" dirty="0"/>
              <a:t>Ability to take advantage of arbitrage opportunities might be restricted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3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Finance: Information Processing 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524000"/>
            <a:ext cx="8709660" cy="4800600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Information Processing—</a:t>
            </a:r>
            <a:r>
              <a:rPr lang="en-US" sz="2800" dirty="0"/>
              <a:t>errors in information processing can lead to mis-estimation of true events/populations.</a:t>
            </a:r>
          </a:p>
          <a:p>
            <a:pPr>
              <a:spcBef>
                <a:spcPts val="624"/>
              </a:spcBef>
            </a:pPr>
            <a:r>
              <a:rPr lang="en-US" sz="2800" dirty="0"/>
              <a:t>Forecasting errors</a:t>
            </a:r>
          </a:p>
          <a:p>
            <a:pPr lvl="1">
              <a:spcBef>
                <a:spcPts val="624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People overvalue recent experience compared to prior belief when forecasting (</a:t>
            </a:r>
            <a:r>
              <a:rPr lang="en-US" sz="2600" i="1" dirty="0"/>
              <a:t>memory bias</a:t>
            </a:r>
            <a:r>
              <a:rPr lang="en-US" sz="2600" dirty="0"/>
              <a:t>)</a:t>
            </a:r>
          </a:p>
          <a:p>
            <a:pPr lvl="1">
              <a:spcBef>
                <a:spcPts val="624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People overestimate based on recent memories</a:t>
            </a:r>
          </a:p>
          <a:p>
            <a:r>
              <a:rPr lang="en-US" sz="2800" dirty="0"/>
              <a:t>Overconfidence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People overestimate precision of beliefs or forecasts and overestimate their abilities (e.g., mutual fund mgrs.).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Overconfidence—people believe they are very adept at active portfolio management.</a:t>
            </a:r>
          </a:p>
          <a:p>
            <a:pPr marL="806450" lvl="2">
              <a:spcBef>
                <a:spcPts val="624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97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Finance: Information Processing 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Information Processing</a:t>
            </a:r>
          </a:p>
          <a:p>
            <a:pPr>
              <a:spcBef>
                <a:spcPts val="624"/>
              </a:spcBef>
            </a:pPr>
            <a:r>
              <a:rPr lang="en-US" dirty="0"/>
              <a:t>Conservatism bias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Investors too slow in updating beliefs in response to recent evidence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Investors “sit on the sidelines” for a while</a:t>
            </a:r>
          </a:p>
          <a:p>
            <a:pPr marL="349250" lvl="1">
              <a:spcBef>
                <a:spcPts val="624"/>
              </a:spcBef>
            </a:pPr>
            <a:r>
              <a:rPr lang="en-US" sz="2600" dirty="0"/>
              <a:t>Sample size neglect and representativeness bias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People are prone to believe a small sample is representative of population, which leads them to infer patterns too quickly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509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9.1 Behavioral Finance: Behavioral Biases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Behavioral Biases—even if information is processed correctly, investors might act irrationally when making decisions</a:t>
            </a:r>
          </a:p>
          <a:p>
            <a:pPr>
              <a:spcBef>
                <a:spcPts val="624"/>
              </a:spcBef>
            </a:pPr>
            <a:r>
              <a:rPr lang="en-US" dirty="0"/>
              <a:t>Framing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Decisions affected by how choices are posed; i.e., gains relative to low baseline level or losses relative to higher baseline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583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9.1 Behavioral Finance: Behavioral Biases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Behavioral Biases</a:t>
            </a:r>
          </a:p>
          <a:p>
            <a:pPr marL="349250" lvl="1">
              <a:spcBef>
                <a:spcPts val="624"/>
              </a:spcBef>
            </a:pPr>
            <a:r>
              <a:rPr lang="en-US" sz="2600" dirty="0"/>
              <a:t>Mental accounting</a:t>
            </a:r>
          </a:p>
          <a:p>
            <a:pPr marL="914400" lvl="2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Form of framing; people segregate certain decisions</a:t>
            </a:r>
          </a:p>
          <a:p>
            <a:pPr lvl="1">
              <a:spcBef>
                <a:spcPts val="1500"/>
              </a:spcBef>
              <a:buFont typeface="Courier New" panose="02070309020205020404" pitchFamily="49" charset="0"/>
              <a:buChar char="o"/>
            </a:pPr>
            <a:r>
              <a:rPr lang="en-US" dirty="0"/>
              <a:t>Example: An investor might manage a retirement fund conservatively, but he or she speculates with funds that are considered “house money.”</a:t>
            </a:r>
          </a:p>
          <a:p>
            <a:pPr lvl="1">
              <a:spcBef>
                <a:spcPts val="1500"/>
              </a:spcBef>
              <a:buFont typeface="Courier New" panose="02070309020205020404" pitchFamily="49" charset="0"/>
              <a:buChar char="o"/>
            </a:pPr>
            <a:r>
              <a:rPr lang="en-US" dirty="0"/>
              <a:t>More likely to sell stocks that have large gains than stocks with large losses (</a:t>
            </a:r>
            <a:r>
              <a:rPr lang="en-US" i="1" dirty="0"/>
              <a:t>disposition effect</a:t>
            </a:r>
            <a:r>
              <a:rPr lang="en-US" dirty="0"/>
              <a:t>)</a:t>
            </a:r>
          </a:p>
          <a:p>
            <a:pPr marL="349250" lvl="2" indent="0">
              <a:spcBef>
                <a:spcPts val="624"/>
              </a:spcBef>
              <a:buNone/>
            </a:pP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916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9.1 Behavioral Finance: Behavioral Biases</a:t>
            </a:r>
            <a:endParaRPr lang="ru-RU" dirty="0"/>
          </a:p>
        </p:txBody>
      </p:sp>
      <p:sp>
        <p:nvSpPr>
          <p:cNvPr id="6" name="Content Placeholder 16">
            <a:extLst>
              <a:ext uri="{FF2B5EF4-FFF2-40B4-BE49-F238E27FC236}">
                <a16:creationId xmlns:a16="http://schemas.microsoft.com/office/drawing/2014/main" id="{8A7E387B-880B-4640-9F10-7DA4FABB63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1940" y="1524000"/>
            <a:ext cx="8557260" cy="46482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800" dirty="0"/>
              <a:t>Behavioral Biases</a:t>
            </a:r>
          </a:p>
          <a:p>
            <a:pPr>
              <a:spcBef>
                <a:spcPts val="624"/>
              </a:spcBef>
            </a:pPr>
            <a:r>
              <a:rPr lang="en-US" dirty="0"/>
              <a:t>Regret avoidance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People blame themselves for unconventional choices that turn out badly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Avoid regret by making conventional decisions</a:t>
            </a:r>
          </a:p>
          <a:p>
            <a:pPr>
              <a:spcBef>
                <a:spcPts val="624"/>
              </a:spcBef>
            </a:pPr>
            <a:r>
              <a:rPr lang="en-US" dirty="0"/>
              <a:t>Affect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Feeling of “good” or “bad”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Investors might purchase stocks of companies that make them feel good; e.g., “green” firms.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44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Critique: Prospect Theory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524000"/>
            <a:ext cx="8557260" cy="48006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Prospect Theory</a:t>
            </a:r>
          </a:p>
          <a:p>
            <a:pPr>
              <a:spcBef>
                <a:spcPts val="624"/>
              </a:spcBef>
            </a:pPr>
            <a:r>
              <a:rPr lang="en-US" dirty="0"/>
              <a:t>Challenges conventional view of the relationship between wealth and utility</a:t>
            </a:r>
          </a:p>
          <a:p>
            <a:pPr>
              <a:spcBef>
                <a:spcPts val="624"/>
              </a:spcBef>
            </a:pPr>
            <a:r>
              <a:rPr lang="en-US" dirty="0"/>
              <a:t>Utility is a function of change in wealth</a:t>
            </a:r>
          </a:p>
          <a:p>
            <a:pPr>
              <a:spcBef>
                <a:spcPts val="624"/>
              </a:spcBef>
            </a:pPr>
            <a:r>
              <a:rPr lang="en-US" dirty="0"/>
              <a:t>Investor utility depends on gains/losses from starting position, rather than levels of wealth</a:t>
            </a:r>
          </a:p>
          <a:p>
            <a:pPr>
              <a:spcBef>
                <a:spcPts val="624"/>
              </a:spcBef>
            </a:pPr>
            <a:r>
              <a:rPr lang="en-US" dirty="0"/>
              <a:t>Investors might be willing to take more risks after losing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371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4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Figure 9.1A Conventional Utility Function</a:t>
            </a:r>
            <a:endParaRPr lang="ru-RU" dirty="0"/>
          </a:p>
        </p:txBody>
      </p:sp>
      <p:pic>
        <p:nvPicPr>
          <p:cNvPr id="4" name="Picture 2" descr="Graph of the conventional utility functi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0378" y="1605868"/>
            <a:ext cx="6683244" cy="4109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241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" y="185110"/>
            <a:ext cx="9022080" cy="1132351"/>
          </a:xfrm>
        </p:spPr>
        <p:txBody>
          <a:bodyPr>
            <a:noAutofit/>
          </a:bodyPr>
          <a:lstStyle/>
          <a:p>
            <a:r>
              <a:rPr lang="en-US" dirty="0"/>
              <a:t>Figure 9.1B Utility Function under Prospect Theory</a:t>
            </a:r>
            <a:endParaRPr lang="ru-RU" dirty="0"/>
          </a:p>
        </p:txBody>
      </p:sp>
      <p:pic>
        <p:nvPicPr>
          <p:cNvPr id="4" name="Picture 2" descr="Graph of the utility curv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49" y="1506002"/>
            <a:ext cx="7110703" cy="442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3609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331470" y="1447800"/>
            <a:ext cx="8481060" cy="41910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800" dirty="0"/>
              <a:t>Limits to Arbitrage—perhaps profits from arbitrage opportunities are limited</a:t>
            </a:r>
          </a:p>
          <a:p>
            <a:pPr>
              <a:spcBef>
                <a:spcPts val="624"/>
              </a:spcBef>
            </a:pPr>
            <a:r>
              <a:rPr lang="en-US" sz="2800" dirty="0"/>
              <a:t>Fundamental risk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Market changes or irrationality can eliminate profits; quick to make conclusions about current situation rather than consider long-term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Price movements might not occur as expected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055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331470" y="1447800"/>
            <a:ext cx="8481060" cy="40386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800" dirty="0"/>
              <a:t>Limits to Arbitrage</a:t>
            </a:r>
          </a:p>
          <a:p>
            <a:pPr>
              <a:spcBef>
                <a:spcPts val="624"/>
              </a:spcBef>
            </a:pPr>
            <a:r>
              <a:rPr lang="en-US" sz="2800" dirty="0"/>
              <a:t>Implementation costs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Exploiting overpricing is difficult; costs and time limits can eliminate profits</a:t>
            </a:r>
          </a:p>
          <a:p>
            <a:pPr>
              <a:spcBef>
                <a:spcPts val="700"/>
              </a:spcBef>
            </a:pPr>
            <a:r>
              <a:rPr lang="en-US" sz="2800" dirty="0"/>
              <a:t>Model risk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Inaccurate models generate inaccurate stock values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Maybe the stock is not actually mispriced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635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295400"/>
            <a:ext cx="8633460" cy="51816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Limits to Arbitrage and Law of One Price</a:t>
            </a:r>
          </a:p>
          <a:p>
            <a:pPr>
              <a:spcBef>
                <a:spcPts val="624"/>
              </a:spcBef>
            </a:pPr>
            <a:r>
              <a:rPr lang="en-US" dirty="0"/>
              <a:t>Law of One Price—identical investments (assets) should have the same price at the same time</a:t>
            </a:r>
          </a:p>
          <a:p>
            <a:pPr>
              <a:spcBef>
                <a:spcPts val="624"/>
              </a:spcBef>
            </a:pPr>
            <a:r>
              <a:rPr lang="en-US" dirty="0"/>
              <a:t>“Siamese twin” companies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Dual-listed/merged companies can appear to violate Law of One Price</a:t>
            </a:r>
          </a:p>
          <a:p>
            <a:pPr>
              <a:spcBef>
                <a:spcPts val="624"/>
              </a:spcBef>
            </a:pPr>
            <a:r>
              <a:rPr lang="en-US" dirty="0"/>
              <a:t>Equity carve-outs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Can violate Law of One Price due to inability to short sell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Synergistic values; 2 + 2 =5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620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7646035" cy="15240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Limits to Arbitrage and Law of One Price</a:t>
            </a:r>
          </a:p>
          <a:p>
            <a:pPr>
              <a:spcBef>
                <a:spcPts val="624"/>
              </a:spcBef>
            </a:pPr>
            <a:r>
              <a:rPr lang="en-US" dirty="0"/>
              <a:t>Closed-end funds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Premium of fund over net asset value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476729"/>
              </p:ext>
            </p:extLst>
          </p:nvPr>
        </p:nvGraphicFramePr>
        <p:xfrm>
          <a:off x="1216025" y="3276600"/>
          <a:ext cx="3348038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4" imgW="1562040" imgH="1091880" progId="Equation.DSMT4">
                  <p:embed/>
                </p:oleObj>
              </mc:Choice>
              <mc:Fallback>
                <p:oleObj name="Equation" r:id="rId4" imgW="1562040" imgH="1091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6025" y="3276600"/>
                        <a:ext cx="3348038" cy="2341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BF2D92-0A8F-47EE-AF0F-F4D588B94730}"/>
                  </a:ext>
                </a:extLst>
              </p:cNvPr>
              <p:cNvSpPr txBox="1"/>
              <p:nvPr/>
            </p:nvSpPr>
            <p:spPr>
              <a:xfrm>
                <a:off x="4641435" y="4267200"/>
                <a:ext cx="3962400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 dirty="0">
                    <a:solidFill>
                      <a:srgbClr val="FF0000"/>
                    </a:solidFill>
                  </a:rPr>
                  <a:t>If fund managers perform well such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US" sz="2600" dirty="0">
                    <a:solidFill>
                      <a:srgbClr val="FF0000"/>
                    </a:solidFill>
                  </a:rPr>
                  <a:t> &gt; </a:t>
                </a:r>
                <a:r>
                  <a:rPr lang="el-GR" sz="2600" dirty="0">
                    <a:solidFill>
                      <a:srgbClr val="FF0000"/>
                    </a:solidFill>
                  </a:rPr>
                  <a:t>δ</a:t>
                </a:r>
                <a:r>
                  <a:rPr lang="en-US" sz="2600" dirty="0">
                    <a:solidFill>
                      <a:srgbClr val="FF0000"/>
                    </a:solidFill>
                  </a:rPr>
                  <a:t>, the fund should sell for a premium, and vice versa.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BF2D92-0A8F-47EE-AF0F-F4D588B94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435" y="4267200"/>
                <a:ext cx="3962400" cy="1692771"/>
              </a:xfrm>
              <a:prstGeom prst="rect">
                <a:avLst/>
              </a:prstGeom>
              <a:blipFill>
                <a:blip r:embed="rId6"/>
                <a:stretch>
                  <a:fillRect l="-2769" t="-2878" b="-8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  <p:extLst>
      <p:ext uri="{BB962C8B-B14F-4D97-AF65-F5344CB8AC3E}">
        <p14:creationId xmlns:p14="http://schemas.microsoft.com/office/powerpoint/2010/main" val="183979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371600"/>
            <a:ext cx="8633460" cy="35814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800" dirty="0"/>
              <a:t>Bubbles and Behavioral Economics</a:t>
            </a:r>
          </a:p>
          <a:p>
            <a:pPr>
              <a:spcBef>
                <a:spcPts val="800"/>
              </a:spcBef>
            </a:pPr>
            <a:r>
              <a:rPr lang="en-US" dirty="0"/>
              <a:t>A bubble is characterized by a surge in investment prices that does not conform to fundamental valuation models.</a:t>
            </a:r>
          </a:p>
          <a:p>
            <a:pPr>
              <a:spcBef>
                <a:spcPts val="800"/>
              </a:spcBef>
            </a:pPr>
            <a:r>
              <a:rPr lang="en-US" dirty="0"/>
              <a:t>Evidence of irrational investor behavior</a:t>
            </a:r>
          </a:p>
          <a:p>
            <a:pPr>
              <a:spcBef>
                <a:spcPts val="800"/>
              </a:spcBef>
            </a:pPr>
            <a:r>
              <a:rPr lang="en-US" dirty="0"/>
              <a:t>Easier to identify once over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859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9.1 Behavioral Critique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371600"/>
            <a:ext cx="8633460" cy="32004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800" dirty="0"/>
              <a:t>Evaluating Behavioral Critique</a:t>
            </a:r>
          </a:p>
          <a:p>
            <a:pPr>
              <a:spcBef>
                <a:spcPts val="800"/>
              </a:spcBef>
            </a:pPr>
            <a:r>
              <a:rPr lang="en-US" dirty="0"/>
              <a:t>No coherent theory—does not provide guidance as to how to exploit investors’ irrationality</a:t>
            </a:r>
          </a:p>
          <a:p>
            <a:pPr>
              <a:spcBef>
                <a:spcPts val="800"/>
              </a:spcBef>
            </a:pPr>
            <a:r>
              <a:rPr lang="en-US" dirty="0"/>
              <a:t>How investors irrationality affect prices is unknown—numerous explanations are given</a:t>
            </a:r>
          </a:p>
          <a:p>
            <a:pPr>
              <a:spcBef>
                <a:spcPts val="800"/>
              </a:spcBef>
            </a:pPr>
            <a:r>
              <a:rPr lang="en-US" dirty="0"/>
              <a:t>Most empirical support from one time period: late ‘90s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802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9.2 Technical Analysis and Behavioral Finance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48006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800" dirty="0"/>
              <a:t>Technicians do not deny that fundamentalists can find the intrinsic value of a stock; they simply are too slow in determining that value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800" dirty="0"/>
              <a:t>Trends and Corrections</a:t>
            </a:r>
          </a:p>
          <a:p>
            <a:pPr>
              <a:spcBef>
                <a:spcPts val="624"/>
              </a:spcBef>
            </a:pPr>
            <a:r>
              <a:rPr lang="en-US" sz="2800" dirty="0"/>
              <a:t>Moving average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Average price over given interval; e.g. 50-day moving average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Interval (window) is updated over time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Attempts to identify underlying price trends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56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" y="207963"/>
            <a:ext cx="9052560" cy="1257300"/>
          </a:xfrm>
        </p:spPr>
        <p:txBody>
          <a:bodyPr/>
          <a:lstStyle/>
          <a:p>
            <a:r>
              <a:rPr lang="en-US" dirty="0"/>
              <a:t>Figure 9.3 Share Price, 50-Day Moving Average for Intel</a:t>
            </a:r>
            <a:endParaRPr lang="ru-RU" dirty="0"/>
          </a:p>
        </p:txBody>
      </p:sp>
      <p:pic>
        <p:nvPicPr>
          <p:cNvPr id="8" name="Picture 7" descr="Graph showing the share price of INTC and its 50 day moving average from May 2016 through May 2017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193881" cy="505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47748E-F550-443F-932C-2CE6D287C309}"/>
              </a:ext>
            </a:extLst>
          </p:cNvPr>
          <p:cNvSpPr txBox="1"/>
          <p:nvPr/>
        </p:nvSpPr>
        <p:spPr>
          <a:xfrm>
            <a:off x="2971800" y="44196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Break through—suggests reversal of trend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A801DEA-AD09-4105-9B83-0D7929AE052E}"/>
              </a:ext>
            </a:extLst>
          </p:cNvPr>
          <p:cNvCxnSpPr>
            <a:cxnSpLocks/>
          </p:cNvCxnSpPr>
          <p:nvPr/>
        </p:nvCxnSpPr>
        <p:spPr>
          <a:xfrm flipH="1" flipV="1">
            <a:off x="3581400" y="3276600"/>
            <a:ext cx="609600" cy="11430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D4074E5-206B-407F-8903-594A668B3638}"/>
              </a:ext>
            </a:extLst>
          </p:cNvPr>
          <p:cNvCxnSpPr>
            <a:cxnSpLocks/>
          </p:cNvCxnSpPr>
          <p:nvPr/>
        </p:nvCxnSpPr>
        <p:spPr>
          <a:xfrm flipV="1">
            <a:off x="4191000" y="3657600"/>
            <a:ext cx="422210" cy="7620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6134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" y="76200"/>
            <a:ext cx="9098280" cy="925512"/>
          </a:xfrm>
        </p:spPr>
        <p:txBody>
          <a:bodyPr/>
          <a:lstStyle/>
          <a:p>
            <a:r>
              <a:rPr lang="en-US" dirty="0"/>
              <a:t>Figure 9.4 Moving Averages</a:t>
            </a:r>
            <a:endParaRPr lang="ru-RU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387735" y="1066800"/>
            <a:ext cx="8527665" cy="533400"/>
          </a:xfrm>
        </p:spPr>
        <p:txBody>
          <a:bodyPr>
            <a:no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2400" dirty="0"/>
              <a:t>EXAMPLE 9.4 </a:t>
            </a:r>
            <a:r>
              <a:rPr lang="en-US" sz="2400" i="1" dirty="0"/>
              <a:t>Moving Averages (concluded)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F99676-CDFE-4F1D-B092-A74B65D14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82" y="1936835"/>
            <a:ext cx="8774018" cy="3778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owchart: Summing Junction 1">
            <a:extLst>
              <a:ext uri="{FF2B5EF4-FFF2-40B4-BE49-F238E27FC236}">
                <a16:creationId xmlns:a16="http://schemas.microsoft.com/office/drawing/2014/main" id="{2411FCDF-62DB-4021-97D1-B430B051559B}"/>
              </a:ext>
            </a:extLst>
          </p:cNvPr>
          <p:cNvSpPr>
            <a:spLocks noChangeAspect="1"/>
          </p:cNvSpPr>
          <p:nvPr/>
        </p:nvSpPr>
        <p:spPr>
          <a:xfrm>
            <a:off x="7239000" y="2362200"/>
            <a:ext cx="215436" cy="215436"/>
          </a:xfrm>
          <a:prstGeom prst="flowChartSummingJunction">
            <a:avLst/>
          </a:prstGeom>
          <a:solidFill>
            <a:srgbClr val="8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F8E50A-ACE5-4F54-B979-00CF8E8AA8B5}"/>
              </a:ext>
            </a:extLst>
          </p:cNvPr>
          <p:cNvSpPr txBox="1"/>
          <p:nvPr/>
        </p:nvSpPr>
        <p:spPr>
          <a:xfrm>
            <a:off x="6508518" y="26786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Break through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75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9.2 Technical Analysis and Behavioral Finance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633460" cy="47244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Trends and Corrections</a:t>
            </a:r>
          </a:p>
          <a:p>
            <a:pPr>
              <a:spcBef>
                <a:spcPts val="624"/>
              </a:spcBef>
            </a:pPr>
            <a:r>
              <a:rPr lang="en-US" dirty="0"/>
              <a:t>Point and figure charts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dirty="0"/>
              <a:t>Traces significant upward/downward movements in prices without regard to timing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dirty="0"/>
              <a:t>X denotes price increase, O denotes decrease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dirty="0"/>
              <a:t>Sell/Buy signals generated when stock penetrates previous lows/highs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dirty="0"/>
              <a:t>Congestion area: Horizontal band of </a:t>
            </a:r>
            <a:r>
              <a:rPr lang="en-US" dirty="0" err="1"/>
              <a:t>Xs</a:t>
            </a:r>
            <a:r>
              <a:rPr lang="en-US" dirty="0"/>
              <a:t>/</a:t>
            </a:r>
            <a:r>
              <a:rPr lang="en-US" dirty="0" err="1"/>
              <a:t>Os</a:t>
            </a:r>
            <a:r>
              <a:rPr lang="en-US" dirty="0"/>
              <a:t> created by price reversals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831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98280" cy="1230312"/>
          </a:xfrm>
        </p:spPr>
        <p:txBody>
          <a:bodyPr>
            <a:normAutofit/>
          </a:bodyPr>
          <a:lstStyle/>
          <a:p>
            <a:r>
              <a:rPr lang="en-US" dirty="0"/>
              <a:t>Figure 9.5 Point and Figure Chart for Table 9.1</a:t>
            </a:r>
            <a:endParaRPr lang="ru-RU" dirty="0"/>
          </a:p>
        </p:txBody>
      </p:sp>
      <p:pic>
        <p:nvPicPr>
          <p:cNvPr id="4" name="Picture 2" descr="Diagram indicating the number of times the stock rises or falls by $2 and the stock price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5504" y="1575350"/>
            <a:ext cx="2345905" cy="424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9292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" y="152401"/>
            <a:ext cx="9098280" cy="1219200"/>
          </a:xfrm>
        </p:spPr>
        <p:txBody>
          <a:bodyPr>
            <a:normAutofit/>
          </a:bodyPr>
          <a:lstStyle/>
          <a:p>
            <a:r>
              <a:rPr lang="en-US" dirty="0"/>
              <a:t>Figure 9.6 Point and Figure Chart for Atlantic Richfield</a:t>
            </a:r>
            <a:endParaRPr lang="ru-RU" dirty="0"/>
          </a:p>
        </p:txBody>
      </p:sp>
      <p:pic>
        <p:nvPicPr>
          <p:cNvPr id="7" name="Picture 2" descr="Same diagram of X's and circles, only this time the columns are tied to actual date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295400"/>
            <a:ext cx="6629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6528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9.2 Technical Analysis and Behavioral Finance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481060" cy="4887912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Trends and Corrections</a:t>
            </a:r>
          </a:p>
          <a:p>
            <a:pPr>
              <a:spcBef>
                <a:spcPts val="624"/>
              </a:spcBef>
            </a:pPr>
            <a:r>
              <a:rPr lang="en-US" dirty="0"/>
              <a:t>Breadth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Extent to which broad Market index movements affect individual stock prices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Advance-decline data</a:t>
            </a:r>
          </a:p>
          <a:p>
            <a:pPr>
              <a:spcBef>
                <a:spcPts val="624"/>
              </a:spcBef>
            </a:pPr>
            <a:r>
              <a:rPr lang="en-US" dirty="0"/>
              <a:t>Relative Strength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Recent performance of given stock/industry compared to that of broad Market index</a:t>
            </a:r>
          </a:p>
          <a:p>
            <a:pPr lvl="1"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dirty="0"/>
              <a:t>Ratio of individual stock price to either an industry index or a market index</a:t>
            </a:r>
          </a:p>
          <a:p>
            <a:pPr marL="457200" lvl="1" indent="0">
              <a:spcBef>
                <a:spcPts val="624"/>
              </a:spcBef>
              <a:buNone/>
            </a:pPr>
            <a:r>
              <a:rPr 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306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all Street Journal image showing the number of advancing, declining, and unchanging stocks on May 25, 2017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09625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22080" cy="1001712"/>
          </a:xfrm>
        </p:spPr>
        <p:txBody>
          <a:bodyPr/>
          <a:lstStyle/>
          <a:p>
            <a:r>
              <a:rPr lang="en-US" dirty="0"/>
              <a:t>Figure 9.7 Market Diary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04800" y="1028700"/>
            <a:ext cx="7897091" cy="533400"/>
          </a:xfrm>
        </p:spPr>
        <p:txBody>
          <a:bodyPr>
            <a:normAutofit/>
          </a:bodyPr>
          <a:lstStyle/>
          <a:p>
            <a:pPr marL="0" marR="0" indent="0" defTabSz="914400" rtl="0" eaLnBrk="1" fontAlgn="auto" latinLnBrk="0" hangingPunct="1">
              <a:spcBef>
                <a:spcPts val="62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Source: </a:t>
            </a:r>
            <a:r>
              <a:rPr lang="en-US" sz="2000" i="1" kern="1200" dirty="0">
                <a:solidFill>
                  <a:schemeClr val="tx1"/>
                </a:solidFill>
                <a:effectLst/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The Wall Street Journal Online</a:t>
            </a:r>
            <a:r>
              <a:rPr lang="en-US" sz="2000" kern="1200" dirty="0">
                <a:solidFill>
                  <a:schemeClr val="tx1"/>
                </a:solidFill>
                <a:effectLst/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, May 25, 2017.</a:t>
            </a:r>
            <a:endParaRPr lang="en-US" sz="1600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6816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9.2 Breadth</a:t>
            </a:r>
            <a:endParaRPr lang="ru-RU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836665"/>
              </p:ext>
            </p:extLst>
          </p:nvPr>
        </p:nvGraphicFramePr>
        <p:xfrm>
          <a:off x="747205" y="2057400"/>
          <a:ext cx="7649591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9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26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Day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Advances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Declines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Net Advances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Cumulative Breadth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1,802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1,748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1,917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1,640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277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1,703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1,772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262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1,512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2,122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−610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−348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1,633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2,004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−371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−719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62149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9.2 Technical Analysis and Behavioral Finance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219200"/>
            <a:ext cx="8633460" cy="30480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624"/>
              </a:spcBef>
              <a:buNone/>
            </a:pPr>
            <a:r>
              <a:rPr lang="en-US" sz="2800" dirty="0"/>
              <a:t>Sentiment Indicators</a:t>
            </a:r>
          </a:p>
          <a:p>
            <a:pPr>
              <a:lnSpc>
                <a:spcPct val="110000"/>
              </a:lnSpc>
              <a:spcBef>
                <a:spcPts val="624"/>
              </a:spcBef>
            </a:pPr>
            <a:r>
              <a:rPr lang="en-US" sz="2800" dirty="0" err="1"/>
              <a:t>Trin</a:t>
            </a:r>
            <a:r>
              <a:rPr lang="en-US" sz="2800" dirty="0"/>
              <a:t> statistic</a:t>
            </a:r>
          </a:p>
          <a:p>
            <a:pPr lvl="1">
              <a:lnSpc>
                <a:spcPct val="110000"/>
              </a:lnSpc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Ratio of average volume in declining issues to average volume in advancing issues</a:t>
            </a:r>
          </a:p>
          <a:p>
            <a:pPr lvl="1">
              <a:lnSpc>
                <a:spcPct val="110000"/>
              </a:lnSpc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800" dirty="0"/>
              <a:t>Market advances are considered favorable when accompanied by increased trading volume</a:t>
            </a:r>
          </a:p>
          <a:p>
            <a:pPr lvl="1">
              <a:lnSpc>
                <a:spcPct val="110000"/>
              </a:lnSpc>
              <a:spcBef>
                <a:spcPts val="624"/>
              </a:spcBef>
            </a:pPr>
            <a:endParaRPr lang="en-US" sz="26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826404"/>
              </p:ext>
            </p:extLst>
          </p:nvPr>
        </p:nvGraphicFramePr>
        <p:xfrm>
          <a:off x="1676400" y="4130631"/>
          <a:ext cx="5485968" cy="776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Equation" r:id="rId4" imgW="3047760" imgH="431640" progId="Equation.DSMT4">
                  <p:embed/>
                </p:oleObj>
              </mc:Choice>
              <mc:Fallback>
                <p:oleObj name="Equation" r:id="rId4" imgW="3047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6400" y="4130631"/>
                        <a:ext cx="5485968" cy="776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281940" y="5916037"/>
            <a:ext cx="8557260" cy="560963"/>
          </a:xfrm>
        </p:spPr>
        <p:txBody>
          <a:bodyPr>
            <a:normAutofit/>
          </a:bodyPr>
          <a:lstStyle/>
          <a:p>
            <a:pPr marL="349250" lvl="1"/>
            <a:r>
              <a:rPr lang="en-US" sz="2600" dirty="0" err="1"/>
              <a:t>Trin</a:t>
            </a:r>
            <a:r>
              <a:rPr lang="en-US" sz="2600" dirty="0"/>
              <a:t> &gt; 1.0 suggests bearish trading</a:t>
            </a:r>
            <a:endParaRPr lang="en-US" sz="24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F63FCC6-93C2-4EA1-A011-F7247931B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072100"/>
              </p:ext>
            </p:extLst>
          </p:nvPr>
        </p:nvGraphicFramePr>
        <p:xfrm>
          <a:off x="1676400" y="5014248"/>
          <a:ext cx="5531976" cy="776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Equation" r:id="rId6" imgW="3073320" imgH="431640" progId="Equation.DSMT4">
                  <p:embed/>
                </p:oleObj>
              </mc:Choice>
              <mc:Fallback>
                <p:oleObj name="Equation" r:id="rId6" imgW="30733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76400" y="5014248"/>
                        <a:ext cx="5531976" cy="776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05060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9.2 Technical Analysis and Behavioral Finance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633460" cy="3429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24"/>
              </a:spcBef>
              <a:buNone/>
            </a:pPr>
            <a:r>
              <a:rPr lang="en-US" sz="2800" dirty="0"/>
              <a:t>Sentiment Indicators—level of investor optimism</a:t>
            </a:r>
          </a:p>
          <a:p>
            <a:pPr>
              <a:lnSpc>
                <a:spcPct val="110000"/>
              </a:lnSpc>
              <a:spcBef>
                <a:spcPts val="624"/>
              </a:spcBef>
            </a:pPr>
            <a:r>
              <a:rPr lang="en-US" sz="3000" dirty="0"/>
              <a:t>Confidence index</a:t>
            </a:r>
          </a:p>
          <a:p>
            <a:pPr lvl="1">
              <a:lnSpc>
                <a:spcPct val="110000"/>
              </a:lnSpc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Ratio of top-rated corporate bond yield to intermediate-grade bond yield</a:t>
            </a:r>
          </a:p>
          <a:p>
            <a:pPr lvl="1">
              <a:lnSpc>
                <a:spcPct val="110000"/>
              </a:lnSpc>
              <a:spcBef>
                <a:spcPts val="624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A narrow spread suggests traders are optimistic about the economy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133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9.2 Technical Analysis and Behavioral Finance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447800"/>
            <a:ext cx="8557260" cy="47244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Sentiment Indicators</a:t>
            </a:r>
          </a:p>
          <a:p>
            <a:pPr>
              <a:spcBef>
                <a:spcPts val="624"/>
              </a:spcBef>
            </a:pPr>
            <a:r>
              <a:rPr lang="en-US" sz="2800" dirty="0"/>
              <a:t>Short interest</a:t>
            </a:r>
          </a:p>
          <a:p>
            <a:pPr lvl="1">
              <a:spcBef>
                <a:spcPts val="624"/>
              </a:spcBef>
            </a:pPr>
            <a:r>
              <a:rPr lang="en-US" sz="2600" dirty="0"/>
              <a:t>Total number of shares currently short-sold in Market</a:t>
            </a:r>
          </a:p>
          <a:p>
            <a:pPr lvl="1"/>
            <a:r>
              <a:rPr lang="en-US" sz="2600" dirty="0"/>
              <a:t>Bullish or bearish?</a:t>
            </a:r>
          </a:p>
          <a:p>
            <a:pPr lvl="1"/>
            <a:r>
              <a:rPr lang="en-US" sz="2600" dirty="0"/>
              <a:t>Short sellers generally are sophisticated investors.</a:t>
            </a:r>
          </a:p>
          <a:p>
            <a:pPr>
              <a:spcBef>
                <a:spcPts val="624"/>
              </a:spcBef>
            </a:pPr>
            <a:r>
              <a:rPr lang="en-US" sz="2800" dirty="0"/>
              <a:t>Put/call ratio</a:t>
            </a:r>
          </a:p>
          <a:p>
            <a:pPr lvl="1">
              <a:spcBef>
                <a:spcPts val="624"/>
              </a:spcBef>
            </a:pPr>
            <a:r>
              <a:rPr lang="en-US" sz="2600" dirty="0"/>
              <a:t>Ratio of put options to call options outstanding on stock</a:t>
            </a:r>
          </a:p>
          <a:p>
            <a:pPr lvl="1">
              <a:spcBef>
                <a:spcPts val="624"/>
              </a:spcBef>
            </a:pPr>
            <a:r>
              <a:rPr lang="en-US" sz="2600" dirty="0"/>
              <a:t>A higher value suggests investor pessimism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88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4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9.2 Technical Analysis and Behavioral Finance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196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dirty="0"/>
              <a:t>A Warning</a:t>
            </a:r>
          </a:p>
          <a:p>
            <a:pPr>
              <a:spcBef>
                <a:spcPts val="624"/>
              </a:spcBef>
            </a:pPr>
            <a:r>
              <a:rPr lang="en-US" dirty="0"/>
              <a:t>People perceive patterns where none exist</a:t>
            </a:r>
          </a:p>
          <a:p>
            <a:pPr>
              <a:spcBef>
                <a:spcPts val="624"/>
              </a:spcBef>
            </a:pPr>
            <a:r>
              <a:rPr lang="en-US" dirty="0"/>
              <a:t>Data mining generates apparent patterns within limited data sets</a:t>
            </a:r>
          </a:p>
          <a:p>
            <a:pPr>
              <a:spcBef>
                <a:spcPts val="624"/>
              </a:spcBef>
            </a:pPr>
            <a:r>
              <a:rPr lang="en-US" dirty="0"/>
              <a:t>When evaluating rules, ask whether rule would be reasonable before looking at data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42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bldLvl="4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9.8A  Actual Stock Price Levels, 52 Weeks</a:t>
            </a:r>
            <a:endParaRPr lang="ru-RU" dirty="0"/>
          </a:p>
        </p:txBody>
      </p:sp>
      <p:pic>
        <p:nvPicPr>
          <p:cNvPr id="4" name="Picture 2" descr="Graph A shows two large gains and drops before a large horizontal tren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88" y="1443903"/>
            <a:ext cx="5308023" cy="449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9038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9.8B Simulated Stock Price Levels, 52 Weeks</a:t>
            </a:r>
            <a:endParaRPr lang="ru-RU" dirty="0"/>
          </a:p>
        </p:txBody>
      </p:sp>
      <p:pic>
        <p:nvPicPr>
          <p:cNvPr id="4" name="Picture 2" descr="Graph B shows a steady increase and drop and then a small horizontal tren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48" y="1371600"/>
            <a:ext cx="5290705" cy="451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3624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9.9A  Actual Weekly Stock Price Changes, 52 Weeks</a:t>
            </a:r>
            <a:endParaRPr lang="ru-RU" dirty="0"/>
          </a:p>
        </p:txBody>
      </p:sp>
      <p:pic>
        <p:nvPicPr>
          <p:cNvPr id="4" name="Picture 2" descr="Graphs showing the price levels for actual stock market prices over a period of 52 weeks. Graph A trends between negative 20 and 10 over most of the perio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6244209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120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9.9B Simulated Weekly Stock Price Changes, 52 Weeks</a:t>
            </a:r>
            <a:endParaRPr lang="ru-RU" dirty="0"/>
          </a:p>
        </p:txBody>
      </p:sp>
      <p:pic>
        <p:nvPicPr>
          <p:cNvPr id="4" name="Picture 2" descr="Graphs showing simulated levels for stock market prices over a period of 52 weeks. Graph B trends between negative 10 and 10 for the whole perio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118428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37503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2174</TotalTime>
  <Words>1231</Words>
  <Application>Microsoft Office PowerPoint</Application>
  <PresentationFormat>On-screen Show (4:3)</PresentationFormat>
  <Paragraphs>181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Cambria Math</vt:lpstr>
      <vt:lpstr>Courier New</vt:lpstr>
      <vt:lpstr>Helvetica</vt:lpstr>
      <vt:lpstr>Verdana</vt:lpstr>
      <vt:lpstr>Wingdings</vt:lpstr>
      <vt:lpstr>Office Theme</vt:lpstr>
      <vt:lpstr>Equation</vt:lpstr>
      <vt:lpstr>Essentials of Investments Eleventh Edition Bodie, Kane, and Marcus</vt:lpstr>
      <vt:lpstr>9.1 Behavioral Critique</vt:lpstr>
      <vt:lpstr>9.1 Behavioral Finance: Information Processing </vt:lpstr>
      <vt:lpstr>9.1 Behavioral Finance: Information Processing </vt:lpstr>
      <vt:lpstr>9.1 Behavioral Finance: Behavioral Biases</vt:lpstr>
      <vt:lpstr>9.1 Behavioral Finance: Behavioral Biases</vt:lpstr>
      <vt:lpstr>9.1 Behavioral Finance: Behavioral Biases</vt:lpstr>
      <vt:lpstr>9.1 Behavioral Critique: Prospect Theory</vt:lpstr>
      <vt:lpstr>Figure 9.1A Conventional Utility Function</vt:lpstr>
      <vt:lpstr>Figure 9.1B Utility Function under Prospect Theory</vt:lpstr>
      <vt:lpstr>9.1 Behavioral Critique</vt:lpstr>
      <vt:lpstr>9.1 Behavioral Critique</vt:lpstr>
      <vt:lpstr>9.1 Behavioral Critique</vt:lpstr>
      <vt:lpstr>9.1 Behavioral Critique</vt:lpstr>
      <vt:lpstr>9.1 Behavioral Critique</vt:lpstr>
      <vt:lpstr>9.1 Behavioral Critique</vt:lpstr>
      <vt:lpstr>9.2 Technical Analysis and Behavioral Finance</vt:lpstr>
      <vt:lpstr>Figure 9.3 Share Price, 50-Day Moving Average for Intel</vt:lpstr>
      <vt:lpstr>Figure 9.4 Moving Averages</vt:lpstr>
      <vt:lpstr>9.2 Technical Analysis and Behavioral Finance</vt:lpstr>
      <vt:lpstr>Figure 9.5 Point and Figure Chart for Table 9.1</vt:lpstr>
      <vt:lpstr>Figure 9.6 Point and Figure Chart for Atlantic Richfield</vt:lpstr>
      <vt:lpstr>9.2 Technical Analysis and Behavioral Finance</vt:lpstr>
      <vt:lpstr>Figure 9.7 Market Diary</vt:lpstr>
      <vt:lpstr>Table 9.2 Breadth</vt:lpstr>
      <vt:lpstr>9.2 Technical Analysis and Behavioral Finance</vt:lpstr>
      <vt:lpstr>9.2 Technical Analysis and Behavioral Finance</vt:lpstr>
      <vt:lpstr>9.2 Technical Analysis and Behavioral Finance</vt:lpstr>
      <vt:lpstr>9.2 Technical Analysis and Behavioral Finance</vt:lpstr>
      <vt:lpstr>Figure 9.8A  Actual Stock Price Levels, 52 Weeks</vt:lpstr>
      <vt:lpstr>Figure 9.8B Simulated Stock Price Levels, 52 Weeks</vt:lpstr>
      <vt:lpstr>Figure 9.9A  Actual Weekly Stock Price Changes, 52 Weeks</vt:lpstr>
      <vt:lpstr>Figure 9.9B Simulated Weekly Stock Price Changes, 52 Weeks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 Behavioral Finance and Technical Analysis</dc:title>
  <dc:creator>Bodie</dc:creator>
  <cp:lastModifiedBy>Besley, Scott</cp:lastModifiedBy>
  <cp:revision>390</cp:revision>
  <dcterms:created xsi:type="dcterms:W3CDTF">2017-04-26T01:00:04Z</dcterms:created>
  <dcterms:modified xsi:type="dcterms:W3CDTF">2020-03-05T15:46:33Z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3A98ABAF-FF70-470C-955A-33D7247984E7</vt:lpwstr>
  </property>
  <property fmtid="{D5CDD505-2E9C-101B-9397-08002B2CF9AE}" pid="3" name="ArticulatePath">
    <vt:lpwstr>Chapter09-11e</vt:lpwstr>
  </property>
</Properties>
</file>