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260" r:id="rId2"/>
    <p:sldId id="261" r:id="rId3"/>
    <p:sldId id="262" r:id="rId4"/>
    <p:sldId id="263" r:id="rId5"/>
    <p:sldId id="264" r:id="rId6"/>
    <p:sldId id="265" r:id="rId7"/>
    <p:sldId id="266" r:id="rId8"/>
    <p:sldId id="267" r:id="rId9"/>
    <p:sldId id="268" r:id="rId10"/>
    <p:sldId id="269" r:id="rId11"/>
    <p:sldId id="270" r:id="rId12"/>
    <p:sldId id="271" r:id="rId13"/>
    <p:sldId id="272" r:id="rId14"/>
    <p:sldId id="275" r:id="rId15"/>
    <p:sldId id="273" r:id="rId16"/>
    <p:sldId id="274"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2328"/>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03" autoAdjust="0"/>
    <p:restoredTop sz="87744" autoAdjust="0"/>
  </p:normalViewPr>
  <p:slideViewPr>
    <p:cSldViewPr>
      <p:cViewPr varScale="1">
        <p:scale>
          <a:sx n="111" d="100"/>
          <a:sy n="111" d="100"/>
        </p:scale>
        <p:origin x="83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03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A582A5-E592-4D56-958B-56E54152252B}" type="datetimeFigureOut">
              <a:rPr lang="en-US" smtClean="0"/>
              <a:t>11/3/2018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02C072-76FC-4439-8E21-B179EA1F4A47}" type="slidenum">
              <a:rPr lang="en-US" smtClean="0"/>
              <a:t>‹#›</a:t>
            </a:fld>
            <a:endParaRPr lang="en-US"/>
          </a:p>
        </p:txBody>
      </p:sp>
    </p:spTree>
    <p:extLst>
      <p:ext uri="{BB962C8B-B14F-4D97-AF65-F5344CB8AC3E}">
        <p14:creationId xmlns:p14="http://schemas.microsoft.com/office/powerpoint/2010/main" val="2194185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8B3C75-08A5-4994-A3E6-7DBDB37BC5E8}" type="datetimeFigureOut">
              <a:rPr lang="en-US" smtClean="0"/>
              <a:t>11/3/2018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5D2A-133C-4D7D-81D4-14D33A91400E}" type="slidenum">
              <a:rPr lang="en-US" smtClean="0"/>
              <a:t>‹#›</a:t>
            </a:fld>
            <a:endParaRPr lang="en-US"/>
          </a:p>
        </p:txBody>
      </p:sp>
    </p:spTree>
    <p:extLst>
      <p:ext uri="{BB962C8B-B14F-4D97-AF65-F5344CB8AC3E}">
        <p14:creationId xmlns:p14="http://schemas.microsoft.com/office/powerpoint/2010/main" val="181097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t>2</a:t>
            </a:fld>
            <a:endParaRPr lang="en-US"/>
          </a:p>
        </p:txBody>
      </p:sp>
    </p:spTree>
    <p:extLst>
      <p:ext uri="{BB962C8B-B14F-4D97-AF65-F5344CB8AC3E}">
        <p14:creationId xmlns:p14="http://schemas.microsoft.com/office/powerpoint/2010/main" val="500468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Note: Spreadsheets available in Connect</a:t>
            </a:r>
          </a:p>
        </p:txBody>
      </p:sp>
      <p:sp>
        <p:nvSpPr>
          <p:cNvPr id="4" name="Slide Number Placeholder 3"/>
          <p:cNvSpPr>
            <a:spLocks noGrp="1"/>
          </p:cNvSpPr>
          <p:nvPr>
            <p:ph type="sldNum" sz="quarter" idx="10"/>
          </p:nvPr>
        </p:nvSpPr>
        <p:spPr/>
        <p:txBody>
          <a:bodyPr/>
          <a:lstStyle/>
          <a:p>
            <a:fld id="{ED355D2A-133C-4D7D-81D4-14D33A91400E}" type="slidenum">
              <a:rPr lang="en-US" smtClean="0"/>
              <a:t>21</a:t>
            </a:fld>
            <a:endParaRPr lang="en-US"/>
          </a:p>
        </p:txBody>
      </p:sp>
    </p:spTree>
    <p:extLst>
      <p:ext uri="{BB962C8B-B14F-4D97-AF65-F5344CB8AC3E}">
        <p14:creationId xmlns:p14="http://schemas.microsoft.com/office/powerpoint/2010/main" val="559235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t>25</a:t>
            </a:fld>
            <a:endParaRPr lang="en-US"/>
          </a:p>
        </p:txBody>
      </p:sp>
    </p:spTree>
    <p:extLst>
      <p:ext uri="{BB962C8B-B14F-4D97-AF65-F5344CB8AC3E}">
        <p14:creationId xmlns:p14="http://schemas.microsoft.com/office/powerpoint/2010/main" val="2711348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
            <a:ext cx="8991600" cy="1600200"/>
          </a:xfrm>
        </p:spPr>
        <p:txBody>
          <a:bodyPr/>
          <a:lstStyle>
            <a:lvl1pPr algn="l">
              <a:spcBef>
                <a:spcPts val="600"/>
              </a:spcBef>
              <a:buClr>
                <a:srgbClr val="000000"/>
              </a:buClr>
              <a:defRPr>
                <a:solidFill>
                  <a:schemeClr val="tx1"/>
                </a:solidFill>
                <a:latin typeface="Helvetica" pitchFamily="34" charset="0"/>
                <a:cs typeface="Helvetica" pitchFamily="34" charset="0"/>
              </a:defRPr>
            </a:lvl1pPr>
          </a:lstStyle>
          <a:p>
            <a:r>
              <a:rPr lang="en-US" dirty="0"/>
              <a:t>Click to edit Master title style</a:t>
            </a:r>
          </a:p>
        </p:txBody>
      </p:sp>
      <p:sp>
        <p:nvSpPr>
          <p:cNvPr id="3" name="Subtitle 2"/>
          <p:cNvSpPr>
            <a:spLocks noGrp="1"/>
          </p:cNvSpPr>
          <p:nvPr>
            <p:ph type="subTitle" idx="1"/>
          </p:nvPr>
        </p:nvSpPr>
        <p:spPr>
          <a:xfrm>
            <a:off x="1524000" y="2362200"/>
            <a:ext cx="5943600" cy="2819400"/>
          </a:xfrm>
        </p:spPr>
        <p:txBody>
          <a:bodyPr vert="horz" lIns="91440" tIns="45720" rIns="91440" bIns="45720" rtlCol="0" anchor="ctr">
            <a:normAutofit/>
          </a:bodyPr>
          <a:lstStyle>
            <a:lvl1pPr algn="ctr">
              <a:buClr>
                <a:srgbClr val="000000"/>
              </a:buClr>
              <a:defRPr lang="en-US" sz="4400">
                <a:solidFill>
                  <a:schemeClr val="tx1"/>
                </a:solidFill>
                <a:latin typeface="Helvetica" pitchFamily="34" charset="0"/>
                <a:ea typeface="Verdana" pitchFamily="34" charset="0"/>
                <a:cs typeface="Helvetica"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609600" y="6277998"/>
            <a:ext cx="7924800" cy="503802"/>
          </a:xfrm>
        </p:spPr>
        <p:txBody>
          <a:bodyPr anchor="ctr">
            <a:noAutofit/>
          </a:bodyPr>
          <a:lstStyle>
            <a:lvl1pPr marL="0" indent="0" algn="ctr">
              <a:buClr>
                <a:srgbClr val="000000"/>
              </a:buClr>
              <a:buNone/>
              <a:defRPr sz="1200">
                <a:solidFill>
                  <a:schemeClr val="tx1"/>
                </a:solidFill>
                <a:latin typeface="Helvetica" pitchFamily="34" charset="0"/>
                <a:cs typeface="Helvetica" pitchFamily="34" charset="0"/>
              </a:defRPr>
            </a:lvl1pPr>
            <a:lvl2pPr>
              <a:buClr>
                <a:srgbClr val="000000"/>
              </a:buClr>
              <a:defRPr sz="1200">
                <a:solidFill>
                  <a:schemeClr val="tx1"/>
                </a:solidFill>
              </a:defRPr>
            </a:lvl2pPr>
            <a:lvl3pPr>
              <a:buClr>
                <a:srgbClr val="000000"/>
              </a:buClr>
              <a:defRPr sz="1200">
                <a:solidFill>
                  <a:schemeClr val="tx1"/>
                </a:solidFill>
              </a:defRPr>
            </a:lvl3pPr>
            <a:lvl4pPr>
              <a:buClr>
                <a:srgbClr val="000000"/>
              </a:buClr>
              <a:defRPr sz="1200">
                <a:solidFill>
                  <a:schemeClr val="tx1"/>
                </a:solidFill>
              </a:defRPr>
            </a:lvl4pPr>
            <a:lvl5pPr>
              <a:buClr>
                <a:srgbClr val="000000"/>
              </a:buClr>
              <a:defRPr sz="1200">
                <a:solidFill>
                  <a:schemeClr val="tx1"/>
                </a:solidFill>
              </a:defRPr>
            </a:lvl5pPr>
          </a:lstStyle>
          <a:p>
            <a:pPr lvl="0"/>
            <a:endParaRPr lang="en-US" dirty="0"/>
          </a:p>
        </p:txBody>
      </p:sp>
    </p:spTree>
    <p:extLst>
      <p:ext uri="{BB962C8B-B14F-4D97-AF65-F5344CB8AC3E}">
        <p14:creationId xmlns:p14="http://schemas.microsoft.com/office/powerpoint/2010/main" val="373329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latin typeface="+mj-lt"/>
              </a:defRPr>
            </a:lvl1pPr>
          </a:lstStyle>
          <a:p>
            <a:r>
              <a:rPr lang="en-US" dirty="0"/>
              <a:t>Click to edit Master title style</a:t>
            </a:r>
          </a:p>
        </p:txBody>
      </p:sp>
      <p:sp>
        <p:nvSpPr>
          <p:cNvPr id="8" name="Content Placeholder 7"/>
          <p:cNvSpPr>
            <a:spLocks noGrp="1"/>
          </p:cNvSpPr>
          <p:nvPr>
            <p:ph sz="quarter" idx="10"/>
          </p:nvPr>
        </p:nvSpPr>
        <p:spPr>
          <a:xfrm>
            <a:off x="281940" y="1752600"/>
            <a:ext cx="8557260" cy="1295400"/>
          </a:xfrm>
        </p:spPr>
        <p:txBody>
          <a:bodyPr/>
          <a:lstStyle>
            <a:lvl1pPr marL="457200" indent="-457200">
              <a:spcBef>
                <a:spcPts val="600"/>
              </a:spcBef>
              <a:buClr>
                <a:srgbClr val="000000"/>
              </a:buClr>
              <a:buFont typeface="Arial" pitchFamily="34" charset="0"/>
              <a:buChar char="•"/>
              <a:defRPr>
                <a:latin typeface="Arial" pitchFamily="34" charset="0"/>
                <a:cs typeface="Arial" pitchFamily="34" charset="0"/>
              </a:defRPr>
            </a:lvl1pPr>
            <a:lvl2pPr marL="914400" indent="-457200">
              <a:spcBef>
                <a:spcPts val="600"/>
              </a:spcBef>
              <a:buClr>
                <a:srgbClr val="000000"/>
              </a:buClr>
              <a:buFont typeface="Arial" pitchFamily="34" charset="0"/>
              <a:buChar char="•"/>
              <a:defRPr>
                <a:latin typeface="Arial" pitchFamily="34" charset="0"/>
                <a:cs typeface="Arial" pitchFamily="34" charset="0"/>
              </a:defRPr>
            </a:lvl2pPr>
            <a:lvl3pPr marL="1371600" indent="-457200">
              <a:spcBef>
                <a:spcPts val="600"/>
              </a:spcBef>
              <a:buClr>
                <a:srgbClr val="000000"/>
              </a:buClr>
              <a:buFont typeface="Arial" pitchFamily="34" charset="0"/>
              <a:buChar char="•"/>
              <a:defRPr>
                <a:latin typeface="Arial" pitchFamily="34" charset="0"/>
                <a:cs typeface="Arial" pitchFamily="34" charset="0"/>
              </a:defRPr>
            </a:lvl3pPr>
            <a:lvl4pPr marL="1828800" indent="-457200">
              <a:spcBef>
                <a:spcPts val="600"/>
              </a:spcBef>
              <a:buClr>
                <a:srgbClr val="000000"/>
              </a:buClr>
              <a:buFont typeface="Arial" pitchFamily="34" charset="0"/>
              <a:buChar char="•"/>
              <a:defRPr>
                <a:latin typeface="Arial" pitchFamily="34" charset="0"/>
                <a:cs typeface="Arial" pitchFamily="34" charset="0"/>
              </a:defRPr>
            </a:lvl4pPr>
            <a:lvl5pPr>
              <a:spcBef>
                <a:spcPts val="600"/>
              </a:spcBef>
              <a:buClr>
                <a:srgbClr val="000000"/>
              </a:buCl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1"/>
          </p:nvPr>
        </p:nvSpPr>
        <p:spPr>
          <a:xfrm>
            <a:off x="281940" y="3429000"/>
            <a:ext cx="8557260" cy="1246909"/>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178050" indent="-34925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2"/>
          </p:nvPr>
        </p:nvSpPr>
        <p:spPr>
          <a:xfrm>
            <a:off x="281940" y="5006340"/>
            <a:ext cx="8557260" cy="108966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286000" indent="-45720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10-</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26076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10"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defRPr>
            </a:lvl1pPr>
          </a:lstStyle>
          <a:p>
            <a:r>
              <a:rPr lang="en-US" dirty="0"/>
              <a:t>Click to edit Master title style</a:t>
            </a:r>
          </a:p>
        </p:txBody>
      </p:sp>
      <p:sp>
        <p:nvSpPr>
          <p:cNvPr id="8" name="Content Placeholder 7"/>
          <p:cNvSpPr>
            <a:spLocks noGrp="1"/>
          </p:cNvSpPr>
          <p:nvPr>
            <p:ph sz="quarter" idx="10"/>
          </p:nvPr>
        </p:nvSpPr>
        <p:spPr>
          <a:xfrm>
            <a:off x="279400" y="1752600"/>
            <a:ext cx="8534400" cy="1295400"/>
          </a:xfrm>
        </p:spPr>
        <p:txBody>
          <a:bodyPr vert="horz" lIns="91440" tIns="45720" rIns="91440" bIns="45720" rtlCol="0">
            <a:normAutofit/>
          </a:bodyPr>
          <a:lstStyle>
            <a:lvl1pPr marL="349250" indent="-349250">
              <a:defRPr lang="en-US" dirty="0" smtClean="0">
                <a:latin typeface="Arial" pitchFamily="34" charset="0"/>
                <a:cs typeface="Arial" pitchFamily="34" charset="0"/>
              </a:defRPr>
            </a:lvl1pPr>
            <a:lvl2pPr marL="914400" indent="-457200">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12" name="Content Placeholder 11"/>
          <p:cNvSpPr>
            <a:spLocks noGrp="1"/>
          </p:cNvSpPr>
          <p:nvPr>
            <p:ph sz="quarter" idx="12"/>
          </p:nvPr>
        </p:nvSpPr>
        <p:spPr>
          <a:xfrm>
            <a:off x="279400" y="4515323"/>
            <a:ext cx="8534400" cy="818677"/>
          </a:xfrm>
        </p:spPr>
        <p:txBody>
          <a:bodyPr vert="horz" lIns="91440" tIns="45720" rIns="91440" bIns="45720" rtlCol="0">
            <a:normAutofit/>
          </a:bodyPr>
          <a:lstStyle>
            <a:lvl1pPr marL="457200" indent="-457200">
              <a:defRPr lang="en-US" dirty="0" smtClean="0">
                <a:latin typeface="Arial" pitchFamily="34" charset="0"/>
                <a:cs typeface="Arial" pitchFamily="34" charset="0"/>
              </a:defRPr>
            </a:lvl1pPr>
            <a:lvl2pPr marL="914400" indent="-457200">
              <a:defRPr lang="en-US" dirty="0" smtClean="0">
                <a:latin typeface="Arial" pitchFamily="34" charset="0"/>
                <a:cs typeface="Arial" pitchFamily="34" charset="0"/>
              </a:defRPr>
            </a:lvl2pPr>
            <a:lvl3pPr>
              <a:defRPr lang="en-US"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4" name="Content Placeholder 3"/>
          <p:cNvSpPr>
            <a:spLocks noGrp="1"/>
          </p:cNvSpPr>
          <p:nvPr>
            <p:ph sz="quarter" idx="13"/>
          </p:nvPr>
        </p:nvSpPr>
        <p:spPr>
          <a:xfrm>
            <a:off x="281940" y="5672161"/>
            <a:ext cx="8557260" cy="728639"/>
          </a:xfrm>
        </p:spPr>
        <p:txBody>
          <a:bodyPr vert="horz" lIns="91440" tIns="45720" rIns="91440" bIns="45720" rtlCol="0">
            <a:normAutofit/>
          </a:bodyPr>
          <a:lstStyle>
            <a:lvl1pPr>
              <a:defRPr lang="en-US" smtClean="0">
                <a:latin typeface="Arial" pitchFamily="34" charset="0"/>
                <a:cs typeface="Arial" pitchFamily="34" charset="0"/>
              </a:defRPr>
            </a:lvl1pPr>
            <a:lvl2pPr>
              <a:defRPr lang="en-US" smtClean="0">
                <a:latin typeface="Arial" pitchFamily="34" charset="0"/>
                <a:cs typeface="Arial" pitchFamily="34" charset="0"/>
              </a:defRPr>
            </a:lvl2pPr>
            <a:lvl3pPr>
              <a:defRPr lang="en-US" smtClean="0">
                <a:latin typeface="Arial" pitchFamily="34" charset="0"/>
                <a:cs typeface="Arial" pitchFamily="34" charset="0"/>
              </a:defRPr>
            </a:lvl3pPr>
            <a:lvl4pPr>
              <a:defRPr lang="en-US" smtClean="0">
                <a:latin typeface="Arial" pitchFamily="34" charset="0"/>
                <a:cs typeface="Arial" pitchFamily="34" charset="0"/>
              </a:defRPr>
            </a:lvl4pPr>
            <a:lvl5pPr>
              <a:defRPr lang="ru-RU">
                <a:latin typeface="Arial"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endParaRPr lang="ru-RU" dirty="0"/>
          </a:p>
        </p:txBody>
      </p:sp>
      <p:sp>
        <p:nvSpPr>
          <p:cNvPr id="11"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10-</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Picture Placeholder 6"/>
          <p:cNvSpPr>
            <a:spLocks noGrp="1"/>
          </p:cNvSpPr>
          <p:nvPr>
            <p:ph type="pic" sz="quarter" idx="14"/>
          </p:nvPr>
        </p:nvSpPr>
        <p:spPr>
          <a:xfrm>
            <a:off x="2857500" y="3200400"/>
            <a:ext cx="3429000" cy="1219200"/>
          </a:xfrm>
        </p:spPr>
        <p:txBody>
          <a:bodyPr/>
          <a:lstStyle/>
          <a:p>
            <a:endParaRPr lang="ru-RU"/>
          </a:p>
        </p:txBody>
      </p:sp>
    </p:spTree>
    <p:extLst>
      <p:ext uri="{BB962C8B-B14F-4D97-AF65-F5344CB8AC3E}">
        <p14:creationId xmlns:p14="http://schemas.microsoft.com/office/powerpoint/2010/main" val="419434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_Slide">
    <p:spTree>
      <p:nvGrpSpPr>
        <p:cNvPr id="1" name=""/>
        <p:cNvGrpSpPr/>
        <p:nvPr/>
      </p:nvGrpSpPr>
      <p:grpSpPr>
        <a:xfrm>
          <a:off x="0" y="0"/>
          <a:ext cx="0" cy="0"/>
          <a:chOff x="0" y="0"/>
          <a:chExt cx="0" cy="0"/>
        </a:xfrm>
      </p:grpSpPr>
      <p:sp>
        <p:nvSpPr>
          <p:cNvPr id="2" name="Title 1"/>
          <p:cNvSpPr>
            <a:spLocks noGrp="1"/>
          </p:cNvSpPr>
          <p:nvPr>
            <p:ph type="ctrTitle"/>
          </p:nvPr>
        </p:nvSpPr>
        <p:spPr>
          <a:xfrm>
            <a:off x="701040" y="2867787"/>
            <a:ext cx="8046720" cy="1198626"/>
          </a:xfrm>
        </p:spPr>
        <p:txBody>
          <a:bodyPr>
            <a:noAutofit/>
          </a:bodyPr>
          <a:lstStyle>
            <a:lvl1pPr marL="444500" indent="0" algn="ctr" defTabSz="914400" rtl="0" eaLnBrk="1" latinLnBrk="0" hangingPunct="1">
              <a:spcBef>
                <a:spcPct val="20000"/>
              </a:spcBef>
              <a:buClr>
                <a:srgbClr val="242328"/>
              </a:buClr>
              <a:buFont typeface="Arial" pitchFamily="34" charset="0"/>
              <a:buNone/>
              <a:defRPr lang="en-US" sz="3600" kern="1200" dirty="0">
                <a:solidFill>
                  <a:srgbClr val="000000"/>
                </a:solidFill>
                <a:latin typeface="+mn-lt"/>
                <a:ea typeface="Verdana" panose="020B0604030504040204" pitchFamily="34" charset="0"/>
                <a:cs typeface="Verdana" panose="020B0604030504040204" pitchFamily="34" charset="0"/>
              </a:defRPr>
            </a:lvl1pPr>
          </a:lstStyle>
          <a:p>
            <a:r>
              <a:rPr lang="en-US" dirty="0"/>
              <a:t>Click to edit Master title style</a:t>
            </a:r>
          </a:p>
        </p:txBody>
      </p:sp>
      <p:sp>
        <p:nvSpPr>
          <p:cNvPr id="4" name="Slide Number Placeholder 5"/>
          <p:cNvSpPr txBox="1">
            <a:spLocks/>
          </p:cNvSpPr>
          <p:nvPr userDrawn="1"/>
        </p:nvSpPr>
        <p:spPr>
          <a:xfrm>
            <a:off x="8229600" y="6358468"/>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10-</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 Placeholder 3"/>
          <p:cNvSpPr txBox="1">
            <a:spLocks/>
          </p:cNvSpPr>
          <p:nvPr userDrawn="1"/>
        </p:nvSpPr>
        <p:spPr>
          <a:xfrm>
            <a:off x="869950" y="6392333"/>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18505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ppendix 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8229600" cy="1143000"/>
          </a:xfrm>
        </p:spPr>
        <p:txBody>
          <a:bodyPr>
            <a:normAutofit/>
          </a:bodyPr>
          <a:lstStyle>
            <a:lvl1pPr algn="ct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14" name="TextBox 13"/>
          <p:cNvSpPr txBox="1"/>
          <p:nvPr userDrawn="1"/>
        </p:nvSpPr>
        <p:spPr>
          <a:xfrm>
            <a:off x="0" y="6629400"/>
            <a:ext cx="2362200" cy="258532"/>
          </a:xfrm>
          <a:prstGeom prst="rect">
            <a:avLst/>
          </a:prstGeom>
        </p:spPr>
        <p:txBody>
          <a:bodyPr vert="horz" lIns="91440" tIns="45720" rIns="91440" bIns="45720" rtlCol="0">
            <a:noAutofit/>
          </a:bodyPr>
          <a:lstStyle>
            <a:lvl1pPr lvl="0" indent="0">
              <a:lnSpc>
                <a:spcPct val="90000"/>
              </a:lnSpc>
              <a:spcBef>
                <a:spcPts val="1000"/>
              </a:spcBef>
              <a:buFont typeface="Arial" panose="020B0604020202020204" pitchFamily="34" charset="0"/>
              <a:buNone/>
              <a:defRPr sz="1200" baseline="0">
                <a:solidFill>
                  <a:schemeClr val="bg1"/>
                </a:solidFill>
              </a:defRPr>
            </a:lvl1pPr>
            <a:lvl2pPr indent="0">
              <a:lnSpc>
                <a:spcPct val="90000"/>
              </a:lnSpc>
              <a:spcBef>
                <a:spcPts val="500"/>
              </a:spcBef>
              <a:buFont typeface="Arial" panose="020B0604020202020204" pitchFamily="34" charset="0"/>
              <a:buNone/>
              <a:defRPr sz="1200">
                <a:solidFill>
                  <a:schemeClr val="bg1"/>
                </a:solidFill>
              </a:defRPr>
            </a:lvl2pPr>
            <a:lvl3pPr indent="0">
              <a:lnSpc>
                <a:spcPct val="90000"/>
              </a:lnSpc>
              <a:spcBef>
                <a:spcPts val="500"/>
              </a:spcBef>
              <a:buFont typeface="Arial" panose="020B0604020202020204" pitchFamily="34" charset="0"/>
              <a:buNone/>
              <a:defRPr sz="1200">
                <a:solidFill>
                  <a:schemeClr val="bg1"/>
                </a:solidFill>
              </a:defRPr>
            </a:lvl3pPr>
            <a:lvl4pPr indent="0">
              <a:lnSpc>
                <a:spcPct val="90000"/>
              </a:lnSpc>
              <a:spcBef>
                <a:spcPts val="500"/>
              </a:spcBef>
              <a:buFont typeface="Arial" panose="020B0604020202020204" pitchFamily="34" charset="0"/>
              <a:buNone/>
              <a:defRPr sz="1200">
                <a:solidFill>
                  <a:schemeClr val="bg1"/>
                </a:solidFill>
              </a:defRPr>
            </a:lvl4pPr>
            <a:lvl5pPr indent="0">
              <a:lnSpc>
                <a:spcPct val="90000"/>
              </a:lnSpc>
              <a:spcBef>
                <a:spcPts val="500"/>
              </a:spcBef>
              <a:buFont typeface="Arial" panose="020B0604020202020204" pitchFamily="34" charset="0"/>
              <a:buNone/>
              <a:defRPr sz="1200">
                <a:solidFill>
                  <a:schemeClr val="bg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@2019 McGraw Hill Education.</a:t>
            </a:r>
          </a:p>
        </p:txBody>
      </p:sp>
      <p:sp>
        <p:nvSpPr>
          <p:cNvPr id="16"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10-</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3295793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6405470"/>
      </p:ext>
    </p:extLst>
  </p:cSld>
  <p:clrMap bg1="lt1" tx1="dk1" bg2="lt2" tx2="dk2" accent1="accent1" accent2="accent2" accent3="accent3" accent4="accent4" accent5="accent5" accent6="accent6" hlink="hlink" folHlink="folHlink"/>
  <p:sldLayoutIdLst>
    <p:sldLayoutId id="2147483653" r:id="rId1"/>
    <p:sldLayoutId id="2147483650" r:id="rId2"/>
    <p:sldLayoutId id="2147483651" r:id="rId3"/>
    <p:sldLayoutId id="2147483652" r:id="rId4"/>
    <p:sldLayoutId id="2147483654" r:id="rId5"/>
  </p:sldLayoutIdLst>
  <p:txStyles>
    <p:titleStyle>
      <a:lvl1pPr algn="ctr" defTabSz="914400" rtl="0" eaLnBrk="1" latinLnBrk="0" hangingPunct="1">
        <a:spcBef>
          <a:spcPts val="600"/>
        </a:spcBef>
        <a:buNone/>
        <a:defRPr sz="3600" kern="1200">
          <a:solidFill>
            <a:schemeClr val="tx1"/>
          </a:solidFill>
          <a:latin typeface="+mj-lt"/>
          <a:ea typeface="Verdana" panose="020B0604030504040204" pitchFamily="34" charset="0"/>
          <a:cs typeface="Verdana" panose="020B0604030504040204" pitchFamily="34" charset="0"/>
        </a:defRPr>
      </a:lvl1pPr>
    </p:titleStyle>
    <p:bodyStyle>
      <a:lvl1pPr marL="457200" indent="-45720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914400" indent="-45720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371600" indent="-45720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828800" indent="-45720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286000" indent="-45720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wmf"/><Relationship Id="rId5" Type="http://schemas.openxmlformats.org/officeDocument/2006/relationships/oleObject" Target="../embeddings/oleObject5.bin"/><Relationship Id="rId4" Type="http://schemas.openxmlformats.org/officeDocument/2006/relationships/image" Target="../media/image5.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slide" Target="slide5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slide" Target="slide5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slide" Target="slide64.xml"/><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0.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 Target="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 Target="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slide" Target="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 Target="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 Target="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08460"/>
            <a:ext cx="9144000" cy="1644140"/>
          </a:xfrm>
        </p:spPr>
        <p:txBody>
          <a:bodyPr>
            <a:normAutofit/>
          </a:bodyPr>
          <a:lstStyle/>
          <a:p>
            <a:pPr>
              <a:defRPr/>
            </a:pPr>
            <a:r>
              <a:rPr lang="en-US" i="1" dirty="0">
                <a:latin typeface="Helvetica" pitchFamily="34" charset="0"/>
                <a:cs typeface="Helvetica" pitchFamily="34" charset="0"/>
              </a:rPr>
              <a:t>Essentials of Investments</a:t>
            </a:r>
            <a:br>
              <a:rPr lang="en-US" dirty="0">
                <a:latin typeface="Helvetica" pitchFamily="34" charset="0"/>
                <a:cs typeface="Helvetica" pitchFamily="34" charset="0"/>
              </a:rPr>
            </a:br>
            <a:r>
              <a:rPr lang="en-US" sz="3200" dirty="0">
                <a:latin typeface="Helvetica" pitchFamily="34" charset="0"/>
                <a:cs typeface="Helvetica" pitchFamily="34" charset="0"/>
              </a:rPr>
              <a:t>Eleventh Edition</a:t>
            </a:r>
            <a:br>
              <a:rPr lang="en-US" sz="3200" dirty="0">
                <a:latin typeface="Helvetica" pitchFamily="34" charset="0"/>
                <a:cs typeface="Helvetica" pitchFamily="34" charset="0"/>
              </a:rPr>
            </a:br>
            <a:r>
              <a:rPr lang="en-US" sz="2800" dirty="0">
                <a:latin typeface="Helvetica" pitchFamily="34" charset="0"/>
                <a:cs typeface="Helvetica" pitchFamily="34" charset="0"/>
              </a:rPr>
              <a:t>Bodie, Kane, and Marcus</a:t>
            </a:r>
            <a:endParaRPr lang="en-US" sz="3200" dirty="0">
              <a:latin typeface="Helvetica" pitchFamily="34" charset="0"/>
              <a:cs typeface="Helvetica" pitchFamily="34" charset="0"/>
            </a:endParaRPr>
          </a:p>
        </p:txBody>
      </p:sp>
      <p:sp>
        <p:nvSpPr>
          <p:cNvPr id="5" name="Subtitle 4"/>
          <p:cNvSpPr>
            <a:spLocks noGrp="1"/>
          </p:cNvSpPr>
          <p:nvPr>
            <p:ph type="subTitle" idx="1"/>
          </p:nvPr>
        </p:nvSpPr>
        <p:spPr>
          <a:xfrm>
            <a:off x="573821" y="2019300"/>
            <a:ext cx="7996359" cy="2819400"/>
          </a:xfrm>
        </p:spPr>
        <p:txBody>
          <a:bodyPr>
            <a:normAutofit/>
          </a:bodyPr>
          <a:lstStyle/>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b="1" dirty="0">
                <a:latin typeface="Helvetica" pitchFamily="34" charset="0"/>
                <a:cs typeface="Helvetica" pitchFamily="34" charset="0"/>
              </a:rPr>
              <a:t>Chapter </a:t>
            </a:r>
            <a:r>
              <a:rPr lang="en-US" sz="4000" b="1" dirty="0"/>
              <a:t>10</a:t>
            </a:r>
            <a:endParaRPr lang="en-US" sz="4000" dirty="0">
              <a:latin typeface="Helvetica" pitchFamily="34" charset="0"/>
              <a:cs typeface="Helvetica" pitchFamily="34" charset="0"/>
            </a:endParaRPr>
          </a:p>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600" dirty="0"/>
              <a:t>Bond Prices and Yield</a:t>
            </a:r>
          </a:p>
        </p:txBody>
      </p:sp>
      <p:pic>
        <p:nvPicPr>
          <p:cNvPr id="10" name="Picture 9" descr="McGraw Hill Education "/>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85" y="6283325"/>
            <a:ext cx="503699" cy="50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a:xfrm>
            <a:off x="630269" y="6295285"/>
            <a:ext cx="8437531" cy="524615"/>
          </a:xfrm>
        </p:spPr>
        <p:txBody>
          <a:bodyPr anchor="ctr">
            <a:noAutofit/>
          </a:bodyPr>
          <a:lstStyle/>
          <a:p>
            <a:pPr marL="0" indent="0" algn="ctr">
              <a:buNone/>
            </a:pPr>
            <a:r>
              <a:rPr sz="1200" dirty="0"/>
              <a:t>© </a:t>
            </a:r>
            <a:r>
              <a:rPr lang="en-US" sz="1200" dirty="0"/>
              <a:t>2019 </a:t>
            </a:r>
            <a:r>
              <a:rPr sz="1200"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3787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Bond Characteristics (1 of 10)</a:t>
            </a:r>
          </a:p>
        </p:txBody>
      </p:sp>
      <p:sp>
        <p:nvSpPr>
          <p:cNvPr id="3" name="Content Placeholder 2"/>
          <p:cNvSpPr>
            <a:spLocks noGrp="1"/>
          </p:cNvSpPr>
          <p:nvPr>
            <p:ph sz="quarter" idx="10"/>
          </p:nvPr>
        </p:nvSpPr>
        <p:spPr>
          <a:xfrm>
            <a:off x="281940" y="1524000"/>
            <a:ext cx="8557260" cy="5029200"/>
          </a:xfrm>
        </p:spPr>
        <p:txBody>
          <a:bodyPr>
            <a:noAutofit/>
          </a:bodyPr>
          <a:lstStyle/>
          <a:p>
            <a:pPr marL="0" indent="0">
              <a:spcBef>
                <a:spcPts val="624"/>
              </a:spcBef>
              <a:buNone/>
            </a:pPr>
            <a:r>
              <a:rPr lang="en-US" dirty="0"/>
              <a:t>Bond</a:t>
            </a:r>
          </a:p>
          <a:p>
            <a:pPr>
              <a:spcBef>
                <a:spcPts val="624"/>
              </a:spcBef>
            </a:pPr>
            <a:r>
              <a:rPr lang="en-US" dirty="0"/>
              <a:t>Security that obligates issuer to make payments to holder over time</a:t>
            </a:r>
          </a:p>
          <a:p>
            <a:pPr marL="0" indent="0">
              <a:spcBef>
                <a:spcPts val="624"/>
              </a:spcBef>
              <a:buNone/>
            </a:pPr>
            <a:r>
              <a:rPr lang="en-US" dirty="0"/>
              <a:t>Face Value, Par Value</a:t>
            </a:r>
          </a:p>
          <a:p>
            <a:pPr>
              <a:spcBef>
                <a:spcPts val="624"/>
              </a:spcBef>
            </a:pPr>
            <a:r>
              <a:rPr lang="en-US" dirty="0"/>
              <a:t>Payment to bondholder at maturity of bond</a:t>
            </a:r>
          </a:p>
          <a:p>
            <a:pPr marL="0" indent="0">
              <a:spcBef>
                <a:spcPts val="624"/>
              </a:spcBef>
              <a:buNone/>
            </a:pPr>
            <a:r>
              <a:rPr lang="en-US" dirty="0"/>
              <a:t>Coupon Rate</a:t>
            </a:r>
          </a:p>
          <a:p>
            <a:pPr>
              <a:spcBef>
                <a:spcPts val="624"/>
              </a:spcBef>
            </a:pPr>
            <a:r>
              <a:rPr lang="en-US" dirty="0"/>
              <a:t>Bond’s annual interest payment per dollar of par value</a:t>
            </a:r>
          </a:p>
          <a:p>
            <a:pPr marL="0" indent="0">
              <a:spcBef>
                <a:spcPts val="624"/>
              </a:spcBef>
              <a:buNone/>
            </a:pPr>
            <a:r>
              <a:rPr lang="en-US" dirty="0"/>
              <a:t>Zero-Coupon Bond</a:t>
            </a:r>
          </a:p>
          <a:p>
            <a:pPr>
              <a:spcBef>
                <a:spcPts val="624"/>
              </a:spcBef>
            </a:pPr>
            <a:r>
              <a:rPr lang="en-US" dirty="0"/>
              <a:t>Pays no coupons, sells at discount, provides only payment of par value at maturity</a:t>
            </a:r>
          </a:p>
        </p:txBody>
      </p:sp>
    </p:spTree>
    <p:extLst>
      <p:ext uri="{BB962C8B-B14F-4D97-AF65-F5344CB8AC3E}">
        <p14:creationId xmlns:p14="http://schemas.microsoft.com/office/powerpoint/2010/main" val="1383053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Prices/Yields of U.S. Treasury Bonds</a:t>
            </a:r>
          </a:p>
        </p:txBody>
      </p:sp>
      <p:sp>
        <p:nvSpPr>
          <p:cNvPr id="3" name="Content Placeholder 2"/>
          <p:cNvSpPr>
            <a:spLocks noGrp="1"/>
          </p:cNvSpPr>
          <p:nvPr>
            <p:ph sz="quarter" idx="10"/>
          </p:nvPr>
        </p:nvSpPr>
        <p:spPr>
          <a:xfrm>
            <a:off x="279400" y="1752600"/>
            <a:ext cx="8534400" cy="1066800"/>
          </a:xfrm>
        </p:spPr>
        <p:txBody>
          <a:bodyPr>
            <a:noAutofit/>
          </a:bodyPr>
          <a:lstStyle/>
          <a:p>
            <a:pPr marL="0" indent="0">
              <a:spcBef>
                <a:spcPts val="624"/>
              </a:spcBef>
              <a:buNone/>
            </a:pPr>
            <a:r>
              <a:rPr lang="en-US" sz="1800" b="1" dirty="0"/>
              <a:t>FIGURE 10.1</a:t>
            </a:r>
          </a:p>
          <a:p>
            <a:pPr marL="0" indent="0">
              <a:spcBef>
                <a:spcPts val="624"/>
              </a:spcBef>
              <a:buNone/>
            </a:pPr>
            <a:r>
              <a:rPr lang="en-US" sz="1800" dirty="0"/>
              <a:t>Prices and yields of U.S. Treasury bonds, February 15, 2017</a:t>
            </a:r>
          </a:p>
          <a:p>
            <a:pPr marL="0" indent="0">
              <a:spcBef>
                <a:spcPts val="624"/>
              </a:spcBef>
              <a:buNone/>
            </a:pPr>
            <a:r>
              <a:rPr lang="en-US" sz="1800" dirty="0"/>
              <a:t>Source: </a:t>
            </a:r>
            <a:r>
              <a:rPr lang="en-US" sz="1800" i="1" dirty="0"/>
              <a:t>The Wall Street Journal Online</a:t>
            </a:r>
            <a:r>
              <a:rPr lang="en-US" sz="1800" dirty="0"/>
              <a:t>, April 22, 2017.</a:t>
            </a:r>
          </a:p>
        </p:txBody>
      </p:sp>
      <p:graphicFrame>
        <p:nvGraphicFramePr>
          <p:cNvPr id="4" name="Table 3"/>
          <p:cNvGraphicFramePr>
            <a:graphicFrameLocks noGrp="1"/>
          </p:cNvGraphicFramePr>
          <p:nvPr>
            <p:extLst>
              <p:ext uri="{D42A27DB-BD31-4B8C-83A1-F6EECF244321}">
                <p14:modId xmlns:p14="http://schemas.microsoft.com/office/powerpoint/2010/main" val="3912766304"/>
              </p:ext>
            </p:extLst>
          </p:nvPr>
        </p:nvGraphicFramePr>
        <p:xfrm>
          <a:off x="1480184" y="3038069"/>
          <a:ext cx="6183632" cy="2722651"/>
        </p:xfrm>
        <a:graphic>
          <a:graphicData uri="http://schemas.openxmlformats.org/drawingml/2006/table">
            <a:tbl>
              <a:tblPr firstRow="1" bandRow="1">
                <a:tableStyleId>{5940675A-B579-460E-94D1-54222C63F5DA}</a:tableStyleId>
              </a:tblPr>
              <a:tblGrid>
                <a:gridCol w="1119505">
                  <a:extLst>
                    <a:ext uri="{9D8B030D-6E8A-4147-A177-3AD203B41FA5}">
                      <a16:colId xmlns:a16="http://schemas.microsoft.com/office/drawing/2014/main" val="20000"/>
                    </a:ext>
                  </a:extLst>
                </a:gridCol>
                <a:gridCol w="803593">
                  <a:extLst>
                    <a:ext uri="{9D8B030D-6E8A-4147-A177-3AD203B41FA5}">
                      <a16:colId xmlns:a16="http://schemas.microsoft.com/office/drawing/2014/main" val="20001"/>
                    </a:ext>
                  </a:extLst>
                </a:gridCol>
                <a:gridCol w="857568">
                  <a:extLst>
                    <a:ext uri="{9D8B030D-6E8A-4147-A177-3AD203B41FA5}">
                      <a16:colId xmlns:a16="http://schemas.microsoft.com/office/drawing/2014/main" val="20002"/>
                    </a:ext>
                  </a:extLst>
                </a:gridCol>
                <a:gridCol w="857568">
                  <a:extLst>
                    <a:ext uri="{9D8B030D-6E8A-4147-A177-3AD203B41FA5}">
                      <a16:colId xmlns:a16="http://schemas.microsoft.com/office/drawing/2014/main" val="20003"/>
                    </a:ext>
                  </a:extLst>
                </a:gridCol>
                <a:gridCol w="778193">
                  <a:extLst>
                    <a:ext uri="{9D8B030D-6E8A-4147-A177-3AD203B41FA5}">
                      <a16:colId xmlns:a16="http://schemas.microsoft.com/office/drawing/2014/main" val="20004"/>
                    </a:ext>
                  </a:extLst>
                </a:gridCol>
                <a:gridCol w="1767205">
                  <a:extLst>
                    <a:ext uri="{9D8B030D-6E8A-4147-A177-3AD203B41FA5}">
                      <a16:colId xmlns:a16="http://schemas.microsoft.com/office/drawing/2014/main" val="20005"/>
                    </a:ext>
                  </a:extLst>
                </a:gridCol>
              </a:tblGrid>
              <a:tr h="0">
                <a:tc>
                  <a:txBody>
                    <a:bodyPr/>
                    <a:lstStyle/>
                    <a:p>
                      <a:pPr algn="l" fontAlgn="b"/>
                      <a:r>
                        <a:rPr lang="en-US" sz="1200" b="1" u="none" strike="noStrike" dirty="0">
                          <a:effectLst/>
                          <a:latin typeface="Arial" pitchFamily="34" charset="0"/>
                          <a:cs typeface="Arial" pitchFamily="34" charset="0"/>
                        </a:rPr>
                        <a:t>Maturity</a:t>
                      </a:r>
                      <a:endParaRPr lang="en-US"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en-US" sz="1200" b="1" u="none" strike="noStrike" dirty="0">
                          <a:effectLst/>
                          <a:latin typeface="Arial" pitchFamily="34" charset="0"/>
                          <a:cs typeface="Arial" pitchFamily="34" charset="0"/>
                        </a:rPr>
                        <a:t>Coupon</a:t>
                      </a:r>
                      <a:endParaRPr lang="en-US"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en-US" sz="1200" b="1" u="none" strike="noStrike" dirty="0">
                          <a:effectLst/>
                          <a:latin typeface="Arial" pitchFamily="34" charset="0"/>
                          <a:cs typeface="Arial" pitchFamily="34" charset="0"/>
                        </a:rPr>
                        <a:t>Bid</a:t>
                      </a:r>
                      <a:endParaRPr lang="en-US"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en-US" sz="1200" b="1" u="none" strike="noStrike" dirty="0">
                          <a:effectLst/>
                          <a:latin typeface="Arial" pitchFamily="34" charset="0"/>
                          <a:cs typeface="Arial" pitchFamily="34" charset="0"/>
                        </a:rPr>
                        <a:t>Ask</a:t>
                      </a:r>
                      <a:endParaRPr lang="en-US"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en-US" sz="1200" b="1" u="none" strike="noStrike" dirty="0" err="1">
                          <a:effectLst/>
                          <a:latin typeface="Arial" pitchFamily="34" charset="0"/>
                          <a:cs typeface="Arial" pitchFamily="34" charset="0"/>
                        </a:rPr>
                        <a:t>Chg</a:t>
                      </a:r>
                      <a:endParaRPr lang="en-US"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en-US" sz="1200" b="1" u="none" strike="noStrike" dirty="0">
                          <a:effectLst/>
                          <a:latin typeface="Arial" pitchFamily="34" charset="0"/>
                          <a:cs typeface="Arial" pitchFamily="34" charset="0"/>
                        </a:rPr>
                        <a:t>Ask yield</a:t>
                      </a:r>
                      <a:r>
                        <a:rPr lang="en-US" sz="1200" b="1" u="none" strike="noStrike" baseline="0" dirty="0">
                          <a:effectLst/>
                          <a:latin typeface="Arial" pitchFamily="34" charset="0"/>
                          <a:cs typeface="Arial" pitchFamily="34" charset="0"/>
                        </a:rPr>
                        <a:t> </a:t>
                      </a:r>
                      <a:r>
                        <a:rPr lang="en-US" sz="1200" b="1" u="none" strike="noStrike" dirty="0">
                          <a:effectLst/>
                          <a:latin typeface="Arial" pitchFamily="34" charset="0"/>
                          <a:cs typeface="Arial" pitchFamily="34" charset="0"/>
                        </a:rPr>
                        <a:t>to</a:t>
                      </a:r>
                      <a:r>
                        <a:rPr lang="en-US" sz="1200" b="1" u="none" strike="noStrike" baseline="0" dirty="0">
                          <a:effectLst/>
                          <a:latin typeface="Arial" pitchFamily="34" charset="0"/>
                          <a:cs typeface="Arial" pitchFamily="34" charset="0"/>
                        </a:rPr>
                        <a:t> </a:t>
                      </a:r>
                      <a:r>
                        <a:rPr lang="en-US" sz="1200" b="1" u="none" strike="noStrike" dirty="0">
                          <a:effectLst/>
                          <a:latin typeface="Arial" pitchFamily="34" charset="0"/>
                          <a:cs typeface="Arial" pitchFamily="34" charset="0"/>
                        </a:rPr>
                        <a:t>maturity</a:t>
                      </a:r>
                      <a:endParaRPr lang="en-US" sz="1200" b="1"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0"/>
                  </a:ext>
                </a:extLst>
              </a:tr>
              <a:tr h="310573">
                <a:tc>
                  <a:txBody>
                    <a:bodyPr/>
                    <a:lstStyle/>
                    <a:p>
                      <a:pPr algn="l" fontAlgn="b"/>
                      <a:r>
                        <a:rPr lang="en-US" sz="1200" u="none" strike="noStrike" dirty="0">
                          <a:effectLst/>
                          <a:latin typeface="Arial" pitchFamily="34" charset="0"/>
                          <a:cs typeface="Arial" pitchFamily="34" charset="0"/>
                        </a:rPr>
                        <a:t>15-Feb-2018</a:t>
                      </a:r>
                      <a:endParaRPr lang="en-US"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3.5</a:t>
                      </a:r>
                      <a:r>
                        <a:rPr lang="en-US" sz="1200" u="none" strike="noStrike" dirty="0">
                          <a:effectLst/>
                          <a:latin typeface="Arial" pitchFamily="34" charset="0"/>
                          <a:cs typeface="Arial" pitchFamily="34" charset="0"/>
                        </a:rPr>
                        <a:t>00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102.5</a:t>
                      </a:r>
                      <a:r>
                        <a:rPr lang="en-US" sz="1200" u="none" strike="noStrike" dirty="0">
                          <a:effectLst/>
                          <a:latin typeface="Arial" pitchFamily="34" charset="0"/>
                          <a:cs typeface="Arial" pitchFamily="34" charset="0"/>
                        </a:rPr>
                        <a:t>000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a:effectLst/>
                          <a:latin typeface="Arial" pitchFamily="34" charset="0"/>
                          <a:cs typeface="Arial" pitchFamily="34" charset="0"/>
                        </a:rPr>
                        <a:t>102.5156</a:t>
                      </a:r>
                      <a:endParaRPr lang="ru-RU" sz="1200" b="0" i="0" u="none" strike="noStrike">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−0.0547</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0.959</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1"/>
                  </a:ext>
                </a:extLst>
              </a:tr>
              <a:tr h="310573">
                <a:tc>
                  <a:txBody>
                    <a:bodyPr/>
                    <a:lstStyle/>
                    <a:p>
                      <a:pPr algn="l" fontAlgn="b"/>
                      <a:r>
                        <a:rPr lang="en-US" sz="1200" u="none" strike="noStrike" dirty="0">
                          <a:effectLst/>
                          <a:latin typeface="Arial" pitchFamily="34" charset="0"/>
                          <a:cs typeface="Arial" pitchFamily="34" charset="0"/>
                        </a:rPr>
                        <a:t>31-Dec-2020</a:t>
                      </a:r>
                      <a:endParaRPr lang="en-US"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1.75</a:t>
                      </a:r>
                      <a:r>
                        <a:rPr lang="en-US" sz="1200" u="none" strike="noStrike" dirty="0">
                          <a:effectLst/>
                          <a:latin typeface="Arial" pitchFamily="34" charset="0"/>
                          <a:cs typeface="Arial" pitchFamily="34" charset="0"/>
                        </a:rPr>
                        <a:t>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99.7188</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a:effectLst/>
                          <a:latin typeface="Arial" pitchFamily="34" charset="0"/>
                          <a:cs typeface="Arial" pitchFamily="34" charset="0"/>
                        </a:rPr>
                        <a:t>99.7344</a:t>
                      </a:r>
                      <a:endParaRPr lang="ru-RU" sz="1200" b="0" i="0" u="none" strike="noStrike">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−0.1406</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1.821</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2"/>
                  </a:ext>
                </a:extLst>
              </a:tr>
              <a:tr h="310573">
                <a:tc>
                  <a:txBody>
                    <a:bodyPr/>
                    <a:lstStyle/>
                    <a:p>
                      <a:pPr algn="l" fontAlgn="b"/>
                      <a:r>
                        <a:rPr lang="en-US" sz="1200" u="none" strike="noStrike" dirty="0">
                          <a:effectLst/>
                          <a:latin typeface="Arial" pitchFamily="34" charset="0"/>
                          <a:cs typeface="Arial" pitchFamily="34" charset="0"/>
                        </a:rPr>
                        <a:t>15-Nov-2022</a:t>
                      </a:r>
                      <a:endParaRPr lang="en-US"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1.625</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97.0938</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97.1094</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−0.2188</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2.163</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3"/>
                  </a:ext>
                </a:extLst>
              </a:tr>
              <a:tr h="310573">
                <a:tc>
                  <a:txBody>
                    <a:bodyPr/>
                    <a:lstStyle/>
                    <a:p>
                      <a:pPr algn="l" fontAlgn="b"/>
                      <a:r>
                        <a:rPr lang="en-US" sz="1200" u="none" strike="noStrike" dirty="0">
                          <a:effectLst/>
                          <a:latin typeface="Arial" pitchFamily="34" charset="0"/>
                          <a:cs typeface="Arial" pitchFamily="34" charset="0"/>
                        </a:rPr>
                        <a:t>15-Feb-2026</a:t>
                      </a:r>
                      <a:endParaRPr lang="en-US"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1.625</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92.9141</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92.9297</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−0.2734</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2.508</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4"/>
                  </a:ext>
                </a:extLst>
              </a:tr>
              <a:tr h="310573">
                <a:tc>
                  <a:txBody>
                    <a:bodyPr/>
                    <a:lstStyle/>
                    <a:p>
                      <a:pPr algn="l" fontAlgn="b"/>
                      <a:r>
                        <a:rPr lang="en-US" sz="1200" u="none" strike="noStrike" dirty="0">
                          <a:effectLst/>
                          <a:latin typeface="Arial" pitchFamily="34" charset="0"/>
                          <a:cs typeface="Arial" pitchFamily="34" charset="0"/>
                        </a:rPr>
                        <a:t>15-Feb-2026</a:t>
                      </a:r>
                      <a:endParaRPr lang="en-US"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6</a:t>
                      </a:r>
                      <a:r>
                        <a:rPr lang="en-US" sz="1200" u="none" strike="noStrike" dirty="0">
                          <a:effectLst/>
                          <a:latin typeface="Arial" pitchFamily="34" charset="0"/>
                          <a:cs typeface="Arial" pitchFamily="34" charset="0"/>
                        </a:rPr>
                        <a:t>.000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128.4922</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128.5078</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−0.3438</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2.45</a:t>
                      </a:r>
                      <a:r>
                        <a:rPr lang="en-US" sz="1200" u="none" strike="noStrike" dirty="0">
                          <a:effectLst/>
                          <a:latin typeface="Arial" pitchFamily="34" charset="0"/>
                          <a:cs typeface="Arial" pitchFamily="34" charset="0"/>
                        </a:rPr>
                        <a:t>0</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5"/>
                  </a:ext>
                </a:extLst>
              </a:tr>
              <a:tr h="205507">
                <a:tc>
                  <a:txBody>
                    <a:bodyPr/>
                    <a:lstStyle/>
                    <a:p>
                      <a:pPr algn="l" fontAlgn="b"/>
                      <a:r>
                        <a:rPr lang="en-US" sz="1200" b="0" i="0" u="none" strike="noStrike" dirty="0">
                          <a:solidFill>
                            <a:schemeClr val="tx1"/>
                          </a:solidFill>
                          <a:effectLst/>
                          <a:latin typeface="Arial" pitchFamily="34" charset="0"/>
                          <a:cs typeface="Arial" pitchFamily="34" charset="0"/>
                        </a:rPr>
                        <a:t>15-May-2030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6.25</a:t>
                      </a:r>
                      <a:r>
                        <a:rPr lang="en-US" sz="1200" u="none" strike="noStrike" dirty="0">
                          <a:effectLst/>
                          <a:latin typeface="Arial" pitchFamily="34" charset="0"/>
                          <a:cs typeface="Arial" pitchFamily="34" charset="0"/>
                        </a:rPr>
                        <a:t>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140.5547</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a:effectLst/>
                          <a:latin typeface="Arial" pitchFamily="34" charset="0"/>
                          <a:cs typeface="Arial" pitchFamily="34" charset="0"/>
                        </a:rPr>
                        <a:t>140.6172</a:t>
                      </a:r>
                      <a:endParaRPr lang="ru-RU" sz="1200" b="0" i="0" u="none" strike="noStrike">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−0.4453</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2.604</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6"/>
                  </a:ext>
                </a:extLst>
              </a:tr>
              <a:tr h="310573">
                <a:tc>
                  <a:txBody>
                    <a:bodyPr/>
                    <a:lstStyle/>
                    <a:p>
                      <a:pPr algn="l" fontAlgn="b"/>
                      <a:r>
                        <a:rPr lang="en-US" sz="1200" u="none" strike="noStrike" dirty="0">
                          <a:effectLst/>
                          <a:latin typeface="Arial" pitchFamily="34" charset="0"/>
                          <a:cs typeface="Arial" pitchFamily="34" charset="0"/>
                        </a:rPr>
                        <a:t>15-Nov-2043</a:t>
                      </a:r>
                      <a:endParaRPr lang="en-US"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3.75</a:t>
                      </a:r>
                      <a:r>
                        <a:rPr lang="en-US" sz="1200" u="none" strike="noStrike" dirty="0">
                          <a:effectLst/>
                          <a:latin typeface="Arial" pitchFamily="34" charset="0"/>
                          <a:cs typeface="Arial" pitchFamily="34" charset="0"/>
                        </a:rPr>
                        <a:t>0</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112.3984</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a:effectLst/>
                          <a:latin typeface="Arial" pitchFamily="34" charset="0"/>
                          <a:cs typeface="Arial" pitchFamily="34" charset="0"/>
                        </a:rPr>
                        <a:t>112.4297</a:t>
                      </a:r>
                      <a:endParaRPr lang="ru-RU" sz="1200" b="0" i="0" u="none" strike="noStrike">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−0.7734</a:t>
                      </a:r>
                      <a:endParaRPr lang="ru-RU" sz="1200" b="0"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u="none" strike="noStrike" dirty="0">
                          <a:effectLst/>
                          <a:latin typeface="Arial" pitchFamily="34" charset="0"/>
                          <a:cs typeface="Arial" pitchFamily="34" charset="0"/>
                        </a:rPr>
                        <a:t>3.065</a:t>
                      </a:r>
                      <a:endParaRPr lang="ru-RU" sz="1200" b="0"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7"/>
                  </a:ext>
                </a:extLst>
              </a:tr>
              <a:tr h="310573">
                <a:tc>
                  <a:txBody>
                    <a:bodyPr/>
                    <a:lstStyle/>
                    <a:p>
                      <a:pPr algn="l" fontAlgn="b"/>
                      <a:r>
                        <a:rPr lang="en-US" sz="1200" b="1" u="none" strike="noStrike" dirty="0">
                          <a:effectLst/>
                          <a:latin typeface="Arial" pitchFamily="34" charset="0"/>
                          <a:cs typeface="Arial" pitchFamily="34" charset="0"/>
                        </a:rPr>
                        <a:t>15-Feb-2047</a:t>
                      </a:r>
                      <a:endParaRPr lang="en-US"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b="1" u="none" strike="noStrike" dirty="0">
                          <a:effectLst/>
                          <a:latin typeface="Arial" pitchFamily="34" charset="0"/>
                          <a:cs typeface="Arial" pitchFamily="34" charset="0"/>
                        </a:rPr>
                        <a:t>3</a:t>
                      </a:r>
                      <a:r>
                        <a:rPr lang="en-US" sz="1200" b="1" u="none" strike="noStrike" dirty="0">
                          <a:effectLst/>
                          <a:latin typeface="Arial" pitchFamily="34" charset="0"/>
                          <a:cs typeface="Arial" pitchFamily="34" charset="0"/>
                        </a:rPr>
                        <a:t>.000</a:t>
                      </a:r>
                      <a:endParaRPr lang="ru-RU"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b="1" u="none" strike="noStrike" dirty="0">
                          <a:effectLst/>
                          <a:latin typeface="Arial" pitchFamily="34" charset="0"/>
                          <a:cs typeface="Arial" pitchFamily="34" charset="0"/>
                        </a:rPr>
                        <a:t>98.25</a:t>
                      </a:r>
                      <a:r>
                        <a:rPr lang="en-US" sz="1200" b="1" u="none" strike="noStrike" dirty="0">
                          <a:effectLst/>
                          <a:latin typeface="Arial" pitchFamily="34" charset="0"/>
                          <a:cs typeface="Arial" pitchFamily="34" charset="0"/>
                        </a:rPr>
                        <a:t>00</a:t>
                      </a:r>
                      <a:endParaRPr lang="ru-RU"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b="1" u="none" strike="noStrike">
                          <a:effectLst/>
                          <a:latin typeface="Arial" pitchFamily="34" charset="0"/>
                          <a:cs typeface="Arial" pitchFamily="34" charset="0"/>
                        </a:rPr>
                        <a:t>98.2813</a:t>
                      </a:r>
                      <a:endParaRPr lang="ru-RU" sz="1200" b="1" i="0" u="none" strike="noStrike">
                        <a:solidFill>
                          <a:srgbClr val="000000"/>
                        </a:solidFill>
                        <a:effectLst/>
                        <a:latin typeface="Arial" pitchFamily="34" charset="0"/>
                        <a:cs typeface="Arial" pitchFamily="34" charset="0"/>
                      </a:endParaRPr>
                    </a:p>
                  </a:txBody>
                  <a:tcPr anchor="b"/>
                </a:tc>
                <a:tc>
                  <a:txBody>
                    <a:bodyPr/>
                    <a:lstStyle/>
                    <a:p>
                      <a:pPr algn="ctr" fontAlgn="b"/>
                      <a:r>
                        <a:rPr lang="ru-RU" sz="1200" b="1" u="none" strike="noStrike" dirty="0">
                          <a:effectLst/>
                          <a:latin typeface="Arial" pitchFamily="34" charset="0"/>
                          <a:cs typeface="Arial" pitchFamily="34" charset="0"/>
                        </a:rPr>
                        <a:t>−0.5703</a:t>
                      </a:r>
                      <a:endParaRPr lang="ru-RU" sz="1200" b="1" i="0" u="none" strike="noStrike" dirty="0">
                        <a:solidFill>
                          <a:srgbClr val="000000"/>
                        </a:solidFill>
                        <a:effectLst/>
                        <a:latin typeface="Arial" pitchFamily="34" charset="0"/>
                        <a:cs typeface="Arial" pitchFamily="34" charset="0"/>
                      </a:endParaRPr>
                    </a:p>
                  </a:txBody>
                  <a:tcPr anchor="b"/>
                </a:tc>
                <a:tc>
                  <a:txBody>
                    <a:bodyPr/>
                    <a:lstStyle/>
                    <a:p>
                      <a:pPr algn="ctr" fontAlgn="b"/>
                      <a:r>
                        <a:rPr lang="ru-RU" sz="1200" b="1" u="none" strike="noStrike" dirty="0">
                          <a:effectLst/>
                          <a:latin typeface="Arial" pitchFamily="34" charset="0"/>
                          <a:cs typeface="Arial" pitchFamily="34" charset="0"/>
                        </a:rPr>
                        <a:t>3.088</a:t>
                      </a:r>
                      <a:endParaRPr lang="ru-RU" sz="1200" b="1" i="0" u="none" strike="noStrike" dirty="0">
                        <a:solidFill>
                          <a:srgbClr val="000000"/>
                        </a:solidFill>
                        <a:effectLst/>
                        <a:latin typeface="Arial" pitchFamily="34" charset="0"/>
                        <a:cs typeface="Arial" pitchFamily="34" charset="0"/>
                      </a:endParaRPr>
                    </a:p>
                  </a:txBody>
                  <a:tcPr anchor="b"/>
                </a:tc>
                <a:extLst>
                  <a:ext uri="{0D108BD9-81ED-4DB2-BD59-A6C34878D82A}">
                    <a16:rowId xmlns:a16="http://schemas.microsoft.com/office/drawing/2014/main" val="10008"/>
                  </a:ext>
                </a:extLst>
              </a:tr>
            </a:tbl>
          </a:graphicData>
        </a:graphic>
      </p:graphicFrame>
      <p:sp>
        <p:nvSpPr>
          <p:cNvPr id="5" name="Content Placeholder 4"/>
          <p:cNvSpPr>
            <a:spLocks noGrp="1"/>
          </p:cNvSpPr>
          <p:nvPr>
            <p:ph sz="quarter" idx="13"/>
          </p:nvPr>
        </p:nvSpPr>
        <p:spPr>
          <a:xfrm>
            <a:off x="281940" y="6019800"/>
            <a:ext cx="8557260" cy="381000"/>
          </a:xfrm>
        </p:spPr>
        <p:txBody>
          <a:bodyPr>
            <a:normAutofit/>
          </a:bodyPr>
          <a:lstStyle/>
          <a:p>
            <a:pPr marL="0" indent="0">
              <a:buNone/>
            </a:pPr>
            <a:r>
              <a:rPr lang="en-US" sz="1800" dirty="0"/>
              <a:t>Source: Wall Street Journal Online, August 15, 2014.</a:t>
            </a:r>
          </a:p>
        </p:txBody>
      </p:sp>
    </p:spTree>
    <p:extLst>
      <p:ext uri="{BB962C8B-B14F-4D97-AF65-F5344CB8AC3E}">
        <p14:creationId xmlns:p14="http://schemas.microsoft.com/office/powerpoint/2010/main" val="352271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(2 of 10)</a:t>
            </a:r>
            <a:endParaRPr lang="ru-RU" dirty="0"/>
          </a:p>
        </p:txBody>
      </p:sp>
      <p:sp>
        <p:nvSpPr>
          <p:cNvPr id="8" name="Content Placeholder 7"/>
          <p:cNvSpPr>
            <a:spLocks noGrp="1"/>
          </p:cNvSpPr>
          <p:nvPr>
            <p:ph sz="quarter" idx="10"/>
          </p:nvPr>
        </p:nvSpPr>
        <p:spPr>
          <a:xfrm>
            <a:off x="281940" y="1524000"/>
            <a:ext cx="8557260" cy="1828800"/>
          </a:xfrm>
        </p:spPr>
        <p:txBody>
          <a:bodyPr>
            <a:normAutofit/>
          </a:bodyPr>
          <a:lstStyle/>
          <a:p>
            <a:pPr marL="0" indent="0">
              <a:spcBef>
                <a:spcPts val="624"/>
              </a:spcBef>
              <a:buNone/>
            </a:pPr>
            <a:r>
              <a:rPr lang="en-US" sz="2400" dirty="0"/>
              <a:t>Treasury Bonds and Notes</a:t>
            </a:r>
          </a:p>
          <a:p>
            <a:pPr>
              <a:spcBef>
                <a:spcPts val="624"/>
              </a:spcBef>
            </a:pPr>
            <a:r>
              <a:rPr lang="en-US" sz="2400" dirty="0"/>
              <a:t>Accrued interest and quoted bond prices</a:t>
            </a:r>
          </a:p>
          <a:p>
            <a:pPr lvl="1">
              <a:spcBef>
                <a:spcPts val="624"/>
              </a:spcBef>
            </a:pPr>
            <a:r>
              <a:rPr lang="en-US" sz="2200" dirty="0"/>
              <a:t>Quoted prices do not include interest accruing between payment dates</a:t>
            </a:r>
          </a:p>
        </p:txBody>
      </p:sp>
      <p:graphicFrame>
        <p:nvGraphicFramePr>
          <p:cNvPr id="3" name="Object 2"/>
          <p:cNvGraphicFramePr>
            <a:graphicFrameLocks noChangeAspect="1"/>
          </p:cNvGraphicFramePr>
          <p:nvPr>
            <p:extLst>
              <p:ext uri="{D42A27DB-BD31-4B8C-83A1-F6EECF244321}">
                <p14:modId xmlns:p14="http://schemas.microsoft.com/office/powerpoint/2010/main" val="279562764"/>
              </p:ext>
            </p:extLst>
          </p:nvPr>
        </p:nvGraphicFramePr>
        <p:xfrm>
          <a:off x="236538" y="3495675"/>
          <a:ext cx="8672512" cy="695325"/>
        </p:xfrm>
        <a:graphic>
          <a:graphicData uri="http://schemas.openxmlformats.org/presentationml/2006/ole">
            <mc:AlternateContent xmlns:mc="http://schemas.openxmlformats.org/markup-compatibility/2006">
              <mc:Choice xmlns:v="urn:schemas-microsoft-com:vml" Requires="v">
                <p:oleObj spid="_x0000_s1127" name="Equation" r:id="rId3" imgW="5384520" imgH="431640" progId="Equation.DSMT4">
                  <p:embed/>
                </p:oleObj>
              </mc:Choice>
              <mc:Fallback>
                <p:oleObj name="Equation" r:id="rId3" imgW="5384520" imgH="431640" progId="Equation.DSMT4">
                  <p:embed/>
                  <p:pic>
                    <p:nvPicPr>
                      <p:cNvPr id="0" name=""/>
                      <p:cNvPicPr/>
                      <p:nvPr/>
                    </p:nvPicPr>
                    <p:blipFill>
                      <a:blip r:embed="rId4"/>
                      <a:stretch>
                        <a:fillRect/>
                      </a:stretch>
                    </p:blipFill>
                    <p:spPr>
                      <a:xfrm>
                        <a:off x="236538" y="3495675"/>
                        <a:ext cx="8672512" cy="695325"/>
                      </a:xfrm>
                      <a:prstGeom prst="rect">
                        <a:avLst/>
                      </a:prstGeom>
                    </p:spPr>
                  </p:pic>
                </p:oleObj>
              </mc:Fallback>
            </mc:AlternateContent>
          </a:graphicData>
        </a:graphic>
      </p:graphicFrame>
      <p:sp>
        <p:nvSpPr>
          <p:cNvPr id="2" name="Content Placeholder 1"/>
          <p:cNvSpPr>
            <a:spLocks noGrp="1"/>
          </p:cNvSpPr>
          <p:nvPr>
            <p:ph sz="quarter" idx="11"/>
          </p:nvPr>
        </p:nvSpPr>
        <p:spPr>
          <a:xfrm>
            <a:off x="281940" y="4343400"/>
            <a:ext cx="8557260" cy="1066800"/>
          </a:xfrm>
        </p:spPr>
        <p:txBody>
          <a:bodyPr>
            <a:normAutofit/>
          </a:bodyPr>
          <a:lstStyle/>
          <a:p>
            <a:pPr marL="0" indent="0">
              <a:spcBef>
                <a:spcPts val="624"/>
              </a:spcBef>
              <a:buNone/>
            </a:pPr>
            <a:r>
              <a:rPr lang="en-US" sz="2000" dirty="0"/>
              <a:t>Example: Consider a bond with the following characteristics: Semi-annual payments, coupon rate of 6%, $1,000 par value. If 45 days have passed since the last coupon payment, what is the accrued interest?</a:t>
            </a:r>
          </a:p>
        </p:txBody>
      </p:sp>
      <p:graphicFrame>
        <p:nvGraphicFramePr>
          <p:cNvPr id="4" name="Object 3"/>
          <p:cNvGraphicFramePr>
            <a:graphicFrameLocks noChangeAspect="1"/>
          </p:cNvGraphicFramePr>
          <p:nvPr>
            <p:extLst>
              <p:ext uri="{D42A27DB-BD31-4B8C-83A1-F6EECF244321}">
                <p14:modId xmlns:p14="http://schemas.microsoft.com/office/powerpoint/2010/main" val="4134749603"/>
              </p:ext>
            </p:extLst>
          </p:nvPr>
        </p:nvGraphicFramePr>
        <p:xfrm>
          <a:off x="3025206" y="5557388"/>
          <a:ext cx="3093589" cy="767212"/>
        </p:xfrm>
        <a:graphic>
          <a:graphicData uri="http://schemas.openxmlformats.org/presentationml/2006/ole">
            <mc:AlternateContent xmlns:mc="http://schemas.openxmlformats.org/markup-compatibility/2006">
              <mc:Choice xmlns:v="urn:schemas-microsoft-com:vml" Requires="v">
                <p:oleObj spid="_x0000_s1128" name="Equation" r:id="rId5" imgW="1587240" imgH="393480" progId="Equation.DSMT4">
                  <p:embed/>
                </p:oleObj>
              </mc:Choice>
              <mc:Fallback>
                <p:oleObj name="Equation" r:id="rId5" imgW="1587240" imgH="393480" progId="Equation.DSMT4">
                  <p:embed/>
                  <p:pic>
                    <p:nvPicPr>
                      <p:cNvPr id="0" name=""/>
                      <p:cNvPicPr/>
                      <p:nvPr/>
                    </p:nvPicPr>
                    <p:blipFill>
                      <a:blip r:embed="rId6"/>
                      <a:stretch>
                        <a:fillRect/>
                      </a:stretch>
                    </p:blipFill>
                    <p:spPr>
                      <a:xfrm>
                        <a:off x="3025206" y="5557388"/>
                        <a:ext cx="3093589" cy="767212"/>
                      </a:xfrm>
                      <a:prstGeom prst="rect">
                        <a:avLst/>
                      </a:prstGeom>
                    </p:spPr>
                  </p:pic>
                </p:oleObj>
              </mc:Fallback>
            </mc:AlternateContent>
          </a:graphicData>
        </a:graphic>
      </p:graphicFrame>
    </p:spTree>
    <p:extLst>
      <p:ext uri="{BB962C8B-B14F-4D97-AF65-F5344CB8AC3E}">
        <p14:creationId xmlns:p14="http://schemas.microsoft.com/office/powerpoint/2010/main" val="369876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Figure 10.2 Listing of Corporate Bonds</a:t>
            </a:r>
            <a:endParaRPr lang="ru-RU" dirty="0"/>
          </a:p>
        </p:txBody>
      </p:sp>
      <p:sp>
        <p:nvSpPr>
          <p:cNvPr id="13" name="Content Placeholder 12"/>
          <p:cNvSpPr>
            <a:spLocks noGrp="1"/>
          </p:cNvSpPr>
          <p:nvPr>
            <p:ph sz="quarter" idx="10"/>
          </p:nvPr>
        </p:nvSpPr>
        <p:spPr>
          <a:xfrm>
            <a:off x="304800" y="1676400"/>
            <a:ext cx="8534400" cy="458002"/>
          </a:xfrm>
        </p:spPr>
        <p:txBody>
          <a:bodyPr>
            <a:noAutofit/>
          </a:bodyPr>
          <a:lstStyle/>
          <a:p>
            <a:pPr marL="0" indent="0">
              <a:buNone/>
            </a:pPr>
            <a:r>
              <a:rPr lang="en-US" sz="1800" dirty="0"/>
              <a:t>Source: FINRA (Financial Industry Regulatory Authority), May 30, 2017.</a:t>
            </a:r>
            <a:endParaRPr lang="ru-RU" sz="1800" dirty="0"/>
          </a:p>
        </p:txBody>
      </p:sp>
      <p:graphicFrame>
        <p:nvGraphicFramePr>
          <p:cNvPr id="3" name="Table 2"/>
          <p:cNvGraphicFramePr>
            <a:graphicFrameLocks noGrp="1"/>
          </p:cNvGraphicFramePr>
          <p:nvPr>
            <p:extLst>
              <p:ext uri="{D42A27DB-BD31-4B8C-83A1-F6EECF244321}">
                <p14:modId xmlns:p14="http://schemas.microsoft.com/office/powerpoint/2010/main" val="4098734013"/>
              </p:ext>
            </p:extLst>
          </p:nvPr>
        </p:nvGraphicFramePr>
        <p:xfrm>
          <a:off x="198914" y="2362200"/>
          <a:ext cx="8746173" cy="3566160"/>
        </p:xfrm>
        <a:graphic>
          <a:graphicData uri="http://schemas.openxmlformats.org/drawingml/2006/table">
            <a:tbl>
              <a:tblPr firstRow="1" bandRow="1">
                <a:tableStyleId>{5940675A-B579-460E-94D1-54222C63F5DA}</a:tableStyleId>
              </a:tblPr>
              <a:tblGrid>
                <a:gridCol w="1295400">
                  <a:extLst>
                    <a:ext uri="{9D8B030D-6E8A-4147-A177-3AD203B41FA5}">
                      <a16:colId xmlns:a16="http://schemas.microsoft.com/office/drawing/2014/main" val="20000"/>
                    </a:ext>
                  </a:extLst>
                </a:gridCol>
                <a:gridCol w="1095693">
                  <a:extLst>
                    <a:ext uri="{9D8B030D-6E8A-4147-A177-3AD203B41FA5}">
                      <a16:colId xmlns:a16="http://schemas.microsoft.com/office/drawing/2014/main" val="20001"/>
                    </a:ext>
                  </a:extLst>
                </a:gridCol>
                <a:gridCol w="698818">
                  <a:extLst>
                    <a:ext uri="{9D8B030D-6E8A-4147-A177-3AD203B41FA5}">
                      <a16:colId xmlns:a16="http://schemas.microsoft.com/office/drawing/2014/main" val="20002"/>
                    </a:ext>
                  </a:extLst>
                </a:gridCol>
                <a:gridCol w="846455">
                  <a:extLst>
                    <a:ext uri="{9D8B030D-6E8A-4147-A177-3AD203B41FA5}">
                      <a16:colId xmlns:a16="http://schemas.microsoft.com/office/drawing/2014/main" val="20003"/>
                    </a:ext>
                  </a:extLst>
                </a:gridCol>
                <a:gridCol w="817244">
                  <a:extLst>
                    <a:ext uri="{9D8B030D-6E8A-4147-A177-3AD203B41FA5}">
                      <a16:colId xmlns:a16="http://schemas.microsoft.com/office/drawing/2014/main" val="20004"/>
                    </a:ext>
                  </a:extLst>
                </a:gridCol>
                <a:gridCol w="811530">
                  <a:extLst>
                    <a:ext uri="{9D8B030D-6E8A-4147-A177-3AD203B41FA5}">
                      <a16:colId xmlns:a16="http://schemas.microsoft.com/office/drawing/2014/main" val="20005"/>
                    </a:ext>
                  </a:extLst>
                </a:gridCol>
                <a:gridCol w="811530">
                  <a:extLst>
                    <a:ext uri="{9D8B030D-6E8A-4147-A177-3AD203B41FA5}">
                      <a16:colId xmlns:a16="http://schemas.microsoft.com/office/drawing/2014/main" val="20006"/>
                    </a:ext>
                  </a:extLst>
                </a:gridCol>
                <a:gridCol w="811530">
                  <a:extLst>
                    <a:ext uri="{9D8B030D-6E8A-4147-A177-3AD203B41FA5}">
                      <a16:colId xmlns:a16="http://schemas.microsoft.com/office/drawing/2014/main" val="20007"/>
                    </a:ext>
                  </a:extLst>
                </a:gridCol>
                <a:gridCol w="816293">
                  <a:extLst>
                    <a:ext uri="{9D8B030D-6E8A-4147-A177-3AD203B41FA5}">
                      <a16:colId xmlns:a16="http://schemas.microsoft.com/office/drawing/2014/main" val="20008"/>
                    </a:ext>
                  </a:extLst>
                </a:gridCol>
                <a:gridCol w="741680">
                  <a:extLst>
                    <a:ext uri="{9D8B030D-6E8A-4147-A177-3AD203B41FA5}">
                      <a16:colId xmlns:a16="http://schemas.microsoft.com/office/drawing/2014/main" val="20009"/>
                    </a:ext>
                  </a:extLst>
                </a:gridCol>
              </a:tblGrid>
              <a:tr h="152400">
                <a:tc>
                  <a:txBody>
                    <a:bodyPr/>
                    <a:lstStyle/>
                    <a:p>
                      <a:pPr algn="ctr"/>
                      <a:r>
                        <a:rPr lang="en-US" sz="1000" b="1" dirty="0">
                          <a:latin typeface="Arial" pitchFamily="34" charset="0"/>
                          <a:cs typeface="Arial" pitchFamily="34" charset="0"/>
                        </a:rPr>
                        <a:t>Issuer Name</a:t>
                      </a:r>
                    </a:p>
                  </a:txBody>
                  <a:tcPr anchor="ctr"/>
                </a:tc>
                <a:tc>
                  <a:txBody>
                    <a:bodyPr/>
                    <a:lstStyle/>
                    <a:p>
                      <a:pPr algn="ctr"/>
                      <a:r>
                        <a:rPr lang="en-US" sz="1000" b="1" dirty="0">
                          <a:latin typeface="Arial" pitchFamily="34" charset="0"/>
                          <a:cs typeface="Arial" pitchFamily="34" charset="0"/>
                        </a:rPr>
                        <a:t>Symbol</a:t>
                      </a:r>
                    </a:p>
                  </a:txBody>
                  <a:tcPr anchor="ctr"/>
                </a:tc>
                <a:tc>
                  <a:txBody>
                    <a:bodyPr/>
                    <a:lstStyle/>
                    <a:p>
                      <a:pPr algn="ctr"/>
                      <a:r>
                        <a:rPr lang="en-US" sz="1000" b="1" dirty="0">
                          <a:latin typeface="Arial" pitchFamily="34" charset="0"/>
                          <a:cs typeface="Arial" pitchFamily="34" charset="0"/>
                        </a:rPr>
                        <a:t>Coupon</a:t>
                      </a:r>
                    </a:p>
                  </a:txBody>
                  <a:tcPr anchor="ctr"/>
                </a:tc>
                <a:tc>
                  <a:txBody>
                    <a:bodyPr/>
                    <a:lstStyle/>
                    <a:p>
                      <a:pPr algn="ctr"/>
                      <a:r>
                        <a:rPr lang="en-US" sz="1000" b="1" dirty="0">
                          <a:latin typeface="Arial" pitchFamily="34" charset="0"/>
                          <a:cs typeface="Arial" pitchFamily="34" charset="0"/>
                        </a:rPr>
                        <a:t>Maturity</a:t>
                      </a:r>
                    </a:p>
                  </a:txBody>
                  <a:tcPr anchor="ctr"/>
                </a:tc>
                <a:tc>
                  <a:txBody>
                    <a:bodyPr/>
                    <a:lstStyle/>
                    <a:p>
                      <a:pPr algn="ctr"/>
                      <a:r>
                        <a:rPr lang="en-US" sz="1000" b="1" dirty="0">
                          <a:latin typeface="Arial" pitchFamily="34" charset="0"/>
                          <a:cs typeface="Arial" pitchFamily="34" charset="0"/>
                        </a:rPr>
                        <a:t>Moody’s®/S&amp;P</a:t>
                      </a:r>
                    </a:p>
                  </a:txBody>
                  <a:tcPr anchor="ctr"/>
                </a:tc>
                <a:tc>
                  <a:txBody>
                    <a:bodyPr/>
                    <a:lstStyle/>
                    <a:p>
                      <a:pPr algn="ctr"/>
                      <a:r>
                        <a:rPr lang="en-US" sz="1000" b="1" dirty="0">
                          <a:latin typeface="Arial" pitchFamily="34" charset="0"/>
                          <a:cs typeface="Arial" pitchFamily="34" charset="0"/>
                        </a:rPr>
                        <a:t>High</a:t>
                      </a:r>
                    </a:p>
                  </a:txBody>
                  <a:tcPr anchor="ctr"/>
                </a:tc>
                <a:tc>
                  <a:txBody>
                    <a:bodyPr/>
                    <a:lstStyle/>
                    <a:p>
                      <a:pPr algn="ctr"/>
                      <a:r>
                        <a:rPr lang="en-US" sz="1000" b="1" dirty="0">
                          <a:latin typeface="Arial" pitchFamily="34" charset="0"/>
                          <a:cs typeface="Arial" pitchFamily="34" charset="0"/>
                        </a:rPr>
                        <a:t>Low</a:t>
                      </a:r>
                    </a:p>
                  </a:txBody>
                  <a:tcPr anchor="ctr"/>
                </a:tc>
                <a:tc>
                  <a:txBody>
                    <a:bodyPr/>
                    <a:lstStyle/>
                    <a:p>
                      <a:pPr algn="ctr"/>
                      <a:r>
                        <a:rPr lang="en-US" sz="1000" b="1" dirty="0">
                          <a:latin typeface="Arial" pitchFamily="34" charset="0"/>
                          <a:cs typeface="Arial" pitchFamily="34" charset="0"/>
                        </a:rPr>
                        <a:t>Last</a:t>
                      </a:r>
                    </a:p>
                  </a:txBody>
                  <a:tcPr anchor="ctr"/>
                </a:tc>
                <a:tc>
                  <a:txBody>
                    <a:bodyPr/>
                    <a:lstStyle/>
                    <a:p>
                      <a:pPr algn="ctr"/>
                      <a:r>
                        <a:rPr lang="en-US" sz="1000" b="1" dirty="0">
                          <a:latin typeface="Arial" pitchFamily="34" charset="0"/>
                          <a:cs typeface="Arial" pitchFamily="34" charset="0"/>
                        </a:rPr>
                        <a:t>Change</a:t>
                      </a:r>
                    </a:p>
                  </a:txBody>
                  <a:tcPr anchor="ctr"/>
                </a:tc>
                <a:tc>
                  <a:txBody>
                    <a:bodyPr/>
                    <a:lstStyle/>
                    <a:p>
                      <a:pPr algn="ctr"/>
                      <a:r>
                        <a:rPr lang="en-US" sz="1000" b="1" dirty="0">
                          <a:latin typeface="Arial" pitchFamily="34" charset="0"/>
                          <a:cs typeface="Arial" pitchFamily="34" charset="0"/>
                        </a:rPr>
                        <a:t>Yield%</a:t>
                      </a:r>
                    </a:p>
                  </a:txBody>
                  <a:tcPr anchor="ctr"/>
                </a:tc>
                <a:extLst>
                  <a:ext uri="{0D108BD9-81ED-4DB2-BD59-A6C34878D82A}">
                    <a16:rowId xmlns:a16="http://schemas.microsoft.com/office/drawing/2014/main" val="10000"/>
                  </a:ext>
                </a:extLst>
              </a:tr>
              <a:tr h="137160">
                <a:tc>
                  <a:txBody>
                    <a:bodyPr/>
                    <a:lstStyle/>
                    <a:p>
                      <a:r>
                        <a:rPr lang="en-US" sz="1000" dirty="0">
                          <a:latin typeface="Arial" pitchFamily="34" charset="0"/>
                          <a:cs typeface="Arial" pitchFamily="34" charset="0"/>
                        </a:rPr>
                        <a:t>NORTHWESTERN UNIV</a:t>
                      </a:r>
                    </a:p>
                  </a:txBody>
                  <a:tcPr/>
                </a:tc>
                <a:tc>
                  <a:txBody>
                    <a:bodyPr/>
                    <a:lstStyle/>
                    <a:p>
                      <a:pPr algn="ctr"/>
                      <a:r>
                        <a:rPr lang="en-US" sz="1000" dirty="0">
                          <a:latin typeface="Arial" pitchFamily="34" charset="0"/>
                          <a:cs typeface="Arial" pitchFamily="34" charset="0"/>
                        </a:rPr>
                        <a:t>NWUA4062616</a:t>
                      </a:r>
                    </a:p>
                  </a:txBody>
                  <a:tcPr/>
                </a:tc>
                <a:tc>
                  <a:txBody>
                    <a:bodyPr/>
                    <a:lstStyle/>
                    <a:p>
                      <a:pPr algn="ctr"/>
                      <a:r>
                        <a:rPr lang="en-US" sz="1000" dirty="0">
                          <a:latin typeface="Arial" pitchFamily="34" charset="0"/>
                          <a:cs typeface="Arial" pitchFamily="34" charset="0"/>
                        </a:rPr>
                        <a:t>4.643%</a:t>
                      </a:r>
                    </a:p>
                  </a:txBody>
                  <a:tcPr/>
                </a:tc>
                <a:tc>
                  <a:txBody>
                    <a:bodyPr/>
                    <a:lstStyle/>
                    <a:p>
                      <a:pPr algn="ctr"/>
                      <a:r>
                        <a:rPr lang="en-US" sz="1000" dirty="0">
                          <a:latin typeface="Arial" pitchFamily="34" charset="0"/>
                          <a:cs typeface="Arial" pitchFamily="34" charset="0"/>
                        </a:rPr>
                        <a:t>12/01/2044</a:t>
                      </a:r>
                    </a:p>
                  </a:txBody>
                  <a:tcPr/>
                </a:tc>
                <a:tc>
                  <a:txBody>
                    <a:bodyPr/>
                    <a:lstStyle/>
                    <a:p>
                      <a:pPr algn="ctr"/>
                      <a:r>
                        <a:rPr lang="en-US" sz="1000" dirty="0">
                          <a:latin typeface="Arial" pitchFamily="34" charset="0"/>
                          <a:cs typeface="Arial" pitchFamily="34" charset="0"/>
                        </a:rPr>
                        <a:t>/AAA</a:t>
                      </a:r>
                    </a:p>
                  </a:txBody>
                  <a:tcPr/>
                </a:tc>
                <a:tc>
                  <a:txBody>
                    <a:bodyPr/>
                    <a:lstStyle/>
                    <a:p>
                      <a:pPr algn="ctr"/>
                      <a:r>
                        <a:rPr lang="en-US" sz="1000" dirty="0">
                          <a:latin typeface="Arial" pitchFamily="34" charset="0"/>
                          <a:cs typeface="Arial" pitchFamily="34" charset="0"/>
                        </a:rPr>
                        <a:t>118.50400</a:t>
                      </a:r>
                    </a:p>
                  </a:txBody>
                  <a:tcPr/>
                </a:tc>
                <a:tc>
                  <a:txBody>
                    <a:bodyPr/>
                    <a:lstStyle/>
                    <a:p>
                      <a:pPr algn="ctr"/>
                      <a:r>
                        <a:rPr lang="en-US" sz="1000" dirty="0">
                          <a:latin typeface="Arial" pitchFamily="34" charset="0"/>
                          <a:cs typeface="Arial" pitchFamily="34" charset="0"/>
                        </a:rPr>
                        <a:t>118.30400</a:t>
                      </a:r>
                    </a:p>
                  </a:txBody>
                  <a:tcPr/>
                </a:tc>
                <a:tc>
                  <a:txBody>
                    <a:bodyPr/>
                    <a:lstStyle/>
                    <a:p>
                      <a:pPr algn="ctr"/>
                      <a:r>
                        <a:rPr lang="en-US" sz="1000" dirty="0">
                          <a:latin typeface="Arial" pitchFamily="34" charset="0"/>
                          <a:cs typeface="Arial" pitchFamily="34" charset="0"/>
                        </a:rPr>
                        <a:t>118.50400</a:t>
                      </a:r>
                    </a:p>
                  </a:txBody>
                  <a:tcPr/>
                </a:tc>
                <a:tc>
                  <a:txBody>
                    <a:bodyPr/>
                    <a:lstStyle/>
                    <a:p>
                      <a:pPr algn="ctr"/>
                      <a:r>
                        <a:rPr lang="en-US" sz="1000" dirty="0">
                          <a:latin typeface="Arial" pitchFamily="34" charset="0"/>
                          <a:cs typeface="Arial" pitchFamily="34" charset="0"/>
                        </a:rPr>
                        <a:t>2.245000</a:t>
                      </a:r>
                    </a:p>
                  </a:txBody>
                  <a:tcPr/>
                </a:tc>
                <a:tc>
                  <a:txBody>
                    <a:bodyPr/>
                    <a:lstStyle/>
                    <a:p>
                      <a:pPr algn="ctr"/>
                      <a:r>
                        <a:rPr lang="en-US" sz="1000" dirty="0">
                          <a:latin typeface="Arial" pitchFamily="34" charset="0"/>
                          <a:cs typeface="Arial" pitchFamily="34" charset="0"/>
                        </a:rPr>
                        <a:t>3.579884</a:t>
                      </a:r>
                    </a:p>
                  </a:txBody>
                  <a:tcPr/>
                </a:tc>
                <a:extLst>
                  <a:ext uri="{0D108BD9-81ED-4DB2-BD59-A6C34878D82A}">
                    <a16:rowId xmlns:a16="http://schemas.microsoft.com/office/drawing/2014/main" val="10001"/>
                  </a:ext>
                </a:extLst>
              </a:tr>
              <a:tr h="121920">
                <a:tc>
                  <a:txBody>
                    <a:bodyPr/>
                    <a:lstStyle/>
                    <a:p>
                      <a:r>
                        <a:rPr lang="en-US" sz="1000" dirty="0">
                          <a:latin typeface="Arial" pitchFamily="34" charset="0"/>
                          <a:cs typeface="Arial" pitchFamily="34" charset="0"/>
                        </a:rPr>
                        <a:t>SANOFIS</a:t>
                      </a:r>
                      <a:r>
                        <a:rPr lang="en-US" sz="1000" baseline="0" dirty="0">
                          <a:latin typeface="Arial" pitchFamily="34" charset="0"/>
                          <a:cs typeface="Arial" pitchFamily="34" charset="0"/>
                        </a:rPr>
                        <a:t> A</a:t>
                      </a:r>
                      <a:endParaRPr lang="en-US" sz="1000" dirty="0">
                        <a:latin typeface="Arial" pitchFamily="34" charset="0"/>
                        <a:cs typeface="Arial" pitchFamily="34" charset="0"/>
                      </a:endParaRPr>
                    </a:p>
                  </a:txBody>
                  <a:tcPr/>
                </a:tc>
                <a:tc>
                  <a:txBody>
                    <a:bodyPr/>
                    <a:lstStyle/>
                    <a:p>
                      <a:pPr algn="ctr"/>
                      <a:r>
                        <a:rPr lang="en-US" sz="1000" dirty="0">
                          <a:latin typeface="Arial" pitchFamily="34" charset="0"/>
                          <a:cs typeface="Arial" pitchFamily="34" charset="0"/>
                        </a:rPr>
                        <a:t>SNY3990861</a:t>
                      </a:r>
                    </a:p>
                  </a:txBody>
                  <a:tcPr/>
                </a:tc>
                <a:tc>
                  <a:txBody>
                    <a:bodyPr/>
                    <a:lstStyle/>
                    <a:p>
                      <a:pPr algn="ctr"/>
                      <a:r>
                        <a:rPr lang="en-US" sz="1000" dirty="0">
                          <a:latin typeface="Arial" pitchFamily="34" charset="0"/>
                          <a:cs typeface="Arial" pitchFamily="34" charset="0"/>
                        </a:rPr>
                        <a:t>1.250%</a:t>
                      </a:r>
                    </a:p>
                  </a:txBody>
                  <a:tcPr/>
                </a:tc>
                <a:tc>
                  <a:txBody>
                    <a:bodyPr/>
                    <a:lstStyle/>
                    <a:p>
                      <a:pPr algn="ctr"/>
                      <a:r>
                        <a:rPr lang="en-US" sz="1000" dirty="0">
                          <a:latin typeface="Arial" pitchFamily="34" charset="0"/>
                          <a:cs typeface="Arial" pitchFamily="34" charset="0"/>
                        </a:rPr>
                        <a:t>04/10/2018</a:t>
                      </a:r>
                    </a:p>
                  </a:txBody>
                  <a:tcPr/>
                </a:tc>
                <a:tc>
                  <a:txBody>
                    <a:bodyPr/>
                    <a:lstStyle/>
                    <a:p>
                      <a:pPr algn="ctr"/>
                      <a:r>
                        <a:rPr lang="en-US" sz="1000" dirty="0">
                          <a:latin typeface="Arial" pitchFamily="34" charset="0"/>
                          <a:cs typeface="Arial" pitchFamily="34" charset="0"/>
                        </a:rPr>
                        <a:t>A1/</a:t>
                      </a:r>
                    </a:p>
                  </a:txBody>
                  <a:tcPr/>
                </a:tc>
                <a:tc>
                  <a:txBody>
                    <a:bodyPr/>
                    <a:lstStyle/>
                    <a:p>
                      <a:pPr algn="ctr"/>
                      <a:r>
                        <a:rPr lang="en-US" sz="1000" dirty="0">
                          <a:latin typeface="Arial" pitchFamily="34" charset="0"/>
                          <a:cs typeface="Arial" pitchFamily="34" charset="0"/>
                        </a:rPr>
                        <a:t>99.94500</a:t>
                      </a:r>
                    </a:p>
                  </a:txBody>
                  <a:tcPr/>
                </a:tc>
                <a:tc>
                  <a:txBody>
                    <a:bodyPr/>
                    <a:lstStyle/>
                    <a:p>
                      <a:pPr algn="ctr"/>
                      <a:r>
                        <a:rPr lang="en-US" sz="1000" dirty="0">
                          <a:latin typeface="Arial" pitchFamily="34" charset="0"/>
                          <a:cs typeface="Arial" pitchFamily="34" charset="0"/>
                        </a:rPr>
                        <a:t>99.82800</a:t>
                      </a:r>
                    </a:p>
                  </a:txBody>
                  <a:tcPr/>
                </a:tc>
                <a:tc>
                  <a:txBody>
                    <a:bodyPr/>
                    <a:lstStyle/>
                    <a:p>
                      <a:pPr algn="ctr"/>
                      <a:r>
                        <a:rPr lang="en-US" sz="1000" dirty="0">
                          <a:latin typeface="Arial" pitchFamily="34" charset="0"/>
                          <a:cs typeface="Arial" pitchFamily="34" charset="0"/>
                        </a:rPr>
                        <a:t>99.91960</a:t>
                      </a:r>
                    </a:p>
                  </a:txBody>
                  <a:tcPr/>
                </a:tc>
                <a:tc>
                  <a:txBody>
                    <a:bodyPr/>
                    <a:lstStyle/>
                    <a:p>
                      <a:pPr algn="ctr"/>
                      <a:r>
                        <a:rPr lang="en-US" sz="1000" dirty="0">
                          <a:latin typeface="Arial" pitchFamily="34" charset="0"/>
                          <a:cs typeface="Arial" pitchFamily="34" charset="0"/>
                        </a:rPr>
                        <a:t>0.143600</a:t>
                      </a:r>
                    </a:p>
                  </a:txBody>
                  <a:tcPr/>
                </a:tc>
                <a:tc>
                  <a:txBody>
                    <a:bodyPr/>
                    <a:lstStyle/>
                    <a:p>
                      <a:pPr algn="ctr"/>
                      <a:r>
                        <a:rPr lang="en-US" sz="1000" dirty="0">
                          <a:latin typeface="Arial" pitchFamily="34" charset="0"/>
                          <a:cs typeface="Arial" pitchFamily="34" charset="0"/>
                        </a:rPr>
                        <a:t>1.344026</a:t>
                      </a:r>
                    </a:p>
                  </a:txBody>
                  <a:tcPr/>
                </a:tc>
                <a:extLst>
                  <a:ext uri="{0D108BD9-81ED-4DB2-BD59-A6C34878D82A}">
                    <a16:rowId xmlns:a16="http://schemas.microsoft.com/office/drawing/2014/main" val="10002"/>
                  </a:ext>
                </a:extLst>
              </a:tr>
              <a:tr h="0">
                <a:tc>
                  <a:txBody>
                    <a:bodyPr/>
                    <a:lstStyle/>
                    <a:p>
                      <a:r>
                        <a:rPr lang="en-US" sz="1000" dirty="0">
                          <a:latin typeface="Arial" pitchFamily="34" charset="0"/>
                          <a:cs typeface="Arial" pitchFamily="34" charset="0"/>
                        </a:rPr>
                        <a:t>MORGAN</a:t>
                      </a:r>
                      <a:r>
                        <a:rPr lang="en-US" sz="1000" baseline="0" dirty="0">
                          <a:latin typeface="Arial" pitchFamily="34" charset="0"/>
                          <a:cs typeface="Arial" pitchFamily="34" charset="0"/>
                        </a:rPr>
                        <a:t> </a:t>
                      </a:r>
                      <a:r>
                        <a:rPr lang="en-US" sz="1000" dirty="0">
                          <a:latin typeface="Arial" pitchFamily="34" charset="0"/>
                          <a:cs typeface="Arial" pitchFamily="34" charset="0"/>
                        </a:rPr>
                        <a:t>STANLEY</a:t>
                      </a:r>
                    </a:p>
                  </a:txBody>
                  <a:tcPr/>
                </a:tc>
                <a:tc>
                  <a:txBody>
                    <a:bodyPr/>
                    <a:lstStyle/>
                    <a:p>
                      <a:pPr algn="ctr"/>
                      <a:r>
                        <a:rPr lang="en-US" sz="1000" dirty="0">
                          <a:latin typeface="Arial" pitchFamily="34" charset="0"/>
                          <a:cs typeface="Arial" pitchFamily="34" charset="0"/>
                        </a:rPr>
                        <a:t>MS4190343</a:t>
                      </a:r>
                    </a:p>
                  </a:txBody>
                  <a:tcPr/>
                </a:tc>
                <a:tc>
                  <a:txBody>
                    <a:bodyPr/>
                    <a:lstStyle/>
                    <a:p>
                      <a:pPr algn="ctr"/>
                      <a:r>
                        <a:rPr lang="en-US" sz="1000" dirty="0">
                          <a:latin typeface="Arial" pitchFamily="34" charset="0"/>
                          <a:cs typeface="Arial" pitchFamily="34" charset="0"/>
                        </a:rPr>
                        <a:t>1.875%</a:t>
                      </a:r>
                    </a:p>
                  </a:txBody>
                  <a:tcPr/>
                </a:tc>
                <a:tc>
                  <a:txBody>
                    <a:bodyPr/>
                    <a:lstStyle/>
                    <a:p>
                      <a:pPr algn="ctr"/>
                      <a:r>
                        <a:rPr lang="en-US" sz="1000" dirty="0">
                          <a:latin typeface="Arial" pitchFamily="34" charset="0"/>
                          <a:cs typeface="Arial" pitchFamily="34" charset="0"/>
                        </a:rPr>
                        <a:t>01/05/2018</a:t>
                      </a:r>
                    </a:p>
                  </a:txBody>
                  <a:tcPr/>
                </a:tc>
                <a:tc>
                  <a:txBody>
                    <a:bodyPr/>
                    <a:lstStyle/>
                    <a:p>
                      <a:pPr algn="ctr"/>
                      <a:r>
                        <a:rPr lang="en-US" sz="1000" dirty="0">
                          <a:latin typeface="Arial" pitchFamily="34" charset="0"/>
                          <a:cs typeface="Arial" pitchFamily="34" charset="0"/>
                        </a:rPr>
                        <a:t>A3/BBB+</a:t>
                      </a:r>
                    </a:p>
                  </a:txBody>
                  <a:tcPr/>
                </a:tc>
                <a:tc>
                  <a:txBody>
                    <a:bodyPr/>
                    <a:lstStyle/>
                    <a:p>
                      <a:pPr algn="ctr"/>
                      <a:r>
                        <a:rPr lang="en-US" sz="1000" dirty="0">
                          <a:latin typeface="Arial" pitchFamily="34" charset="0"/>
                          <a:cs typeface="Arial" pitchFamily="34" charset="0"/>
                        </a:rPr>
                        <a:t>100.38300</a:t>
                      </a:r>
                    </a:p>
                  </a:txBody>
                  <a:tcPr/>
                </a:tc>
                <a:tc>
                  <a:txBody>
                    <a:bodyPr/>
                    <a:lstStyle/>
                    <a:p>
                      <a:pPr algn="ctr"/>
                      <a:r>
                        <a:rPr lang="en-US" sz="1000" dirty="0">
                          <a:latin typeface="Arial" pitchFamily="34" charset="0"/>
                          <a:cs typeface="Arial" pitchFamily="34" charset="0"/>
                        </a:rPr>
                        <a:t>100.12700</a:t>
                      </a:r>
                    </a:p>
                  </a:txBody>
                  <a:tcPr/>
                </a:tc>
                <a:tc>
                  <a:txBody>
                    <a:bodyPr/>
                    <a:lstStyle/>
                    <a:p>
                      <a:pPr algn="ctr"/>
                      <a:r>
                        <a:rPr lang="en-US" sz="1000" dirty="0">
                          <a:latin typeface="Arial" pitchFamily="34" charset="0"/>
                          <a:cs typeface="Arial" pitchFamily="34" charset="0"/>
                        </a:rPr>
                        <a:t>100.30600</a:t>
                      </a:r>
                    </a:p>
                  </a:txBody>
                  <a:tcPr/>
                </a:tc>
                <a:tc>
                  <a:txBody>
                    <a:bodyPr/>
                    <a:lstStyle/>
                    <a:p>
                      <a:pPr algn="ctr"/>
                      <a:r>
                        <a:rPr lang="en-US" sz="1000" dirty="0">
                          <a:latin typeface="Arial"/>
                          <a:cs typeface="Arial"/>
                        </a:rPr>
                        <a:t>−</a:t>
                      </a:r>
                      <a:r>
                        <a:rPr lang="en-US" sz="1000" dirty="0">
                          <a:latin typeface="Arial" pitchFamily="34" charset="0"/>
                          <a:cs typeface="Arial" pitchFamily="34" charset="0"/>
                        </a:rPr>
                        <a:t>0.060733</a:t>
                      </a:r>
                    </a:p>
                  </a:txBody>
                  <a:tcPr/>
                </a:tc>
                <a:tc>
                  <a:txBody>
                    <a:bodyPr/>
                    <a:lstStyle/>
                    <a:p>
                      <a:pPr algn="ctr"/>
                      <a:r>
                        <a:rPr lang="en-US" sz="1000" dirty="0">
                          <a:latin typeface="Arial" pitchFamily="34" charset="0"/>
                          <a:cs typeface="Arial" pitchFamily="34" charset="0"/>
                        </a:rPr>
                        <a:t>1.355591</a:t>
                      </a:r>
                    </a:p>
                  </a:txBody>
                  <a:tcPr/>
                </a:tc>
                <a:extLst>
                  <a:ext uri="{0D108BD9-81ED-4DB2-BD59-A6C34878D82A}">
                    <a16:rowId xmlns:a16="http://schemas.microsoft.com/office/drawing/2014/main" val="10003"/>
                  </a:ext>
                </a:extLst>
              </a:tr>
              <a:tr h="0">
                <a:tc>
                  <a:txBody>
                    <a:bodyPr/>
                    <a:lstStyle/>
                    <a:p>
                      <a:r>
                        <a:rPr lang="en-US" sz="1000" dirty="0">
                          <a:latin typeface="Arial" pitchFamily="34" charset="0"/>
                          <a:cs typeface="Arial" pitchFamily="34" charset="0"/>
                        </a:rPr>
                        <a:t>WESTPAC BKG CORP</a:t>
                      </a:r>
                    </a:p>
                  </a:txBody>
                  <a:tcPr/>
                </a:tc>
                <a:tc>
                  <a:txBody>
                    <a:bodyPr/>
                    <a:lstStyle/>
                    <a:p>
                      <a:pPr algn="ctr"/>
                      <a:r>
                        <a:rPr lang="en-US" sz="1000" dirty="0">
                          <a:latin typeface="Arial" pitchFamily="34" charset="0"/>
                          <a:cs typeface="Arial" pitchFamily="34" charset="0"/>
                        </a:rPr>
                        <a:t>WBK4461873</a:t>
                      </a:r>
                    </a:p>
                  </a:txBody>
                  <a:tcPr/>
                </a:tc>
                <a:tc>
                  <a:txBody>
                    <a:bodyPr/>
                    <a:lstStyle/>
                    <a:p>
                      <a:pPr algn="ctr"/>
                      <a:r>
                        <a:rPr lang="en-US" sz="1000" dirty="0">
                          <a:latin typeface="Arial" pitchFamily="34" charset="0"/>
                          <a:cs typeface="Arial" pitchFamily="34" charset="0"/>
                        </a:rPr>
                        <a:t>2.150%</a:t>
                      </a:r>
                    </a:p>
                  </a:txBody>
                  <a:tcPr/>
                </a:tc>
                <a:tc>
                  <a:txBody>
                    <a:bodyPr/>
                    <a:lstStyle/>
                    <a:p>
                      <a:pPr algn="ctr"/>
                      <a:r>
                        <a:rPr lang="en-US" sz="1000" dirty="0">
                          <a:latin typeface="Arial" pitchFamily="34" charset="0"/>
                          <a:cs typeface="Arial" pitchFamily="34" charset="0"/>
                        </a:rPr>
                        <a:t>03/06/2020</a:t>
                      </a:r>
                    </a:p>
                  </a:txBody>
                  <a:tcPr/>
                </a:tc>
                <a:tc>
                  <a:txBody>
                    <a:bodyPr/>
                    <a:lstStyle/>
                    <a:p>
                      <a:pPr algn="ctr"/>
                      <a:r>
                        <a:rPr lang="en-US" sz="1000" dirty="0">
                          <a:latin typeface="Arial" pitchFamily="34" charset="0"/>
                          <a:cs typeface="Arial" pitchFamily="34" charset="0"/>
                        </a:rPr>
                        <a:t>Aa2/</a:t>
                      </a:r>
                    </a:p>
                  </a:txBody>
                  <a:tcPr/>
                </a:tc>
                <a:tc>
                  <a:txBody>
                    <a:bodyPr/>
                    <a:lstStyle/>
                    <a:p>
                      <a:pPr algn="ctr"/>
                      <a:r>
                        <a:rPr lang="en-US" sz="1000" dirty="0">
                          <a:latin typeface="Arial" pitchFamily="34" charset="0"/>
                          <a:cs typeface="Arial" pitchFamily="34" charset="0"/>
                        </a:rPr>
                        <a:t>100.38400</a:t>
                      </a:r>
                    </a:p>
                  </a:txBody>
                  <a:tcPr/>
                </a:tc>
                <a:tc>
                  <a:txBody>
                    <a:bodyPr/>
                    <a:lstStyle/>
                    <a:p>
                      <a:pPr algn="ctr"/>
                      <a:r>
                        <a:rPr lang="en-US" sz="1000" dirty="0">
                          <a:latin typeface="Arial" pitchFamily="34" charset="0"/>
                          <a:cs typeface="Arial" pitchFamily="34" charset="0"/>
                        </a:rPr>
                        <a:t>100.27000</a:t>
                      </a:r>
                    </a:p>
                  </a:txBody>
                  <a:tcPr/>
                </a:tc>
                <a:tc>
                  <a:txBody>
                    <a:bodyPr/>
                    <a:lstStyle/>
                    <a:p>
                      <a:pPr algn="ctr"/>
                      <a:r>
                        <a:rPr lang="en-US" sz="1000" dirty="0">
                          <a:latin typeface="Arial" pitchFamily="34" charset="0"/>
                          <a:cs typeface="Arial" pitchFamily="34" charset="0"/>
                        </a:rPr>
                        <a:t>100.38400</a:t>
                      </a:r>
                    </a:p>
                  </a:txBody>
                  <a:tcPr/>
                </a:tc>
                <a:tc>
                  <a:txBody>
                    <a:bodyPr/>
                    <a:lstStyle/>
                    <a:p>
                      <a:pPr algn="ctr"/>
                      <a:r>
                        <a:rPr lang="en-US" sz="1000" dirty="0">
                          <a:latin typeface="Arial" pitchFamily="34" charset="0"/>
                          <a:cs typeface="Arial" pitchFamily="34" charset="0"/>
                        </a:rPr>
                        <a:t>0.075000</a:t>
                      </a:r>
                    </a:p>
                  </a:txBody>
                  <a:tcPr/>
                </a:tc>
                <a:tc>
                  <a:txBody>
                    <a:bodyPr/>
                    <a:lstStyle/>
                    <a:p>
                      <a:pPr algn="ctr"/>
                      <a:r>
                        <a:rPr lang="en-US" sz="1000" dirty="0">
                          <a:latin typeface="Arial" pitchFamily="34" charset="0"/>
                          <a:cs typeface="Arial" pitchFamily="34" charset="0"/>
                        </a:rPr>
                        <a:t>2.005983</a:t>
                      </a:r>
                    </a:p>
                  </a:txBody>
                  <a:tcPr/>
                </a:tc>
                <a:extLst>
                  <a:ext uri="{0D108BD9-81ED-4DB2-BD59-A6C34878D82A}">
                    <a16:rowId xmlns:a16="http://schemas.microsoft.com/office/drawing/2014/main" val="10004"/>
                  </a:ext>
                </a:extLst>
              </a:tr>
              <a:tr h="152400">
                <a:tc>
                  <a:txBody>
                    <a:bodyPr/>
                    <a:lstStyle/>
                    <a:p>
                      <a:r>
                        <a:rPr lang="en-US" sz="1000" dirty="0">
                          <a:latin typeface="Arial" pitchFamily="34" charset="0"/>
                          <a:cs typeface="Arial" pitchFamily="34" charset="0"/>
                        </a:rPr>
                        <a:t>ROYAL BK CDA</a:t>
                      </a:r>
                    </a:p>
                  </a:txBody>
                  <a:tcPr/>
                </a:tc>
                <a:tc>
                  <a:txBody>
                    <a:bodyPr/>
                    <a:lstStyle/>
                    <a:p>
                      <a:pPr algn="ctr"/>
                      <a:r>
                        <a:rPr lang="en-US" sz="1000" dirty="0">
                          <a:latin typeface="Arial" pitchFamily="34" charset="0"/>
                          <a:cs typeface="Arial" pitchFamily="34" charset="0"/>
                        </a:rPr>
                        <a:t>RY4207609</a:t>
                      </a:r>
                    </a:p>
                  </a:txBody>
                  <a:tcPr/>
                </a:tc>
                <a:tc>
                  <a:txBody>
                    <a:bodyPr/>
                    <a:lstStyle/>
                    <a:p>
                      <a:pPr algn="ctr"/>
                      <a:r>
                        <a:rPr lang="en-US" sz="1000" dirty="0">
                          <a:latin typeface="Arial" pitchFamily="34" charset="0"/>
                          <a:cs typeface="Arial" pitchFamily="34" charset="0"/>
                        </a:rPr>
                        <a:t>1.875%</a:t>
                      </a:r>
                    </a:p>
                  </a:txBody>
                  <a:tcPr/>
                </a:tc>
                <a:tc>
                  <a:txBody>
                    <a:bodyPr/>
                    <a:lstStyle/>
                    <a:p>
                      <a:pPr algn="ctr"/>
                      <a:r>
                        <a:rPr lang="en-US" sz="1000" dirty="0">
                          <a:latin typeface="Arial" pitchFamily="34" charset="0"/>
                          <a:cs typeface="Arial" pitchFamily="34" charset="0"/>
                        </a:rPr>
                        <a:t>02/05/2020</a:t>
                      </a:r>
                    </a:p>
                  </a:txBody>
                  <a:tcPr/>
                </a:tc>
                <a:tc>
                  <a:txBody>
                    <a:bodyPr/>
                    <a:lstStyle/>
                    <a:p>
                      <a:pPr algn="ctr"/>
                      <a:r>
                        <a:rPr lang="en-US" sz="1000" dirty="0" err="1">
                          <a:latin typeface="Arial" pitchFamily="34" charset="0"/>
                          <a:cs typeface="Arial" pitchFamily="34" charset="0"/>
                        </a:rPr>
                        <a:t>Aaa</a:t>
                      </a:r>
                      <a:r>
                        <a:rPr lang="en-US" sz="1000" dirty="0">
                          <a:latin typeface="Arial" pitchFamily="34" charset="0"/>
                          <a:cs typeface="Arial" pitchFamily="34" charset="0"/>
                        </a:rPr>
                        <a:t>/</a:t>
                      </a:r>
                    </a:p>
                  </a:txBody>
                  <a:tcPr/>
                </a:tc>
                <a:tc>
                  <a:txBody>
                    <a:bodyPr/>
                    <a:lstStyle/>
                    <a:p>
                      <a:pPr algn="ctr"/>
                      <a:r>
                        <a:rPr lang="en-US" sz="1000" dirty="0">
                          <a:latin typeface="Arial" pitchFamily="34" charset="0"/>
                          <a:cs typeface="Arial" pitchFamily="34" charset="0"/>
                        </a:rPr>
                        <a:t>99.89200</a:t>
                      </a:r>
                    </a:p>
                  </a:txBody>
                  <a:tcPr/>
                </a:tc>
                <a:tc>
                  <a:txBody>
                    <a:bodyPr/>
                    <a:lstStyle/>
                    <a:p>
                      <a:pPr algn="ctr"/>
                      <a:r>
                        <a:rPr lang="en-US" sz="1000" dirty="0">
                          <a:latin typeface="Arial" pitchFamily="34" charset="0"/>
                          <a:cs typeface="Arial" pitchFamily="34" charset="0"/>
                        </a:rPr>
                        <a:t>99.81200</a:t>
                      </a:r>
                    </a:p>
                  </a:txBody>
                  <a:tcPr/>
                </a:tc>
                <a:tc>
                  <a:txBody>
                    <a:bodyPr/>
                    <a:lstStyle/>
                    <a:p>
                      <a:pPr algn="ctr"/>
                      <a:r>
                        <a:rPr lang="en-US" sz="1000" dirty="0">
                          <a:latin typeface="Arial" pitchFamily="34" charset="0"/>
                          <a:cs typeface="Arial" pitchFamily="34" charset="0"/>
                        </a:rPr>
                        <a:t>99.81200</a:t>
                      </a:r>
                    </a:p>
                  </a:txBody>
                  <a:tcPr/>
                </a:tc>
                <a:tc>
                  <a:txBody>
                    <a:bodyPr/>
                    <a:lstStyle/>
                    <a:p>
                      <a:pPr algn="ctr"/>
                      <a:r>
                        <a:rPr lang="en-US" sz="1000" dirty="0">
                          <a:latin typeface="Arial" pitchFamily="34" charset="0"/>
                          <a:cs typeface="Arial" pitchFamily="34" charset="0"/>
                        </a:rPr>
                        <a:t>0.079000</a:t>
                      </a:r>
                    </a:p>
                  </a:txBody>
                  <a:tcPr/>
                </a:tc>
                <a:tc>
                  <a:txBody>
                    <a:bodyPr/>
                    <a:lstStyle/>
                    <a:p>
                      <a:pPr algn="ctr"/>
                      <a:r>
                        <a:rPr lang="en-US" sz="1000" dirty="0">
                          <a:latin typeface="Arial" pitchFamily="34" charset="0"/>
                          <a:cs typeface="Arial" pitchFamily="34" charset="0"/>
                        </a:rPr>
                        <a:t>1.946994</a:t>
                      </a:r>
                    </a:p>
                  </a:txBody>
                  <a:tcPr/>
                </a:tc>
                <a:extLst>
                  <a:ext uri="{0D108BD9-81ED-4DB2-BD59-A6C34878D82A}">
                    <a16:rowId xmlns:a16="http://schemas.microsoft.com/office/drawing/2014/main" val="10005"/>
                  </a:ext>
                </a:extLst>
              </a:tr>
              <a:tr h="137160">
                <a:tc>
                  <a:txBody>
                    <a:bodyPr/>
                    <a:lstStyle/>
                    <a:p>
                      <a:r>
                        <a:rPr lang="en-US" sz="1000" dirty="0">
                          <a:latin typeface="Arial" pitchFamily="34" charset="0"/>
                          <a:cs typeface="Arial" pitchFamily="34" charset="0"/>
                        </a:rPr>
                        <a:t>CREDIT SUISSE AG NEW YORK BRH</a:t>
                      </a:r>
                      <a:r>
                        <a:rPr lang="en-US" sz="1000" baseline="0" dirty="0">
                          <a:latin typeface="Arial" pitchFamily="34" charset="0"/>
                          <a:cs typeface="Arial" pitchFamily="34" charset="0"/>
                        </a:rPr>
                        <a:t> MEDIUM TER</a:t>
                      </a:r>
                      <a:endParaRPr lang="en-US" sz="1000" dirty="0">
                        <a:latin typeface="Arial" pitchFamily="34" charset="0"/>
                        <a:cs typeface="Arial" pitchFamily="34" charset="0"/>
                      </a:endParaRPr>
                    </a:p>
                  </a:txBody>
                  <a:tcPr/>
                </a:tc>
                <a:tc>
                  <a:txBody>
                    <a:bodyPr/>
                    <a:lstStyle/>
                    <a:p>
                      <a:pPr algn="ctr"/>
                      <a:r>
                        <a:rPr lang="en-US" sz="1000" dirty="0">
                          <a:latin typeface="Arial" pitchFamily="34" charset="0"/>
                          <a:cs typeface="Arial" pitchFamily="34" charset="0"/>
                        </a:rPr>
                        <a:t>CS4237858</a:t>
                      </a:r>
                    </a:p>
                  </a:txBody>
                  <a:tcPr/>
                </a:tc>
                <a:tc>
                  <a:txBody>
                    <a:bodyPr/>
                    <a:lstStyle/>
                    <a:p>
                      <a:pPr algn="ctr"/>
                      <a:r>
                        <a:rPr lang="en-US" sz="1000" dirty="0">
                          <a:latin typeface="Arial" pitchFamily="34" charset="0"/>
                          <a:cs typeface="Arial" pitchFamily="34" charset="0"/>
                        </a:rPr>
                        <a:t>1.700%</a:t>
                      </a:r>
                    </a:p>
                  </a:txBody>
                  <a:tcPr/>
                </a:tc>
                <a:tc>
                  <a:txBody>
                    <a:bodyPr/>
                    <a:lstStyle/>
                    <a:p>
                      <a:pPr algn="ctr"/>
                      <a:r>
                        <a:rPr lang="en-US" sz="1000" dirty="0">
                          <a:latin typeface="Arial" pitchFamily="34" charset="0"/>
                          <a:cs typeface="Arial" pitchFamily="34" charset="0"/>
                        </a:rPr>
                        <a:t>04/27/2018</a:t>
                      </a:r>
                    </a:p>
                  </a:txBody>
                  <a:tcPr/>
                </a:tc>
                <a:tc>
                  <a:txBody>
                    <a:bodyPr/>
                    <a:lstStyle/>
                    <a:p>
                      <a:pPr algn="ctr"/>
                      <a:r>
                        <a:rPr lang="en-US" sz="1000" dirty="0">
                          <a:latin typeface="Arial" pitchFamily="34" charset="0"/>
                          <a:cs typeface="Arial" pitchFamily="34" charset="0"/>
                        </a:rPr>
                        <a:t>A1/A</a:t>
                      </a:r>
                    </a:p>
                  </a:txBody>
                  <a:tcPr/>
                </a:tc>
                <a:tc>
                  <a:txBody>
                    <a:bodyPr/>
                    <a:lstStyle/>
                    <a:p>
                      <a:pPr algn="ctr"/>
                      <a:r>
                        <a:rPr lang="en-US" sz="1000" dirty="0">
                          <a:latin typeface="Arial" pitchFamily="34" charset="0"/>
                          <a:cs typeface="Arial" pitchFamily="34" charset="0"/>
                        </a:rPr>
                        <a:t>100.09500</a:t>
                      </a:r>
                    </a:p>
                  </a:txBody>
                  <a:tcPr/>
                </a:tc>
                <a:tc>
                  <a:txBody>
                    <a:bodyPr/>
                    <a:lstStyle/>
                    <a:p>
                      <a:pPr algn="ctr"/>
                      <a:r>
                        <a:rPr lang="en-US" sz="1000" dirty="0">
                          <a:latin typeface="Arial" pitchFamily="34" charset="0"/>
                          <a:cs typeface="Arial" pitchFamily="34" charset="0"/>
                        </a:rPr>
                        <a:t>100.03600</a:t>
                      </a:r>
                    </a:p>
                  </a:txBody>
                  <a:tcPr/>
                </a:tc>
                <a:tc>
                  <a:txBody>
                    <a:bodyPr/>
                    <a:lstStyle/>
                    <a:p>
                      <a:pPr algn="ctr"/>
                      <a:r>
                        <a:rPr lang="en-US" sz="1000" dirty="0">
                          <a:latin typeface="Arial" pitchFamily="34" charset="0"/>
                          <a:cs typeface="Arial" pitchFamily="34" charset="0"/>
                        </a:rPr>
                        <a:t>100.07600</a:t>
                      </a:r>
                    </a:p>
                  </a:txBody>
                  <a:tcPr/>
                </a:tc>
                <a:tc>
                  <a:txBody>
                    <a:bodyPr/>
                    <a:lstStyle/>
                    <a:p>
                      <a:pPr algn="ctr"/>
                      <a:r>
                        <a:rPr lang="en-US" sz="1000" dirty="0">
                          <a:latin typeface="Arial" pitchFamily="34" charset="0"/>
                          <a:cs typeface="Arial" pitchFamily="34" charset="0"/>
                        </a:rPr>
                        <a:t>0.053000</a:t>
                      </a:r>
                    </a:p>
                  </a:txBody>
                  <a:tcPr/>
                </a:tc>
                <a:tc>
                  <a:txBody>
                    <a:bodyPr/>
                    <a:lstStyle/>
                    <a:p>
                      <a:pPr algn="ctr"/>
                      <a:r>
                        <a:rPr lang="en-US" sz="1000" dirty="0">
                          <a:latin typeface="Arial" pitchFamily="34" charset="0"/>
                          <a:cs typeface="Arial" pitchFamily="34" charset="0"/>
                        </a:rPr>
                        <a:t>1.614536</a:t>
                      </a:r>
                    </a:p>
                  </a:txBody>
                  <a:tcPr/>
                </a:tc>
                <a:extLst>
                  <a:ext uri="{0D108BD9-81ED-4DB2-BD59-A6C34878D82A}">
                    <a16:rowId xmlns:a16="http://schemas.microsoft.com/office/drawing/2014/main" val="10006"/>
                  </a:ext>
                </a:extLst>
              </a:tr>
              <a:tr h="121920">
                <a:tc>
                  <a:txBody>
                    <a:bodyPr/>
                    <a:lstStyle/>
                    <a:p>
                      <a:r>
                        <a:rPr lang="en-US" sz="1000" dirty="0">
                          <a:latin typeface="Arial" pitchFamily="34" charset="0"/>
                          <a:cs typeface="Arial" pitchFamily="34" charset="0"/>
                        </a:rPr>
                        <a:t>PACCAR FINL CORP MEDIUM TERM SR NTS BOOK</a:t>
                      </a:r>
                    </a:p>
                  </a:txBody>
                  <a:tcPr/>
                </a:tc>
                <a:tc>
                  <a:txBody>
                    <a:bodyPr/>
                    <a:lstStyle/>
                    <a:p>
                      <a:pPr algn="ctr"/>
                      <a:r>
                        <a:rPr lang="en-US" sz="1000" dirty="0">
                          <a:latin typeface="Arial" pitchFamily="34" charset="0"/>
                          <a:cs typeface="Arial" pitchFamily="34" charset="0"/>
                        </a:rPr>
                        <a:t>PCAR4361418</a:t>
                      </a:r>
                    </a:p>
                  </a:txBody>
                  <a:tcPr/>
                </a:tc>
                <a:tc>
                  <a:txBody>
                    <a:bodyPr/>
                    <a:lstStyle/>
                    <a:p>
                      <a:pPr algn="ctr"/>
                      <a:r>
                        <a:rPr lang="en-US" sz="1000" dirty="0">
                          <a:latin typeface="Arial" pitchFamily="34" charset="0"/>
                          <a:cs typeface="Arial" pitchFamily="34" charset="0"/>
                        </a:rPr>
                        <a:t>1.300%</a:t>
                      </a:r>
                    </a:p>
                  </a:txBody>
                  <a:tcPr/>
                </a:tc>
                <a:tc>
                  <a:txBody>
                    <a:bodyPr/>
                    <a:lstStyle/>
                    <a:p>
                      <a:pPr algn="ctr"/>
                      <a:r>
                        <a:rPr lang="en-US" sz="1000" dirty="0">
                          <a:latin typeface="Arial" pitchFamily="34" charset="0"/>
                          <a:cs typeface="Arial" pitchFamily="34" charset="0"/>
                        </a:rPr>
                        <a:t>05/10/2019</a:t>
                      </a:r>
                    </a:p>
                  </a:txBody>
                  <a:tcPr/>
                </a:tc>
                <a:tc>
                  <a:txBody>
                    <a:bodyPr/>
                    <a:lstStyle/>
                    <a:p>
                      <a:pPr algn="ctr"/>
                      <a:r>
                        <a:rPr lang="en-US" sz="1000" dirty="0">
                          <a:latin typeface="Arial" pitchFamily="34" charset="0"/>
                          <a:cs typeface="Arial" pitchFamily="34" charset="0"/>
                        </a:rPr>
                        <a:t>A1/A+</a:t>
                      </a:r>
                    </a:p>
                  </a:txBody>
                  <a:tcPr/>
                </a:tc>
                <a:tc>
                  <a:txBody>
                    <a:bodyPr/>
                    <a:lstStyle/>
                    <a:p>
                      <a:pPr algn="ctr"/>
                      <a:r>
                        <a:rPr lang="en-US" sz="1000" dirty="0">
                          <a:latin typeface="Arial" pitchFamily="34" charset="0"/>
                          <a:cs typeface="Arial" pitchFamily="34" charset="0"/>
                        </a:rPr>
                        <a:t>99.18213</a:t>
                      </a:r>
                    </a:p>
                  </a:txBody>
                  <a:tcPr/>
                </a:tc>
                <a:tc>
                  <a:txBody>
                    <a:bodyPr/>
                    <a:lstStyle/>
                    <a:p>
                      <a:pPr algn="ctr"/>
                      <a:r>
                        <a:rPr lang="en-US" sz="1000" dirty="0">
                          <a:latin typeface="Arial" pitchFamily="34" charset="0"/>
                          <a:cs typeface="Arial" pitchFamily="34" charset="0"/>
                        </a:rPr>
                        <a:t>99.05900</a:t>
                      </a:r>
                    </a:p>
                  </a:txBody>
                  <a:tcPr/>
                </a:tc>
                <a:tc>
                  <a:txBody>
                    <a:bodyPr/>
                    <a:lstStyle/>
                    <a:p>
                      <a:pPr algn="ctr"/>
                      <a:r>
                        <a:rPr lang="en-US" sz="1000" dirty="0">
                          <a:latin typeface="Arial" pitchFamily="34" charset="0"/>
                          <a:cs typeface="Arial" pitchFamily="34" charset="0"/>
                        </a:rPr>
                        <a:t>99.11600</a:t>
                      </a:r>
                    </a:p>
                  </a:txBody>
                  <a:tcPr/>
                </a:tc>
                <a:tc>
                  <a:txBody>
                    <a:bodyPr/>
                    <a:lstStyle/>
                    <a:p>
                      <a:pPr algn="ctr"/>
                      <a:r>
                        <a:rPr lang="en-US" sz="1000" dirty="0">
                          <a:latin typeface="Arial" pitchFamily="34" charset="0"/>
                          <a:cs typeface="Arial" pitchFamily="34" charset="0"/>
                        </a:rPr>
                        <a:t>0.050000</a:t>
                      </a:r>
                    </a:p>
                  </a:txBody>
                  <a:tcPr/>
                </a:tc>
                <a:tc>
                  <a:txBody>
                    <a:bodyPr/>
                    <a:lstStyle/>
                    <a:p>
                      <a:pPr algn="ctr"/>
                      <a:r>
                        <a:rPr lang="en-US" sz="1000" dirty="0">
                          <a:latin typeface="Arial" pitchFamily="34" charset="0"/>
                          <a:cs typeface="Arial" pitchFamily="34" charset="0"/>
                        </a:rPr>
                        <a:t>1.764976</a:t>
                      </a:r>
                    </a:p>
                  </a:txBody>
                  <a:tcPr/>
                </a:tc>
                <a:extLst>
                  <a:ext uri="{0D108BD9-81ED-4DB2-BD59-A6C34878D82A}">
                    <a16:rowId xmlns:a16="http://schemas.microsoft.com/office/drawing/2014/main" val="10007"/>
                  </a:ext>
                </a:extLst>
              </a:tr>
              <a:tr h="0">
                <a:tc>
                  <a:txBody>
                    <a:bodyPr/>
                    <a:lstStyle/>
                    <a:p>
                      <a:r>
                        <a:rPr lang="en-US" sz="1000" dirty="0">
                          <a:latin typeface="Arial" pitchFamily="34" charset="0"/>
                          <a:cs typeface="Arial" pitchFamily="34" charset="0"/>
                        </a:rPr>
                        <a:t>HSBC USA INC</a:t>
                      </a:r>
                    </a:p>
                  </a:txBody>
                  <a:tcPr/>
                </a:tc>
                <a:tc>
                  <a:txBody>
                    <a:bodyPr/>
                    <a:lstStyle/>
                    <a:p>
                      <a:pPr algn="ctr"/>
                      <a:r>
                        <a:rPr lang="en-US" sz="1000" dirty="0">
                          <a:latin typeface="Arial" pitchFamily="34" charset="0"/>
                          <a:cs typeface="Arial" pitchFamily="34" charset="0"/>
                        </a:rPr>
                        <a:t>HBC4217868</a:t>
                      </a:r>
                    </a:p>
                  </a:txBody>
                  <a:tcPr/>
                </a:tc>
                <a:tc>
                  <a:txBody>
                    <a:bodyPr/>
                    <a:lstStyle/>
                    <a:p>
                      <a:pPr algn="ctr"/>
                      <a:r>
                        <a:rPr lang="en-US" sz="1000" dirty="0">
                          <a:latin typeface="Arial" pitchFamily="34" charset="0"/>
                          <a:cs typeface="Arial" pitchFamily="34" charset="0"/>
                        </a:rPr>
                        <a:t>2.350%</a:t>
                      </a:r>
                    </a:p>
                  </a:txBody>
                  <a:tcPr/>
                </a:tc>
                <a:tc>
                  <a:txBody>
                    <a:bodyPr/>
                    <a:lstStyle/>
                    <a:p>
                      <a:pPr algn="ctr"/>
                      <a:r>
                        <a:rPr lang="en-US" sz="1000" dirty="0">
                          <a:latin typeface="Arial" pitchFamily="34" charset="0"/>
                          <a:cs typeface="Arial" pitchFamily="34" charset="0"/>
                        </a:rPr>
                        <a:t>03/05/2020</a:t>
                      </a:r>
                    </a:p>
                  </a:txBody>
                  <a:tcPr/>
                </a:tc>
                <a:tc>
                  <a:txBody>
                    <a:bodyPr/>
                    <a:lstStyle/>
                    <a:p>
                      <a:pPr algn="ctr"/>
                      <a:r>
                        <a:rPr lang="en-US" sz="1000" dirty="0">
                          <a:latin typeface="Arial" pitchFamily="34" charset="0"/>
                          <a:cs typeface="Arial" pitchFamily="34" charset="0"/>
                        </a:rPr>
                        <a:t>A2/A</a:t>
                      </a:r>
                    </a:p>
                  </a:txBody>
                  <a:tcPr/>
                </a:tc>
                <a:tc>
                  <a:txBody>
                    <a:bodyPr/>
                    <a:lstStyle/>
                    <a:p>
                      <a:pPr algn="ctr"/>
                      <a:r>
                        <a:rPr lang="en-US" sz="1000" dirty="0">
                          <a:latin typeface="Arial" pitchFamily="34" charset="0"/>
                          <a:cs typeface="Arial" pitchFamily="34" charset="0"/>
                        </a:rPr>
                        <a:t>100.76200</a:t>
                      </a:r>
                    </a:p>
                  </a:txBody>
                  <a:tcPr/>
                </a:tc>
                <a:tc>
                  <a:txBody>
                    <a:bodyPr/>
                    <a:lstStyle/>
                    <a:p>
                      <a:pPr algn="ctr"/>
                      <a:r>
                        <a:rPr lang="en-US" sz="1000" dirty="0">
                          <a:latin typeface="Arial" pitchFamily="34" charset="0"/>
                          <a:cs typeface="Arial" pitchFamily="34" charset="0"/>
                        </a:rPr>
                        <a:t>100.56400</a:t>
                      </a:r>
                    </a:p>
                  </a:txBody>
                  <a:tcPr/>
                </a:tc>
                <a:tc>
                  <a:txBody>
                    <a:bodyPr/>
                    <a:lstStyle/>
                    <a:p>
                      <a:pPr algn="ctr"/>
                      <a:r>
                        <a:rPr lang="en-US" sz="1000" dirty="0">
                          <a:latin typeface="Arial" pitchFamily="34" charset="0"/>
                          <a:cs typeface="Arial" pitchFamily="34" charset="0"/>
                        </a:rPr>
                        <a:t>100.56400</a:t>
                      </a:r>
                    </a:p>
                  </a:txBody>
                  <a:tcPr/>
                </a:tc>
                <a:tc>
                  <a:txBody>
                    <a:bodyPr/>
                    <a:lstStyle/>
                    <a:p>
                      <a:pPr algn="ctr"/>
                      <a:r>
                        <a:rPr lang="en-US" sz="1000" dirty="0">
                          <a:latin typeface="Arial" pitchFamily="34" charset="0"/>
                          <a:cs typeface="Arial" pitchFamily="34" charset="0"/>
                        </a:rPr>
                        <a:t>−0.214000</a:t>
                      </a:r>
                    </a:p>
                  </a:txBody>
                  <a:tcPr/>
                </a:tc>
                <a:tc>
                  <a:txBody>
                    <a:bodyPr/>
                    <a:lstStyle/>
                    <a:p>
                      <a:pPr algn="ctr"/>
                      <a:r>
                        <a:rPr lang="en-US" sz="1000" dirty="0">
                          <a:latin typeface="Arial" pitchFamily="34" charset="0"/>
                          <a:cs typeface="Arial" pitchFamily="34" charset="0"/>
                        </a:rPr>
                        <a:t>2.137972</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74571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(3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buNone/>
            </a:pPr>
            <a:r>
              <a:rPr lang="en-US" dirty="0"/>
              <a:t>Corporate Bonds</a:t>
            </a:r>
          </a:p>
          <a:p>
            <a:r>
              <a:rPr lang="en-US" dirty="0"/>
              <a:t>Call provisions on corporate bonds</a:t>
            </a:r>
          </a:p>
          <a:p>
            <a:pPr lvl="1"/>
            <a:r>
              <a:rPr lang="en-US" dirty="0"/>
              <a:t>Callable bonds: May be repurchased by issuer at specified call price during call period</a:t>
            </a:r>
          </a:p>
          <a:p>
            <a:r>
              <a:rPr lang="en-US" dirty="0"/>
              <a:t>Convertible bonds</a:t>
            </a:r>
          </a:p>
          <a:p>
            <a:pPr lvl="1"/>
            <a:r>
              <a:rPr lang="en-US" dirty="0"/>
              <a:t>Allow bondholder to exchange bond for specified number of common stock shares</a:t>
            </a:r>
          </a:p>
        </p:txBody>
      </p:sp>
    </p:spTree>
    <p:extLst>
      <p:ext uri="{BB962C8B-B14F-4D97-AF65-F5344CB8AC3E}">
        <p14:creationId xmlns:p14="http://schemas.microsoft.com/office/powerpoint/2010/main" val="3452203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(4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buNone/>
            </a:pPr>
            <a:r>
              <a:rPr lang="en-US" dirty="0"/>
              <a:t>Corporate Bonds</a:t>
            </a:r>
          </a:p>
          <a:p>
            <a:r>
              <a:rPr lang="en-US" dirty="0" err="1"/>
              <a:t>Puttable</a:t>
            </a:r>
            <a:r>
              <a:rPr lang="en-US" dirty="0"/>
              <a:t> bonds</a:t>
            </a:r>
          </a:p>
          <a:p>
            <a:pPr lvl="1"/>
            <a:r>
              <a:rPr lang="en-US" dirty="0"/>
              <a:t>Holder may choose to exchange for par value or to extend for given number of years</a:t>
            </a:r>
          </a:p>
          <a:p>
            <a:r>
              <a:rPr lang="en-US" dirty="0"/>
              <a:t>Floating-rate bonds</a:t>
            </a:r>
          </a:p>
          <a:p>
            <a:pPr lvl="1"/>
            <a:r>
              <a:rPr lang="en-US" dirty="0"/>
              <a:t>Coupon rates periodically reset according to specified market date</a:t>
            </a:r>
          </a:p>
        </p:txBody>
      </p:sp>
    </p:spTree>
    <p:extLst>
      <p:ext uri="{BB962C8B-B14F-4D97-AF65-F5344CB8AC3E}">
        <p14:creationId xmlns:p14="http://schemas.microsoft.com/office/powerpoint/2010/main" val="89600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(5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spcBef>
                <a:spcPts val="624"/>
              </a:spcBef>
              <a:buNone/>
            </a:pPr>
            <a:r>
              <a:rPr lang="en-US" dirty="0"/>
              <a:t>Preferred Stock</a:t>
            </a:r>
          </a:p>
          <a:p>
            <a:pPr>
              <a:spcBef>
                <a:spcPts val="624"/>
              </a:spcBef>
            </a:pPr>
            <a:r>
              <a:rPr lang="en-US" dirty="0"/>
              <a:t>Commonly pays fixed dividend</a:t>
            </a:r>
          </a:p>
          <a:p>
            <a:pPr lvl="1">
              <a:spcBef>
                <a:spcPts val="624"/>
              </a:spcBef>
            </a:pPr>
            <a:r>
              <a:rPr lang="en-US" dirty="0"/>
              <a:t>Floating-rate preferred stock becoming more popular</a:t>
            </a:r>
          </a:p>
          <a:p>
            <a:pPr>
              <a:spcBef>
                <a:spcPts val="624"/>
              </a:spcBef>
            </a:pPr>
            <a:r>
              <a:rPr lang="en-US" dirty="0"/>
              <a:t>Dividends not normally tax-deductible</a:t>
            </a:r>
          </a:p>
          <a:p>
            <a:pPr lvl="1">
              <a:spcBef>
                <a:spcPts val="624"/>
              </a:spcBef>
            </a:pPr>
            <a:r>
              <a:rPr lang="en-US" dirty="0"/>
              <a:t>Corporations that purchase other corporations’ preferred stock are taxed on only 30% of dividends received</a:t>
            </a:r>
          </a:p>
        </p:txBody>
      </p:sp>
    </p:spTree>
    <p:extLst>
      <p:ext uri="{BB962C8B-B14F-4D97-AF65-F5344CB8AC3E}">
        <p14:creationId xmlns:p14="http://schemas.microsoft.com/office/powerpoint/2010/main" val="3906512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(6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spcBef>
                <a:spcPts val="624"/>
              </a:spcBef>
              <a:buNone/>
            </a:pPr>
            <a:r>
              <a:rPr lang="en-US" dirty="0"/>
              <a:t>Other Domestic Issuers</a:t>
            </a:r>
          </a:p>
          <a:p>
            <a:pPr>
              <a:spcBef>
                <a:spcPts val="624"/>
              </a:spcBef>
            </a:pPr>
            <a:r>
              <a:rPr lang="en-US" dirty="0"/>
              <a:t>State, local governments (municipal bonds)</a:t>
            </a:r>
          </a:p>
          <a:p>
            <a:pPr>
              <a:spcBef>
                <a:spcPts val="624"/>
              </a:spcBef>
            </a:pPr>
            <a:r>
              <a:rPr lang="en-US" dirty="0"/>
              <a:t>Federal Home Loan Bank Board</a:t>
            </a:r>
          </a:p>
          <a:p>
            <a:pPr>
              <a:spcBef>
                <a:spcPts val="624"/>
              </a:spcBef>
            </a:pPr>
            <a:r>
              <a:rPr lang="en-US" dirty="0"/>
              <a:t>Farm Credit agencies</a:t>
            </a:r>
          </a:p>
          <a:p>
            <a:pPr>
              <a:spcBef>
                <a:spcPts val="624"/>
              </a:spcBef>
            </a:pPr>
            <a:r>
              <a:rPr lang="en-US" dirty="0" err="1"/>
              <a:t>Ginnie</a:t>
            </a:r>
            <a:r>
              <a:rPr lang="en-US" dirty="0"/>
              <a:t> Mae, Fannie Mae, Freddie Mac</a:t>
            </a:r>
          </a:p>
        </p:txBody>
      </p:sp>
    </p:spTree>
    <p:extLst>
      <p:ext uri="{BB962C8B-B14F-4D97-AF65-F5344CB8AC3E}">
        <p14:creationId xmlns:p14="http://schemas.microsoft.com/office/powerpoint/2010/main" val="1926862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(7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spcBef>
                <a:spcPts val="624"/>
              </a:spcBef>
              <a:buNone/>
            </a:pPr>
            <a:r>
              <a:rPr lang="en-US" dirty="0"/>
              <a:t>International Bonds</a:t>
            </a:r>
          </a:p>
          <a:p>
            <a:pPr>
              <a:spcBef>
                <a:spcPts val="624"/>
              </a:spcBef>
            </a:pPr>
            <a:r>
              <a:rPr lang="en-US" dirty="0"/>
              <a:t>Foreign bonds</a:t>
            </a:r>
          </a:p>
          <a:p>
            <a:pPr lvl="1">
              <a:spcBef>
                <a:spcPts val="624"/>
              </a:spcBef>
            </a:pPr>
            <a:r>
              <a:rPr lang="en-US" dirty="0"/>
              <a:t>Issued by borrower in different country than where bond sold</a:t>
            </a:r>
          </a:p>
          <a:p>
            <a:pPr lvl="1">
              <a:spcBef>
                <a:spcPts val="624"/>
              </a:spcBef>
            </a:pPr>
            <a:r>
              <a:rPr lang="en-US" dirty="0"/>
              <a:t>Denominated in currency of market country</a:t>
            </a:r>
          </a:p>
          <a:p>
            <a:pPr>
              <a:spcBef>
                <a:spcPts val="624"/>
              </a:spcBef>
            </a:pPr>
            <a:r>
              <a:rPr lang="en-US" dirty="0"/>
              <a:t>Eurobonds</a:t>
            </a:r>
          </a:p>
          <a:p>
            <a:pPr lvl="1">
              <a:spcBef>
                <a:spcPts val="624"/>
              </a:spcBef>
            </a:pPr>
            <a:r>
              <a:rPr lang="en-US" dirty="0"/>
              <a:t>Denominated in currency (usually that of issuing country) different than that of market</a:t>
            </a:r>
          </a:p>
        </p:txBody>
      </p:sp>
    </p:spTree>
    <p:extLst>
      <p:ext uri="{BB962C8B-B14F-4D97-AF65-F5344CB8AC3E}">
        <p14:creationId xmlns:p14="http://schemas.microsoft.com/office/powerpoint/2010/main" val="3943766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(8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spcBef>
                <a:spcPts val="624"/>
              </a:spcBef>
              <a:buNone/>
            </a:pPr>
            <a:r>
              <a:rPr lang="en-US" dirty="0"/>
              <a:t>Innovation in the Bond Market</a:t>
            </a:r>
          </a:p>
          <a:p>
            <a:pPr>
              <a:spcBef>
                <a:spcPts val="624"/>
              </a:spcBef>
            </a:pPr>
            <a:r>
              <a:rPr lang="en-US" dirty="0"/>
              <a:t>Inverse floaters</a:t>
            </a:r>
          </a:p>
          <a:p>
            <a:pPr lvl="1">
              <a:spcBef>
                <a:spcPts val="624"/>
              </a:spcBef>
              <a:spcAft>
                <a:spcPts val="1800"/>
              </a:spcAft>
            </a:pPr>
            <a:r>
              <a:rPr lang="en-US" dirty="0"/>
              <a:t>Coupon rate falls when interest rates rise</a:t>
            </a:r>
          </a:p>
          <a:p>
            <a:pPr>
              <a:spcBef>
                <a:spcPts val="624"/>
              </a:spcBef>
            </a:pPr>
            <a:r>
              <a:rPr lang="en-US" dirty="0"/>
              <a:t>Asset-backed bonds</a:t>
            </a:r>
          </a:p>
          <a:p>
            <a:pPr lvl="1">
              <a:spcBef>
                <a:spcPts val="624"/>
              </a:spcBef>
            </a:pPr>
            <a:r>
              <a:rPr lang="en-US" dirty="0"/>
              <a:t>Income from specified assets used to service debt</a:t>
            </a:r>
          </a:p>
        </p:txBody>
      </p:sp>
    </p:spTree>
    <p:extLst>
      <p:ext uri="{BB962C8B-B14F-4D97-AF65-F5344CB8AC3E}">
        <p14:creationId xmlns:p14="http://schemas.microsoft.com/office/powerpoint/2010/main" val="410210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(9 of 10)</a:t>
            </a:r>
            <a:endParaRPr lang="ru-RU" dirty="0"/>
          </a:p>
        </p:txBody>
      </p:sp>
      <p:sp>
        <p:nvSpPr>
          <p:cNvPr id="8" name="Content Placeholder 7"/>
          <p:cNvSpPr>
            <a:spLocks noGrp="1"/>
          </p:cNvSpPr>
          <p:nvPr>
            <p:ph sz="quarter" idx="10"/>
          </p:nvPr>
        </p:nvSpPr>
        <p:spPr>
          <a:xfrm>
            <a:off x="281940" y="1752600"/>
            <a:ext cx="8557260" cy="4343400"/>
          </a:xfrm>
        </p:spPr>
        <p:txBody>
          <a:bodyPr/>
          <a:lstStyle/>
          <a:p>
            <a:pPr marL="0" indent="0">
              <a:spcBef>
                <a:spcPts val="624"/>
              </a:spcBef>
              <a:buNone/>
            </a:pPr>
            <a:r>
              <a:rPr lang="en-US" dirty="0"/>
              <a:t>Innovation in the Bond Market</a:t>
            </a:r>
          </a:p>
          <a:p>
            <a:pPr>
              <a:spcBef>
                <a:spcPts val="624"/>
              </a:spcBef>
            </a:pPr>
            <a:r>
              <a:rPr lang="en-US" dirty="0"/>
              <a:t>Pay-in-kind bonds</a:t>
            </a:r>
          </a:p>
          <a:p>
            <a:pPr lvl="1">
              <a:spcBef>
                <a:spcPts val="624"/>
              </a:spcBef>
              <a:spcAft>
                <a:spcPts val="1800"/>
              </a:spcAft>
            </a:pPr>
            <a:r>
              <a:rPr lang="en-US" dirty="0"/>
              <a:t>Issuers can pay interest in cash or additional bonds</a:t>
            </a:r>
          </a:p>
          <a:p>
            <a:pPr>
              <a:spcBef>
                <a:spcPts val="624"/>
              </a:spcBef>
            </a:pPr>
            <a:r>
              <a:rPr lang="en-US" dirty="0"/>
              <a:t>Catastrophe bonds</a:t>
            </a:r>
          </a:p>
          <a:p>
            <a:pPr lvl="1">
              <a:spcBef>
                <a:spcPts val="624"/>
              </a:spcBef>
            </a:pPr>
            <a:r>
              <a:rPr lang="en-US" dirty="0"/>
              <a:t>Higher coupon rates to investors for taking on risk</a:t>
            </a:r>
          </a:p>
        </p:txBody>
      </p:sp>
    </p:spTree>
    <p:extLst>
      <p:ext uri="{BB962C8B-B14F-4D97-AF65-F5344CB8AC3E}">
        <p14:creationId xmlns:p14="http://schemas.microsoft.com/office/powerpoint/2010/main" val="109333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10.1 Bond Characteristics (10 of 10)</a:t>
            </a:r>
            <a:endParaRPr lang="ru-RU" dirty="0"/>
          </a:p>
        </p:txBody>
      </p:sp>
      <p:sp>
        <p:nvSpPr>
          <p:cNvPr id="8" name="Content Placeholder 7"/>
          <p:cNvSpPr>
            <a:spLocks noGrp="1"/>
          </p:cNvSpPr>
          <p:nvPr>
            <p:ph sz="quarter" idx="10"/>
          </p:nvPr>
        </p:nvSpPr>
        <p:spPr>
          <a:xfrm>
            <a:off x="281940" y="1752600"/>
            <a:ext cx="8785860" cy="2819400"/>
          </a:xfrm>
        </p:spPr>
        <p:txBody>
          <a:bodyPr/>
          <a:lstStyle/>
          <a:p>
            <a:pPr marL="0" indent="0">
              <a:spcBef>
                <a:spcPts val="624"/>
              </a:spcBef>
              <a:buNone/>
            </a:pPr>
            <a:r>
              <a:rPr lang="en-US" dirty="0"/>
              <a:t>Innovation in the Bond Market</a:t>
            </a:r>
          </a:p>
          <a:p>
            <a:pPr>
              <a:spcBef>
                <a:spcPts val="624"/>
              </a:spcBef>
            </a:pPr>
            <a:r>
              <a:rPr lang="en-US" dirty="0"/>
              <a:t>Indexed bonds</a:t>
            </a:r>
          </a:p>
          <a:p>
            <a:pPr lvl="1">
              <a:spcBef>
                <a:spcPts val="624"/>
              </a:spcBef>
            </a:pPr>
            <a:r>
              <a:rPr lang="en-US" dirty="0"/>
              <a:t>Payments tied to general price index/price of particular commodity</a:t>
            </a:r>
          </a:p>
          <a:p>
            <a:pPr lvl="1">
              <a:spcBef>
                <a:spcPts val="624"/>
              </a:spcBef>
            </a:pPr>
            <a:r>
              <a:rPr lang="en-US" dirty="0"/>
              <a:t>Treasury Inflation Protected Securities (TIPS): Par value of bond increases with consumer price index</a:t>
            </a:r>
          </a:p>
        </p:txBody>
      </p:sp>
      <p:graphicFrame>
        <p:nvGraphicFramePr>
          <p:cNvPr id="2" name="Object 1"/>
          <p:cNvGraphicFramePr>
            <a:graphicFrameLocks noChangeAspect="1"/>
          </p:cNvGraphicFramePr>
          <p:nvPr>
            <p:extLst>
              <p:ext uri="{D42A27DB-BD31-4B8C-83A1-F6EECF244321}">
                <p14:modId xmlns:p14="http://schemas.microsoft.com/office/powerpoint/2010/main" val="3397257701"/>
              </p:ext>
            </p:extLst>
          </p:nvPr>
        </p:nvGraphicFramePr>
        <p:xfrm>
          <a:off x="1346200" y="4451350"/>
          <a:ext cx="6453188" cy="1797050"/>
        </p:xfrm>
        <a:graphic>
          <a:graphicData uri="http://schemas.openxmlformats.org/presentationml/2006/ole">
            <mc:AlternateContent xmlns:mc="http://schemas.openxmlformats.org/markup-compatibility/2006">
              <mc:Choice xmlns:v="urn:schemas-microsoft-com:vml" Requires="v">
                <p:oleObj spid="_x0000_s2098" name="Equation" r:id="rId3" imgW="3009600" imgH="838080" progId="Equation.DSMT4">
                  <p:embed/>
                </p:oleObj>
              </mc:Choice>
              <mc:Fallback>
                <p:oleObj name="Equation" r:id="rId3" imgW="3009600" imgH="838080" progId="Equation.DSMT4">
                  <p:embed/>
                  <p:pic>
                    <p:nvPicPr>
                      <p:cNvPr id="0" name=""/>
                      <p:cNvPicPr/>
                      <p:nvPr/>
                    </p:nvPicPr>
                    <p:blipFill>
                      <a:blip r:embed="rId4"/>
                      <a:stretch>
                        <a:fillRect/>
                      </a:stretch>
                    </p:blipFill>
                    <p:spPr>
                      <a:xfrm>
                        <a:off x="1346200" y="4451350"/>
                        <a:ext cx="6453188" cy="1797050"/>
                      </a:xfrm>
                      <a:prstGeom prst="rect">
                        <a:avLst/>
                      </a:prstGeom>
                    </p:spPr>
                  </p:pic>
                </p:oleObj>
              </mc:Fallback>
            </mc:AlternateContent>
          </a:graphicData>
        </a:graphic>
      </p:graphicFrame>
    </p:spTree>
    <p:extLst>
      <p:ext uri="{BB962C8B-B14F-4D97-AF65-F5344CB8AC3E}">
        <p14:creationId xmlns:p14="http://schemas.microsoft.com/office/powerpoint/2010/main" val="3734243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10.1 TIPS, Principal and Interest Payments</a:t>
            </a:r>
            <a:endParaRPr lang="ru-RU" dirty="0"/>
          </a:p>
        </p:txBody>
      </p:sp>
      <p:sp>
        <p:nvSpPr>
          <p:cNvPr id="3" name="Content Placeholder 2"/>
          <p:cNvSpPr>
            <a:spLocks noGrp="1"/>
          </p:cNvSpPr>
          <p:nvPr>
            <p:ph sz="quarter" idx="10"/>
          </p:nvPr>
        </p:nvSpPr>
        <p:spPr>
          <a:xfrm>
            <a:off x="381000" y="1625875"/>
            <a:ext cx="8557260" cy="1041125"/>
          </a:xfrm>
        </p:spPr>
        <p:txBody>
          <a:bodyPr>
            <a:noAutofit/>
          </a:bodyPr>
          <a:lstStyle/>
          <a:p>
            <a:pPr marL="0" indent="0">
              <a:spcBef>
                <a:spcPts val="624"/>
              </a:spcBef>
              <a:buNone/>
            </a:pPr>
            <a:r>
              <a:rPr lang="en-US" dirty="0"/>
              <a:t>Principal and interest payments for a Treasury Inflation Protected Security</a:t>
            </a:r>
          </a:p>
        </p:txBody>
      </p:sp>
      <p:graphicFrame>
        <p:nvGraphicFramePr>
          <p:cNvPr id="5" name="Table 4"/>
          <p:cNvGraphicFramePr>
            <a:graphicFrameLocks noGrp="1"/>
          </p:cNvGraphicFramePr>
          <p:nvPr>
            <p:extLst>
              <p:ext uri="{D42A27DB-BD31-4B8C-83A1-F6EECF244321}">
                <p14:modId xmlns:p14="http://schemas.microsoft.com/office/powerpoint/2010/main" val="195622555"/>
              </p:ext>
            </p:extLst>
          </p:nvPr>
        </p:nvGraphicFramePr>
        <p:xfrm>
          <a:off x="558737" y="2941320"/>
          <a:ext cx="8033639" cy="1554480"/>
        </p:xfrm>
        <a:graphic>
          <a:graphicData uri="http://schemas.openxmlformats.org/drawingml/2006/table">
            <a:tbl>
              <a:tblPr firstRow="1" bandRow="1">
                <a:tableStyleId>{5940675A-B579-460E-94D1-54222C63F5DA}</a:tableStyleId>
              </a:tblPr>
              <a:tblGrid>
                <a:gridCol w="578612">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986155">
                  <a:extLst>
                    <a:ext uri="{9D8B030D-6E8A-4147-A177-3AD203B41FA5}">
                      <a16:colId xmlns:a16="http://schemas.microsoft.com/office/drawing/2014/main" val="20002"/>
                    </a:ext>
                  </a:extLst>
                </a:gridCol>
                <a:gridCol w="1479867">
                  <a:extLst>
                    <a:ext uri="{9D8B030D-6E8A-4147-A177-3AD203B41FA5}">
                      <a16:colId xmlns:a16="http://schemas.microsoft.com/office/drawing/2014/main" val="20003"/>
                    </a:ext>
                  </a:extLst>
                </a:gridCol>
                <a:gridCol w="314643">
                  <a:extLst>
                    <a:ext uri="{9D8B030D-6E8A-4147-A177-3AD203B41FA5}">
                      <a16:colId xmlns:a16="http://schemas.microsoft.com/office/drawing/2014/main" val="20004"/>
                    </a:ext>
                  </a:extLst>
                </a:gridCol>
                <a:gridCol w="1732280">
                  <a:extLst>
                    <a:ext uri="{9D8B030D-6E8A-4147-A177-3AD203B41FA5}">
                      <a16:colId xmlns:a16="http://schemas.microsoft.com/office/drawing/2014/main" val="20005"/>
                    </a:ext>
                  </a:extLst>
                </a:gridCol>
                <a:gridCol w="314643">
                  <a:extLst>
                    <a:ext uri="{9D8B030D-6E8A-4147-A177-3AD203B41FA5}">
                      <a16:colId xmlns:a16="http://schemas.microsoft.com/office/drawing/2014/main" val="20006"/>
                    </a:ext>
                  </a:extLst>
                </a:gridCol>
                <a:gridCol w="1255839">
                  <a:extLst>
                    <a:ext uri="{9D8B030D-6E8A-4147-A177-3AD203B41FA5}">
                      <a16:colId xmlns:a16="http://schemas.microsoft.com/office/drawing/2014/main" val="20007"/>
                    </a:ext>
                  </a:extLst>
                </a:gridCol>
              </a:tblGrid>
              <a:tr h="376803">
                <a:tc>
                  <a:txBody>
                    <a:bodyPr/>
                    <a:lstStyle/>
                    <a:p>
                      <a:pPr algn="ctr" fontAlgn="b"/>
                      <a:r>
                        <a:rPr lang="en-US" sz="1200" b="1" i="0" u="none" strike="noStrike" dirty="0">
                          <a:solidFill>
                            <a:schemeClr val="tx1"/>
                          </a:solidFill>
                          <a:effectLst/>
                          <a:latin typeface="Arial" panose="020B0604020202020204" pitchFamily="34" charset="0"/>
                          <a:cs typeface="Arial" panose="020B0604020202020204" pitchFamily="34" charset="0"/>
                        </a:rPr>
                        <a:t>Time</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en-US" sz="1200" b="1" u="none" strike="noStrike" dirty="0">
                          <a:effectLst/>
                          <a:latin typeface="Arial" panose="020B0604020202020204" pitchFamily="34" charset="0"/>
                          <a:cs typeface="Arial" panose="020B0604020202020204" pitchFamily="34" charset="0"/>
                        </a:rPr>
                        <a:t> Inflation in Year  </a:t>
                      </a:r>
                    </a:p>
                    <a:p>
                      <a:pPr algn="ctr" fontAlgn="b"/>
                      <a:r>
                        <a:rPr lang="en-US" sz="1200" b="1" u="none" strike="noStrike" dirty="0">
                          <a:effectLst/>
                          <a:latin typeface="Arial" panose="020B0604020202020204" pitchFamily="34" charset="0"/>
                          <a:cs typeface="Arial" panose="020B0604020202020204" pitchFamily="34" charset="0"/>
                        </a:rPr>
                        <a:t> Just Ended</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en-US" sz="1200" b="1" u="none" strike="noStrike" dirty="0">
                          <a:effectLst/>
                          <a:latin typeface="Arial" panose="020B0604020202020204" pitchFamily="34" charset="0"/>
                          <a:cs typeface="Arial" panose="020B0604020202020204" pitchFamily="34" charset="0"/>
                        </a:rPr>
                        <a:t> Par Value</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en-US" sz="1200" b="1" u="none" strike="noStrike" dirty="0">
                          <a:effectLst/>
                          <a:latin typeface="Arial" panose="020B0604020202020204" pitchFamily="34" charset="0"/>
                          <a:cs typeface="Arial" panose="020B0604020202020204" pitchFamily="34" charset="0"/>
                        </a:rPr>
                        <a:t>Coupon</a:t>
                      </a:r>
                      <a:r>
                        <a:rPr lang="en-US" sz="1200" b="1" u="none" strike="noStrike" baseline="0" dirty="0">
                          <a:effectLst/>
                          <a:latin typeface="Arial" panose="020B0604020202020204" pitchFamily="34" charset="0"/>
                          <a:cs typeface="Arial" panose="020B0604020202020204" pitchFamily="34" charset="0"/>
                        </a:rPr>
                        <a:t> </a:t>
                      </a:r>
                      <a:r>
                        <a:rPr lang="en-US" sz="1200" b="1" u="none" strike="noStrike" dirty="0">
                          <a:effectLst/>
                          <a:latin typeface="Arial" panose="020B0604020202020204" pitchFamily="34" charset="0"/>
                          <a:cs typeface="Arial" panose="020B0604020202020204" pitchFamily="34" charset="0"/>
                        </a:rPr>
                        <a:t>Payment</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ru-RU" sz="1200" b="1" u="none" strike="noStrike" dirty="0">
                          <a:effectLst/>
                          <a:latin typeface="Arial" panose="020B0604020202020204" pitchFamily="34" charset="0"/>
                          <a:cs typeface="Arial" panose="020B0604020202020204" pitchFamily="34" charset="0"/>
                        </a:rPr>
                        <a:t>+</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en-US" sz="1200" b="1" u="none" strike="noStrike" dirty="0">
                          <a:effectLst/>
                          <a:latin typeface="Arial" panose="020B0604020202020204" pitchFamily="34" charset="0"/>
                          <a:cs typeface="Arial" panose="020B0604020202020204" pitchFamily="34" charset="0"/>
                        </a:rPr>
                        <a:t>Principal Repayment</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en-US" sz="1200" b="1" u="none" strike="noStrike" dirty="0">
                          <a:effectLst/>
                          <a:latin typeface="Arial" panose="020B0604020202020204" pitchFamily="34" charset="0"/>
                          <a:cs typeface="Arial" panose="020B0604020202020204" pitchFamily="34" charset="0"/>
                        </a:rPr>
                        <a:t>=</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fontAlgn="b"/>
                      <a:r>
                        <a:rPr lang="en-US" sz="1200" b="1" u="none" strike="noStrike" dirty="0">
                          <a:effectLst/>
                          <a:latin typeface="Arial" panose="020B0604020202020204" pitchFamily="34" charset="0"/>
                          <a:cs typeface="Arial" panose="020B0604020202020204" pitchFamily="34" charset="0"/>
                        </a:rPr>
                        <a:t>Total Payment</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59465">
                <a:tc>
                  <a:txBody>
                    <a:bodyPr/>
                    <a:lstStyle/>
                    <a:p>
                      <a:pPr algn="ctr" fontAlgn="b"/>
                      <a:r>
                        <a:rPr lang="ru-RU" sz="1200" u="none" strike="noStrike" dirty="0">
                          <a:effectLst/>
                          <a:latin typeface="Arial" panose="020B0604020202020204" pitchFamily="34" charset="0"/>
                          <a:cs typeface="Arial" panose="020B0604020202020204" pitchFamily="34" charset="0"/>
                        </a:rPr>
                        <a:t> 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$1,000.00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r" fontAlgn="b"/>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213745">
                <a:tc>
                  <a:txBody>
                    <a:bodyPr/>
                    <a:lstStyle/>
                    <a:p>
                      <a:pPr algn="ctr" fontAlgn="b"/>
                      <a:r>
                        <a:rPr lang="ru-RU" sz="1200" u="none" strike="noStrike" dirty="0">
                          <a:effectLst/>
                          <a:latin typeface="Arial" panose="020B0604020202020204" pitchFamily="34" charset="0"/>
                          <a:cs typeface="Arial" panose="020B0604020202020204" pitchFamily="34" charset="0"/>
                        </a:rPr>
                        <a:t> 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ru-RU" sz="1200" u="none" strike="noStrike" dirty="0">
                          <a:effectLst/>
                          <a:latin typeface="Arial" panose="020B0604020202020204" pitchFamily="34" charset="0"/>
                          <a:cs typeface="Arial" panose="020B0604020202020204" pitchFamily="34" charset="0"/>
                        </a:rPr>
                        <a:t> 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1,020.00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$40.80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endParaRPr lang="ru-RU" sz="12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ru-RU" sz="1200" u="none" strike="noStrike" dirty="0">
                          <a:effectLst/>
                          <a:latin typeface="Arial" panose="020B0604020202020204" pitchFamily="34" charset="0"/>
                          <a:cs typeface="Arial" panose="020B0604020202020204" pitchFamily="34" charset="0"/>
                        </a:rPr>
                        <a:t>$ 40.80</a:t>
                      </a:r>
                      <a:endParaRPr lang="ru-RU" sz="12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168025">
                <a:tc>
                  <a:txBody>
                    <a:bodyPr/>
                    <a:lstStyle/>
                    <a:p>
                      <a:pPr algn="ctr" fontAlgn="b"/>
                      <a:r>
                        <a:rPr lang="ru-RU" sz="1200" u="none" strike="noStrike" dirty="0">
                          <a:effectLst/>
                          <a:latin typeface="Arial" panose="020B0604020202020204" pitchFamily="34" charset="0"/>
                          <a:cs typeface="Arial" panose="020B0604020202020204" pitchFamily="34" charset="0"/>
                        </a:rPr>
                        <a:t> 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ru-RU" sz="1200" u="none" strike="noStrike" dirty="0">
                          <a:effectLst/>
                          <a:latin typeface="Arial" panose="020B0604020202020204" pitchFamily="34" charset="0"/>
                          <a:cs typeface="Arial" panose="020B0604020202020204" pitchFamily="34" charset="0"/>
                        </a:rPr>
                        <a:t> 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1,050.60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42.02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42.02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122305">
                <a:tc>
                  <a:txBody>
                    <a:bodyPr/>
                    <a:lstStyle/>
                    <a:p>
                      <a:pPr algn="ctr" fontAlgn="b"/>
                      <a:r>
                        <a:rPr lang="ru-RU" sz="1200" u="none" strike="noStrike" dirty="0">
                          <a:effectLst/>
                          <a:latin typeface="Arial" panose="020B0604020202020204" pitchFamily="34" charset="0"/>
                          <a:cs typeface="Arial" panose="020B0604020202020204" pitchFamily="34" charset="0"/>
                        </a:rPr>
                        <a:t> 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ru-RU" sz="1200" u="none" strike="noStrike" dirty="0">
                          <a:effectLst/>
                          <a:latin typeface="Arial" panose="020B0604020202020204" pitchFamily="34" charset="0"/>
                          <a:cs typeface="Arial" panose="020B0604020202020204" pitchFamily="34" charset="0"/>
                        </a:rPr>
                        <a:t> 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1,061.11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42.44</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200" u="none" strike="noStrike" dirty="0">
                          <a:effectLst/>
                          <a:latin typeface="Arial" panose="020B0604020202020204" pitchFamily="34" charset="0"/>
                          <a:cs typeface="Arial" panose="020B0604020202020204" pitchFamily="34" charset="0"/>
                        </a:rPr>
                        <a:t> $1,061.11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endParaRPr lang="ru-RU" sz="12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200" u="none" strike="noStrike" dirty="0">
                          <a:effectLst/>
                          <a:latin typeface="Arial" panose="020B0604020202020204" pitchFamily="34" charset="0"/>
                          <a:cs typeface="Arial" panose="020B0604020202020204" pitchFamily="34" charset="0"/>
                        </a:rPr>
                        <a:t>1,103.55</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29492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Bond Pricing (1 of 3)</a:t>
            </a:r>
            <a:endParaRPr lang="ru-RU" dirty="0"/>
          </a:p>
        </p:txBody>
      </p:sp>
      <p:sp>
        <p:nvSpPr>
          <p:cNvPr id="3" name="Content Placeholder 2"/>
          <p:cNvSpPr>
            <a:spLocks noGrp="1"/>
          </p:cNvSpPr>
          <p:nvPr>
            <p:ph sz="quarter" idx="10"/>
          </p:nvPr>
        </p:nvSpPr>
        <p:spPr>
          <a:xfrm>
            <a:off x="281940" y="1752600"/>
            <a:ext cx="8557260" cy="914400"/>
          </a:xfrm>
        </p:spPr>
        <p:txBody>
          <a:bodyPr>
            <a:normAutofit/>
          </a:bodyPr>
          <a:lstStyle/>
          <a:p>
            <a:pPr marL="0" indent="0">
              <a:buNone/>
            </a:pPr>
            <a:r>
              <a:rPr lang="en-US" dirty="0"/>
              <a:t>Bond value = Present value of coupons + Present par value</a:t>
            </a:r>
          </a:p>
        </p:txBody>
      </p:sp>
      <p:graphicFrame>
        <p:nvGraphicFramePr>
          <p:cNvPr id="5" name="Object 4"/>
          <p:cNvGraphicFramePr>
            <a:graphicFrameLocks noChangeAspect="1"/>
          </p:cNvGraphicFramePr>
          <p:nvPr>
            <p:extLst>
              <p:ext uri="{D42A27DB-BD31-4B8C-83A1-F6EECF244321}">
                <p14:modId xmlns:p14="http://schemas.microsoft.com/office/powerpoint/2010/main" val="195398015"/>
              </p:ext>
            </p:extLst>
          </p:nvPr>
        </p:nvGraphicFramePr>
        <p:xfrm>
          <a:off x="838200" y="2590800"/>
          <a:ext cx="5499162" cy="1007273"/>
        </p:xfrm>
        <a:graphic>
          <a:graphicData uri="http://schemas.openxmlformats.org/presentationml/2006/ole">
            <mc:AlternateContent xmlns:mc="http://schemas.openxmlformats.org/markup-compatibility/2006">
              <mc:Choice xmlns:v="urn:schemas-microsoft-com:vml" Requires="v">
                <p:oleObj spid="_x0000_s3166" name="Equation" r:id="rId3" imgW="2565360" imgH="469800" progId="Equation.DSMT4">
                  <p:embed/>
                </p:oleObj>
              </mc:Choice>
              <mc:Fallback>
                <p:oleObj name="Equation" r:id="rId3" imgW="2565360" imgH="469800" progId="Equation.DSMT4">
                  <p:embed/>
                  <p:pic>
                    <p:nvPicPr>
                      <p:cNvPr id="0" name=""/>
                      <p:cNvPicPr/>
                      <p:nvPr/>
                    </p:nvPicPr>
                    <p:blipFill>
                      <a:blip r:embed="rId4"/>
                      <a:stretch>
                        <a:fillRect/>
                      </a:stretch>
                    </p:blipFill>
                    <p:spPr>
                      <a:xfrm>
                        <a:off x="838200" y="2590800"/>
                        <a:ext cx="5499162" cy="1007273"/>
                      </a:xfrm>
                      <a:prstGeom prst="rect">
                        <a:avLst/>
                      </a:prstGeom>
                    </p:spPr>
                  </p:pic>
                </p:oleObj>
              </mc:Fallback>
            </mc:AlternateContent>
          </a:graphicData>
        </a:graphic>
      </p:graphicFrame>
      <p:sp>
        <p:nvSpPr>
          <p:cNvPr id="4" name="Content Placeholder 3"/>
          <p:cNvSpPr>
            <a:spLocks noGrp="1"/>
          </p:cNvSpPr>
          <p:nvPr>
            <p:ph sz="quarter" idx="11"/>
          </p:nvPr>
        </p:nvSpPr>
        <p:spPr>
          <a:xfrm>
            <a:off x="281940" y="3617696"/>
            <a:ext cx="8557260" cy="1030504"/>
          </a:xfrm>
        </p:spPr>
        <p:txBody>
          <a:bodyPr>
            <a:normAutofit/>
          </a:bodyPr>
          <a:lstStyle/>
          <a:p>
            <a:r>
              <a:rPr lang="en-US" i="1" dirty="0"/>
              <a:t>T</a:t>
            </a:r>
            <a:r>
              <a:rPr lang="en-US" dirty="0"/>
              <a:t> = Maturity date</a:t>
            </a:r>
          </a:p>
          <a:p>
            <a:r>
              <a:rPr lang="en-US" i="1" dirty="0"/>
              <a:t>r</a:t>
            </a:r>
            <a:r>
              <a:rPr lang="en-US" dirty="0"/>
              <a:t> = discount rate</a:t>
            </a:r>
          </a:p>
        </p:txBody>
      </p:sp>
      <p:graphicFrame>
        <p:nvGraphicFramePr>
          <p:cNvPr id="6" name="Object 5"/>
          <p:cNvGraphicFramePr>
            <a:graphicFrameLocks noChangeAspect="1"/>
          </p:cNvGraphicFramePr>
          <p:nvPr>
            <p:extLst>
              <p:ext uri="{D42A27DB-BD31-4B8C-83A1-F6EECF244321}">
                <p14:modId xmlns:p14="http://schemas.microsoft.com/office/powerpoint/2010/main" val="2161287218"/>
              </p:ext>
            </p:extLst>
          </p:nvPr>
        </p:nvGraphicFramePr>
        <p:xfrm>
          <a:off x="673100" y="4664075"/>
          <a:ext cx="7797800" cy="1584325"/>
        </p:xfrm>
        <a:graphic>
          <a:graphicData uri="http://schemas.openxmlformats.org/presentationml/2006/ole">
            <mc:AlternateContent xmlns:mc="http://schemas.openxmlformats.org/markup-compatibility/2006">
              <mc:Choice xmlns:v="urn:schemas-microsoft-com:vml" Requires="v">
                <p:oleObj spid="_x0000_s3167" name="Equation" r:id="rId5" imgW="4000320" imgH="812520" progId="Equation.DSMT4">
                  <p:embed/>
                </p:oleObj>
              </mc:Choice>
              <mc:Fallback>
                <p:oleObj name="Equation" r:id="rId5" imgW="4000320" imgH="812520" progId="Equation.DSMT4">
                  <p:embed/>
                  <p:pic>
                    <p:nvPicPr>
                      <p:cNvPr id="0" name=""/>
                      <p:cNvPicPr/>
                      <p:nvPr/>
                    </p:nvPicPr>
                    <p:blipFill>
                      <a:blip r:embed="rId6"/>
                      <a:stretch>
                        <a:fillRect/>
                      </a:stretch>
                    </p:blipFill>
                    <p:spPr>
                      <a:xfrm>
                        <a:off x="673100" y="4664075"/>
                        <a:ext cx="7797800" cy="1584325"/>
                      </a:xfrm>
                      <a:prstGeom prst="rect">
                        <a:avLst/>
                      </a:prstGeom>
                    </p:spPr>
                  </p:pic>
                </p:oleObj>
              </mc:Fallback>
            </mc:AlternateContent>
          </a:graphicData>
        </a:graphic>
      </p:graphicFrame>
    </p:spTree>
    <p:extLst>
      <p:ext uri="{BB962C8B-B14F-4D97-AF65-F5344CB8AC3E}">
        <p14:creationId xmlns:p14="http://schemas.microsoft.com/office/powerpoint/2010/main" val="2015276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Bond Pricing: Example</a:t>
            </a:r>
            <a:endParaRPr lang="ru-RU" dirty="0"/>
          </a:p>
        </p:txBody>
      </p:sp>
      <p:sp>
        <p:nvSpPr>
          <p:cNvPr id="3" name="Content Placeholder 2"/>
          <p:cNvSpPr>
            <a:spLocks noGrp="1"/>
          </p:cNvSpPr>
          <p:nvPr>
            <p:ph sz="quarter" idx="10"/>
          </p:nvPr>
        </p:nvSpPr>
        <p:spPr>
          <a:xfrm>
            <a:off x="279400" y="1524000"/>
            <a:ext cx="8534400" cy="533400"/>
          </a:xfrm>
        </p:spPr>
        <p:txBody>
          <a:bodyPr/>
          <a:lstStyle/>
          <a:p>
            <a:pPr marL="0" indent="0">
              <a:buNone/>
            </a:pPr>
            <a:r>
              <a:rPr lang="en-US" dirty="0"/>
              <a:t>What is the price of the following two bonds:</a:t>
            </a:r>
          </a:p>
        </p:txBody>
      </p:sp>
      <p:graphicFrame>
        <p:nvGraphicFramePr>
          <p:cNvPr id="4" name="Table 3"/>
          <p:cNvGraphicFramePr>
            <a:graphicFrameLocks noGrp="1"/>
          </p:cNvGraphicFramePr>
          <p:nvPr>
            <p:extLst>
              <p:ext uri="{D42A27DB-BD31-4B8C-83A1-F6EECF244321}">
                <p14:modId xmlns:p14="http://schemas.microsoft.com/office/powerpoint/2010/main" val="1604693546"/>
              </p:ext>
            </p:extLst>
          </p:nvPr>
        </p:nvGraphicFramePr>
        <p:xfrm>
          <a:off x="2492026" y="2133600"/>
          <a:ext cx="4159949" cy="1371600"/>
        </p:xfrm>
        <a:graphic>
          <a:graphicData uri="http://schemas.openxmlformats.org/drawingml/2006/table">
            <a:tbl>
              <a:tblPr firstRow="1" bandRow="1">
                <a:tableStyleId>{5940675A-B579-460E-94D1-54222C63F5DA}</a:tableStyleId>
              </a:tblPr>
              <a:tblGrid>
                <a:gridCol w="1973580">
                  <a:extLst>
                    <a:ext uri="{9D8B030D-6E8A-4147-A177-3AD203B41FA5}">
                      <a16:colId xmlns:a16="http://schemas.microsoft.com/office/drawing/2014/main" val="20000"/>
                    </a:ext>
                  </a:extLst>
                </a:gridCol>
                <a:gridCol w="1050671">
                  <a:extLst>
                    <a:ext uri="{9D8B030D-6E8A-4147-A177-3AD203B41FA5}">
                      <a16:colId xmlns:a16="http://schemas.microsoft.com/office/drawing/2014/main" val="20001"/>
                    </a:ext>
                  </a:extLst>
                </a:gridCol>
                <a:gridCol w="1135698">
                  <a:extLst>
                    <a:ext uri="{9D8B030D-6E8A-4147-A177-3AD203B41FA5}">
                      <a16:colId xmlns:a16="http://schemas.microsoft.com/office/drawing/2014/main" val="20002"/>
                    </a:ext>
                  </a:extLst>
                </a:gridCol>
              </a:tblGrid>
              <a:tr h="152400">
                <a:tc>
                  <a:txBody>
                    <a:bodyPr/>
                    <a:lstStyle/>
                    <a:p>
                      <a:pPr algn="ctr"/>
                      <a:endParaRPr lang="en-US" sz="1200" dirty="0">
                        <a:latin typeface="Arial" pitchFamily="34" charset="0"/>
                        <a:cs typeface="Arial" pitchFamily="34" charset="0"/>
                      </a:endParaRPr>
                    </a:p>
                  </a:txBody>
                  <a:tcPr/>
                </a:tc>
                <a:tc>
                  <a:txBody>
                    <a:bodyPr/>
                    <a:lstStyle/>
                    <a:p>
                      <a:pPr algn="ctr"/>
                      <a:r>
                        <a:rPr lang="en-US" sz="1200" b="1" dirty="0">
                          <a:latin typeface="Arial" pitchFamily="34" charset="0"/>
                          <a:cs typeface="Arial" pitchFamily="34" charset="0"/>
                        </a:rPr>
                        <a:t>Bond A</a:t>
                      </a:r>
                    </a:p>
                  </a:txBody>
                  <a:tcPr/>
                </a:tc>
                <a:tc>
                  <a:txBody>
                    <a:bodyPr/>
                    <a:lstStyle/>
                    <a:p>
                      <a:pPr algn="ctr"/>
                      <a:r>
                        <a:rPr lang="en-US" sz="1200" b="1" dirty="0">
                          <a:latin typeface="Arial" pitchFamily="34" charset="0"/>
                          <a:cs typeface="Arial" pitchFamily="34" charset="0"/>
                        </a:rPr>
                        <a:t>Bond B</a:t>
                      </a:r>
                    </a:p>
                  </a:txBody>
                  <a:tcPr/>
                </a:tc>
                <a:extLst>
                  <a:ext uri="{0D108BD9-81ED-4DB2-BD59-A6C34878D82A}">
                    <a16:rowId xmlns:a16="http://schemas.microsoft.com/office/drawing/2014/main" val="10000"/>
                  </a:ext>
                </a:extLst>
              </a:tr>
              <a:tr h="0">
                <a:tc>
                  <a:txBody>
                    <a:bodyPr/>
                    <a:lstStyle/>
                    <a:p>
                      <a:r>
                        <a:rPr lang="en-US" sz="1200" baseline="0" dirty="0">
                          <a:latin typeface="Arial" pitchFamily="34" charset="0"/>
                          <a:cs typeface="Arial" pitchFamily="34" charset="0"/>
                        </a:rPr>
                        <a:t>Maturity (T)</a:t>
                      </a:r>
                    </a:p>
                  </a:txBody>
                  <a:tcPr/>
                </a:tc>
                <a:tc>
                  <a:txBody>
                    <a:bodyPr/>
                    <a:lstStyle/>
                    <a:p>
                      <a:r>
                        <a:rPr lang="en-US" sz="1200" baseline="0" dirty="0">
                          <a:latin typeface="Arial" pitchFamily="34" charset="0"/>
                          <a:cs typeface="Arial" pitchFamily="34" charset="0"/>
                        </a:rPr>
                        <a:t>4 Years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itchFamily="34" charset="0"/>
                          <a:cs typeface="Arial" pitchFamily="34" charset="0"/>
                        </a:rPr>
                        <a:t>30 Years</a:t>
                      </a:r>
                    </a:p>
                  </a:txBody>
                  <a:tcPr/>
                </a:tc>
                <a:extLst>
                  <a:ext uri="{0D108BD9-81ED-4DB2-BD59-A6C34878D82A}">
                    <a16:rowId xmlns:a16="http://schemas.microsoft.com/office/drawing/2014/main" val="10001"/>
                  </a:ext>
                </a:extLst>
              </a:tr>
              <a:tr h="0">
                <a:tc>
                  <a:txBody>
                    <a:bodyPr/>
                    <a:lstStyle/>
                    <a:p>
                      <a:r>
                        <a:rPr lang="en-US" sz="1200" dirty="0">
                          <a:latin typeface="Arial" pitchFamily="34" charset="0"/>
                          <a:cs typeface="Arial" pitchFamily="34" charset="0"/>
                        </a:rPr>
                        <a:t>Coupon</a:t>
                      </a:r>
                      <a:r>
                        <a:rPr lang="en-US" sz="1200" baseline="0" dirty="0">
                          <a:latin typeface="Arial" pitchFamily="34" charset="0"/>
                          <a:cs typeface="Arial" pitchFamily="34" charset="0"/>
                        </a:rPr>
                        <a:t> Rate (C)</a:t>
                      </a:r>
                    </a:p>
                  </a:txBody>
                  <a:tcPr/>
                </a:tc>
                <a:tc>
                  <a:txBody>
                    <a:bodyPr/>
                    <a:lstStyle/>
                    <a:p>
                      <a:r>
                        <a:rPr lang="en-US" sz="1200" dirty="0">
                          <a:latin typeface="Arial" pitchFamily="34" charset="0"/>
                          <a:cs typeface="Arial" pitchFamily="34" charset="0"/>
                        </a:rPr>
                        <a:t>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itchFamily="34" charset="0"/>
                          <a:cs typeface="Arial" pitchFamily="34" charset="0"/>
                        </a:rPr>
                        <a:t>5%</a:t>
                      </a:r>
                    </a:p>
                  </a:txBody>
                  <a:tcPr/>
                </a:tc>
                <a:extLst>
                  <a:ext uri="{0D108BD9-81ED-4DB2-BD59-A6C34878D82A}">
                    <a16:rowId xmlns:a16="http://schemas.microsoft.com/office/drawing/2014/main" val="10002"/>
                  </a:ext>
                </a:extLst>
              </a:tr>
              <a:tr h="0">
                <a:tc>
                  <a:txBody>
                    <a:bodyPr/>
                    <a:lstStyle/>
                    <a:p>
                      <a:r>
                        <a:rPr lang="en-US" sz="1200" dirty="0">
                          <a:latin typeface="Arial" pitchFamily="34" charset="0"/>
                          <a:cs typeface="Arial" pitchFamily="34" charset="0"/>
                        </a:rPr>
                        <a:t>Discount</a:t>
                      </a:r>
                      <a:r>
                        <a:rPr lang="en-US" sz="1200" baseline="0" dirty="0">
                          <a:latin typeface="Arial" pitchFamily="34" charset="0"/>
                          <a:cs typeface="Arial" pitchFamily="34" charset="0"/>
                        </a:rPr>
                        <a:t> Rate (r)</a:t>
                      </a:r>
                      <a:endParaRPr lang="en-US" sz="1200" dirty="0">
                        <a:latin typeface="Arial" pitchFamily="34" charset="0"/>
                        <a:cs typeface="Arial" pitchFamily="34" charset="0"/>
                      </a:endParaRPr>
                    </a:p>
                  </a:txBody>
                  <a:tcPr/>
                </a:tc>
                <a:tc>
                  <a:txBody>
                    <a:bodyPr/>
                    <a:lstStyle/>
                    <a:p>
                      <a:r>
                        <a:rPr lang="en-US" sz="1200" dirty="0">
                          <a:latin typeface="Arial" pitchFamily="34" charset="0"/>
                          <a:cs typeface="Arial" pitchFamily="34" charset="0"/>
                        </a:rPr>
                        <a:t>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itchFamily="34" charset="0"/>
                          <a:cs typeface="Arial" pitchFamily="34" charset="0"/>
                        </a:rPr>
                        <a:t>8%</a:t>
                      </a:r>
                    </a:p>
                  </a:txBody>
                  <a:tcPr/>
                </a:tc>
                <a:extLst>
                  <a:ext uri="{0D108BD9-81ED-4DB2-BD59-A6C34878D82A}">
                    <a16:rowId xmlns:a16="http://schemas.microsoft.com/office/drawing/2014/main" val="10003"/>
                  </a:ext>
                </a:extLst>
              </a:tr>
              <a:tr h="0">
                <a:tc>
                  <a:txBody>
                    <a:bodyPr/>
                    <a:lstStyle/>
                    <a:p>
                      <a:r>
                        <a:rPr lang="en-US" sz="1200" dirty="0">
                          <a:latin typeface="Arial" pitchFamily="34" charset="0"/>
                          <a:cs typeface="Arial" pitchFamily="34" charset="0"/>
                        </a:rPr>
                        <a:t>Par</a:t>
                      </a:r>
                      <a:r>
                        <a:rPr lang="en-US" sz="1200" baseline="0" dirty="0">
                          <a:latin typeface="Arial" pitchFamily="34" charset="0"/>
                          <a:cs typeface="Arial" pitchFamily="34" charset="0"/>
                        </a:rPr>
                        <a:t> Value (FV)</a:t>
                      </a:r>
                      <a:endParaRPr lang="en-US" sz="1200" dirty="0">
                        <a:latin typeface="Arial" pitchFamily="34" charset="0"/>
                        <a:cs typeface="Arial" pitchFamily="34" charset="0"/>
                      </a:endParaRPr>
                    </a:p>
                  </a:txBody>
                  <a:tcPr/>
                </a:tc>
                <a:tc>
                  <a:txBody>
                    <a:bodyPr/>
                    <a:lstStyle/>
                    <a:p>
                      <a:r>
                        <a:rPr lang="en-US" sz="1200" dirty="0">
                          <a:latin typeface="Arial" pitchFamily="34" charset="0"/>
                          <a:cs typeface="Arial" pitchFamily="34" charset="0"/>
                        </a:rPr>
                        <a:t>$1,000</a:t>
                      </a:r>
                    </a:p>
                  </a:txBody>
                  <a:tcPr/>
                </a:tc>
                <a:tc>
                  <a:txBody>
                    <a:bodyPr/>
                    <a:lstStyle/>
                    <a:p>
                      <a:r>
                        <a:rPr lang="en-US" sz="1200" dirty="0">
                          <a:latin typeface="Arial" pitchFamily="34" charset="0"/>
                          <a:cs typeface="Arial" pitchFamily="34" charset="0"/>
                        </a:rPr>
                        <a:t>$1,000</a:t>
                      </a:r>
                    </a:p>
                  </a:txBody>
                  <a:tcPr/>
                </a:tc>
                <a:extLst>
                  <a:ext uri="{0D108BD9-81ED-4DB2-BD59-A6C34878D82A}">
                    <a16:rowId xmlns:a16="http://schemas.microsoft.com/office/drawing/2014/main" val="10004"/>
                  </a:ext>
                </a:extLst>
              </a:tr>
            </a:tbl>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89821267"/>
              </p:ext>
            </p:extLst>
          </p:nvPr>
        </p:nvGraphicFramePr>
        <p:xfrm>
          <a:off x="388334" y="3630640"/>
          <a:ext cx="8367332" cy="2008160"/>
        </p:xfrm>
        <a:graphic>
          <a:graphicData uri="http://schemas.openxmlformats.org/presentationml/2006/ole">
            <mc:AlternateContent xmlns:mc="http://schemas.openxmlformats.org/markup-compatibility/2006">
              <mc:Choice xmlns:v="urn:schemas-microsoft-com:vml" Requires="v">
                <p:oleObj spid="_x0000_s4141" name="Equation" r:id="rId3" imgW="5715000" imgH="1371600" progId="Equation.DSMT4">
                  <p:embed/>
                </p:oleObj>
              </mc:Choice>
              <mc:Fallback>
                <p:oleObj name="Equation" r:id="rId3" imgW="5715000" imgH="1371600" progId="Equation.DSMT4">
                  <p:embed/>
                  <p:pic>
                    <p:nvPicPr>
                      <p:cNvPr id="0" name=""/>
                      <p:cNvPicPr/>
                      <p:nvPr/>
                    </p:nvPicPr>
                    <p:blipFill>
                      <a:blip r:embed="rId4"/>
                      <a:stretch>
                        <a:fillRect/>
                      </a:stretch>
                    </p:blipFill>
                    <p:spPr>
                      <a:xfrm>
                        <a:off x="388334" y="3630640"/>
                        <a:ext cx="8367332" cy="2008160"/>
                      </a:xfrm>
                      <a:prstGeom prst="rect">
                        <a:avLst/>
                      </a:prstGeom>
                    </p:spPr>
                  </p:pic>
                </p:oleObj>
              </mc:Fallback>
            </mc:AlternateContent>
          </a:graphicData>
        </a:graphic>
      </p:graphicFrame>
      <p:sp>
        <p:nvSpPr>
          <p:cNvPr id="5" name="Content Placeholder 4"/>
          <p:cNvSpPr>
            <a:spLocks noGrp="1"/>
          </p:cNvSpPr>
          <p:nvPr>
            <p:ph sz="quarter" idx="12"/>
          </p:nvPr>
        </p:nvSpPr>
        <p:spPr>
          <a:xfrm>
            <a:off x="279400" y="5658323"/>
            <a:ext cx="8534400" cy="818677"/>
          </a:xfrm>
        </p:spPr>
        <p:txBody>
          <a:bodyPr>
            <a:normAutofit/>
          </a:bodyPr>
          <a:lstStyle/>
          <a:p>
            <a:pPr marL="0" indent="0">
              <a:spcBef>
                <a:spcPts val="624"/>
              </a:spcBef>
              <a:buNone/>
            </a:pPr>
            <a:r>
              <a:rPr lang="en-US" sz="2000" dirty="0"/>
              <a:t>Present Value of Coupons: $165.61, $562.89</a:t>
            </a:r>
          </a:p>
          <a:p>
            <a:pPr marL="0" indent="0">
              <a:spcBef>
                <a:spcPts val="624"/>
              </a:spcBef>
              <a:buNone/>
            </a:pPr>
            <a:r>
              <a:rPr lang="en-US" sz="2000" dirty="0"/>
              <a:t>Present Par Value: $735.03, $99.38</a:t>
            </a:r>
          </a:p>
        </p:txBody>
      </p:sp>
    </p:spTree>
    <p:extLst>
      <p:ext uri="{BB962C8B-B14F-4D97-AF65-F5344CB8AC3E}">
        <p14:creationId xmlns:p14="http://schemas.microsoft.com/office/powerpoint/2010/main" val="112750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Bond Pricing (2 of 3)</a:t>
            </a:r>
            <a:endParaRPr lang="ru-RU" dirty="0"/>
          </a:p>
        </p:txBody>
      </p:sp>
      <p:sp>
        <p:nvSpPr>
          <p:cNvPr id="3" name="Content Placeholder 2"/>
          <p:cNvSpPr>
            <a:spLocks noGrp="1"/>
          </p:cNvSpPr>
          <p:nvPr>
            <p:ph sz="quarter" idx="10"/>
          </p:nvPr>
        </p:nvSpPr>
        <p:spPr>
          <a:xfrm>
            <a:off x="281940" y="1752600"/>
            <a:ext cx="8557260" cy="4495800"/>
          </a:xfrm>
        </p:spPr>
        <p:txBody>
          <a:bodyPr/>
          <a:lstStyle/>
          <a:p>
            <a:pPr marL="0" indent="0">
              <a:buNone/>
            </a:pPr>
            <a:r>
              <a:rPr lang="en-US" dirty="0"/>
              <a:t>Prices fall as market interest rate rises</a:t>
            </a:r>
          </a:p>
          <a:p>
            <a:pPr marL="0" indent="0">
              <a:buNone/>
            </a:pPr>
            <a:r>
              <a:rPr lang="en-US" dirty="0"/>
              <a:t>Interest rate fluctuations are primary source of bond market risk</a:t>
            </a:r>
          </a:p>
          <a:p>
            <a:pPr marL="0" indent="0">
              <a:buNone/>
            </a:pPr>
            <a:r>
              <a:rPr lang="en-US" dirty="0"/>
              <a:t>Bonds with longer maturities more sensitive to fluctuations in interest rate</a:t>
            </a:r>
          </a:p>
        </p:txBody>
      </p:sp>
    </p:spTree>
    <p:extLst>
      <p:ext uri="{BB962C8B-B14F-4D97-AF65-F5344CB8AC3E}">
        <p14:creationId xmlns:p14="http://schemas.microsoft.com/office/powerpoint/2010/main" val="2468370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Figure 10.3 Inverse Relationship between Bond Prices and Yields</a:t>
            </a:r>
            <a:endParaRPr lang="ru-RU" dirty="0"/>
          </a:p>
        </p:txBody>
      </p:sp>
      <p:pic>
        <p:nvPicPr>
          <p:cNvPr id="9" name="Picture 2" descr="Graph of bond price versus interest rate percent."/>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93227" y="1663815"/>
            <a:ext cx="5757547" cy="397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9"/>
          <p:cNvSpPr>
            <a:spLocks noGrp="1"/>
          </p:cNvSpPr>
          <p:nvPr>
            <p:ph sz="quarter" idx="13"/>
          </p:nvPr>
        </p:nvSpPr>
        <p:spPr>
          <a:xfrm>
            <a:off x="281940" y="6019800"/>
            <a:ext cx="8557260" cy="457200"/>
          </a:xfrm>
        </p:spPr>
        <p:txBody>
          <a:bodyPr>
            <a:normAutofit/>
          </a:bodyPr>
          <a:lstStyle/>
          <a:p>
            <a:pPr marL="0" indent="0" algn="ctr">
              <a:buNone/>
            </a:pPr>
            <a:r>
              <a:rPr lang="en-US" sz="1800" dirty="0">
                <a:hlinkClick r:id="rId3" action="ppaction://hlinksldjump"/>
              </a:rPr>
              <a:t>Jump to long description</a:t>
            </a:r>
          </a:p>
        </p:txBody>
      </p:sp>
    </p:spTree>
    <p:extLst>
      <p:ext uri="{BB962C8B-B14F-4D97-AF65-F5344CB8AC3E}">
        <p14:creationId xmlns:p14="http://schemas.microsoft.com/office/powerpoint/2010/main" val="1803791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10.2 Bond Prices at Different Interest Rates</a:t>
            </a:r>
            <a:endParaRPr lang="ru-RU" dirty="0"/>
          </a:p>
        </p:txBody>
      </p:sp>
      <p:graphicFrame>
        <p:nvGraphicFramePr>
          <p:cNvPr id="4" name="Table 3"/>
          <p:cNvGraphicFramePr>
            <a:graphicFrameLocks noGrp="1"/>
          </p:cNvGraphicFramePr>
          <p:nvPr>
            <p:extLst>
              <p:ext uri="{D42A27DB-BD31-4B8C-83A1-F6EECF244321}">
                <p14:modId xmlns:p14="http://schemas.microsoft.com/office/powerpoint/2010/main" val="1611542221"/>
              </p:ext>
            </p:extLst>
          </p:nvPr>
        </p:nvGraphicFramePr>
        <p:xfrm>
          <a:off x="810851" y="2048607"/>
          <a:ext cx="7342549" cy="2377440"/>
        </p:xfrm>
        <a:graphic>
          <a:graphicData uri="http://schemas.openxmlformats.org/drawingml/2006/table">
            <a:tbl>
              <a:tblPr firstRow="1" bandRow="1">
                <a:tableStyleId>{5940675A-B579-460E-94D1-54222C63F5DA}</a:tableStyleId>
              </a:tblPr>
              <a:tblGrid>
                <a:gridCol w="1017949">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tblGrid>
              <a:tr h="55114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itchFamily="34" charset="0"/>
                          <a:cs typeface="Arial" pitchFamily="34" charset="0"/>
                        </a:rPr>
                        <a:t>Time to Maturity</a:t>
                      </a:r>
                      <a:endParaRPr lang="en-US" sz="1400" b="1" i="0" u="none" strike="noStrike" dirty="0">
                        <a:solidFill>
                          <a:srgbClr val="000000"/>
                        </a:solidFill>
                        <a:effectLst/>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itchFamily="34" charset="0"/>
                          <a:cs typeface="Arial" pitchFamily="34" charset="0"/>
                        </a:rPr>
                        <a:t>Bond Price at Given Market Interest Rate</a:t>
                      </a:r>
                      <a:r>
                        <a:rPr lang="en-US" sz="1400" b="1" i="0" u="none" strike="noStrike" dirty="0">
                          <a:solidFill>
                            <a:srgbClr val="000000"/>
                          </a:solidFill>
                          <a:effectLst/>
                          <a:latin typeface="Arial" pitchFamily="34" charset="0"/>
                          <a:cs typeface="Arial" pitchFamily="34" charset="0"/>
                        </a:rPr>
                        <a:t>: </a:t>
                      </a:r>
                      <a:r>
                        <a:rPr lang="ru-RU" sz="1400" b="1" i="0" u="none" strike="noStrike" dirty="0">
                          <a:solidFill>
                            <a:schemeClr val="tx1"/>
                          </a:solidFill>
                          <a:effectLst/>
                          <a:latin typeface="Arial" pitchFamily="34" charset="0"/>
                          <a:cs typeface="Arial"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itchFamily="34" charset="0"/>
                          <a:cs typeface="Arial" pitchFamily="34" charset="0"/>
                        </a:rPr>
                        <a:t>Bond Price at Given Market Interest Rate</a:t>
                      </a:r>
                      <a:r>
                        <a:rPr lang="en-US" sz="1400" b="1" i="0" u="none" strike="noStrike" baseline="0" dirty="0">
                          <a:solidFill>
                            <a:srgbClr val="000000"/>
                          </a:solidFill>
                          <a:effectLst/>
                          <a:latin typeface="Arial" pitchFamily="34" charset="0"/>
                          <a:cs typeface="Arial" pitchFamily="34" charset="0"/>
                        </a:rPr>
                        <a:t>: </a:t>
                      </a:r>
                      <a:r>
                        <a:rPr lang="ru-RU" sz="1400" b="1" i="0" u="none" strike="noStrike" dirty="0">
                          <a:solidFill>
                            <a:schemeClr val="tx1"/>
                          </a:solidFill>
                          <a:effectLst/>
                          <a:latin typeface="Arial" pitchFamily="34" charset="0"/>
                          <a:cs typeface="Arial" pitchFamily="34"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itchFamily="34" charset="0"/>
                          <a:cs typeface="Arial" pitchFamily="34" charset="0"/>
                        </a:rPr>
                        <a:t>Bond Price at Given Market Interest Rate</a:t>
                      </a:r>
                      <a:r>
                        <a:rPr lang="en-US" sz="1400" b="1" i="0" u="none" strike="noStrike" baseline="0" dirty="0">
                          <a:solidFill>
                            <a:srgbClr val="000000"/>
                          </a:solidFill>
                          <a:effectLst/>
                          <a:latin typeface="Arial" pitchFamily="34" charset="0"/>
                          <a:cs typeface="Arial" pitchFamily="34" charset="0"/>
                        </a:rPr>
                        <a:t>: </a:t>
                      </a:r>
                      <a:r>
                        <a:rPr lang="ru-RU" sz="1400" b="1" i="0" u="none" strike="noStrike" dirty="0">
                          <a:solidFill>
                            <a:schemeClr val="tx1"/>
                          </a:solidFill>
                          <a:effectLst/>
                          <a:latin typeface="Arial" pitchFamily="34" charset="0"/>
                          <a:cs typeface="Arial" pitchFamily="34"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itchFamily="34" charset="0"/>
                          <a:cs typeface="Arial" pitchFamily="34" charset="0"/>
                        </a:rPr>
                        <a:t>Bond Price at Given Market Interest Rate</a:t>
                      </a:r>
                      <a:r>
                        <a:rPr lang="en-US" sz="1400" b="1" i="0" u="none" strike="noStrike" dirty="0">
                          <a:solidFill>
                            <a:srgbClr val="000000"/>
                          </a:solidFill>
                          <a:effectLst/>
                          <a:latin typeface="Arial" pitchFamily="34" charset="0"/>
                          <a:cs typeface="Arial" pitchFamily="34" charset="0"/>
                        </a:rPr>
                        <a:t>:</a:t>
                      </a:r>
                      <a:r>
                        <a:rPr lang="en-US" sz="1400" b="1" i="0" u="none" strike="noStrike" baseline="0" dirty="0">
                          <a:solidFill>
                            <a:srgbClr val="000000"/>
                          </a:solidFill>
                          <a:effectLst/>
                          <a:latin typeface="Arial" pitchFamily="34" charset="0"/>
                          <a:cs typeface="Arial" pitchFamily="34" charset="0"/>
                        </a:rPr>
                        <a:t> </a:t>
                      </a:r>
                      <a:r>
                        <a:rPr lang="ru-RU" sz="1400" b="1" i="0" u="none" strike="noStrike" dirty="0">
                          <a:solidFill>
                            <a:schemeClr val="tx1"/>
                          </a:solidFill>
                          <a:effectLst/>
                          <a:latin typeface="Arial" pitchFamily="34" charset="0"/>
                          <a:cs typeface="Arial" pitchFamily="34"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itchFamily="34" charset="0"/>
                          <a:cs typeface="Arial" pitchFamily="34" charset="0"/>
                        </a:rPr>
                        <a:t>Bond Price at Given Market Interest Rate: </a:t>
                      </a:r>
                      <a:r>
                        <a:rPr lang="ru-RU" sz="1400" b="1" i="0" u="none" strike="noStrike" dirty="0">
                          <a:solidFill>
                            <a:schemeClr val="tx1"/>
                          </a:solidFill>
                          <a:effectLst/>
                          <a:latin typeface="Arial" pitchFamily="34" charset="0"/>
                          <a:cs typeface="Arial" pitchFamily="34" charset="0"/>
                        </a:rPr>
                        <a:t>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9559">
                <a:tc>
                  <a:txBody>
                    <a:bodyPr/>
                    <a:lstStyle/>
                    <a:p>
                      <a:pPr algn="r" fontAlgn="b"/>
                      <a:r>
                        <a:rPr lang="en-US" sz="1400" b="0" i="0" u="none" strike="noStrike" dirty="0">
                          <a:solidFill>
                            <a:srgbClr val="333333"/>
                          </a:solidFill>
                          <a:effectLst/>
                          <a:latin typeface="Arial" pitchFamily="34" charset="0"/>
                          <a:cs typeface="Arial" pitchFamily="34" charset="0"/>
                        </a:rPr>
                        <a:t>1 year</a:t>
                      </a:r>
                      <a:endParaRPr lang="en-US"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ru-RU" sz="1400" b="0" i="0" u="none" strike="noStrike" dirty="0">
                          <a:solidFill>
                            <a:srgbClr val="333333"/>
                          </a:solidFill>
                          <a:effectLst/>
                          <a:latin typeface="Arial" pitchFamily="34" charset="0"/>
                          <a:cs typeface="Arial" pitchFamily="34" charset="0"/>
                        </a:rPr>
                        <a:t>$1,059.11</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$1,038.83</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ru-RU" sz="1400" b="0" i="0" u="none" strike="noStrike" dirty="0">
                          <a:solidFill>
                            <a:srgbClr val="333333"/>
                          </a:solidFill>
                          <a:effectLst/>
                          <a:latin typeface="Arial" pitchFamily="34" charset="0"/>
                          <a:cs typeface="Arial" pitchFamily="34" charset="0"/>
                        </a:rPr>
                        <a:t>$1,019.1 3</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ru-RU" sz="1400" b="0" i="0" u="none" strike="noStrike" dirty="0">
                          <a:solidFill>
                            <a:srgbClr val="333333"/>
                          </a:solidFill>
                          <a:effectLst/>
                          <a:latin typeface="Arial" pitchFamily="34" charset="0"/>
                          <a:cs typeface="Arial" pitchFamily="34" charset="0"/>
                        </a:rPr>
                        <a:t>$1,000.00</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Arial" pitchFamily="34" charset="0"/>
                          <a:cs typeface="Arial" pitchFamily="34" charset="0"/>
                        </a:rPr>
                        <a:t>$</a:t>
                      </a:r>
                      <a:r>
                        <a:rPr lang="ru-RU" sz="1400" b="0" i="0" u="none" strike="noStrike" dirty="0">
                          <a:solidFill>
                            <a:srgbClr val="333333"/>
                          </a:solidFill>
                          <a:effectLst/>
                          <a:latin typeface="Arial" pitchFamily="34" charset="0"/>
                          <a:cs typeface="Arial" pitchFamily="34" charset="0"/>
                        </a:rPr>
                        <a:t>981.41</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176456">
                <a:tc>
                  <a:txBody>
                    <a:bodyPr/>
                    <a:lstStyle/>
                    <a:p>
                      <a:pPr algn="r" fontAlgn="b"/>
                      <a:r>
                        <a:rPr lang="en-US" sz="1400" b="0" i="0" u="none" strike="noStrike" dirty="0">
                          <a:solidFill>
                            <a:srgbClr val="333333"/>
                          </a:solidFill>
                          <a:effectLst/>
                          <a:latin typeface="Arial" pitchFamily="34" charset="0"/>
                          <a:cs typeface="Arial" pitchFamily="34" charset="0"/>
                        </a:rPr>
                        <a:t>10 years</a:t>
                      </a:r>
                      <a:endParaRPr lang="en-US"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1,541.37</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1,327.03</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1,148.77</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1,000.00</a:t>
                      </a:r>
                      <a:r>
                        <a:rPr lang="ru-RU" sz="1400" b="0" i="0" u="none" strike="noStrike" dirty="0">
                          <a:solidFill>
                            <a:srgbClr val="000000"/>
                          </a:solidFill>
                          <a:effectLst/>
                          <a:latin typeface="Arial" pitchFamily="34" charset="0"/>
                          <a:cs typeface="Arial"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875.38</a:t>
                      </a:r>
                      <a:r>
                        <a:rPr lang="ru-RU" sz="1400" b="0" i="0" u="none" strike="noStrike" dirty="0">
                          <a:solidFill>
                            <a:srgbClr val="000000"/>
                          </a:solidFill>
                          <a:effectLst/>
                          <a:latin typeface="Arial" pitchFamily="34" charset="0"/>
                          <a:cs typeface="Arial"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252656">
                <a:tc>
                  <a:txBody>
                    <a:bodyPr/>
                    <a:lstStyle/>
                    <a:p>
                      <a:pPr algn="r" fontAlgn="b"/>
                      <a:r>
                        <a:rPr lang="en-US" sz="1400" b="0" i="0" u="none" strike="noStrike" dirty="0">
                          <a:solidFill>
                            <a:srgbClr val="333333"/>
                          </a:solidFill>
                          <a:effectLst/>
                          <a:latin typeface="Arial" pitchFamily="34" charset="0"/>
                          <a:cs typeface="Arial" pitchFamily="34" charset="0"/>
                        </a:rPr>
                        <a:t>20 years</a:t>
                      </a:r>
                      <a:endParaRPr lang="en-US"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1,985.04</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1,547.11</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1,231.15</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1,000.00</a:t>
                      </a:r>
                      <a:r>
                        <a:rPr lang="ru-RU" sz="1400" b="0" i="0" u="none" strike="noStrike" dirty="0">
                          <a:solidFill>
                            <a:srgbClr val="000000"/>
                          </a:solidFill>
                          <a:effectLst/>
                          <a:latin typeface="Arial" pitchFamily="34" charset="0"/>
                          <a:cs typeface="Arial"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828.41</a:t>
                      </a:r>
                      <a:r>
                        <a:rPr lang="ru-RU" sz="1400" b="0" i="0" u="none" strike="noStrike" dirty="0">
                          <a:solidFill>
                            <a:srgbClr val="000000"/>
                          </a:solidFill>
                          <a:effectLst/>
                          <a:latin typeface="Arial" pitchFamily="34" charset="0"/>
                          <a:cs typeface="Arial"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176456">
                <a:tc>
                  <a:txBody>
                    <a:bodyPr/>
                    <a:lstStyle/>
                    <a:p>
                      <a:pPr algn="r" fontAlgn="b"/>
                      <a:r>
                        <a:rPr lang="en-US" sz="1400" b="0" i="0" u="none" strike="noStrike" dirty="0">
                          <a:solidFill>
                            <a:srgbClr val="333333"/>
                          </a:solidFill>
                          <a:effectLst/>
                          <a:latin typeface="Arial" pitchFamily="34" charset="0"/>
                          <a:cs typeface="Arial" pitchFamily="34" charset="0"/>
                        </a:rPr>
                        <a:t>30 years</a:t>
                      </a:r>
                      <a:endParaRPr lang="en-US"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2,348.65</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1,695.22</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1,276.76</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1,000.00</a:t>
                      </a:r>
                      <a:endParaRPr lang="ru-RU" sz="1400" b="0" i="0" u="none" strike="noStrike" dirty="0">
                        <a:solidFill>
                          <a:srgbClr val="000000"/>
                        </a:solidFill>
                        <a:effectLst/>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b="0" i="0" u="none" strike="noStrike" dirty="0">
                          <a:solidFill>
                            <a:srgbClr val="333333"/>
                          </a:solidFill>
                          <a:effectLst/>
                          <a:latin typeface="Arial" pitchFamily="34" charset="0"/>
                          <a:cs typeface="Arial" pitchFamily="34" charset="0"/>
                        </a:rPr>
                        <a:t>810.71</a:t>
                      </a:r>
                      <a:r>
                        <a:rPr lang="ru-RU" sz="1400" b="0" i="0" u="none" strike="noStrike" dirty="0">
                          <a:solidFill>
                            <a:srgbClr val="000000"/>
                          </a:solidFill>
                          <a:effectLst/>
                          <a:latin typeface="Arial" pitchFamily="34" charset="0"/>
                          <a:cs typeface="Arial"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6001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Bond Pricing (3 of 3)</a:t>
            </a:r>
            <a:endParaRPr lang="ru-RU" dirty="0"/>
          </a:p>
        </p:txBody>
      </p:sp>
      <p:sp>
        <p:nvSpPr>
          <p:cNvPr id="3" name="Content Placeholder 2"/>
          <p:cNvSpPr>
            <a:spLocks noGrp="1"/>
          </p:cNvSpPr>
          <p:nvPr>
            <p:ph sz="quarter" idx="10"/>
          </p:nvPr>
        </p:nvSpPr>
        <p:spPr>
          <a:xfrm>
            <a:off x="281940" y="1752600"/>
            <a:ext cx="8557260" cy="4495800"/>
          </a:xfrm>
        </p:spPr>
        <p:txBody>
          <a:bodyPr/>
          <a:lstStyle/>
          <a:p>
            <a:pPr marL="0" indent="0">
              <a:spcBef>
                <a:spcPts val="624"/>
              </a:spcBef>
              <a:buNone/>
            </a:pPr>
            <a:r>
              <a:rPr lang="en-US" dirty="0"/>
              <a:t>Bond Pricing between Coupon Dates</a:t>
            </a:r>
          </a:p>
          <a:p>
            <a:pPr>
              <a:spcBef>
                <a:spcPts val="624"/>
              </a:spcBef>
            </a:pPr>
            <a:r>
              <a:rPr lang="en-US" dirty="0"/>
              <a:t>Invoice price = Flat price + Accrued interest</a:t>
            </a:r>
          </a:p>
          <a:p>
            <a:pPr marL="0" indent="0">
              <a:spcBef>
                <a:spcPts val="624"/>
              </a:spcBef>
              <a:buNone/>
            </a:pPr>
            <a:r>
              <a:rPr lang="en-US" dirty="0"/>
              <a:t>Bond Pricing in Excel</a:t>
            </a:r>
          </a:p>
          <a:p>
            <a:pPr>
              <a:spcBef>
                <a:spcPts val="624"/>
              </a:spcBef>
            </a:pPr>
            <a:r>
              <a:rPr lang="en-US" dirty="0"/>
              <a:t>=PRICE (settlement date, maturity date, annual coupon rate, yield to maturity, redemption value as percent of par value, number of coupon payments per year)</a:t>
            </a:r>
          </a:p>
        </p:txBody>
      </p:sp>
    </p:spTree>
    <p:extLst>
      <p:ext uri="{BB962C8B-B14F-4D97-AF65-F5344CB8AC3E}">
        <p14:creationId xmlns:p14="http://schemas.microsoft.com/office/powerpoint/2010/main" val="183268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Spreadsheet 10.1 Valuing Bonds</a:t>
            </a:r>
            <a:endParaRPr lang="ru-RU" dirty="0"/>
          </a:p>
        </p:txBody>
      </p:sp>
      <p:pic>
        <p:nvPicPr>
          <p:cNvPr id="8" name="Picture 2" descr="Excel spreadsheet showing how to value bond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6277" y="1921531"/>
            <a:ext cx="8391446" cy="3014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9"/>
          <p:cNvSpPr>
            <a:spLocks noGrp="1"/>
          </p:cNvSpPr>
          <p:nvPr>
            <p:ph sz="quarter" idx="13"/>
          </p:nvPr>
        </p:nvSpPr>
        <p:spPr>
          <a:xfrm>
            <a:off x="281940" y="6079252"/>
            <a:ext cx="8557260" cy="397748"/>
          </a:xfrm>
        </p:spPr>
        <p:txBody>
          <a:bodyPr>
            <a:normAutofit/>
          </a:bodyPr>
          <a:lstStyle/>
          <a:p>
            <a:pPr marL="0" indent="0" algn="ctr">
              <a:buNone/>
            </a:pPr>
            <a:r>
              <a:rPr lang="en-US" sz="1800" dirty="0">
                <a:hlinkClick r:id="rId4" action="ppaction://hlinksldjump"/>
              </a:rPr>
              <a:t>Jump to long description</a:t>
            </a:r>
            <a:endParaRPr lang="en-US" sz="1800" dirty="0"/>
          </a:p>
        </p:txBody>
      </p:sp>
    </p:spTree>
    <p:extLst>
      <p:ext uri="{BB962C8B-B14F-4D97-AF65-F5344CB8AC3E}">
        <p14:creationId xmlns:p14="http://schemas.microsoft.com/office/powerpoint/2010/main" val="17921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10.3 Bond Yields (1 of 3)</a:t>
            </a:r>
            <a:endParaRPr lang="ru-RU" dirty="0"/>
          </a:p>
        </p:txBody>
      </p:sp>
      <p:sp>
        <p:nvSpPr>
          <p:cNvPr id="8" name="Content Placeholder 7"/>
          <p:cNvSpPr>
            <a:spLocks noGrp="1"/>
          </p:cNvSpPr>
          <p:nvPr>
            <p:ph sz="quarter" idx="10"/>
          </p:nvPr>
        </p:nvSpPr>
        <p:spPr>
          <a:xfrm>
            <a:off x="281940" y="1752600"/>
            <a:ext cx="8557260" cy="4419600"/>
          </a:xfrm>
        </p:spPr>
        <p:txBody>
          <a:bodyPr>
            <a:normAutofit lnSpcReduction="10000"/>
          </a:bodyPr>
          <a:lstStyle/>
          <a:p>
            <a:pPr marL="0" indent="0">
              <a:lnSpc>
                <a:spcPct val="110000"/>
              </a:lnSpc>
              <a:spcBef>
                <a:spcPts val="624"/>
              </a:spcBef>
              <a:buNone/>
            </a:pPr>
            <a:r>
              <a:rPr lang="en-US" dirty="0"/>
              <a:t>Yield to Maturity</a:t>
            </a:r>
          </a:p>
          <a:p>
            <a:pPr>
              <a:lnSpc>
                <a:spcPct val="110000"/>
              </a:lnSpc>
              <a:spcBef>
                <a:spcPts val="624"/>
              </a:spcBef>
            </a:pPr>
            <a:r>
              <a:rPr lang="en-US" dirty="0"/>
              <a:t>Discount rate that makes present value of bond’s payments equal to price.</a:t>
            </a:r>
          </a:p>
          <a:p>
            <a:pPr marL="0" indent="0">
              <a:lnSpc>
                <a:spcPct val="110000"/>
              </a:lnSpc>
              <a:spcBef>
                <a:spcPts val="624"/>
              </a:spcBef>
              <a:buNone/>
            </a:pPr>
            <a:r>
              <a:rPr lang="en-US" dirty="0"/>
              <a:t>Current Yield</a:t>
            </a:r>
          </a:p>
          <a:p>
            <a:pPr>
              <a:lnSpc>
                <a:spcPct val="110000"/>
              </a:lnSpc>
              <a:spcBef>
                <a:spcPts val="624"/>
              </a:spcBef>
            </a:pPr>
            <a:r>
              <a:rPr lang="en-US" dirty="0"/>
              <a:t>Annual coupon divided by bond price</a:t>
            </a:r>
          </a:p>
          <a:p>
            <a:pPr marL="0" indent="0">
              <a:lnSpc>
                <a:spcPct val="110000"/>
              </a:lnSpc>
              <a:spcBef>
                <a:spcPts val="624"/>
              </a:spcBef>
              <a:buNone/>
            </a:pPr>
            <a:r>
              <a:rPr lang="en-US" dirty="0"/>
              <a:t>Premium Bonds</a:t>
            </a:r>
          </a:p>
          <a:p>
            <a:pPr>
              <a:lnSpc>
                <a:spcPct val="110000"/>
              </a:lnSpc>
              <a:spcBef>
                <a:spcPts val="624"/>
              </a:spcBef>
            </a:pPr>
            <a:r>
              <a:rPr lang="en-US" dirty="0"/>
              <a:t>Bonds selling above par value</a:t>
            </a:r>
          </a:p>
          <a:p>
            <a:pPr marL="0" indent="0">
              <a:lnSpc>
                <a:spcPct val="110000"/>
              </a:lnSpc>
              <a:spcBef>
                <a:spcPts val="624"/>
              </a:spcBef>
              <a:buNone/>
            </a:pPr>
            <a:r>
              <a:rPr lang="en-US" dirty="0"/>
              <a:t>Discount Bonds</a:t>
            </a:r>
          </a:p>
          <a:p>
            <a:pPr>
              <a:lnSpc>
                <a:spcPct val="110000"/>
              </a:lnSpc>
              <a:spcBef>
                <a:spcPts val="624"/>
              </a:spcBef>
            </a:pPr>
            <a:r>
              <a:rPr lang="en-US" dirty="0"/>
              <a:t>Bonds selling below par value</a:t>
            </a:r>
          </a:p>
        </p:txBody>
      </p:sp>
    </p:spTree>
    <p:extLst>
      <p:ext uri="{BB962C8B-B14F-4D97-AF65-F5344CB8AC3E}">
        <p14:creationId xmlns:p14="http://schemas.microsoft.com/office/powerpoint/2010/main" val="3753766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Spreadsheet 10.2 Finding Yield to Maturity</a:t>
            </a:r>
            <a:endParaRPr lang="ru-RU" dirty="0"/>
          </a:p>
        </p:txBody>
      </p:sp>
      <p:graphicFrame>
        <p:nvGraphicFramePr>
          <p:cNvPr id="9" name="Table 8"/>
          <p:cNvGraphicFramePr>
            <a:graphicFrameLocks noGrp="1"/>
          </p:cNvGraphicFramePr>
          <p:nvPr>
            <p:extLst>
              <p:ext uri="{D42A27DB-BD31-4B8C-83A1-F6EECF244321}">
                <p14:modId xmlns:p14="http://schemas.microsoft.com/office/powerpoint/2010/main" val="2443225619"/>
              </p:ext>
            </p:extLst>
          </p:nvPr>
        </p:nvGraphicFramePr>
        <p:xfrm>
          <a:off x="1295400" y="1889760"/>
          <a:ext cx="6553200" cy="3749040"/>
        </p:xfrm>
        <a:graphic>
          <a:graphicData uri="http://schemas.openxmlformats.org/drawingml/2006/table">
            <a:tbl>
              <a:tblPr firstRow="1" bandRow="1">
                <a:tableStyleId>{5940675A-B579-460E-94D1-54222C63F5DA}</a:tableStyleId>
              </a:tblPr>
              <a:tblGrid>
                <a:gridCol w="34290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tblGrid>
              <a:tr h="452616">
                <a:tc>
                  <a:txBody>
                    <a:bodyPr/>
                    <a:lstStyle/>
                    <a:p>
                      <a:pPr algn="l" fontAlgn="b"/>
                      <a:endParaRPr lang="en-US" sz="1600" b="0" i="0" u="none" strike="noStrike" dirty="0">
                        <a:solidFill>
                          <a:schemeClr val="bg1"/>
                        </a:solidFill>
                        <a:effectLst/>
                        <a:latin typeface="Arial" pitchFamily="34" charset="0"/>
                        <a:cs typeface="Arial" pitchFamily="34" charset="0"/>
                      </a:endParaRPr>
                    </a:p>
                  </a:txBody>
                  <a:tcPr/>
                </a:tc>
                <a:tc>
                  <a:txBody>
                    <a:bodyPr/>
                    <a:lstStyle/>
                    <a:p>
                      <a:pPr algn="ctr" fontAlgn="b"/>
                      <a:r>
                        <a:rPr lang="en-US" sz="1600" b="1" u="none" strike="noStrike" dirty="0">
                          <a:effectLst/>
                          <a:latin typeface="Arial" pitchFamily="34" charset="0"/>
                          <a:cs typeface="Arial" pitchFamily="34" charset="0"/>
                        </a:rPr>
                        <a:t>Semiannual coupons</a:t>
                      </a:r>
                      <a:endParaRPr lang="en-US" sz="1600" b="1" i="0" u="none" strike="noStrike" dirty="0">
                        <a:solidFill>
                          <a:schemeClr val="bg1"/>
                        </a:solidFill>
                        <a:effectLst/>
                        <a:latin typeface="Arial" pitchFamily="34" charset="0"/>
                        <a:cs typeface="Arial" pitchFamily="34" charset="0"/>
                      </a:endParaRPr>
                    </a:p>
                  </a:txBody>
                  <a:tcPr/>
                </a:tc>
                <a:tc>
                  <a:txBody>
                    <a:bodyPr/>
                    <a:lstStyle/>
                    <a:p>
                      <a:pPr algn="ctr" fontAlgn="b"/>
                      <a:r>
                        <a:rPr lang="en-US" sz="1600" b="1" u="none" strike="noStrike" dirty="0">
                          <a:effectLst/>
                          <a:latin typeface="Arial" pitchFamily="34" charset="0"/>
                          <a:cs typeface="Arial" pitchFamily="34" charset="0"/>
                        </a:rPr>
                        <a:t>Annual coupons</a:t>
                      </a:r>
                      <a:endParaRPr lang="en-US" sz="1600" b="1" i="0" u="none" strike="noStrike" dirty="0">
                        <a:solidFill>
                          <a:schemeClr val="bg1"/>
                        </a:solidFill>
                        <a:effectLst/>
                        <a:latin typeface="Arial" pitchFamily="34" charset="0"/>
                        <a:cs typeface="Arial" pitchFamily="34" charset="0"/>
                      </a:endParaRPr>
                    </a:p>
                  </a:txBody>
                  <a:tcPr/>
                </a:tc>
                <a:extLst>
                  <a:ext uri="{0D108BD9-81ED-4DB2-BD59-A6C34878D82A}">
                    <a16:rowId xmlns:a16="http://schemas.microsoft.com/office/drawing/2014/main" val="10000"/>
                  </a:ext>
                </a:extLst>
              </a:tr>
              <a:tr h="226308">
                <a:tc>
                  <a:txBody>
                    <a:bodyPr/>
                    <a:lstStyle/>
                    <a:p>
                      <a:pPr algn="l" fontAlgn="b"/>
                      <a:r>
                        <a:rPr lang="en-US" sz="1600" u="none" strike="noStrike" dirty="0">
                          <a:effectLst/>
                          <a:latin typeface="Arial" pitchFamily="34" charset="0"/>
                          <a:cs typeface="Arial" pitchFamily="34" charset="0"/>
                        </a:rPr>
                        <a:t>Settlement date</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1/1/2000</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1/2/2000</a:t>
                      </a:r>
                      <a:endParaRPr lang="en-US" sz="16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1"/>
                  </a:ext>
                </a:extLst>
              </a:tr>
              <a:tr h="226308">
                <a:tc>
                  <a:txBody>
                    <a:bodyPr/>
                    <a:lstStyle/>
                    <a:p>
                      <a:pPr algn="l" fontAlgn="b"/>
                      <a:r>
                        <a:rPr lang="en-US" sz="1600" u="none" strike="noStrike" dirty="0">
                          <a:effectLst/>
                          <a:latin typeface="Arial" pitchFamily="34" charset="0"/>
                          <a:cs typeface="Arial" pitchFamily="34" charset="0"/>
                        </a:rPr>
                        <a:t>Maturity date</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1/1/2030</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1/2/2030</a:t>
                      </a:r>
                      <a:endParaRPr lang="en-US" sz="16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2"/>
                  </a:ext>
                </a:extLst>
              </a:tr>
              <a:tr h="226308">
                <a:tc>
                  <a:txBody>
                    <a:bodyPr/>
                    <a:lstStyle/>
                    <a:p>
                      <a:pPr algn="l" fontAlgn="b"/>
                      <a:r>
                        <a:rPr lang="en-US" sz="1600" u="none" strike="noStrike" dirty="0">
                          <a:effectLst/>
                          <a:latin typeface="Arial" pitchFamily="34" charset="0"/>
                          <a:cs typeface="Arial" pitchFamily="34" charset="0"/>
                        </a:rPr>
                        <a:t>Annual coupon rate</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0.08</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a:effectLst/>
                          <a:latin typeface="Arial" pitchFamily="34" charset="0"/>
                          <a:cs typeface="Arial" pitchFamily="34" charset="0"/>
                        </a:rPr>
                        <a:t>0.08</a:t>
                      </a:r>
                      <a:endParaRPr lang="en-US" sz="1600" b="0" i="0" u="none" strike="noStrike">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3"/>
                  </a:ext>
                </a:extLst>
              </a:tr>
              <a:tr h="226308">
                <a:tc>
                  <a:txBody>
                    <a:bodyPr/>
                    <a:lstStyle/>
                    <a:p>
                      <a:pPr algn="l" fontAlgn="b"/>
                      <a:r>
                        <a:rPr lang="en-US" sz="1600" u="none" strike="noStrike" dirty="0">
                          <a:effectLst/>
                          <a:latin typeface="Arial" pitchFamily="34" charset="0"/>
                          <a:cs typeface="Arial" pitchFamily="34" charset="0"/>
                        </a:rPr>
                        <a:t>Bond price (flat)</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127.676</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127.676</a:t>
                      </a:r>
                      <a:endParaRPr lang="en-US" sz="16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4"/>
                  </a:ext>
                </a:extLst>
              </a:tr>
              <a:tr h="226308">
                <a:tc>
                  <a:txBody>
                    <a:bodyPr/>
                    <a:lstStyle/>
                    <a:p>
                      <a:pPr algn="l" fontAlgn="b"/>
                      <a:r>
                        <a:rPr lang="en-US" sz="1600" u="none" strike="noStrike" dirty="0">
                          <a:effectLst/>
                          <a:latin typeface="Arial" pitchFamily="34" charset="0"/>
                          <a:cs typeface="Arial" pitchFamily="34" charset="0"/>
                        </a:rPr>
                        <a:t>Redemption value (% of face value)</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100</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100</a:t>
                      </a:r>
                      <a:endParaRPr lang="en-US" sz="16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5"/>
                  </a:ext>
                </a:extLst>
              </a:tr>
              <a:tr h="226308">
                <a:tc>
                  <a:txBody>
                    <a:bodyPr/>
                    <a:lstStyle/>
                    <a:p>
                      <a:pPr algn="l" fontAlgn="b"/>
                      <a:r>
                        <a:rPr lang="en-US" sz="1600" u="none" strike="noStrike" dirty="0">
                          <a:effectLst/>
                          <a:latin typeface="Arial" pitchFamily="34" charset="0"/>
                          <a:cs typeface="Arial" pitchFamily="34" charset="0"/>
                        </a:rPr>
                        <a:t>Coupon payments per year</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2</a:t>
                      </a:r>
                      <a:endParaRPr lang="en-US" sz="1600" b="0" i="0" u="none" strike="noStrike" dirty="0">
                        <a:solidFill>
                          <a:srgbClr val="000000"/>
                        </a:solidFill>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1</a:t>
                      </a:r>
                      <a:endParaRPr lang="en-US" sz="16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6"/>
                  </a:ext>
                </a:extLst>
              </a:tr>
              <a:tr h="226308">
                <a:tc>
                  <a:txBody>
                    <a:bodyPr/>
                    <a:lstStyle/>
                    <a:p>
                      <a:pPr algn="l" fontAlgn="b"/>
                      <a:r>
                        <a:rPr lang="en-US" sz="1600" u="none" strike="noStrike" dirty="0">
                          <a:effectLst/>
                          <a:latin typeface="Arial" pitchFamily="34" charset="0"/>
                          <a:cs typeface="Arial" pitchFamily="34" charset="0"/>
                        </a:rPr>
                        <a:t>Yield to maturity (decimal) </a:t>
                      </a:r>
                      <a:endParaRPr lang="en-US" sz="1600" b="0" i="0" u="none" strike="noStrike" dirty="0">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0.0600 (YIELD)</a:t>
                      </a:r>
                      <a:endParaRPr lang="en-US" sz="1600" b="1" i="0" u="none" strike="noStrike" dirty="0">
                        <a:effectLst/>
                        <a:latin typeface="Arial" pitchFamily="34" charset="0"/>
                        <a:cs typeface="Arial" pitchFamily="34" charset="0"/>
                      </a:endParaRPr>
                    </a:p>
                  </a:txBody>
                  <a:tcPr/>
                </a:tc>
                <a:tc>
                  <a:txBody>
                    <a:bodyPr/>
                    <a:lstStyle/>
                    <a:p>
                      <a:pPr algn="r" fontAlgn="b"/>
                      <a:r>
                        <a:rPr lang="en-US" sz="1600" u="none" strike="noStrike" dirty="0">
                          <a:effectLst/>
                          <a:latin typeface="Arial" pitchFamily="34" charset="0"/>
                          <a:cs typeface="Arial" pitchFamily="34" charset="0"/>
                        </a:rPr>
                        <a:t>0.0599</a:t>
                      </a:r>
                      <a:endParaRPr lang="en-US" sz="1600" b="1" i="0" u="none" strike="noStrike" dirty="0">
                        <a:effectLst/>
                        <a:latin typeface="Arial" pitchFamily="34" charset="0"/>
                        <a:cs typeface="Arial" pitchFamily="34" charset="0"/>
                      </a:endParaRPr>
                    </a:p>
                  </a:txBody>
                  <a:tcPr/>
                </a:tc>
                <a:extLst>
                  <a:ext uri="{0D108BD9-81ED-4DB2-BD59-A6C34878D82A}">
                    <a16:rowId xmlns:a16="http://schemas.microsoft.com/office/drawing/2014/main" val="10007"/>
                  </a:ext>
                </a:extLst>
              </a:tr>
              <a:tr h="22630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u="none" strike="noStrike" dirty="0">
                          <a:effectLst/>
                          <a:latin typeface="Arial" pitchFamily="34" charset="0"/>
                          <a:cs typeface="Arial" pitchFamily="34" charset="0"/>
                        </a:rPr>
                        <a:t>The formula entered here is</a:t>
                      </a:r>
                      <a:r>
                        <a:rPr lang="en-US" sz="1600" u="none" strike="noStrike" baseline="0" dirty="0">
                          <a:effectLst/>
                          <a:latin typeface="Arial" pitchFamily="34" charset="0"/>
                          <a:cs typeface="Arial" pitchFamily="34" charset="0"/>
                        </a:rPr>
                        <a:t> </a:t>
                      </a:r>
                      <a:r>
                        <a:rPr lang="en-US" sz="1600" u="none" strike="noStrike" dirty="0">
                          <a:effectLst/>
                          <a:latin typeface="Arial" pitchFamily="34" charset="0"/>
                          <a:cs typeface="Arial" pitchFamily="34" charset="0"/>
                        </a:rPr>
                        <a:t>=YIELD(B3,B4,B5,B6,B7,B8)</a:t>
                      </a:r>
                      <a:endParaRPr lang="en-US" sz="1600" b="0" i="0" u="none" strike="noStrike" dirty="0">
                        <a:solidFill>
                          <a:srgbClr val="000000"/>
                        </a:solidFill>
                        <a:effectLst/>
                        <a:latin typeface="Arial" pitchFamily="34" charset="0"/>
                        <a:cs typeface="Arial" pitchFamily="34" charset="0"/>
                      </a:endParaRPr>
                    </a:p>
                    <a:p>
                      <a:pPr algn="l" fontAlgn="b"/>
                      <a:endParaRPr lang="en-US" sz="1600" b="0" i="0" u="none" strike="noStrike" dirty="0">
                        <a:effectLst/>
                        <a:latin typeface="Arial" pitchFamily="34" charset="0"/>
                        <a:cs typeface="Arial" pitchFamily="34" charset="0"/>
                      </a:endParaRPr>
                    </a:p>
                  </a:txBody>
                  <a:tcPr/>
                </a:tc>
                <a:tc>
                  <a:txBody>
                    <a:bodyPr/>
                    <a:lstStyle/>
                    <a:p>
                      <a:pPr algn="r" fontAlgn="b"/>
                      <a:endParaRPr lang="en-US" sz="1600" b="1" i="0" u="none" strike="noStrike" dirty="0">
                        <a:effectLst/>
                        <a:latin typeface="Arial" pitchFamily="34" charset="0"/>
                        <a:cs typeface="Arial" pitchFamily="34" charset="0"/>
                      </a:endParaRPr>
                    </a:p>
                  </a:txBody>
                  <a:tcPr/>
                </a:tc>
                <a:tc>
                  <a:txBody>
                    <a:bodyPr/>
                    <a:lstStyle/>
                    <a:p>
                      <a:pPr algn="r" fontAlgn="b"/>
                      <a:endParaRPr lang="en-US" sz="1600" b="1" i="0" u="none" strike="noStrike" dirty="0">
                        <a:effectLst/>
                        <a:latin typeface="Arial" pitchFamily="34" charset="0"/>
                        <a:cs typeface="Arial" pitchFamily="34"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58027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10.3 Bond Yields (2 of 3)</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Yield to Call</a:t>
            </a:r>
          </a:p>
          <a:p>
            <a:pPr>
              <a:spcBef>
                <a:spcPts val="624"/>
              </a:spcBef>
            </a:pPr>
            <a:r>
              <a:rPr lang="en-US" dirty="0"/>
              <a:t>Calculated like yield to maturity</a:t>
            </a:r>
          </a:p>
          <a:p>
            <a:pPr>
              <a:spcBef>
                <a:spcPts val="624"/>
              </a:spcBef>
            </a:pPr>
            <a:r>
              <a:rPr lang="en-US" dirty="0"/>
              <a:t>Time until call replaces time until maturity; call price replaces par value</a:t>
            </a:r>
          </a:p>
          <a:p>
            <a:pPr>
              <a:spcBef>
                <a:spcPts val="624"/>
              </a:spcBef>
            </a:pPr>
            <a:r>
              <a:rPr lang="en-US" dirty="0"/>
              <a:t>Premium bonds more likely to be called than discount bonds</a:t>
            </a:r>
          </a:p>
        </p:txBody>
      </p:sp>
    </p:spTree>
    <p:extLst>
      <p:ext uri="{BB962C8B-B14F-4D97-AF65-F5344CB8AC3E}">
        <p14:creationId xmlns:p14="http://schemas.microsoft.com/office/powerpoint/2010/main" val="1065745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10.4 Bond Prices: Callable and Straight Debt</a:t>
            </a:r>
            <a:endParaRPr lang="ru-RU" dirty="0"/>
          </a:p>
        </p:txBody>
      </p:sp>
      <p:pic>
        <p:nvPicPr>
          <p:cNvPr id="11" name="Picture 2" descr="Graph showing the difference between a callable and a straight bond."/>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07523" y="1720955"/>
            <a:ext cx="6528955" cy="4104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096000"/>
            <a:ext cx="8557260" cy="381000"/>
          </a:xfrm>
        </p:spPr>
        <p:txBody>
          <a:bodyPr>
            <a:normAutofit/>
          </a:bodyPr>
          <a:lstStyle/>
          <a:p>
            <a:pPr marL="0" indent="0" algn="ctr">
              <a:buNone/>
            </a:pPr>
            <a:r>
              <a:rPr lang="en-US" sz="1800" dirty="0">
                <a:hlinkClick r:id="rId4" action="ppaction://hlinksldjump"/>
              </a:rPr>
              <a:t>Jump to long description</a:t>
            </a:r>
            <a:endParaRPr lang="en-US" sz="2400" dirty="0"/>
          </a:p>
        </p:txBody>
      </p:sp>
    </p:spTree>
    <p:extLst>
      <p:ext uri="{BB962C8B-B14F-4D97-AF65-F5344CB8AC3E}">
        <p14:creationId xmlns:p14="http://schemas.microsoft.com/office/powerpoint/2010/main" val="3807153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10.3 Bond Yields (3 of 3)</a:t>
            </a:r>
            <a:endParaRPr lang="ru-RU" dirty="0"/>
          </a:p>
        </p:txBody>
      </p:sp>
      <p:sp>
        <p:nvSpPr>
          <p:cNvPr id="13" name="Content Placeholder 12"/>
          <p:cNvSpPr>
            <a:spLocks noGrp="1"/>
          </p:cNvSpPr>
          <p:nvPr>
            <p:ph sz="quarter" idx="10"/>
          </p:nvPr>
        </p:nvSpPr>
        <p:spPr>
          <a:xfrm>
            <a:off x="281940" y="1524000"/>
            <a:ext cx="8557260" cy="4953000"/>
          </a:xfrm>
        </p:spPr>
        <p:txBody>
          <a:bodyPr>
            <a:noAutofit/>
          </a:bodyPr>
          <a:lstStyle/>
          <a:p>
            <a:pPr marL="0" indent="0">
              <a:spcBef>
                <a:spcPts val="624"/>
              </a:spcBef>
              <a:buNone/>
            </a:pPr>
            <a:r>
              <a:rPr lang="en-US" dirty="0"/>
              <a:t>Realized Compound Returns versus Yield to Maturity</a:t>
            </a:r>
          </a:p>
          <a:p>
            <a:pPr>
              <a:spcBef>
                <a:spcPts val="624"/>
              </a:spcBef>
            </a:pPr>
            <a:r>
              <a:rPr lang="en-US" dirty="0"/>
              <a:t>Realized compound return</a:t>
            </a:r>
          </a:p>
          <a:p>
            <a:pPr lvl="1">
              <a:spcBef>
                <a:spcPts val="624"/>
              </a:spcBef>
            </a:pPr>
            <a:r>
              <a:rPr lang="en-US" dirty="0"/>
              <a:t>Compound rate of return on bond with all coupons reinvested until maturity</a:t>
            </a:r>
          </a:p>
          <a:p>
            <a:pPr>
              <a:spcBef>
                <a:spcPts val="624"/>
              </a:spcBef>
            </a:pPr>
            <a:r>
              <a:rPr lang="en-US" dirty="0"/>
              <a:t>Horizon analysis</a:t>
            </a:r>
          </a:p>
          <a:p>
            <a:pPr lvl="1">
              <a:spcBef>
                <a:spcPts val="624"/>
              </a:spcBef>
            </a:pPr>
            <a:r>
              <a:rPr lang="en-US" dirty="0"/>
              <a:t>Analysis of bond returns over multiyear horizon</a:t>
            </a:r>
          </a:p>
          <a:p>
            <a:pPr lvl="1">
              <a:spcBef>
                <a:spcPts val="624"/>
              </a:spcBef>
            </a:pPr>
            <a:r>
              <a:rPr lang="en-US" dirty="0"/>
              <a:t>Based on forecasts of bond’s YTM and investment options</a:t>
            </a:r>
          </a:p>
          <a:p>
            <a:pPr>
              <a:spcBef>
                <a:spcPts val="624"/>
              </a:spcBef>
            </a:pPr>
            <a:r>
              <a:rPr lang="en-US" dirty="0"/>
              <a:t>Reinvestment rate risk</a:t>
            </a:r>
          </a:p>
          <a:p>
            <a:pPr lvl="1">
              <a:spcBef>
                <a:spcPts val="624"/>
              </a:spcBef>
            </a:pPr>
            <a:r>
              <a:rPr lang="en-US" dirty="0"/>
              <a:t>Uncertainty surrounding cumulative future value of reinvested coupon payments</a:t>
            </a:r>
          </a:p>
        </p:txBody>
      </p:sp>
    </p:spTree>
    <p:extLst>
      <p:ext uri="{BB962C8B-B14F-4D97-AF65-F5344CB8AC3E}">
        <p14:creationId xmlns:p14="http://schemas.microsoft.com/office/powerpoint/2010/main" val="4245829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10.5 Growth of Invested Funds</a:t>
            </a:r>
            <a:endParaRPr lang="ru-RU" dirty="0"/>
          </a:p>
        </p:txBody>
      </p:sp>
      <p:pic>
        <p:nvPicPr>
          <p:cNvPr id="11" name="Picture 2" descr="Flow graph compares reinvestment at 10 percent versus 8 percent."/>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62577" y="1504841"/>
            <a:ext cx="3818847" cy="4514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096000"/>
            <a:ext cx="8557260" cy="381000"/>
          </a:xfrm>
        </p:spPr>
        <p:txBody>
          <a:bodyPr>
            <a:normAutofit/>
          </a:bodyPr>
          <a:lstStyle/>
          <a:p>
            <a:pPr marL="0" indent="0" algn="ctr">
              <a:buNone/>
            </a:pPr>
            <a:r>
              <a:rPr lang="en-US" sz="1800" dirty="0">
                <a:hlinkClick r:id="rId3" action="ppaction://hlinksldjump"/>
              </a:rPr>
              <a:t>Jump to long description</a:t>
            </a:r>
            <a:endParaRPr lang="en-US" sz="1800" dirty="0"/>
          </a:p>
        </p:txBody>
      </p:sp>
    </p:spTree>
    <p:extLst>
      <p:ext uri="{BB962C8B-B14F-4D97-AF65-F5344CB8AC3E}">
        <p14:creationId xmlns:p14="http://schemas.microsoft.com/office/powerpoint/2010/main" val="3578689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10.4 Bond Prices Over Time (1 of 3)</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Yield to Maturity versus Holding Period Return (HPR)</a:t>
            </a:r>
          </a:p>
          <a:p>
            <a:pPr>
              <a:spcBef>
                <a:spcPts val="624"/>
              </a:spcBef>
            </a:pPr>
            <a:r>
              <a:rPr lang="en-US" dirty="0"/>
              <a:t>Yield to maturity measures average </a:t>
            </a:r>
            <a:r>
              <a:rPr lang="en-US" dirty="0" err="1"/>
              <a:t>RoR</a:t>
            </a:r>
            <a:r>
              <a:rPr lang="en-US" dirty="0"/>
              <a:t> if investment held until bond matures</a:t>
            </a:r>
          </a:p>
          <a:p>
            <a:pPr>
              <a:spcBef>
                <a:spcPts val="624"/>
              </a:spcBef>
            </a:pPr>
            <a:r>
              <a:rPr lang="en-US" dirty="0"/>
              <a:t>HPR is </a:t>
            </a:r>
            <a:r>
              <a:rPr lang="en-US" dirty="0" err="1"/>
              <a:t>RoR</a:t>
            </a:r>
            <a:r>
              <a:rPr lang="en-US" dirty="0"/>
              <a:t> over particular investment period; depends on market price at end of period</a:t>
            </a:r>
          </a:p>
        </p:txBody>
      </p:sp>
    </p:spTree>
    <p:extLst>
      <p:ext uri="{BB962C8B-B14F-4D97-AF65-F5344CB8AC3E}">
        <p14:creationId xmlns:p14="http://schemas.microsoft.com/office/powerpoint/2010/main" val="3243144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Figure 10.6 Price Paths of Coupon Bonds in Case of Constant Market Interest Rates</a:t>
            </a:r>
            <a:endParaRPr lang="ru-RU" dirty="0"/>
          </a:p>
        </p:txBody>
      </p:sp>
      <p:sp>
        <p:nvSpPr>
          <p:cNvPr id="6" name="Content Placeholder 5"/>
          <p:cNvSpPr>
            <a:spLocks noGrp="1"/>
          </p:cNvSpPr>
          <p:nvPr>
            <p:ph sz="quarter" idx="10"/>
          </p:nvPr>
        </p:nvSpPr>
        <p:spPr>
          <a:xfrm>
            <a:off x="279400" y="1600200"/>
            <a:ext cx="8534400" cy="1066800"/>
          </a:xfrm>
        </p:spPr>
        <p:txBody>
          <a:bodyPr>
            <a:noAutofit/>
          </a:bodyPr>
          <a:lstStyle/>
          <a:p>
            <a:pPr marL="0" indent="0">
              <a:spcBef>
                <a:spcPts val="624"/>
              </a:spcBef>
              <a:buNone/>
            </a:pPr>
            <a:r>
              <a:rPr lang="en-US" sz="2200" dirty="0"/>
              <a:t>Price path of two 30-year maturity bonds each selling at a yield to  maturity of 8%. Bond price approaches par value as maturity date approaches.</a:t>
            </a:r>
            <a:endParaRPr lang="ru-RU" sz="2200" dirty="0"/>
          </a:p>
        </p:txBody>
      </p:sp>
      <p:pic>
        <p:nvPicPr>
          <p:cNvPr id="6147" name="Picture 3" descr="Graph showing the price path of a premium and discount bond over 30 yea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512" y="2809008"/>
            <a:ext cx="4978977" cy="3134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ontent Placeholder 9"/>
          <p:cNvSpPr>
            <a:spLocks noGrp="1"/>
          </p:cNvSpPr>
          <p:nvPr>
            <p:ph sz="quarter" idx="13"/>
          </p:nvPr>
        </p:nvSpPr>
        <p:spPr>
          <a:xfrm>
            <a:off x="281940" y="6096000"/>
            <a:ext cx="8557260" cy="381000"/>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2717265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10.4 Bond Prices Over Time (2 of 3)</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buNone/>
            </a:pPr>
            <a:r>
              <a:rPr lang="en-US" dirty="0"/>
              <a:t>Zero-Coupon Bonds and Treasury STRIPS</a:t>
            </a:r>
          </a:p>
          <a:p>
            <a:r>
              <a:rPr lang="en-US" dirty="0"/>
              <a:t>Zero-coupon bond: Carries no coupons, provides all return in form of price appreciation</a:t>
            </a:r>
          </a:p>
          <a:p>
            <a:r>
              <a:rPr lang="en-US" dirty="0"/>
              <a:t>Separate Trading of Registered Interest and Principal of Securities (STRIPS): Oversees creation of zero-coupon bonds from coupon-bearing notes and bonds</a:t>
            </a:r>
          </a:p>
        </p:txBody>
      </p:sp>
    </p:spTree>
    <p:extLst>
      <p:ext uri="{BB962C8B-B14F-4D97-AF65-F5344CB8AC3E}">
        <p14:creationId xmlns:p14="http://schemas.microsoft.com/office/powerpoint/2010/main" val="2592256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10.7 Price of 30-Year Zero-Coupon Bond over Time at Yield to Maturity of 10%</a:t>
            </a:r>
            <a:endParaRPr lang="ru-RU" dirty="0"/>
          </a:p>
        </p:txBody>
      </p:sp>
      <p:pic>
        <p:nvPicPr>
          <p:cNvPr id="11" name="Picture 2" descr="Graph showing the price of a 30-year zero-coupon bond over time with yield to maturity of 1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85888" y="1571625"/>
            <a:ext cx="6372225"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019800"/>
            <a:ext cx="8557260" cy="457200"/>
          </a:xfrm>
        </p:spPr>
        <p:txBody>
          <a:bodyPr>
            <a:noAutofit/>
          </a:bodyPr>
          <a:lstStyle/>
          <a:p>
            <a:pPr marL="0" indent="0" algn="ctr">
              <a:buNone/>
            </a:pPr>
            <a:r>
              <a:rPr lang="en-US" sz="1800" dirty="0">
                <a:hlinkClick r:id="rId3" action="ppaction://hlinksldjump"/>
              </a:rPr>
              <a:t>Jump to long description</a:t>
            </a:r>
            <a:endParaRPr lang="en-US" sz="1800" dirty="0"/>
          </a:p>
        </p:txBody>
      </p:sp>
    </p:spTree>
    <p:extLst>
      <p:ext uri="{BB962C8B-B14F-4D97-AF65-F5344CB8AC3E}">
        <p14:creationId xmlns:p14="http://schemas.microsoft.com/office/powerpoint/2010/main" val="79776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10.4 Bond Prices Over Time (3 of 3)</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After-Tax Returns</a:t>
            </a:r>
          </a:p>
          <a:p>
            <a:pPr>
              <a:spcBef>
                <a:spcPts val="624"/>
              </a:spcBef>
            </a:pPr>
            <a:r>
              <a:rPr lang="en-US" dirty="0"/>
              <a:t>Built-in price appreciation on original-issue discount bonds constitutes implicit interest payment to holder</a:t>
            </a:r>
          </a:p>
          <a:p>
            <a:pPr>
              <a:spcBef>
                <a:spcPts val="624"/>
              </a:spcBef>
            </a:pPr>
            <a:r>
              <a:rPr lang="en-US" dirty="0"/>
              <a:t>IRS calculates price appreciation schedule to determine taxable interest income for built-in appreciation</a:t>
            </a:r>
          </a:p>
        </p:txBody>
      </p:sp>
    </p:spTree>
    <p:extLst>
      <p:ext uri="{BB962C8B-B14F-4D97-AF65-F5344CB8AC3E}">
        <p14:creationId xmlns:p14="http://schemas.microsoft.com/office/powerpoint/2010/main" val="3428914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(1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Investment grade bond</a:t>
            </a:r>
          </a:p>
          <a:p>
            <a:pPr>
              <a:spcBef>
                <a:spcPts val="624"/>
              </a:spcBef>
            </a:pPr>
            <a:r>
              <a:rPr lang="en-US" dirty="0"/>
              <a:t>Rated BBB and above by S&amp;P or Baa and above by Moody’s</a:t>
            </a:r>
          </a:p>
          <a:p>
            <a:pPr marL="0" indent="0">
              <a:spcBef>
                <a:spcPts val="624"/>
              </a:spcBef>
              <a:buNone/>
            </a:pPr>
            <a:r>
              <a:rPr lang="en-US" dirty="0"/>
              <a:t>Speculative grade or junk bond</a:t>
            </a:r>
          </a:p>
          <a:p>
            <a:pPr>
              <a:spcBef>
                <a:spcPts val="624"/>
              </a:spcBef>
            </a:pPr>
            <a:r>
              <a:rPr lang="en-US" dirty="0"/>
              <a:t>Rated BB or lower by S&amp;P, Ba or lower by Moody’s, or unrated</a:t>
            </a:r>
          </a:p>
        </p:txBody>
      </p:sp>
    </p:spTree>
    <p:extLst>
      <p:ext uri="{BB962C8B-B14F-4D97-AF65-F5344CB8AC3E}">
        <p14:creationId xmlns:p14="http://schemas.microsoft.com/office/powerpoint/2010/main" val="17176480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10.8 Bond Rating Classes</a:t>
            </a:r>
            <a:endParaRPr lang="ru-RU" dirty="0"/>
          </a:p>
        </p:txBody>
      </p:sp>
      <p:pic>
        <p:nvPicPr>
          <p:cNvPr id="11" name="Picture 2" descr="Table explains bond ratings from different rating agencies."/>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8405" y="2015994"/>
            <a:ext cx="8407190" cy="282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067201"/>
            <a:ext cx="8557260" cy="409799"/>
          </a:xfrm>
        </p:spPr>
        <p:txBody>
          <a:bodyPr>
            <a:normAutofit/>
          </a:bodyPr>
          <a:lstStyle/>
          <a:p>
            <a:pPr marL="0" indent="0" algn="ctr">
              <a:buNone/>
            </a:pPr>
            <a:r>
              <a:rPr lang="en-US" sz="1800" dirty="0">
                <a:hlinkClick r:id="rId3" action="ppaction://hlinksldjump"/>
              </a:rPr>
              <a:t>Jump to long description</a:t>
            </a:r>
            <a:endParaRPr lang="en-US" sz="1800" dirty="0"/>
          </a:p>
        </p:txBody>
      </p:sp>
    </p:spTree>
    <p:extLst>
      <p:ext uri="{BB962C8B-B14F-4D97-AF65-F5344CB8AC3E}">
        <p14:creationId xmlns:p14="http://schemas.microsoft.com/office/powerpoint/2010/main" val="4088118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(2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Determinants of Bond Safety</a:t>
            </a:r>
          </a:p>
          <a:p>
            <a:pPr>
              <a:spcBef>
                <a:spcPts val="624"/>
              </a:spcBef>
              <a:spcAft>
                <a:spcPts val="1800"/>
              </a:spcAft>
            </a:pPr>
            <a:r>
              <a:rPr lang="en-US" dirty="0"/>
              <a:t>Coverage ratios: Company earnings to fixed costs</a:t>
            </a:r>
          </a:p>
          <a:p>
            <a:pPr>
              <a:spcBef>
                <a:spcPts val="624"/>
              </a:spcBef>
              <a:spcAft>
                <a:spcPts val="1800"/>
              </a:spcAft>
            </a:pPr>
            <a:r>
              <a:rPr lang="en-US" dirty="0"/>
              <a:t>Leverage ratio: Debt to equity</a:t>
            </a:r>
          </a:p>
          <a:p>
            <a:pPr>
              <a:spcBef>
                <a:spcPts val="624"/>
              </a:spcBef>
            </a:pPr>
            <a:r>
              <a:rPr lang="en-US" dirty="0"/>
              <a:t>Liquidity ratios</a:t>
            </a:r>
          </a:p>
          <a:p>
            <a:pPr lvl="1">
              <a:spcBef>
                <a:spcPts val="624"/>
              </a:spcBef>
            </a:pPr>
            <a:r>
              <a:rPr lang="en-US" dirty="0"/>
              <a:t>Current: Current assets to current liabilities</a:t>
            </a:r>
          </a:p>
          <a:p>
            <a:pPr lvl="1">
              <a:spcBef>
                <a:spcPts val="624"/>
              </a:spcBef>
            </a:pPr>
            <a:r>
              <a:rPr lang="en-US" dirty="0"/>
              <a:t>Quick: Assets excluding inventories to liabilities</a:t>
            </a:r>
          </a:p>
        </p:txBody>
      </p:sp>
    </p:spTree>
    <p:extLst>
      <p:ext uri="{BB962C8B-B14F-4D97-AF65-F5344CB8AC3E}">
        <p14:creationId xmlns:p14="http://schemas.microsoft.com/office/powerpoint/2010/main" val="1533891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(3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Determinants of Bond Safety</a:t>
            </a:r>
          </a:p>
          <a:p>
            <a:pPr>
              <a:spcBef>
                <a:spcPts val="624"/>
              </a:spcBef>
              <a:spcAft>
                <a:spcPts val="1800"/>
              </a:spcAft>
            </a:pPr>
            <a:r>
              <a:rPr lang="en-US" dirty="0"/>
              <a:t>Profitability ratios: Measures of </a:t>
            </a:r>
            <a:r>
              <a:rPr lang="en-US" dirty="0" err="1"/>
              <a:t>RoR</a:t>
            </a:r>
            <a:r>
              <a:rPr lang="en-US" dirty="0"/>
              <a:t> on assets or equity</a:t>
            </a:r>
          </a:p>
          <a:p>
            <a:pPr>
              <a:spcBef>
                <a:spcPts val="624"/>
              </a:spcBef>
            </a:pPr>
            <a:r>
              <a:rPr lang="en-US" dirty="0"/>
              <a:t>Cash flow-to-debt ratio: Total cash flow to outstanding debt</a:t>
            </a:r>
          </a:p>
        </p:txBody>
      </p:sp>
    </p:spTree>
    <p:extLst>
      <p:ext uri="{BB962C8B-B14F-4D97-AF65-F5344CB8AC3E}">
        <p14:creationId xmlns:p14="http://schemas.microsoft.com/office/powerpoint/2010/main" val="1288988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Financial Ratios and Default Risk</a:t>
            </a:r>
            <a:endParaRPr lang="ru-RU" dirty="0"/>
          </a:p>
        </p:txBody>
      </p:sp>
      <p:sp>
        <p:nvSpPr>
          <p:cNvPr id="8" name="Content Placeholder 7"/>
          <p:cNvSpPr>
            <a:spLocks noGrp="1"/>
          </p:cNvSpPr>
          <p:nvPr>
            <p:ph sz="quarter" idx="13"/>
          </p:nvPr>
        </p:nvSpPr>
        <p:spPr>
          <a:xfrm>
            <a:off x="381000" y="1785961"/>
            <a:ext cx="8557260" cy="576239"/>
          </a:xfrm>
        </p:spPr>
        <p:txBody>
          <a:bodyPr>
            <a:normAutofit/>
          </a:bodyPr>
          <a:lstStyle/>
          <a:p>
            <a:pPr marL="0" indent="0">
              <a:buNone/>
            </a:pPr>
            <a:r>
              <a:rPr lang="en-US" b="1" dirty="0"/>
              <a:t>TABLE 10.3 </a:t>
            </a:r>
            <a:r>
              <a:rPr lang="en-US" dirty="0"/>
              <a:t>Financial ratios by rating class</a:t>
            </a:r>
            <a:endParaRPr lang="ru-RU" dirty="0"/>
          </a:p>
        </p:txBody>
      </p:sp>
      <p:graphicFrame>
        <p:nvGraphicFramePr>
          <p:cNvPr id="3" name="Table 2"/>
          <p:cNvGraphicFramePr>
            <a:graphicFrameLocks noGrp="1"/>
          </p:cNvGraphicFramePr>
          <p:nvPr>
            <p:extLst>
              <p:ext uri="{D42A27DB-BD31-4B8C-83A1-F6EECF244321}">
                <p14:modId xmlns:p14="http://schemas.microsoft.com/office/powerpoint/2010/main" val="2025823495"/>
              </p:ext>
            </p:extLst>
          </p:nvPr>
        </p:nvGraphicFramePr>
        <p:xfrm>
          <a:off x="544987" y="2667000"/>
          <a:ext cx="8054026" cy="2727960"/>
        </p:xfrm>
        <a:graphic>
          <a:graphicData uri="http://schemas.openxmlformats.org/drawingml/2006/table">
            <a:tbl>
              <a:tblPr firstRow="1" bandRow="1">
                <a:tableStyleId>{5940675A-B579-460E-94D1-54222C63F5DA}</a:tableStyleId>
              </a:tblPr>
              <a:tblGrid>
                <a:gridCol w="3048000">
                  <a:extLst>
                    <a:ext uri="{9D8B030D-6E8A-4147-A177-3AD203B41FA5}">
                      <a16:colId xmlns:a16="http://schemas.microsoft.com/office/drawing/2014/main" val="20000"/>
                    </a:ext>
                  </a:extLst>
                </a:gridCol>
                <a:gridCol w="714693">
                  <a:extLst>
                    <a:ext uri="{9D8B030D-6E8A-4147-A177-3AD203B41FA5}">
                      <a16:colId xmlns:a16="http://schemas.microsoft.com/office/drawing/2014/main" val="20001"/>
                    </a:ext>
                  </a:extLst>
                </a:gridCol>
                <a:gridCol w="714693">
                  <a:extLst>
                    <a:ext uri="{9D8B030D-6E8A-4147-A177-3AD203B41FA5}">
                      <a16:colId xmlns:a16="http://schemas.microsoft.com/office/drawing/2014/main" val="20002"/>
                    </a:ext>
                  </a:extLst>
                </a:gridCol>
                <a:gridCol w="714693">
                  <a:extLst>
                    <a:ext uri="{9D8B030D-6E8A-4147-A177-3AD203B41FA5}">
                      <a16:colId xmlns:a16="http://schemas.microsoft.com/office/drawing/2014/main" val="20003"/>
                    </a:ext>
                  </a:extLst>
                </a:gridCol>
                <a:gridCol w="714693">
                  <a:extLst>
                    <a:ext uri="{9D8B030D-6E8A-4147-A177-3AD203B41FA5}">
                      <a16:colId xmlns:a16="http://schemas.microsoft.com/office/drawing/2014/main" val="20004"/>
                    </a:ext>
                  </a:extLst>
                </a:gridCol>
                <a:gridCol w="714693">
                  <a:extLst>
                    <a:ext uri="{9D8B030D-6E8A-4147-A177-3AD203B41FA5}">
                      <a16:colId xmlns:a16="http://schemas.microsoft.com/office/drawing/2014/main" val="20005"/>
                    </a:ext>
                  </a:extLst>
                </a:gridCol>
                <a:gridCol w="717868">
                  <a:extLst>
                    <a:ext uri="{9D8B030D-6E8A-4147-A177-3AD203B41FA5}">
                      <a16:colId xmlns:a16="http://schemas.microsoft.com/office/drawing/2014/main" val="20006"/>
                    </a:ext>
                  </a:extLst>
                </a:gridCol>
                <a:gridCol w="714693">
                  <a:extLst>
                    <a:ext uri="{9D8B030D-6E8A-4147-A177-3AD203B41FA5}">
                      <a16:colId xmlns:a16="http://schemas.microsoft.com/office/drawing/2014/main" val="20007"/>
                    </a:ext>
                  </a:extLst>
                </a:gridCol>
              </a:tblGrid>
              <a:tr h="381000">
                <a:tc>
                  <a:txBody>
                    <a:bodyPr/>
                    <a:lstStyle/>
                    <a:p>
                      <a:pPr algn="l" fontAlgn="b"/>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n-US" sz="1400" b="1" u="none" strike="noStrike" dirty="0" err="1">
                          <a:effectLst/>
                        </a:rPr>
                        <a:t>Aaa</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err="1">
                          <a:effectLst/>
                        </a:rPr>
                        <a:t>Aa</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A</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Baa</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Ba</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B</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C</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3680">
                <a:tc>
                  <a:txBody>
                    <a:bodyPr/>
                    <a:lstStyle/>
                    <a:p>
                      <a:pPr algn="l" fontAlgn="b"/>
                      <a:r>
                        <a:rPr lang="en-US" sz="1400" u="none" strike="noStrike" dirty="0">
                          <a:effectLst/>
                        </a:rPr>
                        <a:t>EBITA/Assets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20.9%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15.6%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13.8%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10.9%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9.1%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7.1%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4.0%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152400">
                <a:tc>
                  <a:txBody>
                    <a:bodyPr/>
                    <a:lstStyle/>
                    <a:p>
                      <a:pPr algn="l" fontAlgn="b"/>
                      <a:r>
                        <a:rPr lang="en-US" sz="1400" u="none" strike="noStrike" dirty="0">
                          <a:effectLst/>
                        </a:rPr>
                        <a:t>Operating profit margin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22.0%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17.1%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17.6%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14.1%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11.2%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8.9%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4.1%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197427">
                <a:tc>
                  <a:txBody>
                    <a:bodyPr/>
                    <a:lstStyle/>
                    <a:p>
                      <a:pPr algn="l" fontAlgn="b"/>
                      <a:r>
                        <a:rPr lang="en-US" sz="1400" u="none" strike="noStrike" dirty="0">
                          <a:effectLst/>
                        </a:rPr>
                        <a:t>EBITA to interest coverage (multiple)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28.9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15.1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9.7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5.9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3.5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228600">
                <a:tc>
                  <a:txBody>
                    <a:bodyPr/>
                    <a:lstStyle/>
                    <a:p>
                      <a:pPr algn="l" fontAlgn="b"/>
                      <a:r>
                        <a:rPr lang="en-US" sz="1400" u="none" strike="noStrike" dirty="0">
                          <a:effectLst/>
                        </a:rPr>
                        <a:t>Debt/EBITDA (multiple)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0.58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2.03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1.83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2.58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3.41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5.26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8.35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228600">
                <a:tc>
                  <a:txBody>
                    <a:bodyPr/>
                    <a:lstStyle/>
                    <a:p>
                      <a:pPr algn="l" fontAlgn="b"/>
                      <a:r>
                        <a:rPr lang="en-US" sz="1400" u="none" strike="noStrike" dirty="0">
                          <a:effectLst/>
                        </a:rPr>
                        <a:t>Debt/(Debt + Equity)</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19.3%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50.2%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38.6%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46.2%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51.7%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72.0%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98.0%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228600">
                <a:tc>
                  <a:txBody>
                    <a:bodyPr/>
                    <a:lstStyle/>
                    <a:p>
                      <a:pPr algn="l" fontAlgn="b"/>
                      <a:r>
                        <a:rPr lang="en-US" sz="1400" u="none" strike="noStrike" dirty="0">
                          <a:effectLst/>
                        </a:rPr>
                        <a:t>Funds from operations</a:t>
                      </a:r>
                      <a:r>
                        <a:rPr lang="en-US" sz="1400" u="none" strike="noStrike" baseline="0" dirty="0">
                          <a:effectLst/>
                        </a:rPr>
                        <a:t>/</a:t>
                      </a:r>
                      <a:r>
                        <a:rPr lang="en-US" sz="1400" u="none" strike="noStrike" dirty="0">
                          <a:effectLst/>
                        </a:rPr>
                        <a:t>Total debt (multiple)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1.335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0.385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0.425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0.296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0.206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0. 120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0.031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228600">
                <a:tc>
                  <a:txBody>
                    <a:bodyPr/>
                    <a:lstStyle/>
                    <a:p>
                      <a:pPr algn="l" fontAlgn="b"/>
                      <a:r>
                        <a:rPr lang="en-US" sz="1400" u="none" strike="noStrike" dirty="0">
                          <a:effectLst/>
                        </a:rPr>
                        <a:t>Retained cash flow/Net debt (multiple)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1.3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0.4</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0. 1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b"/>
                      <a:r>
                        <a:rPr lang="ru-RU" sz="1400" u="none" strike="noStrike" dirty="0">
                          <a:effectLst/>
                        </a:rPr>
                        <a:t>0.0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23170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(4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Bond Indentures</a:t>
            </a:r>
          </a:p>
          <a:p>
            <a:pPr>
              <a:spcBef>
                <a:spcPts val="624"/>
              </a:spcBef>
            </a:pPr>
            <a:r>
              <a:rPr lang="en-US" dirty="0"/>
              <a:t>Indenture</a:t>
            </a:r>
          </a:p>
          <a:p>
            <a:pPr lvl="1">
              <a:spcBef>
                <a:spcPts val="624"/>
              </a:spcBef>
            </a:pPr>
            <a:r>
              <a:rPr lang="en-US" dirty="0"/>
              <a:t>Defines contract between issuer and holder</a:t>
            </a:r>
          </a:p>
          <a:p>
            <a:pPr>
              <a:spcBef>
                <a:spcPts val="624"/>
              </a:spcBef>
            </a:pPr>
            <a:r>
              <a:rPr lang="en-US" dirty="0"/>
              <a:t>Sinking fund</a:t>
            </a:r>
          </a:p>
          <a:p>
            <a:pPr lvl="1">
              <a:spcBef>
                <a:spcPts val="624"/>
              </a:spcBef>
            </a:pPr>
            <a:r>
              <a:rPr lang="en-US" dirty="0"/>
              <a:t>Indenture calling for issuer to periodically repurchase some proportion of outstanding bonds before maturity</a:t>
            </a:r>
          </a:p>
        </p:txBody>
      </p:sp>
    </p:spTree>
    <p:extLst>
      <p:ext uri="{BB962C8B-B14F-4D97-AF65-F5344CB8AC3E}">
        <p14:creationId xmlns:p14="http://schemas.microsoft.com/office/powerpoint/2010/main" val="130469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(5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Bond Indentures</a:t>
            </a:r>
          </a:p>
          <a:p>
            <a:pPr>
              <a:spcBef>
                <a:spcPts val="624"/>
              </a:spcBef>
            </a:pPr>
            <a:r>
              <a:rPr lang="en-US" dirty="0"/>
              <a:t>Subordination clause</a:t>
            </a:r>
          </a:p>
          <a:p>
            <a:pPr lvl="1">
              <a:spcBef>
                <a:spcPts val="624"/>
              </a:spcBef>
            </a:pPr>
            <a:r>
              <a:rPr lang="en-US" dirty="0"/>
              <a:t>Restrictions on additional borrowing stipulating senior bondholders paid first in event of bankruptcy </a:t>
            </a:r>
          </a:p>
          <a:p>
            <a:pPr>
              <a:spcBef>
                <a:spcPts val="624"/>
              </a:spcBef>
            </a:pPr>
            <a:r>
              <a:rPr lang="en-US" dirty="0"/>
              <a:t>Collateral</a:t>
            </a:r>
          </a:p>
          <a:p>
            <a:pPr lvl="1">
              <a:spcBef>
                <a:spcPts val="624"/>
              </a:spcBef>
            </a:pPr>
            <a:r>
              <a:rPr lang="en-US" dirty="0"/>
              <a:t>Specific asset pledged against possible default</a:t>
            </a:r>
          </a:p>
          <a:p>
            <a:pPr>
              <a:spcBef>
                <a:spcPts val="624"/>
              </a:spcBef>
            </a:pPr>
            <a:r>
              <a:rPr lang="en-US" dirty="0"/>
              <a:t>Debenture</a:t>
            </a:r>
          </a:p>
          <a:p>
            <a:pPr lvl="1">
              <a:spcBef>
                <a:spcPts val="624"/>
              </a:spcBef>
            </a:pPr>
            <a:r>
              <a:rPr lang="en-US" dirty="0"/>
              <a:t>Bond not backed by specific collateral</a:t>
            </a:r>
          </a:p>
        </p:txBody>
      </p:sp>
    </p:spTree>
    <p:extLst>
      <p:ext uri="{BB962C8B-B14F-4D97-AF65-F5344CB8AC3E}">
        <p14:creationId xmlns:p14="http://schemas.microsoft.com/office/powerpoint/2010/main" val="1568536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(6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Yield to Maturity and Default Risk</a:t>
            </a:r>
          </a:p>
          <a:p>
            <a:pPr>
              <a:spcBef>
                <a:spcPts val="624"/>
              </a:spcBef>
            </a:pPr>
            <a:r>
              <a:rPr lang="en-US" dirty="0"/>
              <a:t>Stated yield is maximum possible yield to maturity of bond</a:t>
            </a:r>
          </a:p>
          <a:p>
            <a:pPr>
              <a:spcBef>
                <a:spcPts val="624"/>
              </a:spcBef>
            </a:pPr>
            <a:r>
              <a:rPr lang="en-US" dirty="0"/>
              <a:t>Default premium</a:t>
            </a:r>
          </a:p>
          <a:p>
            <a:pPr lvl="1">
              <a:spcBef>
                <a:spcPts val="624"/>
              </a:spcBef>
            </a:pPr>
            <a:r>
              <a:rPr lang="en-US" dirty="0"/>
              <a:t>Increment to promised yield that compensates investor for default risk</a:t>
            </a:r>
          </a:p>
        </p:txBody>
      </p:sp>
    </p:spTree>
    <p:extLst>
      <p:ext uri="{BB962C8B-B14F-4D97-AF65-F5344CB8AC3E}">
        <p14:creationId xmlns:p14="http://schemas.microsoft.com/office/powerpoint/2010/main" val="33336080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 y="0"/>
            <a:ext cx="9052560" cy="1257300"/>
          </a:xfrm>
        </p:spPr>
        <p:txBody>
          <a:bodyPr/>
          <a:lstStyle/>
          <a:p>
            <a:r>
              <a:rPr lang="en-US" dirty="0"/>
              <a:t>Figure 10.9 Callable Bond: Apple</a:t>
            </a:r>
            <a:endParaRPr lang="ru-RU" dirty="0"/>
          </a:p>
        </p:txBody>
      </p:sp>
      <p:pic>
        <p:nvPicPr>
          <p:cNvPr id="11" name="Picture 2" descr="Table provides comments on Apple’s bond."/>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76475" y="1431008"/>
            <a:ext cx="3791050" cy="4512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9"/>
          <p:cNvSpPr>
            <a:spLocks noGrp="1"/>
          </p:cNvSpPr>
          <p:nvPr>
            <p:ph sz="quarter" idx="13"/>
          </p:nvPr>
        </p:nvSpPr>
        <p:spPr>
          <a:xfrm>
            <a:off x="679785" y="6096000"/>
            <a:ext cx="7779327" cy="413897"/>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1542187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Yield Spreads among Corporate Bonds</a:t>
            </a:r>
            <a:endParaRPr lang="ru-RU" dirty="0"/>
          </a:p>
        </p:txBody>
      </p:sp>
      <p:sp>
        <p:nvSpPr>
          <p:cNvPr id="3" name="Content Placeholder 2"/>
          <p:cNvSpPr>
            <a:spLocks noGrp="1"/>
          </p:cNvSpPr>
          <p:nvPr>
            <p:ph sz="quarter" idx="10"/>
          </p:nvPr>
        </p:nvSpPr>
        <p:spPr>
          <a:xfrm>
            <a:off x="279400" y="1600200"/>
            <a:ext cx="8534400" cy="1143000"/>
          </a:xfrm>
        </p:spPr>
        <p:txBody>
          <a:bodyPr>
            <a:noAutofit/>
          </a:bodyPr>
          <a:lstStyle/>
          <a:p>
            <a:pPr marL="0" indent="0">
              <a:spcBef>
                <a:spcPts val="624"/>
              </a:spcBef>
              <a:buNone/>
            </a:pPr>
            <a:r>
              <a:rPr lang="en-US" sz="1800" b="1" dirty="0"/>
              <a:t>Figure 10.10</a:t>
            </a:r>
          </a:p>
          <a:p>
            <a:pPr marL="0" indent="0">
              <a:spcBef>
                <a:spcPts val="624"/>
              </a:spcBef>
              <a:buNone/>
            </a:pPr>
            <a:r>
              <a:rPr lang="en-US" sz="1800" dirty="0"/>
              <a:t>Yield spreads between corporate and 10-year Treasury bonds</a:t>
            </a:r>
          </a:p>
          <a:p>
            <a:pPr marL="0" indent="0">
              <a:spcBef>
                <a:spcPts val="624"/>
              </a:spcBef>
              <a:buNone/>
            </a:pPr>
            <a:r>
              <a:rPr lang="en-US" sz="1800" dirty="0"/>
              <a:t>Source: Federal Reserve Bank of St. Louis.</a:t>
            </a:r>
            <a:endParaRPr lang="ru-RU" sz="1800" dirty="0"/>
          </a:p>
        </p:txBody>
      </p:sp>
      <p:pic>
        <p:nvPicPr>
          <p:cNvPr id="8194" name="Picture 2" descr="Graph shows that Aaa and Baa rated bonds have consistent but low yields, while high yield bonds have more variation and higher yield spik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463" y="2847975"/>
            <a:ext cx="6315075"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9"/>
          <p:cNvSpPr>
            <a:spLocks noGrp="1"/>
          </p:cNvSpPr>
          <p:nvPr>
            <p:ph sz="quarter" idx="13"/>
          </p:nvPr>
        </p:nvSpPr>
        <p:spPr>
          <a:xfrm>
            <a:off x="281940" y="6133499"/>
            <a:ext cx="8557260" cy="343501"/>
          </a:xfrm>
        </p:spPr>
        <p:txBody>
          <a:bodyPr>
            <a:normAutofit lnSpcReduction="10000"/>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4166479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10.5 Default Risk and Bond Pricing (7 of 7)</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Credit Default Swaps (CDS)</a:t>
            </a:r>
          </a:p>
          <a:p>
            <a:pPr>
              <a:spcBef>
                <a:spcPts val="624"/>
              </a:spcBef>
            </a:pPr>
            <a:r>
              <a:rPr lang="en-US" dirty="0"/>
              <a:t>Insurance policy on default risk of corporate bond or loan</a:t>
            </a:r>
          </a:p>
          <a:p>
            <a:pPr>
              <a:spcBef>
                <a:spcPts val="624"/>
              </a:spcBef>
            </a:pPr>
            <a:r>
              <a:rPr lang="en-US" dirty="0"/>
              <a:t>Designed to allow lenders to buy protection against losses on large loans</a:t>
            </a:r>
          </a:p>
          <a:p>
            <a:pPr lvl="1">
              <a:spcBef>
                <a:spcPts val="624"/>
              </a:spcBef>
            </a:pPr>
            <a:r>
              <a:rPr lang="en-US" dirty="0"/>
              <a:t>Later used to speculate on financial health of companies</a:t>
            </a:r>
          </a:p>
        </p:txBody>
      </p:sp>
    </p:spTree>
    <p:extLst>
      <p:ext uri="{BB962C8B-B14F-4D97-AF65-F5344CB8AC3E}">
        <p14:creationId xmlns:p14="http://schemas.microsoft.com/office/powerpoint/2010/main" val="4022115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Prices of CDS, Greece</a:t>
            </a:r>
            <a:endParaRPr lang="ru-RU" dirty="0"/>
          </a:p>
        </p:txBody>
      </p:sp>
      <p:sp>
        <p:nvSpPr>
          <p:cNvPr id="7" name="Content Placeholder 6"/>
          <p:cNvSpPr>
            <a:spLocks noGrp="1"/>
          </p:cNvSpPr>
          <p:nvPr>
            <p:ph sz="quarter" idx="10"/>
          </p:nvPr>
        </p:nvSpPr>
        <p:spPr>
          <a:xfrm>
            <a:off x="279400" y="1594291"/>
            <a:ext cx="8788400" cy="1377509"/>
          </a:xfrm>
        </p:spPr>
        <p:txBody>
          <a:bodyPr>
            <a:noAutofit/>
          </a:bodyPr>
          <a:lstStyle/>
          <a:p>
            <a:pPr marL="0" indent="0">
              <a:spcBef>
                <a:spcPts val="624"/>
              </a:spcBef>
              <a:buNone/>
            </a:pPr>
            <a:r>
              <a:rPr lang="en-US" sz="1800" b="1" dirty="0"/>
              <a:t>Figure 10.11</a:t>
            </a:r>
          </a:p>
          <a:p>
            <a:pPr marL="0" indent="0">
              <a:spcBef>
                <a:spcPts val="624"/>
              </a:spcBef>
              <a:buNone/>
            </a:pPr>
            <a:r>
              <a:rPr lang="en-US" sz="1800" dirty="0"/>
              <a:t>Prices of five-year credit default swaps</a:t>
            </a:r>
          </a:p>
          <a:p>
            <a:pPr marL="0" indent="0">
              <a:spcBef>
                <a:spcPts val="624"/>
              </a:spcBef>
              <a:buNone/>
            </a:pPr>
            <a:r>
              <a:rPr lang="en-US" sz="1800" dirty="0"/>
              <a:t>Source: Bloomberg, August 1, 2012, www.bloomberg.com/quote/ CDBR1U5:IND/chart</a:t>
            </a:r>
            <a:endParaRPr lang="ru-RU" sz="1800" dirty="0"/>
          </a:p>
        </p:txBody>
      </p:sp>
      <p:pic>
        <p:nvPicPr>
          <p:cNvPr id="9218" name="Picture 2" descr="The graph shows the downward movement of Greek debt in 2009 and its recovery in early 2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8436" y="3099325"/>
            <a:ext cx="5707128" cy="292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063103"/>
            <a:ext cx="8557260" cy="413897"/>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467986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10.6 The Yield Curve (1 of 3)</a:t>
            </a:r>
            <a:endParaRPr lang="ru-RU" dirty="0"/>
          </a:p>
        </p:txBody>
      </p:sp>
      <p:sp>
        <p:nvSpPr>
          <p:cNvPr id="13" name="Content Placeholder 12"/>
          <p:cNvSpPr>
            <a:spLocks noGrp="1"/>
          </p:cNvSpPr>
          <p:nvPr>
            <p:ph sz="quarter" idx="10"/>
          </p:nvPr>
        </p:nvSpPr>
        <p:spPr>
          <a:xfrm>
            <a:off x="281940" y="1752600"/>
            <a:ext cx="8557260" cy="4495800"/>
          </a:xfrm>
        </p:spPr>
        <p:txBody>
          <a:bodyPr/>
          <a:lstStyle/>
          <a:p>
            <a:pPr marL="0" indent="0">
              <a:spcBef>
                <a:spcPts val="624"/>
              </a:spcBef>
              <a:buNone/>
            </a:pPr>
            <a:r>
              <a:rPr lang="en-US" dirty="0"/>
              <a:t>Yield Curve</a:t>
            </a:r>
          </a:p>
          <a:p>
            <a:pPr>
              <a:spcBef>
                <a:spcPts val="624"/>
              </a:spcBef>
            </a:pPr>
            <a:r>
              <a:rPr lang="en-US" dirty="0"/>
              <a:t>Graph of yield to maturity as function of term to maturity</a:t>
            </a:r>
          </a:p>
          <a:p>
            <a:pPr marL="0" indent="0">
              <a:spcBef>
                <a:spcPts val="624"/>
              </a:spcBef>
              <a:buNone/>
            </a:pPr>
            <a:r>
              <a:rPr lang="en-US" dirty="0"/>
              <a:t>Term Structure of Interest Rates</a:t>
            </a:r>
          </a:p>
          <a:p>
            <a:pPr>
              <a:spcBef>
                <a:spcPts val="624"/>
              </a:spcBef>
            </a:pPr>
            <a:r>
              <a:rPr lang="en-US" dirty="0"/>
              <a:t>Relationship between yields to maturity and terms to maturity across bonds</a:t>
            </a:r>
          </a:p>
          <a:p>
            <a:pPr marL="0" indent="0">
              <a:spcBef>
                <a:spcPts val="624"/>
              </a:spcBef>
              <a:buNone/>
            </a:pPr>
            <a:r>
              <a:rPr lang="en-US" dirty="0"/>
              <a:t>Expectations Hypothesis</a:t>
            </a:r>
          </a:p>
          <a:p>
            <a:pPr>
              <a:spcBef>
                <a:spcPts val="624"/>
              </a:spcBef>
            </a:pPr>
            <a:r>
              <a:rPr lang="en-US" dirty="0"/>
              <a:t>Yields to maturity determined solely by expectations of future short-term interest rates</a:t>
            </a:r>
          </a:p>
        </p:txBody>
      </p:sp>
    </p:spTree>
    <p:extLst>
      <p:ext uri="{BB962C8B-B14F-4D97-AF65-F5344CB8AC3E}">
        <p14:creationId xmlns:p14="http://schemas.microsoft.com/office/powerpoint/2010/main" val="24318088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10.12 Treasury Yield Curve</a:t>
            </a:r>
            <a:endParaRPr lang="ru-RU" dirty="0"/>
          </a:p>
        </p:txBody>
      </p:sp>
      <p:sp>
        <p:nvSpPr>
          <p:cNvPr id="7" name="Content Placeholder 6"/>
          <p:cNvSpPr>
            <a:spLocks noGrp="1"/>
          </p:cNvSpPr>
          <p:nvPr>
            <p:ph sz="quarter" idx="10"/>
          </p:nvPr>
        </p:nvSpPr>
        <p:spPr>
          <a:xfrm>
            <a:off x="279400" y="1981200"/>
            <a:ext cx="8534400" cy="533400"/>
          </a:xfrm>
        </p:spPr>
        <p:txBody>
          <a:bodyPr>
            <a:normAutofit/>
          </a:bodyPr>
          <a:lstStyle/>
          <a:p>
            <a:pPr marL="0" indent="0">
              <a:buNone/>
            </a:pPr>
            <a:r>
              <a:rPr lang="en-US" sz="1800" dirty="0"/>
              <a:t>Source: Various editions of </a:t>
            </a:r>
            <a:r>
              <a:rPr lang="en-US" sz="1800" i="1" dirty="0"/>
              <a:t>The</a:t>
            </a:r>
            <a:r>
              <a:rPr lang="en-US" sz="1800" dirty="0"/>
              <a:t> </a:t>
            </a:r>
            <a:r>
              <a:rPr lang="en-US" sz="1800" i="1" dirty="0"/>
              <a:t>Wall Street Journal.</a:t>
            </a:r>
            <a:endParaRPr lang="ru-RU" sz="1800" i="1" dirty="0"/>
          </a:p>
        </p:txBody>
      </p:sp>
      <p:pic>
        <p:nvPicPr>
          <p:cNvPr id="10242" name="Picture 2" descr="Four graphs show different historic Treasury yield cur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492" y="2610323"/>
            <a:ext cx="6943016" cy="2723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096000"/>
            <a:ext cx="8557260" cy="381000"/>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34408419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10.13 Returns to Two 2-Year Investment Strategies</a:t>
            </a:r>
            <a:endParaRPr lang="ru-RU" dirty="0"/>
          </a:p>
        </p:txBody>
      </p:sp>
      <p:pic>
        <p:nvPicPr>
          <p:cNvPr id="10" name="Picture 2" descr="Diagram showing the overall return to a two year investment that gets 8% at year 1 and 10% at year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09675" y="2005965"/>
            <a:ext cx="7019925" cy="2870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5943600"/>
            <a:ext cx="8557260" cy="457200"/>
          </a:xfrm>
        </p:spPr>
        <p:txBody>
          <a:bodyPr>
            <a:normAutofit/>
          </a:bodyPr>
          <a:lstStyle/>
          <a:p>
            <a:pPr marL="0" indent="0" algn="ctr">
              <a:buNone/>
            </a:pPr>
            <a:r>
              <a:rPr lang="en-US" sz="2400" dirty="0">
                <a:hlinkClick r:id="rId3" action="ppaction://hlinksldjump"/>
              </a:rPr>
              <a:t>Jump to long description</a:t>
            </a:r>
            <a:endParaRPr lang="en-US" sz="2400" dirty="0"/>
          </a:p>
        </p:txBody>
      </p:sp>
    </p:spTree>
    <p:extLst>
      <p:ext uri="{BB962C8B-B14F-4D97-AF65-F5344CB8AC3E}">
        <p14:creationId xmlns:p14="http://schemas.microsoft.com/office/powerpoint/2010/main" val="2325928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10.6 The Yield Curve (2 of 3)</a:t>
            </a:r>
            <a:endParaRPr lang="ru-RU" dirty="0"/>
          </a:p>
        </p:txBody>
      </p:sp>
      <p:sp>
        <p:nvSpPr>
          <p:cNvPr id="13" name="Content Placeholder 12"/>
          <p:cNvSpPr>
            <a:spLocks noGrp="1"/>
          </p:cNvSpPr>
          <p:nvPr>
            <p:ph sz="quarter" idx="10"/>
          </p:nvPr>
        </p:nvSpPr>
        <p:spPr>
          <a:xfrm>
            <a:off x="281940" y="1752600"/>
            <a:ext cx="8557260" cy="1905000"/>
          </a:xfrm>
        </p:spPr>
        <p:txBody>
          <a:bodyPr/>
          <a:lstStyle/>
          <a:p>
            <a:pPr marL="0" indent="0">
              <a:spcBef>
                <a:spcPts val="624"/>
              </a:spcBef>
              <a:buNone/>
            </a:pPr>
            <a:r>
              <a:rPr lang="en-US" dirty="0"/>
              <a:t>Forward Rate</a:t>
            </a:r>
          </a:p>
          <a:p>
            <a:pPr>
              <a:spcBef>
                <a:spcPts val="624"/>
              </a:spcBef>
            </a:pPr>
            <a:r>
              <a:rPr lang="en-US" dirty="0"/>
              <a:t>Inferred short-term ROI for future period, makes expected total return of long-term bond equal to that of rolling over short-term bonds</a:t>
            </a:r>
          </a:p>
        </p:txBody>
      </p:sp>
      <p:graphicFrame>
        <p:nvGraphicFramePr>
          <p:cNvPr id="2" name="Object 1"/>
          <p:cNvGraphicFramePr>
            <a:graphicFrameLocks noChangeAspect="1"/>
          </p:cNvGraphicFramePr>
          <p:nvPr>
            <p:extLst>
              <p:ext uri="{D42A27DB-BD31-4B8C-83A1-F6EECF244321}">
                <p14:modId xmlns:p14="http://schemas.microsoft.com/office/powerpoint/2010/main" val="3817194127"/>
              </p:ext>
            </p:extLst>
          </p:nvPr>
        </p:nvGraphicFramePr>
        <p:xfrm>
          <a:off x="685800" y="3608390"/>
          <a:ext cx="4252323" cy="658810"/>
        </p:xfrm>
        <a:graphic>
          <a:graphicData uri="http://schemas.openxmlformats.org/presentationml/2006/ole">
            <mc:AlternateContent xmlns:mc="http://schemas.openxmlformats.org/markup-compatibility/2006">
              <mc:Choice xmlns:v="urn:schemas-microsoft-com:vml" Requires="v">
                <p:oleObj spid="_x0000_s5161" name="Equation" r:id="rId3" imgW="1803240" imgH="279360" progId="Equation.DSMT4">
                  <p:embed/>
                </p:oleObj>
              </mc:Choice>
              <mc:Fallback>
                <p:oleObj name="Equation" r:id="rId3" imgW="1803240" imgH="279360" progId="Equation.DSMT4">
                  <p:embed/>
                  <p:pic>
                    <p:nvPicPr>
                      <p:cNvPr id="0" name=""/>
                      <p:cNvPicPr/>
                      <p:nvPr/>
                    </p:nvPicPr>
                    <p:blipFill>
                      <a:blip r:embed="rId4"/>
                      <a:stretch>
                        <a:fillRect/>
                      </a:stretch>
                    </p:blipFill>
                    <p:spPr>
                      <a:xfrm>
                        <a:off x="685800" y="3608390"/>
                        <a:ext cx="4252323" cy="658810"/>
                      </a:xfrm>
                      <a:prstGeom prst="rect">
                        <a:avLst/>
                      </a:prstGeom>
                    </p:spPr>
                  </p:pic>
                </p:oleObj>
              </mc:Fallback>
            </mc:AlternateContent>
          </a:graphicData>
        </a:graphic>
      </p:graphicFrame>
    </p:spTree>
    <p:extLst>
      <p:ext uri="{BB962C8B-B14F-4D97-AF65-F5344CB8AC3E}">
        <p14:creationId xmlns:p14="http://schemas.microsoft.com/office/powerpoint/2010/main" val="4091890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10.6 The Yield Curve (3 of 3)</a:t>
            </a:r>
            <a:endParaRPr lang="ru-RU" dirty="0"/>
          </a:p>
        </p:txBody>
      </p:sp>
      <p:sp>
        <p:nvSpPr>
          <p:cNvPr id="13" name="Content Placeholder 12"/>
          <p:cNvSpPr>
            <a:spLocks noGrp="1"/>
          </p:cNvSpPr>
          <p:nvPr>
            <p:ph sz="quarter" idx="10"/>
          </p:nvPr>
        </p:nvSpPr>
        <p:spPr>
          <a:xfrm>
            <a:off x="281940" y="1752600"/>
            <a:ext cx="8557260" cy="4419600"/>
          </a:xfrm>
        </p:spPr>
        <p:txBody>
          <a:bodyPr/>
          <a:lstStyle/>
          <a:p>
            <a:pPr marL="0" indent="0">
              <a:spcBef>
                <a:spcPts val="624"/>
              </a:spcBef>
              <a:buNone/>
            </a:pPr>
            <a:r>
              <a:rPr lang="en-US" dirty="0"/>
              <a:t>Liquidity Preference Theory</a:t>
            </a:r>
          </a:p>
          <a:p>
            <a:pPr>
              <a:spcBef>
                <a:spcPts val="624"/>
              </a:spcBef>
            </a:pPr>
            <a:r>
              <a:rPr lang="en-US" dirty="0"/>
              <a:t>Investors demand risk premium on long-term bonds</a:t>
            </a:r>
          </a:p>
          <a:p>
            <a:pPr>
              <a:spcBef>
                <a:spcPts val="624"/>
              </a:spcBef>
            </a:pPr>
            <a:r>
              <a:rPr lang="en-US" dirty="0"/>
              <a:t>Liquidity premium</a:t>
            </a:r>
          </a:p>
          <a:p>
            <a:pPr lvl="1">
              <a:spcBef>
                <a:spcPts val="624"/>
              </a:spcBef>
            </a:pPr>
            <a:r>
              <a:rPr lang="en-US" dirty="0"/>
              <a:t>Extra expected return demanded by investors as compensation for greater risk of long-term bonds</a:t>
            </a:r>
          </a:p>
          <a:p>
            <a:pPr>
              <a:spcBef>
                <a:spcPts val="624"/>
              </a:spcBef>
            </a:pPr>
            <a:r>
              <a:rPr lang="en-US" dirty="0"/>
              <a:t>Spread between forward ROI and expected short sale</a:t>
            </a:r>
          </a:p>
          <a:p>
            <a:pPr lvl="1">
              <a:spcBef>
                <a:spcPts val="624"/>
              </a:spcBef>
            </a:pPr>
            <a:r>
              <a:rPr lang="en-US" i="1" dirty="0"/>
              <a:t>f</a:t>
            </a:r>
            <a:r>
              <a:rPr lang="en-US" i="1" baseline="-25000" dirty="0"/>
              <a:t>n </a:t>
            </a:r>
            <a:r>
              <a:rPr lang="en-US" dirty="0"/>
              <a:t>= </a:t>
            </a:r>
            <a:r>
              <a:rPr lang="en-US" i="1" dirty="0"/>
              <a:t>E</a:t>
            </a:r>
            <a:r>
              <a:rPr lang="en-US" dirty="0"/>
              <a:t>(</a:t>
            </a:r>
            <a:r>
              <a:rPr lang="en-US" i="1" dirty="0"/>
              <a:t>r</a:t>
            </a:r>
            <a:r>
              <a:rPr lang="en-US" i="1" baseline="-25000" dirty="0"/>
              <a:t>n</a:t>
            </a:r>
            <a:r>
              <a:rPr lang="en-US" dirty="0"/>
              <a:t>) + </a:t>
            </a:r>
            <a:r>
              <a:rPr lang="en-US" i="1" dirty="0"/>
              <a:t>Liquidity premium</a:t>
            </a:r>
          </a:p>
        </p:txBody>
      </p:sp>
    </p:spTree>
    <p:extLst>
      <p:ext uri="{BB962C8B-B14F-4D97-AF65-F5344CB8AC3E}">
        <p14:creationId xmlns:p14="http://schemas.microsoft.com/office/powerpoint/2010/main" val="19877022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Illustrative Yield Curves</a:t>
            </a:r>
            <a:endParaRPr lang="ru-RU" dirty="0"/>
          </a:p>
        </p:txBody>
      </p:sp>
      <p:sp>
        <p:nvSpPr>
          <p:cNvPr id="7" name="Content Placeholder 6"/>
          <p:cNvSpPr>
            <a:spLocks noGrp="1"/>
          </p:cNvSpPr>
          <p:nvPr>
            <p:ph sz="quarter" idx="10"/>
          </p:nvPr>
        </p:nvSpPr>
        <p:spPr>
          <a:xfrm>
            <a:off x="279400" y="1981200"/>
            <a:ext cx="5207000" cy="3733800"/>
          </a:xfrm>
        </p:spPr>
        <p:txBody>
          <a:bodyPr>
            <a:noAutofit/>
          </a:bodyPr>
          <a:lstStyle/>
          <a:p>
            <a:pPr marL="0" indent="0">
              <a:spcBef>
                <a:spcPts val="624"/>
              </a:spcBef>
              <a:buNone/>
            </a:pPr>
            <a:r>
              <a:rPr lang="en-US" sz="2200" b="1" dirty="0"/>
              <a:t>FIGURE 10.14</a:t>
            </a:r>
          </a:p>
          <a:p>
            <a:pPr marL="0" indent="0">
              <a:spcBef>
                <a:spcPts val="624"/>
              </a:spcBef>
              <a:buNone/>
            </a:pPr>
            <a:r>
              <a:rPr lang="en-US" sz="2200" dirty="0"/>
              <a:t>Illustrative yield curves</a:t>
            </a:r>
          </a:p>
          <a:p>
            <a:pPr marL="0" indent="0">
              <a:spcBef>
                <a:spcPts val="624"/>
              </a:spcBef>
              <a:buNone/>
            </a:pPr>
            <a:r>
              <a:rPr lang="en-US" sz="2200" dirty="0"/>
              <a:t>Panel A: Increasing expected short rates combined with increasing liquidity premium. The result is a sharply rising yield curve.</a:t>
            </a:r>
          </a:p>
          <a:p>
            <a:pPr marL="0" indent="0">
              <a:spcBef>
                <a:spcPts val="624"/>
              </a:spcBef>
              <a:buNone/>
            </a:pPr>
            <a:r>
              <a:rPr lang="en-US" sz="2200" dirty="0"/>
              <a:t>Panel B: Declining expected short rates combined with constant liquidity premium. The result is a hump-shaped yield curve.</a:t>
            </a:r>
          </a:p>
        </p:txBody>
      </p:sp>
      <p:pic>
        <p:nvPicPr>
          <p:cNvPr id="11266" name="Picture 2" descr="Two graphs showing different yield cur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563" y="1929230"/>
            <a:ext cx="2895037" cy="353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9"/>
          <p:cNvSpPr>
            <a:spLocks noGrp="1"/>
          </p:cNvSpPr>
          <p:nvPr>
            <p:ph sz="quarter" idx="13"/>
          </p:nvPr>
        </p:nvSpPr>
        <p:spPr>
          <a:xfrm>
            <a:off x="281940" y="6108192"/>
            <a:ext cx="8557260" cy="368808"/>
          </a:xfrm>
        </p:spPr>
        <p:txBody>
          <a:bodyPr>
            <a:normAutofit/>
          </a:bodyPr>
          <a:lstStyle/>
          <a:p>
            <a:pPr marL="0" indent="0" algn="ctr">
              <a:buNone/>
            </a:pPr>
            <a:r>
              <a:rPr lang="en-US" sz="1800" dirty="0">
                <a:hlinkClick r:id="rId3" action="ppaction://hlinksldjump"/>
              </a:rPr>
              <a:t>Jump to long description</a:t>
            </a:r>
            <a:endParaRPr lang="en-US" sz="2400" dirty="0">
              <a:hlinkClick r:id="rId3" action="ppaction://hlinksldjump"/>
            </a:endParaRPr>
          </a:p>
        </p:txBody>
      </p:sp>
    </p:spTree>
    <p:extLst>
      <p:ext uri="{BB962C8B-B14F-4D97-AF65-F5344CB8AC3E}">
        <p14:creationId xmlns:p14="http://schemas.microsoft.com/office/powerpoint/2010/main" val="9681133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Figure 10.15 Term Spread: Yields on 10-Year versus 90-day Treasuries</a:t>
            </a:r>
            <a:endParaRPr lang="ru-RU" dirty="0"/>
          </a:p>
        </p:txBody>
      </p:sp>
      <p:pic>
        <p:nvPicPr>
          <p:cNvPr id="4" name="Picture 3" descr="The graph illustrates the rates for the 10-year Treasuries and 90-day T-bills and plots the shifting difference between the two."/>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73609" y="1911032"/>
            <a:ext cx="6596783" cy="3727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9"/>
          <p:cNvSpPr>
            <a:spLocks noGrp="1"/>
          </p:cNvSpPr>
          <p:nvPr>
            <p:ph sz="quarter" idx="13"/>
          </p:nvPr>
        </p:nvSpPr>
        <p:spPr>
          <a:xfrm>
            <a:off x="281940" y="6067201"/>
            <a:ext cx="8557260" cy="409799"/>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5133779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Appendix of Image Long Descriptions</a:t>
            </a:r>
            <a:endParaRPr lang="ru-RU" dirty="0"/>
          </a:p>
        </p:txBody>
      </p:sp>
    </p:spTree>
    <p:extLst>
      <p:ext uri="{BB962C8B-B14F-4D97-AF65-F5344CB8AC3E}">
        <p14:creationId xmlns:p14="http://schemas.microsoft.com/office/powerpoint/2010/main" val="981785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10.3 Inverse Relationship between Bond Prices and Yields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Bond Price ($) is on the vertical axis and interest rate (percent) is on the horizontal axis. Curve slopes down from (0, 3,500) through (8, 1,000) and (10, 810.71).</a:t>
            </a:r>
          </a:p>
        </p:txBody>
      </p:sp>
      <p:sp>
        <p:nvSpPr>
          <p:cNvPr id="7" name="Content Placeholder 5"/>
          <p:cNvSpPr>
            <a:spLocks noGrp="1"/>
          </p:cNvSpPr>
          <p:nvPr>
            <p:ph sz="quarter" idx="12"/>
          </p:nvPr>
        </p:nvSpPr>
        <p:spPr>
          <a:xfrm>
            <a:off x="281940" y="6040763"/>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2867763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Spreadsheet 10.1 Valuing Bonds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The inputs are the settlement date, the maturity date, the annual coupon rate, the yield to maturity, the redemption value (% of face value), and the coupon payments per year.</a:t>
            </a:r>
          </a:p>
        </p:txBody>
      </p:sp>
      <p:sp>
        <p:nvSpPr>
          <p:cNvPr id="7" name="Content Placeholder 5"/>
          <p:cNvSpPr>
            <a:spLocks noGrp="1"/>
          </p:cNvSpPr>
          <p:nvPr>
            <p:ph sz="quarter" idx="12"/>
          </p:nvPr>
        </p:nvSpPr>
        <p:spPr>
          <a:xfrm>
            <a:off x="281940" y="6040763"/>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802030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10.4 Bond Prices: Callable and Straight Debt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Prices (dollars) is on the vertical axis and interest rate (percent) is on the horizontal axis. Straight bond curve is decreasing and concave up from (3, 1,900) to (13, 600). Callable bond is horizontal at 1,100 until 7 percent, where it decreases in a concave up manner to (13, 600).</a:t>
            </a:r>
          </a:p>
        </p:txBody>
      </p:sp>
      <p:sp>
        <p:nvSpPr>
          <p:cNvPr id="7" name="Content Placeholder 5"/>
          <p:cNvSpPr>
            <a:spLocks noGrp="1"/>
          </p:cNvSpPr>
          <p:nvPr>
            <p:ph sz="quarter" idx="12"/>
          </p:nvPr>
        </p:nvSpPr>
        <p:spPr>
          <a:xfrm>
            <a:off x="281940" y="6040763"/>
            <a:ext cx="8557260" cy="436237"/>
          </a:xfrm>
        </p:spPr>
        <p:txBody>
          <a:bodyPr>
            <a:noAutofit/>
          </a:bodyPr>
          <a:lstStyle/>
          <a:p>
            <a:pPr marL="0" indent="0" algn="ctr">
              <a:buNone/>
            </a:pPr>
            <a:r>
              <a:rPr lang="en-US" sz="2000" dirty="0">
                <a:hlinkClick r:id="rId2" action="ppaction://hlinksldjump"/>
              </a:rPr>
              <a:t>Jump to image</a:t>
            </a:r>
            <a:endParaRPr lang="en-US" sz="2000" dirty="0"/>
          </a:p>
        </p:txBody>
      </p:sp>
    </p:spTree>
    <p:extLst>
      <p:ext uri="{BB962C8B-B14F-4D97-AF65-F5344CB8AC3E}">
        <p14:creationId xmlns:p14="http://schemas.microsoft.com/office/powerpoint/2010/main" val="23807979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10.5 Growth of Invested Funds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Reinvestment rate of 10% shows a cash flow at time 1 of $100 and a cash flow at time 2 of $1,100. The future value is $1,210. At a reinvestment rate of 8% a cash flow of $100 at time 1 is shown and a cash flow at time 2 of $1,100 is shown. The future value is $1,208.</a:t>
            </a:r>
          </a:p>
        </p:txBody>
      </p:sp>
      <p:sp>
        <p:nvSpPr>
          <p:cNvPr id="7" name="Content Placeholder 5"/>
          <p:cNvSpPr>
            <a:spLocks noGrp="1"/>
          </p:cNvSpPr>
          <p:nvPr>
            <p:ph sz="quarter" idx="12"/>
          </p:nvPr>
        </p:nvSpPr>
        <p:spPr>
          <a:xfrm>
            <a:off x="281940" y="6040763"/>
            <a:ext cx="8557260" cy="436237"/>
          </a:xfrm>
        </p:spPr>
        <p:txBody>
          <a:bodyPr>
            <a:normAutofit/>
          </a:bodyPr>
          <a:lstStyle/>
          <a:p>
            <a:pPr marL="0" indent="0" algn="ctr">
              <a:buNone/>
            </a:pPr>
            <a:r>
              <a:rPr lang="en-US" sz="1800" dirty="0">
                <a:hlinkClick r:id="rId2" action="ppaction://hlinksldjump"/>
              </a:rPr>
              <a:t>Jump to image</a:t>
            </a:r>
          </a:p>
        </p:txBody>
      </p:sp>
    </p:spTree>
    <p:extLst>
      <p:ext uri="{BB962C8B-B14F-4D97-AF65-F5344CB8AC3E}">
        <p14:creationId xmlns:p14="http://schemas.microsoft.com/office/powerpoint/2010/main" val="4431887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Figure 10.6 Price Paths of Coupon Bonds in Case of Constant Market Interest Rates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Price (percent of par value) is on the vertical axis and time (years) is on the horizontal axis. Coupon at 12 percent is decreasing and concave down from (0, 142) to (30, 100). Coupon at 4 percent is increasing and concave up from (0, 58) to (30, 100).</a:t>
            </a:r>
          </a:p>
        </p:txBody>
      </p:sp>
      <p:sp>
        <p:nvSpPr>
          <p:cNvPr id="7" name="Content Placeholder 5"/>
          <p:cNvSpPr>
            <a:spLocks noGrp="1"/>
          </p:cNvSpPr>
          <p:nvPr>
            <p:ph sz="quarter" idx="12"/>
          </p:nvPr>
        </p:nvSpPr>
        <p:spPr>
          <a:xfrm>
            <a:off x="281940" y="5943600"/>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737979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Figure 10.7 Price of 30-Year Zero-Coupon Bond over Time at Yield to Maturity of 10%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Price ($) is on the vertical axis, and time (years) is on the horizontal. The concave up curve increases from (0, 50) to maturity date (30, 1,000).</a:t>
            </a:r>
          </a:p>
        </p:txBody>
      </p:sp>
      <p:sp>
        <p:nvSpPr>
          <p:cNvPr id="7" name="Content Placeholder 5"/>
          <p:cNvSpPr>
            <a:spLocks noGrp="1"/>
          </p:cNvSpPr>
          <p:nvPr>
            <p:ph sz="quarter" idx="12"/>
          </p:nvPr>
        </p:nvSpPr>
        <p:spPr>
          <a:xfrm>
            <a:off x="281940" y="5964563"/>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748260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10.8 Bond Rating Classes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spcBef>
                <a:spcPts val="624"/>
              </a:spcBef>
              <a:buNone/>
            </a:pPr>
            <a:r>
              <a:rPr lang="en-US" dirty="0"/>
              <a:t>The table shows the Moody and S&amp;P Bond ratings along with their descriptions. Both rate from A to D, where A </a:t>
            </a:r>
            <a:r>
              <a:rPr lang="en-US" dirty="0" err="1"/>
              <a:t>A</a:t>
            </a:r>
            <a:r>
              <a:rPr lang="en-US" dirty="0"/>
              <a:t> </a:t>
            </a:r>
            <a:r>
              <a:rPr lang="en-US" dirty="0" err="1"/>
              <a:t>A</a:t>
            </a:r>
            <a:r>
              <a:rPr lang="en-US" dirty="0"/>
              <a:t> is greater than A </a:t>
            </a:r>
            <a:r>
              <a:rPr lang="en-US" dirty="0" err="1"/>
              <a:t>A</a:t>
            </a:r>
            <a:r>
              <a:rPr lang="en-US" dirty="0"/>
              <a:t> and B </a:t>
            </a:r>
            <a:r>
              <a:rPr lang="en-US" dirty="0" err="1"/>
              <a:t>B</a:t>
            </a:r>
            <a:r>
              <a:rPr lang="en-US" dirty="0"/>
              <a:t> </a:t>
            </a:r>
            <a:r>
              <a:rPr lang="en-US" dirty="0" err="1"/>
              <a:t>B</a:t>
            </a:r>
            <a:r>
              <a:rPr lang="en-US" dirty="0"/>
              <a:t> is greater than B. Moody's ratings from high to low are A </a:t>
            </a:r>
            <a:r>
              <a:rPr lang="en-US" dirty="0" err="1"/>
              <a:t>a</a:t>
            </a:r>
            <a:r>
              <a:rPr lang="en-US" dirty="0"/>
              <a:t> </a:t>
            </a:r>
            <a:r>
              <a:rPr lang="en-US" dirty="0" err="1"/>
              <a:t>a</a:t>
            </a:r>
            <a:r>
              <a:rPr lang="en-US" dirty="0"/>
              <a:t>, A </a:t>
            </a:r>
            <a:r>
              <a:rPr lang="en-US" dirty="0" err="1"/>
              <a:t>a</a:t>
            </a:r>
            <a:r>
              <a:rPr lang="en-US" dirty="0"/>
              <a:t>, A, B a </a:t>
            </a:r>
            <a:r>
              <a:rPr lang="en-US" dirty="0" err="1"/>
              <a:t>a</a:t>
            </a:r>
            <a:r>
              <a:rPr lang="en-US" dirty="0"/>
              <a:t>, B a, B, C a </a:t>
            </a:r>
            <a:r>
              <a:rPr lang="en-US" dirty="0" err="1"/>
              <a:t>a</a:t>
            </a:r>
            <a:r>
              <a:rPr lang="en-US" dirty="0"/>
              <a:t>, C a, C, and D. S and P's ratings from high to low are A </a:t>
            </a:r>
            <a:r>
              <a:rPr lang="en-US" dirty="0" err="1"/>
              <a:t>A</a:t>
            </a:r>
            <a:r>
              <a:rPr lang="en-US" dirty="0"/>
              <a:t> </a:t>
            </a:r>
            <a:r>
              <a:rPr lang="en-US" dirty="0" err="1"/>
              <a:t>A</a:t>
            </a:r>
            <a:r>
              <a:rPr lang="en-US" dirty="0"/>
              <a:t>, A </a:t>
            </a:r>
            <a:r>
              <a:rPr lang="en-US" dirty="0" err="1"/>
              <a:t>A</a:t>
            </a:r>
            <a:r>
              <a:rPr lang="en-US" dirty="0"/>
              <a:t>, A, then B </a:t>
            </a:r>
            <a:r>
              <a:rPr lang="en-US" dirty="0" err="1"/>
              <a:t>B</a:t>
            </a:r>
            <a:r>
              <a:rPr lang="en-US" dirty="0"/>
              <a:t> </a:t>
            </a:r>
            <a:r>
              <a:rPr lang="en-US" dirty="0" err="1"/>
              <a:t>B</a:t>
            </a:r>
            <a:r>
              <a:rPr lang="en-US" dirty="0"/>
              <a:t>, then B, then C </a:t>
            </a:r>
            <a:r>
              <a:rPr lang="en-US" dirty="0" err="1"/>
              <a:t>C</a:t>
            </a:r>
            <a:r>
              <a:rPr lang="en-US" dirty="0"/>
              <a:t> </a:t>
            </a:r>
            <a:r>
              <a:rPr lang="en-US" dirty="0" err="1"/>
              <a:t>C</a:t>
            </a:r>
            <a:r>
              <a:rPr lang="en-US" dirty="0"/>
              <a:t>, then C </a:t>
            </a:r>
            <a:r>
              <a:rPr lang="en-US" dirty="0" err="1"/>
              <a:t>C</a:t>
            </a:r>
            <a:r>
              <a:rPr lang="en-US" dirty="0"/>
              <a:t>, then C, then D.</a:t>
            </a:r>
          </a:p>
        </p:txBody>
      </p:sp>
      <p:sp>
        <p:nvSpPr>
          <p:cNvPr id="7" name="Content Placeholder 5"/>
          <p:cNvSpPr>
            <a:spLocks noGrp="1"/>
          </p:cNvSpPr>
          <p:nvPr>
            <p:ph sz="quarter" idx="12"/>
          </p:nvPr>
        </p:nvSpPr>
        <p:spPr>
          <a:xfrm>
            <a:off x="281940" y="6040763"/>
            <a:ext cx="8557260" cy="436237"/>
          </a:xfrm>
        </p:spPr>
        <p:txBody>
          <a:bodyPr>
            <a:no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26817272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10.9 Callable Bond: Apple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spcBef>
                <a:spcPts val="624"/>
              </a:spcBef>
              <a:buNone/>
            </a:pPr>
            <a:r>
              <a:rPr lang="en-US" sz="2200" dirty="0"/>
              <a:t>This figure shows the terms of a large bond issue by Apple in 2015. ISSUE: Apple Inc. 3.45% Notes, DUE: February 9, 2045, RATING: </a:t>
            </a:r>
            <a:r>
              <a:rPr lang="en-US" sz="2200" dirty="0" err="1"/>
              <a:t>Aa</a:t>
            </a:r>
            <a:r>
              <a:rPr lang="en-US" sz="2200" dirty="0"/>
              <a:t>, TRUSTEE: Issued under an indenture between Apple and The Bank of New York Mellon Trust Company, REGISTERED: Issued in registered, book - entry form, SINKING FUND: None, CALLABLE: In whole or in part at any time, SECURITY: The notes are unsecured. However, “if Apple shall incur, assume or guarantee any Debt, … it will secure … the debt securities then outstanding equally and ratably with … such Debt.” SENIORITY OFFERED: $2,000,000,000 at 99.11%, JOINT BOOK - RUNNING MANAGERS: Goldman, Sachs; Deutsche Bank Securities.</a:t>
            </a:r>
          </a:p>
        </p:txBody>
      </p:sp>
      <p:sp>
        <p:nvSpPr>
          <p:cNvPr id="7" name="Content Placeholder 5"/>
          <p:cNvSpPr>
            <a:spLocks noGrp="1"/>
          </p:cNvSpPr>
          <p:nvPr>
            <p:ph sz="quarter" idx="12"/>
          </p:nvPr>
        </p:nvSpPr>
        <p:spPr>
          <a:xfrm>
            <a:off x="281940" y="5943600"/>
            <a:ext cx="8557260" cy="436237"/>
          </a:xfrm>
        </p:spPr>
        <p:txBody>
          <a:bodyPr>
            <a:no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509242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10.10 Yield Spreads among Corporate Bonds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spcBef>
                <a:spcPts val="624"/>
              </a:spcBef>
              <a:buNone/>
            </a:pPr>
            <a:r>
              <a:rPr lang="en-US" sz="2400" dirty="0"/>
              <a:t>Yield spread (percent) is on the vertical axis and years 1970 to 2018 are on the horizontal axis. </a:t>
            </a:r>
            <a:r>
              <a:rPr lang="en-US" sz="2400" dirty="0" err="1"/>
              <a:t>Aaa</a:t>
            </a:r>
            <a:r>
              <a:rPr lang="en-US" sz="2400" dirty="0"/>
              <a:t>-rated bonds trend above zero and below 3; a small spike is shown in 2009, but not outside the overall trend. Baa-rated bonds trend above 1 and below 4 over most of the period; in 2009, it spikes above 4, but quickly resumes the previous, lower trend. High yield does not begin until 1997 and trend between 3 and 8 most of the period, with one spike to 16 in 2009.</a:t>
            </a:r>
          </a:p>
        </p:txBody>
      </p:sp>
      <p:sp>
        <p:nvSpPr>
          <p:cNvPr id="7" name="Content Placeholder 5"/>
          <p:cNvSpPr>
            <a:spLocks noGrp="1"/>
          </p:cNvSpPr>
          <p:nvPr>
            <p:ph sz="quarter" idx="12"/>
          </p:nvPr>
        </p:nvSpPr>
        <p:spPr>
          <a:xfrm>
            <a:off x="281940" y="5943600"/>
            <a:ext cx="8557260" cy="436237"/>
          </a:xfrm>
        </p:spPr>
        <p:txBody>
          <a:bodyPr>
            <a:normAutofit/>
          </a:bodyPr>
          <a:lstStyle/>
          <a:p>
            <a:pPr marL="0" indent="0" algn="ctr">
              <a:buNone/>
            </a:pPr>
            <a:r>
              <a:rPr lang="en-US" sz="1800" dirty="0">
                <a:hlinkClick r:id="rId2" action="ppaction://hlinksldjump"/>
              </a:rPr>
              <a:t>Jump to image</a:t>
            </a:r>
            <a:endParaRPr lang="en-US" dirty="0"/>
          </a:p>
        </p:txBody>
      </p:sp>
    </p:spTree>
    <p:extLst>
      <p:ext uri="{BB962C8B-B14F-4D97-AF65-F5344CB8AC3E}">
        <p14:creationId xmlns:p14="http://schemas.microsoft.com/office/powerpoint/2010/main" val="8961129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10.11  Prices of CDS, Greece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spcBef>
                <a:spcPts val="624"/>
              </a:spcBef>
              <a:buNone/>
            </a:pPr>
            <a:r>
              <a:rPr lang="en-US" sz="2400" dirty="0"/>
              <a:t>Basis points is on the vertical axis and years Jan. 2009 to Feb. 2010  is on the horizontal axis. Greek 5-year sovereign CDS and government bond spreads move roughly in tandem over the period. Both begin around 250 in January 2009 and trend down to 100 in August 2009. They trend upward slightly, reaching 200 in early December, then 300 by late December. In January, they trend back down, almost reaching 200, before climbing rapidly, reaching 400 by February.</a:t>
            </a:r>
          </a:p>
        </p:txBody>
      </p:sp>
      <p:sp>
        <p:nvSpPr>
          <p:cNvPr id="7" name="Content Placeholder 5"/>
          <p:cNvSpPr>
            <a:spLocks noGrp="1"/>
          </p:cNvSpPr>
          <p:nvPr>
            <p:ph sz="quarter" idx="12"/>
          </p:nvPr>
        </p:nvSpPr>
        <p:spPr>
          <a:xfrm>
            <a:off x="281940" y="6040763"/>
            <a:ext cx="8557260" cy="436237"/>
          </a:xfrm>
        </p:spPr>
        <p:txBody>
          <a:bodyPr>
            <a:normAutofit/>
          </a:bodyPr>
          <a:lstStyle/>
          <a:p>
            <a:pPr marL="0" indent="0" algn="ctr">
              <a:buNone/>
            </a:pPr>
            <a:r>
              <a:rPr lang="en-US" sz="1800" dirty="0">
                <a:hlinkClick r:id="rId2" action="ppaction://hlinksldjump"/>
              </a:rPr>
              <a:t>Jump to image</a:t>
            </a:r>
            <a:endParaRPr lang="en-US" dirty="0"/>
          </a:p>
        </p:txBody>
      </p:sp>
    </p:spTree>
    <p:extLst>
      <p:ext uri="{BB962C8B-B14F-4D97-AF65-F5344CB8AC3E}">
        <p14:creationId xmlns:p14="http://schemas.microsoft.com/office/powerpoint/2010/main" val="658416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10.12 Treasury Yield Curve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fontScale="77500" lnSpcReduction="20000"/>
          </a:bodyPr>
          <a:lstStyle/>
          <a:p>
            <a:pPr marL="0" indent="0">
              <a:lnSpc>
                <a:spcPct val="120000"/>
              </a:lnSpc>
              <a:spcBef>
                <a:spcPts val="624"/>
              </a:spcBef>
              <a:buNone/>
            </a:pPr>
            <a:r>
              <a:rPr lang="en-US" dirty="0"/>
              <a:t>All four graphs are labeled as Treasury yield curve yields as of 4:30 p.m. Eastern time and have percent on the vertical and months year maturities on the horizontal axes. Graph A, (January 2006) flat yield curve, has a line from 4.2 at one month to 4.5 at six months, down to 4.3 at 5 years, and then 4.5 at maturity (30 years). Graph B, (December 2012) Rising Yield Curve, rises from 0 at one month to 0.4 at six years, before climbing to 3.0 at maturity. Graph C, (September 11, 2000) Inverted Yield Curve, starts 6.1 at 3 months, climbs to 6.25 at 6 months, drops to 5.9 by 10 years, and ends at 5.8 at maturity. Graph D, (October 4, 1989) Hump-Shaped Yield Curve, starts at 8.05 at 3 months and rises unevenly to 8.4 at year 2, and drops unevenly to end at 8.2 at maturity. All values are approximations.</a:t>
            </a:r>
          </a:p>
        </p:txBody>
      </p:sp>
      <p:sp>
        <p:nvSpPr>
          <p:cNvPr id="7" name="Content Placeholder 5"/>
          <p:cNvSpPr>
            <a:spLocks noGrp="1"/>
          </p:cNvSpPr>
          <p:nvPr>
            <p:ph sz="quarter" idx="12"/>
          </p:nvPr>
        </p:nvSpPr>
        <p:spPr>
          <a:xfrm>
            <a:off x="281940" y="6096000"/>
            <a:ext cx="8557260" cy="436237"/>
          </a:xfrm>
        </p:spPr>
        <p:txBody>
          <a:bodyPr>
            <a:noAutofit/>
          </a:bodyPr>
          <a:lstStyle/>
          <a:p>
            <a:pPr marL="0" indent="0" algn="ctr">
              <a:buNone/>
            </a:pPr>
            <a:r>
              <a:rPr lang="en-US" sz="1800" dirty="0">
                <a:hlinkClick r:id="rId2" action="ppaction://hlinksldjump"/>
              </a:rPr>
              <a:t>Jump </a:t>
            </a:r>
            <a:r>
              <a:rPr lang="en-US" sz="1800">
                <a:hlinkClick r:id="rId2" action="ppaction://hlinksldjump"/>
              </a:rPr>
              <a:t>to image</a:t>
            </a:r>
            <a:endParaRPr lang="en-US" sz="1800" dirty="0"/>
          </a:p>
        </p:txBody>
      </p:sp>
    </p:spTree>
    <p:extLst>
      <p:ext uri="{BB962C8B-B14F-4D97-AF65-F5344CB8AC3E}">
        <p14:creationId xmlns:p14="http://schemas.microsoft.com/office/powerpoint/2010/main" val="17071420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10.13 Returns to Two 2-Year Investment Strategies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The time line shows year 0, 1, and 2. The rate for year 1 is 8%. The rate for year 2 is 10%. The cumulative expected returns are 1.08 times 1.10 = 1.188. The 2-year investment yields 8.995%.</a:t>
            </a:r>
          </a:p>
        </p:txBody>
      </p:sp>
      <p:sp>
        <p:nvSpPr>
          <p:cNvPr id="7" name="Content Placeholder 5"/>
          <p:cNvSpPr>
            <a:spLocks noGrp="1"/>
          </p:cNvSpPr>
          <p:nvPr>
            <p:ph sz="quarter" idx="12"/>
          </p:nvPr>
        </p:nvSpPr>
        <p:spPr>
          <a:xfrm>
            <a:off x="281940" y="5964563"/>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3296152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10.14 Illustrative Yield Curves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buNone/>
            </a:pPr>
            <a:r>
              <a:rPr lang="en-US" sz="2400" dirty="0"/>
              <a:t>Graph A: Increasing expected short rates combined with increasing liquidity premium.  The result is a sharply rising yield curve. Graph B: Declining expected short rates combined with constant liquidity premium. The result is a hump-shaped yield curve.</a:t>
            </a:r>
          </a:p>
        </p:txBody>
      </p:sp>
      <p:sp>
        <p:nvSpPr>
          <p:cNvPr id="7" name="Content Placeholder 5"/>
          <p:cNvSpPr>
            <a:spLocks noGrp="1"/>
          </p:cNvSpPr>
          <p:nvPr>
            <p:ph sz="quarter" idx="12"/>
          </p:nvPr>
        </p:nvSpPr>
        <p:spPr>
          <a:xfrm>
            <a:off x="281940" y="6096000"/>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2883829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10.15 Term Spread: Yields on 10-Year versus 90-day Treasuries Long Description</a:t>
            </a:r>
            <a:endParaRPr lang="ru-RU" dirty="0"/>
          </a:p>
        </p:txBody>
      </p:sp>
      <p:sp>
        <p:nvSpPr>
          <p:cNvPr id="4" name="Content Placeholder 3"/>
          <p:cNvSpPr>
            <a:spLocks noGrp="1"/>
          </p:cNvSpPr>
          <p:nvPr>
            <p:ph sz="quarter" idx="10"/>
          </p:nvPr>
        </p:nvSpPr>
        <p:spPr>
          <a:xfrm>
            <a:off x="281940" y="1752600"/>
            <a:ext cx="8557260" cy="3962400"/>
          </a:xfrm>
        </p:spPr>
        <p:txBody>
          <a:bodyPr>
            <a:normAutofit/>
          </a:bodyPr>
          <a:lstStyle/>
          <a:p>
            <a:pPr marL="0" indent="0">
              <a:spcBef>
                <a:spcPts val="624"/>
              </a:spcBef>
              <a:buNone/>
            </a:pPr>
            <a:r>
              <a:rPr lang="en-US" sz="2400" dirty="0"/>
              <a:t>Interest Rate (percent) is on the vertical axis and 1970 to 2018 is on the horizontal. 10-year Treasury trends from 8 in 1970 to 15 in 1982 then down to 3 in 2015. 90-day T-bills follow the same pattern until 2009 except the trend range is larger; in 2009, the line drops to zero and stays right above zero until 2016. The different line trends between 0 and 4 over most of the period, except in the early 1980s where it drops to negative 3. All values are approximations.</a:t>
            </a:r>
          </a:p>
        </p:txBody>
      </p:sp>
      <p:sp>
        <p:nvSpPr>
          <p:cNvPr id="7" name="Content Placeholder 5"/>
          <p:cNvSpPr>
            <a:spLocks noGrp="1"/>
          </p:cNvSpPr>
          <p:nvPr>
            <p:ph sz="quarter" idx="12"/>
          </p:nvPr>
        </p:nvSpPr>
        <p:spPr>
          <a:xfrm>
            <a:off x="281940" y="6040763"/>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1614183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2770</TotalTime>
  <Words>3712</Words>
  <Application>Microsoft Office PowerPoint</Application>
  <PresentationFormat>On-screen Show (4:3)</PresentationFormat>
  <Paragraphs>586</Paragraphs>
  <Slides>66</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4" baseType="lpstr">
      <vt:lpstr>Arial</vt:lpstr>
      <vt:lpstr>Calibri</vt:lpstr>
      <vt:lpstr>Courier New</vt:lpstr>
      <vt:lpstr>Helvetica</vt:lpstr>
      <vt:lpstr>Verdana</vt:lpstr>
      <vt:lpstr>Wingdings</vt:lpstr>
      <vt:lpstr>Office Theme</vt:lpstr>
      <vt:lpstr>Equation</vt:lpstr>
      <vt:lpstr>Essentials of Investments Eleventh Edition Bodie, Kane, and Marcus</vt:lpstr>
      <vt:lpstr>10.1 Bond Characteristics (1 of 10)</vt:lpstr>
      <vt:lpstr>Prices/Yields of U.S. Treasury Bonds</vt:lpstr>
      <vt:lpstr>10.1 Bond Characteristics (2 of 10)</vt:lpstr>
      <vt:lpstr>Figure 10.2 Listing of Corporate Bonds</vt:lpstr>
      <vt:lpstr>10.1 Bond Characteristics (3 of 10)</vt:lpstr>
      <vt:lpstr>10.1 Bond Characteristics (4 of 10)</vt:lpstr>
      <vt:lpstr>10.1 Bond Characteristics (5 of 10)</vt:lpstr>
      <vt:lpstr>10.1 Bond Characteristics (6 of 10)</vt:lpstr>
      <vt:lpstr>10.1 Bond Characteristics (7 of 10)</vt:lpstr>
      <vt:lpstr>10.1 Bond Characteristics (8 of 10)</vt:lpstr>
      <vt:lpstr>10.1 Bond Characteristics (9 of 10)</vt:lpstr>
      <vt:lpstr>10.1 Bond Characteristics (10 of 10)</vt:lpstr>
      <vt:lpstr>Table 10.1 TIPS, Principal and Interest Payments</vt:lpstr>
      <vt:lpstr>10.2 Bond Pricing (1 of 3)</vt:lpstr>
      <vt:lpstr>10.2 Bond Pricing: Example</vt:lpstr>
      <vt:lpstr>10.2 Bond Pricing (2 of 3)</vt:lpstr>
      <vt:lpstr>Figure 10.3 Inverse Relationship between Bond Prices and Yields</vt:lpstr>
      <vt:lpstr>Table 10.2 Bond Prices at Different Interest Rates</vt:lpstr>
      <vt:lpstr>10.2 Bond Pricing (3 of 3)</vt:lpstr>
      <vt:lpstr>Spreadsheet 10.1 Valuing Bonds</vt:lpstr>
      <vt:lpstr>10.3 Bond Yields (1 of 3)</vt:lpstr>
      <vt:lpstr>Spreadsheet 10.2 Finding Yield to Maturity</vt:lpstr>
      <vt:lpstr>10.3 Bond Yields (2 of 3)</vt:lpstr>
      <vt:lpstr>Figure 10.4 Bond Prices: Callable and Straight Debt</vt:lpstr>
      <vt:lpstr>10.3 Bond Yields (3 of 3)</vt:lpstr>
      <vt:lpstr>Figure 10.5 Growth of Invested Funds</vt:lpstr>
      <vt:lpstr>10.4 Bond Prices Over Time (1 of 3)</vt:lpstr>
      <vt:lpstr>Figure 10.6 Price Paths of Coupon Bonds in Case of Constant Market Interest Rates</vt:lpstr>
      <vt:lpstr>10.4 Bond Prices Over Time (2 of 3)</vt:lpstr>
      <vt:lpstr>Figure 10.7 Price of 30-Year Zero-Coupon Bond over Time at Yield to Maturity of 10%</vt:lpstr>
      <vt:lpstr>10.4 Bond Prices Over Time (3 of 3)</vt:lpstr>
      <vt:lpstr>10.5 Default Risk and Bond Pricing (1 of 7)</vt:lpstr>
      <vt:lpstr>Figure 10.8 Bond Rating Classes</vt:lpstr>
      <vt:lpstr>10.5 Default Risk and Bond Pricing (2 of 7)</vt:lpstr>
      <vt:lpstr>10.5 Default Risk and Bond Pricing (3 of 7)</vt:lpstr>
      <vt:lpstr>Financial Ratios and Default Risk</vt:lpstr>
      <vt:lpstr>10.5 Default Risk and Bond Pricing (4 of 7)</vt:lpstr>
      <vt:lpstr>10.5 Default Risk and Bond Pricing (5 of 7)</vt:lpstr>
      <vt:lpstr>10.5 Default Risk and Bond Pricing (6 of 7)</vt:lpstr>
      <vt:lpstr>Figure 10.9 Callable Bond: Apple</vt:lpstr>
      <vt:lpstr>Yield Spreads among Corporate Bonds</vt:lpstr>
      <vt:lpstr>10.5 Default Risk and Bond Pricing (7 of 7)</vt:lpstr>
      <vt:lpstr>Prices of CDS, Greece</vt:lpstr>
      <vt:lpstr>10.6 The Yield Curve (1 of 3)</vt:lpstr>
      <vt:lpstr>Figure 10.12 Treasury Yield Curve</vt:lpstr>
      <vt:lpstr>Figure 10.13 Returns to Two 2-Year Investment Strategies</vt:lpstr>
      <vt:lpstr>10.6 The Yield Curve (2 of 3)</vt:lpstr>
      <vt:lpstr>10.6 The Yield Curve (3 of 3)</vt:lpstr>
      <vt:lpstr>Illustrative Yield Curves</vt:lpstr>
      <vt:lpstr>Figure 10.15 Term Spread: Yields on 10-Year versus 90-day Treasuries</vt:lpstr>
      <vt:lpstr>Appendix of Image Long Descriptions</vt:lpstr>
      <vt:lpstr>Figure 10.3 Inverse Relationship between Bond Prices and Yields Long Description</vt:lpstr>
      <vt:lpstr>Spreadsheet 10.1 Valuing Bonds Long Description</vt:lpstr>
      <vt:lpstr>Figure 10.4 Bond Prices: Callable and Straight Debt Long Description</vt:lpstr>
      <vt:lpstr>Figure 10.5 Growth of Invested Funds Long Description</vt:lpstr>
      <vt:lpstr>Figure 10.6 Price Paths of Coupon Bonds in Case of Constant Market Interest Rates Long Description</vt:lpstr>
      <vt:lpstr>Figure 10.7 Price of 30-Year Zero-Coupon Bond over Time at Yield to Maturity of 10% Long Description</vt:lpstr>
      <vt:lpstr>Figure 10.8 Bond Rating Classes Long Description</vt:lpstr>
      <vt:lpstr>Figure 10.9 Callable Bond: Apple Long Description</vt:lpstr>
      <vt:lpstr>Figure 10.10 Yield Spreads among Corporate Bonds Long Description</vt:lpstr>
      <vt:lpstr>Figure 10.11  Prices of CDS, Greece Long Description</vt:lpstr>
      <vt:lpstr>Figure 10.12 Treasury Yield Curve Long Description</vt:lpstr>
      <vt:lpstr>Figure 10.13 Returns to Two 2-Year Investment Strategies Long Description</vt:lpstr>
      <vt:lpstr>Figure 10.14 Illustrative Yield Curves Long Description</vt:lpstr>
      <vt:lpstr>Figure 10.15 Term Spread: Yields on 10-Year versus 90-day Treasuries Long Description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Bond Prices and Yield</dc:title>
  <dc:creator>Bodie</dc:creator>
  <cp:lastModifiedBy>CE</cp:lastModifiedBy>
  <cp:revision>661</cp:revision>
  <dcterms:created xsi:type="dcterms:W3CDTF">2017-04-26T01:00:04Z</dcterms:created>
  <dcterms:modified xsi:type="dcterms:W3CDTF">2018-11-03T13:56:55Z</dcterms:modified>
</cp:coreProperties>
</file>