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60" r:id="rId2"/>
    <p:sldId id="330" r:id="rId3"/>
    <p:sldId id="261" r:id="rId4"/>
    <p:sldId id="309" r:id="rId5"/>
    <p:sldId id="332" r:id="rId6"/>
    <p:sldId id="310" r:id="rId7"/>
    <p:sldId id="312" r:id="rId8"/>
    <p:sldId id="396" r:id="rId9"/>
    <p:sldId id="397" r:id="rId10"/>
    <p:sldId id="398" r:id="rId11"/>
    <p:sldId id="399" r:id="rId12"/>
    <p:sldId id="313" r:id="rId13"/>
    <p:sldId id="315" r:id="rId14"/>
    <p:sldId id="314" r:id="rId15"/>
    <p:sldId id="380" r:id="rId16"/>
    <p:sldId id="401" r:id="rId17"/>
    <p:sldId id="402" r:id="rId18"/>
    <p:sldId id="316" r:id="rId19"/>
    <p:sldId id="317" r:id="rId20"/>
    <p:sldId id="318" r:id="rId21"/>
    <p:sldId id="319" r:id="rId22"/>
    <p:sldId id="320" r:id="rId23"/>
    <p:sldId id="403" r:id="rId24"/>
    <p:sldId id="404" r:id="rId25"/>
    <p:sldId id="405" r:id="rId26"/>
    <p:sldId id="406" r:id="rId27"/>
    <p:sldId id="407" r:id="rId28"/>
    <p:sldId id="321" r:id="rId29"/>
    <p:sldId id="322" r:id="rId30"/>
    <p:sldId id="323" r:id="rId31"/>
    <p:sldId id="324" r:id="rId32"/>
    <p:sldId id="325" r:id="rId33"/>
    <p:sldId id="326" r:id="rId34"/>
    <p:sldId id="408" r:id="rId35"/>
    <p:sldId id="327" r:id="rId36"/>
    <p:sldId id="328" r:id="rId37"/>
    <p:sldId id="329" r:id="rId38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00"/>
    <a:srgbClr val="242328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55" autoAdjust="0"/>
    <p:restoredTop sz="90231" autoAdjust="0"/>
  </p:normalViewPr>
  <p:slideViewPr>
    <p:cSldViewPr>
      <p:cViewPr varScale="1">
        <p:scale>
          <a:sx n="99" d="100"/>
          <a:sy n="99" d="100"/>
        </p:scale>
        <p:origin x="106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3030" y="5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33CC"/>
              </a:solidFill>
              <a:round/>
            </a:ln>
            <a:effectLst/>
          </c:spPr>
          <c:marker>
            <c:symbol val="none"/>
          </c:marker>
          <c:cat>
            <c:numRef>
              <c:f>Sheet1!$C$9:$C$28</c:f>
              <c:numCache>
                <c:formatCode>0%</c:formatCode>
                <c:ptCount val="20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6.0000000000000005E-2</c:v>
                </c:pt>
                <c:pt idx="6">
                  <c:v>7.0000000000000007E-2</c:v>
                </c:pt>
                <c:pt idx="7">
                  <c:v>0.08</c:v>
                </c:pt>
                <c:pt idx="8">
                  <c:v>0.09</c:v>
                </c:pt>
                <c:pt idx="9">
                  <c:v>9.9999999999999992E-2</c:v>
                </c:pt>
                <c:pt idx="10">
                  <c:v>0.10999999999999999</c:v>
                </c:pt>
                <c:pt idx="11">
                  <c:v>0.11999999999999998</c:v>
                </c:pt>
                <c:pt idx="12">
                  <c:v>0.12999999999999998</c:v>
                </c:pt>
                <c:pt idx="13">
                  <c:v>0.13999999999999999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0.18000000000000002</c:v>
                </c:pt>
                <c:pt idx="18">
                  <c:v>0.19000000000000003</c:v>
                </c:pt>
                <c:pt idx="19">
                  <c:v>0.20000000000000004</c:v>
                </c:pt>
              </c:numCache>
            </c:numRef>
          </c:cat>
          <c:val>
            <c:numRef>
              <c:f>Sheet1!$D$9:$D$28</c:f>
              <c:numCache>
                <c:formatCode>"$"#,##0.00_);[Red]\("$"#,##0.00\)</c:formatCode>
                <c:ptCount val="20"/>
                <c:pt idx="0">
                  <c:v>1242.6715619662557</c:v>
                </c:pt>
                <c:pt idx="1">
                  <c:v>1188.5383803401683</c:v>
                </c:pt>
                <c:pt idx="2">
                  <c:v>1137.3912156158358</c:v>
                </c:pt>
                <c:pt idx="3">
                  <c:v>1089.0364466203241</c:v>
                </c:pt>
                <c:pt idx="4">
                  <c:v>1043.2947667063083</c:v>
                </c:pt>
                <c:pt idx="5">
                  <c:v>999.99999999999989</c:v>
                </c:pt>
                <c:pt idx="6">
                  <c:v>958.99802564052402</c:v>
                </c:pt>
                <c:pt idx="7">
                  <c:v>920.14579925843827</c:v>
                </c:pt>
                <c:pt idx="8">
                  <c:v>883.31046209944839</c:v>
                </c:pt>
                <c:pt idx="9">
                  <c:v>848.36852922366211</c:v>
                </c:pt>
                <c:pt idx="10">
                  <c:v>815.20514911752696</c:v>
                </c:pt>
                <c:pt idx="11">
                  <c:v>783.71342785929983</c:v>
                </c:pt>
                <c:pt idx="12">
                  <c:v>753.79381169201088</c:v>
                </c:pt>
                <c:pt idx="13">
                  <c:v>725.35352249132336</c:v>
                </c:pt>
                <c:pt idx="14">
                  <c:v>698.30604117897383</c:v>
                </c:pt>
                <c:pt idx="15">
                  <c:v>672.57063463387647</c:v>
                </c:pt>
                <c:pt idx="16">
                  <c:v>648.07192209978643</c:v>
                </c:pt>
                <c:pt idx="17">
                  <c:v>624.73947748697253</c:v>
                </c:pt>
                <c:pt idx="18">
                  <c:v>602.50746432121502</c:v>
                </c:pt>
                <c:pt idx="19">
                  <c:v>581.31430041152259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69-4A69-B70A-A2E451100D82}"/>
            </c:ext>
          </c:extLst>
        </c:ser>
        <c:ser>
          <c:idx val="1"/>
          <c:order val="1"/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cat>
            <c:numRef>
              <c:f>Sheet1!$C$9:$C$28</c:f>
              <c:numCache>
                <c:formatCode>0%</c:formatCode>
                <c:ptCount val="20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6.0000000000000005E-2</c:v>
                </c:pt>
                <c:pt idx="6">
                  <c:v>7.0000000000000007E-2</c:v>
                </c:pt>
                <c:pt idx="7">
                  <c:v>0.08</c:v>
                </c:pt>
                <c:pt idx="8">
                  <c:v>0.09</c:v>
                </c:pt>
                <c:pt idx="9">
                  <c:v>9.9999999999999992E-2</c:v>
                </c:pt>
                <c:pt idx="10">
                  <c:v>0.10999999999999999</c:v>
                </c:pt>
                <c:pt idx="11">
                  <c:v>0.11999999999999998</c:v>
                </c:pt>
                <c:pt idx="12">
                  <c:v>0.12999999999999998</c:v>
                </c:pt>
                <c:pt idx="13">
                  <c:v>0.13999999999999999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0.18000000000000002</c:v>
                </c:pt>
                <c:pt idx="18">
                  <c:v>0.19000000000000003</c:v>
                </c:pt>
                <c:pt idx="19">
                  <c:v>0.20000000000000004</c:v>
                </c:pt>
              </c:numCache>
            </c:numRef>
          </c:cat>
          <c:val>
            <c:numRef>
              <c:f>Sheet1!$E$9:$E$28</c:f>
              <c:numCache>
                <c:formatCode>"$"#,##0.00_);[Red]\("$"#,##0.00\)</c:formatCode>
                <c:ptCount val="20"/>
                <c:pt idx="0">
                  <c:v>1693.2526258581047</c:v>
                </c:pt>
                <c:pt idx="1">
                  <c:v>1513.9705400229614</c:v>
                </c:pt>
                <c:pt idx="2">
                  <c:v>1358.1380526032822</c:v>
                </c:pt>
                <c:pt idx="3">
                  <c:v>1222.3677486433626</c:v>
                </c:pt>
                <c:pt idx="4">
                  <c:v>1103.7965803818058</c:v>
                </c:pt>
                <c:pt idx="5">
                  <c:v>1000</c:v>
                </c:pt>
                <c:pt idx="6">
                  <c:v>908.92085994890863</c:v>
                </c:pt>
                <c:pt idx="7">
                  <c:v>828.81042624147244</c:v>
                </c:pt>
                <c:pt idx="8">
                  <c:v>758.1793471043726</c:v>
                </c:pt>
                <c:pt idx="9">
                  <c:v>695.7568197476653</c:v>
                </c:pt>
                <c:pt idx="10">
                  <c:v>640.4565212046906</c:v>
                </c:pt>
                <c:pt idx="11">
                  <c:v>591.34813063209992</c:v>
                </c:pt>
                <c:pt idx="12">
                  <c:v>547.63348237121807</c:v>
                </c:pt>
                <c:pt idx="13">
                  <c:v>508.62656118237663</c:v>
                </c:pt>
                <c:pt idx="14">
                  <c:v>473.73669112320198</c:v>
                </c:pt>
                <c:pt idx="15">
                  <c:v>442.45438373875959</c:v>
                </c:pt>
                <c:pt idx="16">
                  <c:v>414.3394045183274</c:v>
                </c:pt>
                <c:pt idx="17">
                  <c:v>389.01069292139778</c:v>
                </c:pt>
                <c:pt idx="18">
                  <c:v>366.13783387490992</c:v>
                </c:pt>
                <c:pt idx="19">
                  <c:v>345.43383006321204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69-4A69-B70A-A2E451100D82}"/>
            </c:ext>
          </c:extLst>
        </c:ser>
        <c:ser>
          <c:idx val="2"/>
          <c:order val="2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Sheet1!$C$9:$C$28</c:f>
              <c:numCache>
                <c:formatCode>0%</c:formatCode>
                <c:ptCount val="20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6.0000000000000005E-2</c:v>
                </c:pt>
                <c:pt idx="6">
                  <c:v>7.0000000000000007E-2</c:v>
                </c:pt>
                <c:pt idx="7">
                  <c:v>0.08</c:v>
                </c:pt>
                <c:pt idx="8">
                  <c:v>0.09</c:v>
                </c:pt>
                <c:pt idx="9">
                  <c:v>9.9999999999999992E-2</c:v>
                </c:pt>
                <c:pt idx="10">
                  <c:v>0.10999999999999999</c:v>
                </c:pt>
                <c:pt idx="11">
                  <c:v>0.11999999999999998</c:v>
                </c:pt>
                <c:pt idx="12">
                  <c:v>0.12999999999999998</c:v>
                </c:pt>
                <c:pt idx="13">
                  <c:v>0.13999999999999999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0.18000000000000002</c:v>
                </c:pt>
                <c:pt idx="18">
                  <c:v>0.19000000000000003</c:v>
                </c:pt>
                <c:pt idx="19">
                  <c:v>0.20000000000000004</c:v>
                </c:pt>
              </c:numCache>
            </c:numRef>
          </c:cat>
          <c:val>
            <c:numRef>
              <c:f>Sheet1!$F$9:$F$28</c:f>
              <c:numCache>
                <c:formatCode>"$"#,##0.00_);[Red]\("$"#,##0.00\)</c:formatCode>
                <c:ptCount val="20"/>
                <c:pt idx="0">
                  <c:v>2290.3854110643802</c:v>
                </c:pt>
                <c:pt idx="1">
                  <c:v>1895.8582220401759</c:v>
                </c:pt>
                <c:pt idx="2">
                  <c:v>1588.0132404840931</c:v>
                </c:pt>
                <c:pt idx="3">
                  <c:v>1345.8406660132898</c:v>
                </c:pt>
                <c:pt idx="4">
                  <c:v>1153.7245102688285</c:v>
                </c:pt>
                <c:pt idx="5">
                  <c:v>1000</c:v>
                </c:pt>
                <c:pt idx="6">
                  <c:v>875.90958816494117</c:v>
                </c:pt>
                <c:pt idx="7">
                  <c:v>774.84433313745035</c:v>
                </c:pt>
                <c:pt idx="8">
                  <c:v>691.79037870934769</c:v>
                </c:pt>
                <c:pt idx="9">
                  <c:v>622.92342132046724</c:v>
                </c:pt>
                <c:pt idx="10">
                  <c:v>565.31037132669405</c:v>
                </c:pt>
                <c:pt idx="11">
                  <c:v>516.6889619399584</c:v>
                </c:pt>
                <c:pt idx="12">
                  <c:v>475.30425924681964</c:v>
                </c:pt>
                <c:pt idx="13">
                  <c:v>439.78687102180243</c:v>
                </c:pt>
                <c:pt idx="14">
                  <c:v>409.06183269633078</c:v>
                </c:pt>
                <c:pt idx="15">
                  <c:v>382.28015021692124</c:v>
                </c:pt>
                <c:pt idx="16">
                  <c:v>358.7671420093007</c:v>
                </c:pt>
                <c:pt idx="17">
                  <c:v>337.98328588938125</c:v>
                </c:pt>
                <c:pt idx="18">
                  <c:v>319.49441138451476</c:v>
                </c:pt>
                <c:pt idx="19">
                  <c:v>302.9489041631611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69-4A69-B70A-A2E451100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011776"/>
        <c:axId val="213625984"/>
      </c:lineChart>
      <c:catAx>
        <c:axId val="219011776"/>
        <c:scaling>
          <c:orientation val="minMax"/>
        </c:scaling>
        <c:delete val="0"/>
        <c:axPos val="b"/>
        <c:numFmt formatCode="0%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2598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13625984"/>
        <c:scaling>
          <c:orientation val="minMax"/>
        </c:scaling>
        <c:delete val="0"/>
        <c:axPos val="l"/>
        <c:numFmt formatCode="&quot;$&quot;#,##0.00_);[Red]\(&quot;$&quot;#,##0.00\)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01177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582A5-E592-4D56-958B-56E54152252B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2C072-76FC-4439-8E21-B179EA1F4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85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B3C75-08A5-4994-A3E6-7DBDB37BC5E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55D2A-133C-4D7D-81D4-14D33A914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7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600200"/>
          </a:xfrm>
        </p:spPr>
        <p:txBody>
          <a:bodyPr/>
          <a:lstStyle>
            <a:lvl1pPr algn="l">
              <a:spcBef>
                <a:spcPts val="600"/>
              </a:spcBef>
              <a:buClr>
                <a:srgbClr val="000000"/>
              </a:buClr>
              <a:defRPr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362200"/>
            <a:ext cx="5943600" cy="28194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buClr>
                <a:srgbClr val="000000"/>
              </a:buClr>
              <a:defRPr lang="en-US" sz="4400">
                <a:solidFill>
                  <a:schemeClr val="tx1"/>
                </a:solidFill>
                <a:latin typeface="Helvetica" pitchFamily="34" charset="0"/>
                <a:ea typeface="Verdana" pitchFamily="34" charset="0"/>
                <a:cs typeface="Helvetica" pitchFamily="34" charset="0"/>
              </a:defRPr>
            </a:lvl1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09600" y="6277998"/>
            <a:ext cx="7924800" cy="503802"/>
          </a:xfrm>
        </p:spPr>
        <p:txBody>
          <a:bodyPr anchor="ctr">
            <a:noAutofit/>
          </a:bodyPr>
          <a:lstStyle>
            <a:lvl1pPr marL="0" indent="0" algn="ctr">
              <a:buClr>
                <a:srgbClr val="000000"/>
              </a:buClr>
              <a:buNone/>
              <a:defRPr sz="12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2pPr>
            <a:lvl3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3pPr>
            <a:lvl4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4pPr>
            <a:lvl5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295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1295400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860425" indent="-403225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>
              <a:buClr>
                <a:srgbClr val="000000"/>
              </a:buCl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281940" y="3429000"/>
            <a:ext cx="8557260" cy="1246909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860425" indent="-403225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1780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81940" y="5006340"/>
            <a:ext cx="8557260" cy="1089660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2860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60764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79400" y="1752600"/>
            <a:ext cx="8534400" cy="1295400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defRPr lang="en-US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dirty="0" smtClean="0">
                <a:latin typeface="Arial" pitchFamily="34" charset="0"/>
                <a:cs typeface="Arial" pitchFamily="34" charset="0"/>
              </a:defRPr>
            </a:lvl4pPr>
            <a:lvl5pPr>
              <a:defRPr lang="en-US" dirty="0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79400" y="4515323"/>
            <a:ext cx="8534400" cy="8186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dirty="0" smtClean="0">
                <a:latin typeface="Arial" pitchFamily="34" charset="0"/>
                <a:cs typeface="Arial" pitchFamily="34" charset="0"/>
              </a:defRPr>
            </a:lvl4pPr>
            <a:lvl5pPr>
              <a:defRPr lang="en-US" dirty="0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81940" y="5672161"/>
            <a:ext cx="8557260" cy="728639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>
                <a:latin typeface="Arial" pitchFamily="34" charset="0"/>
                <a:cs typeface="Arial" pitchFamily="34" charset="0"/>
              </a:defRPr>
            </a:lvl1pPr>
            <a:lvl2pPr>
              <a:defRPr lang="en-US" smtClean="0">
                <a:latin typeface="Arial" pitchFamily="34" charset="0"/>
                <a:cs typeface="Arial" pitchFamily="34" charset="0"/>
              </a:defRPr>
            </a:lvl2pPr>
            <a:lvl3pPr>
              <a:defRPr lang="en-US" smtClean="0">
                <a:latin typeface="Arial" pitchFamily="34" charset="0"/>
                <a:cs typeface="Arial" pitchFamily="34" charset="0"/>
              </a:defRPr>
            </a:lvl3pPr>
            <a:lvl4pPr>
              <a:defRPr lang="en-US" smtClean="0">
                <a:latin typeface="Arial" pitchFamily="34" charset="0"/>
                <a:cs typeface="Arial" pitchFamily="34" charset="0"/>
              </a:defRPr>
            </a:lvl4pPr>
            <a:lvl5pPr>
              <a:defRPr lang="ru-RU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1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857500" y="3200400"/>
            <a:ext cx="3429000" cy="12192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4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040" y="2867787"/>
            <a:ext cx="8046720" cy="1198626"/>
          </a:xfrm>
        </p:spPr>
        <p:txBody>
          <a:bodyPr>
            <a:noAutofit/>
          </a:bodyPr>
          <a:lstStyle>
            <a:lvl1pPr marL="444500" indent="0" algn="ctr" defTabSz="914400" rtl="0" eaLnBrk="1" latinLnBrk="0" hangingPunct="1">
              <a:spcBef>
                <a:spcPct val="20000"/>
              </a:spcBef>
              <a:buClr>
                <a:srgbClr val="242328"/>
              </a:buClr>
              <a:buFont typeface="Arial" pitchFamily="34" charset="0"/>
              <a:buNone/>
              <a:defRPr lang="en-US" sz="3600" kern="1200" dirty="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229600" y="6358468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Placeholder 3"/>
          <p:cNvSpPr txBox="1">
            <a:spLocks/>
          </p:cNvSpPr>
          <p:nvPr userDrawn="1"/>
        </p:nvSpPr>
        <p:spPr>
          <a:xfrm>
            <a:off x="869950" y="6392333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50558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737" y="1143000"/>
            <a:ext cx="8229600" cy="4876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BD130F"/>
              </a:buClr>
              <a:defRPr/>
            </a:lvl1pPr>
            <a:lvl2pPr>
              <a:spcBef>
                <a:spcPts val="600"/>
              </a:spcBef>
              <a:spcAft>
                <a:spcPts val="600"/>
              </a:spcAft>
              <a:buClr>
                <a:srgbClr val="BD130F"/>
              </a:buClr>
              <a:defRPr sz="2800"/>
            </a:lvl2pPr>
            <a:lvl3pPr>
              <a:spcBef>
                <a:spcPts val="600"/>
              </a:spcBef>
              <a:spcAft>
                <a:spcPts val="600"/>
              </a:spcAft>
              <a:buClr>
                <a:srgbClr val="BD130F"/>
              </a:buClr>
              <a:defRPr sz="2400"/>
            </a:lvl3pPr>
            <a:lvl4pPr>
              <a:spcBef>
                <a:spcPts val="600"/>
              </a:spcBef>
              <a:spcAft>
                <a:spcPts val="600"/>
              </a:spcAft>
              <a:buClr>
                <a:srgbClr val="BD130F"/>
              </a:buClr>
              <a:defRPr sz="2000"/>
            </a:lvl4pPr>
            <a:lvl5pPr>
              <a:spcBef>
                <a:spcPts val="600"/>
              </a:spcBef>
              <a:spcAft>
                <a:spcPts val="600"/>
              </a:spcAft>
              <a:buClr>
                <a:srgbClr val="BD130F"/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513022"/>
            <a:ext cx="2895600" cy="329184"/>
          </a:xfrm>
          <a:prstGeom prst="rect">
            <a:avLst/>
          </a:prstGeom>
        </p:spPr>
        <p:txBody>
          <a:bodyPr/>
          <a:lstStyle/>
          <a:p>
            <a:fld id="{2527BE3B-A1AD-4533-AC82-542C3072038F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502631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91400" y="6513022"/>
            <a:ext cx="1066800" cy="329184"/>
          </a:xfrm>
          <a:prstGeom prst="rect">
            <a:avLst/>
          </a:prstGeom>
        </p:spPr>
        <p:txBody>
          <a:bodyPr/>
          <a:lstStyle/>
          <a:p>
            <a:fld id="{6B3F3C93-D347-43C1-96C4-29FBAD3DA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82880"/>
          </a:xfrm>
          <a:prstGeom prst="rect">
            <a:avLst/>
          </a:prstGeom>
          <a:solidFill>
            <a:srgbClr val="073D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2737" y="990600"/>
            <a:ext cx="8991600" cy="0"/>
          </a:xfrm>
          <a:prstGeom prst="line">
            <a:avLst/>
          </a:prstGeom>
          <a:ln w="28575">
            <a:solidFill>
              <a:srgbClr val="BD13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0" y="6497089"/>
            <a:ext cx="9144000" cy="365760"/>
          </a:xfrm>
          <a:prstGeom prst="rect">
            <a:avLst/>
          </a:prstGeom>
          <a:solidFill>
            <a:srgbClr val="084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928263" y="6517871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B3F3C93-D347-43C1-96C4-29FBAD3DA734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0" y="6604907"/>
            <a:ext cx="9144000" cy="2530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Copyright © 2017 McGraw-Hill Education. All rights reserved. No reproduction or distribution without the prior written consent of McGraw-Hill Education.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42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640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0" r:id="rId2"/>
    <p:sldLayoutId id="2147483651" r:id="rId3"/>
    <p:sldLayoutId id="2147483652" r:id="rId4"/>
    <p:sldLayoutId id="2147483654" r:id="rId5"/>
  </p:sldLayoutIdLst>
  <p:txStyles>
    <p:titleStyle>
      <a:lvl1pPr algn="ctr" defTabSz="914400" rtl="0" eaLnBrk="1" latinLnBrk="0" hangingPunct="1">
        <a:spcBef>
          <a:spcPts val="600"/>
        </a:spcBef>
        <a:buNone/>
        <a:defRPr sz="3600" kern="1200">
          <a:solidFill>
            <a:schemeClr val="tx1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9250" indent="-3492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1pPr>
      <a:lvl2pPr marL="806450" indent="-3492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2pPr>
      <a:lvl3pPr marL="1263650" indent="-3492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3pPr>
      <a:lvl4pPr marL="1720850" indent="-34925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4pPr>
      <a:lvl5pPr marL="2178050" indent="-3492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wmf"/><Relationship Id="rId2" Type="http://schemas.openxmlformats.org/officeDocument/2006/relationships/tags" Target="../tags/tag15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1.wmf"/><Relationship Id="rId2" Type="http://schemas.openxmlformats.org/officeDocument/2006/relationships/tags" Target="../tags/tag1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3.wmf"/><Relationship Id="rId2" Type="http://schemas.openxmlformats.org/officeDocument/2006/relationships/tags" Target="../tags/tag1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6.wmf"/><Relationship Id="rId2" Type="http://schemas.openxmlformats.org/officeDocument/2006/relationships/tags" Target="../tags/tag18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46560"/>
            <a:ext cx="9144000" cy="164414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i="1" dirty="0">
                <a:latin typeface="Helvetica" pitchFamily="34" charset="0"/>
                <a:cs typeface="Helvetica" pitchFamily="34" charset="0"/>
              </a:rPr>
              <a:t>Essentials of Investments</a:t>
            </a:r>
            <a:br>
              <a:rPr lang="en-US" dirty="0">
                <a:latin typeface="Helvetica" pitchFamily="34" charset="0"/>
                <a:cs typeface="Helvetica" pitchFamily="34" charset="0"/>
              </a:rPr>
            </a:br>
            <a:r>
              <a:rPr lang="en-US" sz="3200" dirty="0">
                <a:latin typeface="Helvetica" pitchFamily="34" charset="0"/>
                <a:cs typeface="Helvetica" pitchFamily="34" charset="0"/>
              </a:rPr>
              <a:t>Eleventh Edition</a:t>
            </a:r>
            <a:br>
              <a:rPr lang="en-US" sz="3200" dirty="0">
                <a:latin typeface="Helvetica" pitchFamily="34" charset="0"/>
                <a:cs typeface="Helvetica" pitchFamily="34" charset="0"/>
              </a:rPr>
            </a:br>
            <a:r>
              <a:rPr lang="en-US" sz="2800" dirty="0">
                <a:latin typeface="Helvetica" pitchFamily="34" charset="0"/>
                <a:cs typeface="Helvetica" pitchFamily="34" charset="0"/>
              </a:rPr>
              <a:t>Bodie, Kane, and Marcus</a:t>
            </a:r>
            <a:endParaRPr lang="en-US" sz="32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52500" y="2133600"/>
            <a:ext cx="7239000" cy="2819400"/>
          </a:xfrm>
        </p:spPr>
        <p:txBody>
          <a:bodyPr>
            <a:normAutofit/>
          </a:bodyPr>
          <a:lstStyle/>
          <a:p>
            <a:pPr>
              <a:buSzPct val="10000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b="1" dirty="0">
                <a:latin typeface="Helvetica" pitchFamily="34" charset="0"/>
                <a:cs typeface="Helvetica" pitchFamily="34" charset="0"/>
              </a:rPr>
              <a:t>Chapter 11</a:t>
            </a:r>
            <a:endParaRPr lang="en-US" sz="4000" dirty="0">
              <a:latin typeface="Helvetica" pitchFamily="34" charset="0"/>
              <a:cs typeface="Helvetica" pitchFamily="34" charset="0"/>
            </a:endParaRPr>
          </a:p>
          <a:p>
            <a:pPr>
              <a:buSzPct val="10000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600" dirty="0"/>
              <a:t>Managing Bond Portfolios</a:t>
            </a:r>
            <a:endParaRPr lang="en-US" sz="3600" b="1" dirty="0"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10" name="Picture 9" descr="McGraw Hill Education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5" y="6283325"/>
            <a:ext cx="503699" cy="503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30269" y="6295285"/>
            <a:ext cx="8437531" cy="524615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sz="1200" dirty="0"/>
              <a:t>© </a:t>
            </a:r>
            <a:r>
              <a:rPr lang="en-US" sz="1200" dirty="0"/>
              <a:t>2019 </a:t>
            </a:r>
            <a:r>
              <a:rPr sz="1200" dirty="0"/>
              <a:t>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7877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" y="0"/>
            <a:ext cx="9052560" cy="1257300"/>
          </a:xfrm>
        </p:spPr>
        <p:txBody>
          <a:bodyPr>
            <a:no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11.1 Interest Rate Risk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281940" y="1219200"/>
            <a:ext cx="8557260" cy="2057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Interest Rate Sensitivity</a:t>
            </a:r>
          </a:p>
          <a:p>
            <a:pPr marL="514350" indent="-514350">
              <a:spcBef>
                <a:spcPts val="1000"/>
              </a:spcBef>
              <a:buFont typeface="+mj-lt"/>
              <a:buAutoNum type="arabicPeriod"/>
            </a:pPr>
            <a:r>
              <a:rPr lang="en-US" dirty="0"/>
              <a:t>Bond prices and yields are inversely related</a:t>
            </a:r>
          </a:p>
          <a:p>
            <a:pPr marL="514350" indent="-514350">
              <a:spcBef>
                <a:spcPts val="1000"/>
              </a:spcBef>
              <a:buFont typeface="+mj-lt"/>
              <a:buAutoNum type="arabicPeriod"/>
            </a:pPr>
            <a:r>
              <a:rPr lang="en-US" dirty="0"/>
              <a:t>Increase in bond’s yield to maturity results in smaller price change than yield decrease of equal magnitude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484F3948-DA3B-499A-957C-D11F6BF03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88" y="3429000"/>
            <a:ext cx="8305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marL="1588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400" dirty="0">
                <a:solidFill>
                  <a:srgbClr val="292934"/>
                </a:solidFill>
              </a:rPr>
              <a:t>Example: 10-year bond; $1,000 par value; 5 percent coupon; interest is paid annually 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79883BBF-7FD6-4B5E-BBD8-9E9E49870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343400"/>
            <a:ext cx="5943600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marL="1588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400" u="sng" dirty="0">
                <a:solidFill>
                  <a:srgbClr val="292934"/>
                </a:solidFill>
              </a:rPr>
              <a:t>YTM	</a:t>
            </a:r>
            <a:r>
              <a:rPr lang="en-US" sz="2400" dirty="0">
                <a:solidFill>
                  <a:srgbClr val="292934"/>
                </a:solidFill>
              </a:rPr>
              <a:t>	</a:t>
            </a:r>
            <a:r>
              <a:rPr lang="en-US" sz="2400" u="sng" dirty="0">
                <a:solidFill>
                  <a:srgbClr val="292934"/>
                </a:solidFill>
              </a:rPr>
              <a:t>Bond Price</a:t>
            </a:r>
            <a:r>
              <a:rPr lang="en-US" sz="2400" dirty="0">
                <a:solidFill>
                  <a:srgbClr val="292934"/>
                </a:solidFill>
              </a:rPr>
              <a:t>	</a:t>
            </a:r>
            <a:r>
              <a:rPr lang="el-GR" sz="2400" u="sng" dirty="0">
                <a:solidFill>
                  <a:srgbClr val="292934"/>
                </a:solidFill>
              </a:rPr>
              <a:t>Δ</a:t>
            </a:r>
            <a:r>
              <a:rPr lang="en-US" sz="2400" u="sng" dirty="0">
                <a:solidFill>
                  <a:srgbClr val="292934"/>
                </a:solidFill>
              </a:rPr>
              <a:t> from 6%</a:t>
            </a:r>
          </a:p>
          <a:p>
            <a:pPr marL="1588" indent="0" eaLnBrk="1" hangingPunct="1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SzPct val="85000"/>
              <a:tabLst>
                <a:tab pos="398463" algn="dec"/>
                <a:tab pos="2454275" algn="dec"/>
                <a:tab pos="4344988" algn="dec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400" dirty="0">
                <a:solidFill>
                  <a:srgbClr val="292934"/>
                </a:solidFill>
              </a:rPr>
              <a:t>	4%	$1,081.11	16.7%</a:t>
            </a:r>
          </a:p>
          <a:p>
            <a:pPr marL="1588" indent="0" eaLnBrk="1" hangingPunct="1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SzPct val="85000"/>
              <a:tabLst>
                <a:tab pos="398463" algn="dec"/>
                <a:tab pos="2454275" algn="dec"/>
                <a:tab pos="4344988" algn="dec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400" dirty="0">
                <a:solidFill>
                  <a:srgbClr val="292934"/>
                </a:solidFill>
              </a:rPr>
              <a:t>	6	926.40	0.0</a:t>
            </a:r>
          </a:p>
          <a:p>
            <a:pPr marL="1588" indent="0" eaLnBrk="1" hangingPunct="1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SzPct val="85000"/>
              <a:tabLst>
                <a:tab pos="398463" algn="dec"/>
                <a:tab pos="2454275" algn="dec"/>
                <a:tab pos="4344988" algn="dec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400" dirty="0">
                <a:solidFill>
                  <a:srgbClr val="292934"/>
                </a:solidFill>
              </a:rPr>
              <a:t>	8	798.70	-13.8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429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" y="0"/>
            <a:ext cx="9052560" cy="1257300"/>
          </a:xfrm>
        </p:spPr>
        <p:txBody>
          <a:bodyPr>
            <a:no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11.1 Interest Rate Risk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281940" y="914400"/>
            <a:ext cx="8557260" cy="2514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Interest Rate Sensitivity</a:t>
            </a:r>
          </a:p>
          <a:p>
            <a:pPr marL="514350" indent="-514350">
              <a:spcBef>
                <a:spcPts val="1000"/>
              </a:spcBef>
              <a:buFont typeface="+mj-lt"/>
              <a:buAutoNum type="arabicPeriod" startAt="3"/>
            </a:pPr>
            <a:r>
              <a:rPr lang="en-US" dirty="0"/>
              <a:t>Long-term bond prices more sensitive to interest rate changes than short-term bonds</a:t>
            </a:r>
          </a:p>
          <a:p>
            <a:pPr marL="514350" indent="-514350">
              <a:spcBef>
                <a:spcPts val="1000"/>
              </a:spcBef>
              <a:buFont typeface="+mj-lt"/>
              <a:buAutoNum type="arabicPeriod" startAt="3"/>
            </a:pPr>
            <a:r>
              <a:rPr lang="en-US" dirty="0"/>
              <a:t>As maturity increases, sensitivity of bond prices to changes in yields increases at decreasing rate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A98D1733-5616-4C28-BE75-833936E78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88" y="3429000"/>
            <a:ext cx="8305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marL="1588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400" dirty="0">
                <a:solidFill>
                  <a:srgbClr val="292934"/>
                </a:solidFill>
              </a:rPr>
              <a:t>Example: $1,000 par value; 5 percent coupon; interest is paid annually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76C5524A-4B4C-4B70-AFE9-1CF6242E0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267200"/>
            <a:ext cx="73914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marL="1588" indent="0" eaLnBrk="1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85000"/>
              <a:tabLst>
                <a:tab pos="723900" algn="l"/>
                <a:tab pos="1601788" algn="l"/>
                <a:tab pos="2171700" algn="l"/>
                <a:tab pos="2173288" algn="ctr"/>
                <a:tab pos="2516188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400" dirty="0">
                <a:solidFill>
                  <a:srgbClr val="292934"/>
                </a:solidFill>
              </a:rPr>
              <a:t>Term to 	 Price @ 	Price @</a:t>
            </a:r>
          </a:p>
          <a:p>
            <a:pPr marL="1588" indent="0" eaLnBrk="1" hangingPunct="1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SzPct val="85000"/>
              <a:tabLst>
                <a:tab pos="723900" algn="l"/>
                <a:tab pos="1601788" algn="l"/>
                <a:tab pos="2171700" algn="l"/>
                <a:tab pos="2173288" algn="ctr"/>
                <a:tab pos="2516188" algn="l"/>
                <a:tab pos="3619500" algn="l"/>
                <a:tab pos="5486400" algn="l"/>
                <a:tab pos="6515100" algn="l"/>
                <a:tab pos="7239000" algn="l"/>
                <a:tab pos="7962900" algn="l"/>
              </a:tabLst>
            </a:pPr>
            <a:r>
              <a:rPr lang="en-US" sz="2400" u="sng" dirty="0">
                <a:solidFill>
                  <a:srgbClr val="292934"/>
                </a:solidFill>
              </a:rPr>
              <a:t>Maturity</a:t>
            </a:r>
            <a:r>
              <a:rPr lang="en-US" sz="2400" dirty="0">
                <a:solidFill>
                  <a:srgbClr val="292934"/>
                </a:solidFill>
              </a:rPr>
              <a:t>	</a:t>
            </a:r>
            <a:r>
              <a:rPr lang="en-US" sz="2400" u="sng" dirty="0">
                <a:solidFill>
                  <a:srgbClr val="292934"/>
                </a:solidFill>
              </a:rPr>
              <a:t>YTM = 8%</a:t>
            </a:r>
            <a:r>
              <a:rPr lang="en-US" sz="2400" dirty="0">
                <a:solidFill>
                  <a:srgbClr val="292934"/>
                </a:solidFill>
              </a:rPr>
              <a:t>	</a:t>
            </a:r>
            <a:r>
              <a:rPr lang="en-US" sz="2400" u="sng" dirty="0">
                <a:solidFill>
                  <a:srgbClr val="292934"/>
                </a:solidFill>
              </a:rPr>
              <a:t>YTM = 6%	%</a:t>
            </a:r>
            <a:r>
              <a:rPr lang="el-GR" sz="2400" u="sng" dirty="0">
                <a:solidFill>
                  <a:srgbClr val="292934"/>
                </a:solidFill>
              </a:rPr>
              <a:t>Δ</a:t>
            </a:r>
            <a:r>
              <a:rPr lang="en-US" sz="2400" u="sng" dirty="0">
                <a:solidFill>
                  <a:srgbClr val="292934"/>
                </a:solidFill>
              </a:rPr>
              <a:t> Price</a:t>
            </a:r>
          </a:p>
          <a:p>
            <a:pPr marL="1588" indent="0" eaLnBrk="1" hangingPunct="1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SzPct val="85000"/>
              <a:tabLst>
                <a:tab pos="398463" algn="dec"/>
                <a:tab pos="2516188" algn="dec"/>
                <a:tab pos="4400550" algn="dec"/>
                <a:tab pos="6056313" algn="dec"/>
                <a:tab pos="7239000" algn="l"/>
                <a:tab pos="7962900" algn="l"/>
              </a:tabLst>
            </a:pPr>
            <a:r>
              <a:rPr lang="en-US" sz="2400" dirty="0">
                <a:solidFill>
                  <a:srgbClr val="292934"/>
                </a:solidFill>
              </a:rPr>
              <a:t>	20 years	$705.46	885.30	25.5%</a:t>
            </a:r>
          </a:p>
          <a:p>
            <a:pPr marL="1588" indent="0" eaLnBrk="1" hangingPunct="1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SzPct val="85000"/>
              <a:tabLst>
                <a:tab pos="398463" algn="dec"/>
                <a:tab pos="2516188" algn="dec"/>
                <a:tab pos="4400550" algn="dec"/>
                <a:tab pos="6056313" algn="dec"/>
                <a:tab pos="7239000" algn="l"/>
                <a:tab pos="7962900" algn="l"/>
              </a:tabLst>
            </a:pPr>
            <a:r>
              <a:rPr lang="en-US" sz="2400" dirty="0">
                <a:solidFill>
                  <a:srgbClr val="292934"/>
                </a:solidFill>
              </a:rPr>
              <a:t>	10	798.70	926.40	16.0</a:t>
            </a:r>
          </a:p>
          <a:p>
            <a:pPr marL="1588" indent="0" eaLnBrk="1" hangingPunct="1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SzPct val="85000"/>
              <a:tabLst>
                <a:tab pos="398463" algn="dec"/>
                <a:tab pos="2516188" algn="dec"/>
                <a:tab pos="4400550" algn="dec"/>
                <a:tab pos="6056313" algn="dec"/>
                <a:tab pos="7239000" algn="l"/>
                <a:tab pos="7962900" algn="l"/>
              </a:tabLst>
            </a:pPr>
            <a:r>
              <a:rPr lang="en-US" sz="2400" dirty="0">
                <a:solidFill>
                  <a:srgbClr val="292934"/>
                </a:solidFill>
              </a:rPr>
              <a:t>	5	880.22	957.88	8.8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039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" y="0"/>
            <a:ext cx="9052560" cy="1257300"/>
          </a:xfrm>
        </p:spPr>
        <p:txBody>
          <a:bodyPr>
            <a:no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11.1 Interest Rate Risk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281940" y="1066800"/>
            <a:ext cx="8557260" cy="1905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Interest Rate Sensitivity</a:t>
            </a:r>
          </a:p>
          <a:p>
            <a:pPr marL="514350" indent="-514350">
              <a:spcBef>
                <a:spcPts val="1000"/>
              </a:spcBef>
              <a:buFont typeface="+mj-lt"/>
              <a:buAutoNum type="arabicPeriod" startAt="5"/>
            </a:pPr>
            <a:r>
              <a:rPr lang="en-US" dirty="0">
                <a:solidFill>
                  <a:srgbClr val="292934"/>
                </a:solidFill>
              </a:rPr>
              <a:t>Interest rate risk is inversely related to bond’s coupon rate; low-coupon bonds are more sensitive to interest rate changes.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EDE9D573-7439-48BB-A47E-9913A948E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88" y="3124200"/>
            <a:ext cx="8305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marL="1588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400" dirty="0">
                <a:solidFill>
                  <a:srgbClr val="292934"/>
                </a:solidFill>
              </a:rPr>
              <a:t>Example: 10-year bond; $1,000 par value; interest is paid annually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5EB5D99D-17AE-43B9-8F42-32887B407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886200"/>
            <a:ext cx="7391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marL="1588" indent="0" eaLnBrk="1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85000"/>
              <a:tabLst>
                <a:tab pos="723900" algn="l"/>
                <a:tab pos="1601788" algn="l"/>
                <a:tab pos="2171700" algn="l"/>
                <a:tab pos="2173288" algn="ctr"/>
                <a:tab pos="2516188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400" dirty="0">
                <a:solidFill>
                  <a:srgbClr val="292934"/>
                </a:solidFill>
              </a:rPr>
              <a:t>	 	 Price @ 	Price @</a:t>
            </a:r>
          </a:p>
          <a:p>
            <a:pPr marL="1588" indent="0" eaLnBrk="1" hangingPunct="1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SzPct val="85000"/>
              <a:tabLst>
                <a:tab pos="723900" algn="l"/>
                <a:tab pos="1601788" algn="l"/>
                <a:tab pos="2171700" algn="l"/>
                <a:tab pos="2173288" algn="ctr"/>
                <a:tab pos="2516188" algn="l"/>
                <a:tab pos="3619500" algn="l"/>
                <a:tab pos="5486400" algn="l"/>
                <a:tab pos="6515100" algn="l"/>
                <a:tab pos="7239000" algn="l"/>
                <a:tab pos="7962900" algn="l"/>
              </a:tabLst>
            </a:pPr>
            <a:r>
              <a:rPr lang="en-US" sz="2400" u="sng" dirty="0">
                <a:solidFill>
                  <a:srgbClr val="292934"/>
                </a:solidFill>
              </a:rPr>
              <a:t>Coupon</a:t>
            </a:r>
            <a:r>
              <a:rPr lang="en-US" sz="2400" dirty="0">
                <a:solidFill>
                  <a:srgbClr val="292934"/>
                </a:solidFill>
              </a:rPr>
              <a:t>	</a:t>
            </a:r>
            <a:r>
              <a:rPr lang="en-US" sz="2400" u="sng" dirty="0">
                <a:solidFill>
                  <a:srgbClr val="292934"/>
                </a:solidFill>
              </a:rPr>
              <a:t>YTM = 8%</a:t>
            </a:r>
            <a:r>
              <a:rPr lang="en-US" sz="2400" dirty="0">
                <a:solidFill>
                  <a:srgbClr val="292934"/>
                </a:solidFill>
              </a:rPr>
              <a:t>	</a:t>
            </a:r>
            <a:r>
              <a:rPr lang="en-US" sz="2400" u="sng" dirty="0">
                <a:solidFill>
                  <a:srgbClr val="292934"/>
                </a:solidFill>
              </a:rPr>
              <a:t>YTM = 6%	%</a:t>
            </a:r>
            <a:r>
              <a:rPr lang="el-GR" sz="2400" u="sng" dirty="0">
                <a:solidFill>
                  <a:srgbClr val="292934"/>
                </a:solidFill>
              </a:rPr>
              <a:t>Δ</a:t>
            </a:r>
            <a:r>
              <a:rPr lang="en-US" sz="2400" u="sng" dirty="0">
                <a:solidFill>
                  <a:srgbClr val="292934"/>
                </a:solidFill>
              </a:rPr>
              <a:t> Price</a:t>
            </a:r>
          </a:p>
          <a:p>
            <a:pPr marL="1588" indent="0" eaLnBrk="1" hangingPunct="1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SzPct val="85000"/>
              <a:tabLst>
                <a:tab pos="398463" algn="dec"/>
                <a:tab pos="2516188" algn="dec"/>
                <a:tab pos="4400550" algn="dec"/>
                <a:tab pos="6056313" algn="dec"/>
                <a:tab pos="7239000" algn="l"/>
                <a:tab pos="7962900" algn="l"/>
              </a:tabLst>
            </a:pPr>
            <a:r>
              <a:rPr lang="en-US" sz="2400" dirty="0">
                <a:solidFill>
                  <a:srgbClr val="292934"/>
                </a:solidFill>
              </a:rPr>
              <a:t>	5%	$798.70	926.40	16.0%</a:t>
            </a:r>
          </a:p>
          <a:p>
            <a:pPr marL="1588" indent="0" eaLnBrk="1" hangingPunct="1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SzPct val="85000"/>
              <a:tabLst>
                <a:tab pos="398463" algn="dec"/>
                <a:tab pos="2516188" algn="dec"/>
                <a:tab pos="4400550" algn="dec"/>
                <a:tab pos="6056313" algn="dec"/>
                <a:tab pos="7239000" algn="l"/>
                <a:tab pos="7962900" algn="l"/>
              </a:tabLst>
            </a:pPr>
            <a:r>
              <a:rPr lang="en-US" sz="2400" dirty="0">
                <a:solidFill>
                  <a:srgbClr val="292934"/>
                </a:solidFill>
              </a:rPr>
              <a:t>	7	932.90	1,073.60	15.1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829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3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" y="0"/>
            <a:ext cx="9052560" cy="1257300"/>
          </a:xfrm>
        </p:spPr>
        <p:txBody>
          <a:bodyPr>
            <a:no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11.1 Interest Rate Risk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281940" y="914400"/>
            <a:ext cx="8557260" cy="266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Interest Rate Sensitivity</a:t>
            </a:r>
          </a:p>
          <a:p>
            <a:pPr marL="514350" indent="-514350">
              <a:spcBef>
                <a:spcPts val="1000"/>
              </a:spcBef>
              <a:buFont typeface="+mj-lt"/>
              <a:buAutoNum type="arabicPeriod" startAt="6"/>
            </a:pPr>
            <a:r>
              <a:rPr lang="en-US" dirty="0"/>
              <a:t>Sensitivity of bond’s price-to-yield change is inversely related to current yield to maturity</a:t>
            </a:r>
          </a:p>
          <a:p>
            <a:pPr marL="509588" indent="0">
              <a:spcBef>
                <a:spcPts val="1000"/>
              </a:spcBef>
              <a:buNone/>
            </a:pPr>
            <a:r>
              <a:rPr lang="en-US" dirty="0">
                <a:solidFill>
                  <a:srgbClr val="292934"/>
                </a:solidFill>
              </a:rPr>
              <a:t>Bonds with higher yields, are less sensitive to changes in market yields than bond with lower yields.</a:t>
            </a:r>
            <a:endParaRPr lang="en-US" dirty="0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23B8CD30-EB75-42C8-8B87-5A1A158DD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429000"/>
            <a:ext cx="8305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marL="1588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500" dirty="0">
                <a:solidFill>
                  <a:srgbClr val="292934"/>
                </a:solidFill>
              </a:rPr>
              <a:t>Example: 10-year bond; $1,000 par value; 5 percent coupon; interest is paid annually 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06987DD5-E05C-4DE5-8073-73CA2CA87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512" y="4267200"/>
            <a:ext cx="7543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marL="1588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500" u="sng" dirty="0">
                <a:solidFill>
                  <a:srgbClr val="292934"/>
                </a:solidFill>
              </a:rPr>
              <a:t>YTM	</a:t>
            </a:r>
            <a:r>
              <a:rPr lang="en-US" sz="2500" dirty="0">
                <a:solidFill>
                  <a:srgbClr val="292934"/>
                </a:solidFill>
              </a:rPr>
              <a:t>	</a:t>
            </a:r>
            <a:r>
              <a:rPr lang="en-US" sz="2500" u="sng" dirty="0">
                <a:solidFill>
                  <a:srgbClr val="292934"/>
                </a:solidFill>
              </a:rPr>
              <a:t>Bond Price</a:t>
            </a:r>
            <a:r>
              <a:rPr lang="en-US" sz="2500" dirty="0">
                <a:solidFill>
                  <a:srgbClr val="292934"/>
                </a:solidFill>
              </a:rPr>
              <a:t>		</a:t>
            </a:r>
            <a:r>
              <a:rPr lang="en-US" sz="2500" u="sng" dirty="0">
                <a:solidFill>
                  <a:srgbClr val="292934"/>
                </a:solidFill>
              </a:rPr>
              <a:t>%∆ from Previous</a:t>
            </a:r>
          </a:p>
          <a:p>
            <a:pPr marL="1588" indent="0" eaLnBrk="1" hangingPunct="1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SzPct val="85000"/>
              <a:tabLst>
                <a:tab pos="398463" algn="dec"/>
                <a:tab pos="2454275" algn="dec"/>
                <a:tab pos="5067300" algn="l"/>
                <a:tab pos="5661025" algn="dec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500" dirty="0">
                <a:solidFill>
                  <a:srgbClr val="292934"/>
                </a:solidFill>
              </a:rPr>
              <a:t>	4%	$1,081.11	</a:t>
            </a:r>
          </a:p>
          <a:p>
            <a:pPr marL="1588" indent="0" eaLnBrk="1" hangingPunct="1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SzPct val="85000"/>
              <a:tabLst>
                <a:tab pos="398463" algn="dec"/>
                <a:tab pos="2454275" algn="dec"/>
                <a:tab pos="5067300" algn="l"/>
                <a:tab pos="5661025" algn="dec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500" dirty="0">
                <a:solidFill>
                  <a:srgbClr val="292934"/>
                </a:solidFill>
              </a:rPr>
              <a:t>	6	926.40	-14.3%</a:t>
            </a:r>
          </a:p>
          <a:p>
            <a:pPr marL="1588" indent="0" eaLnBrk="1" hangingPunct="1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SzPct val="85000"/>
              <a:tabLst>
                <a:tab pos="398463" algn="dec"/>
                <a:tab pos="2454275" algn="dec"/>
                <a:tab pos="5067300" algn="l"/>
                <a:tab pos="5661025" algn="dec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500" dirty="0">
                <a:solidFill>
                  <a:srgbClr val="292934"/>
                </a:solidFill>
              </a:rPr>
              <a:t>	8	798.70	-13.8</a:t>
            </a:r>
          </a:p>
          <a:p>
            <a:pPr marL="1588" indent="0" eaLnBrk="1" hangingPunct="1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SzPct val="85000"/>
              <a:tabLst>
                <a:tab pos="398463" algn="dec"/>
                <a:tab pos="2454275" algn="dec"/>
                <a:tab pos="5067300" algn="l"/>
                <a:tab pos="5661025" algn="dec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500" dirty="0">
                <a:solidFill>
                  <a:srgbClr val="292934"/>
                </a:solidFill>
              </a:rPr>
              <a:t>	10	692.77	-13.3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375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3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11.1 Change in Bond Prices as a Function of Change in Yield to Maturity</a:t>
            </a:r>
          </a:p>
        </p:txBody>
      </p:sp>
      <p:pic>
        <p:nvPicPr>
          <p:cNvPr id="11" name="Picture 10" descr="Graph showing the change in bond price as a function of change in yield to maturity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28" y="1883233"/>
            <a:ext cx="7920944" cy="352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2673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11.1 Interest Rate Risk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524000"/>
            <a:ext cx="8557260" cy="2362200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Macaulay’s Duration</a:t>
            </a:r>
          </a:p>
          <a:p>
            <a:pPr>
              <a:spcBef>
                <a:spcPts val="1000"/>
              </a:spcBef>
            </a:pPr>
            <a:r>
              <a:rPr lang="en-US" dirty="0"/>
              <a:t>Measures </a:t>
            </a:r>
            <a:r>
              <a:rPr lang="en-US" i="1" dirty="0">
                <a:solidFill>
                  <a:srgbClr val="FF0000"/>
                </a:solidFill>
              </a:rPr>
              <a:t>effective</a:t>
            </a:r>
            <a:r>
              <a:rPr lang="en-US" dirty="0"/>
              <a:t> bond maturity</a:t>
            </a:r>
          </a:p>
          <a:p>
            <a:pPr>
              <a:spcBef>
                <a:spcPts val="1000"/>
              </a:spcBef>
            </a:pPr>
            <a:r>
              <a:rPr lang="en-US" dirty="0"/>
              <a:t>Weighted average of the times until each payment, with weights proportional to the present value of payment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FD8D1F1-E638-4753-A11A-C0E6E6DA0992}"/>
              </a:ext>
            </a:extLst>
          </p:cNvPr>
          <p:cNvGrpSpPr/>
          <p:nvPr/>
        </p:nvGrpSpPr>
        <p:grpSpPr>
          <a:xfrm>
            <a:off x="701301" y="4027138"/>
            <a:ext cx="4929276" cy="1687862"/>
            <a:chOff x="701301" y="4027138"/>
            <a:chExt cx="4929276" cy="1687862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44960620"/>
                </p:ext>
              </p:extLst>
            </p:nvPr>
          </p:nvGraphicFramePr>
          <p:xfrm>
            <a:off x="701301" y="4027138"/>
            <a:ext cx="2422899" cy="1687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5" name="Equation" r:id="rId4" imgW="1130040" imgH="787320" progId="Equation.DSMT4">
                    <p:embed/>
                  </p:oleObj>
                </mc:Choice>
                <mc:Fallback>
                  <p:oleObj name="Equation" r:id="rId4" imgW="1130040" imgH="78732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01301" y="4027138"/>
                          <a:ext cx="2422899" cy="16878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F2B5D54-2697-4482-8123-C27B590C7196}"/>
                </a:ext>
              </a:extLst>
            </p:cNvPr>
            <p:cNvGrpSpPr/>
            <p:nvPr/>
          </p:nvGrpSpPr>
          <p:grpSpPr>
            <a:xfrm>
              <a:off x="3276600" y="4027138"/>
              <a:ext cx="2353977" cy="1046440"/>
              <a:chOff x="3276600" y="4027138"/>
              <a:chExt cx="2353977" cy="1046440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3A1088B-DBAB-4353-A2E5-024A9FBD23BC}"/>
                  </a:ext>
                </a:extLst>
              </p:cNvPr>
              <p:cNvSpPr txBox="1"/>
              <p:nvPr/>
            </p:nvSpPr>
            <p:spPr>
              <a:xfrm>
                <a:off x="3276600" y="426720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=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2621D87-EB4A-4732-BBB9-838C237BA2EA}"/>
                  </a:ext>
                </a:extLst>
              </p:cNvPr>
              <p:cNvSpPr txBox="1"/>
              <p:nvPr/>
            </p:nvSpPr>
            <p:spPr>
              <a:xfrm>
                <a:off x="3823778" y="4027138"/>
                <a:ext cx="151022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PV of </a:t>
                </a:r>
                <a:r>
                  <a:rPr lang="en-US" sz="2800" dirty="0" err="1"/>
                  <a:t>CF</a:t>
                </a:r>
                <a:r>
                  <a:rPr lang="en-US" sz="2800" baseline="-25000" dirty="0" err="1"/>
                  <a:t>t</a:t>
                </a:r>
                <a:endParaRPr lang="en-US" sz="2800" baseline="-25000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3DD0A9C-2577-4C23-9579-18B6B33D8D08}"/>
                  </a:ext>
                </a:extLst>
              </p:cNvPr>
              <p:cNvSpPr txBox="1"/>
              <p:nvPr/>
            </p:nvSpPr>
            <p:spPr>
              <a:xfrm>
                <a:off x="3640802" y="4550358"/>
                <a:ext cx="19897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Σ (PV of CFs)</a:t>
                </a:r>
                <a:endParaRPr lang="en-US" sz="2800" baseline="-25000" dirty="0"/>
              </a:p>
            </p:txBody>
          </p: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E602B6B9-378B-472E-A84A-04DC599A8592}"/>
                  </a:ext>
                </a:extLst>
              </p:cNvPr>
              <p:cNvCxnSpPr/>
              <p:nvPr/>
            </p:nvCxnSpPr>
            <p:spPr>
              <a:xfrm>
                <a:off x="3725225" y="4550358"/>
                <a:ext cx="1837375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307787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76200"/>
            <a:ext cx="9052560" cy="838200"/>
          </a:xfrm>
        </p:spPr>
        <p:txBody>
          <a:bodyPr anchor="t" anchorCtr="0"/>
          <a:lstStyle/>
          <a:p>
            <a:r>
              <a:rPr lang="en-US" dirty="0"/>
              <a:t>Duration Example</a:t>
            </a:r>
          </a:p>
        </p:txBody>
      </p:sp>
      <p:sp>
        <p:nvSpPr>
          <p:cNvPr id="3" name="Subtitle 2"/>
          <p:cNvSpPr>
            <a:spLocks noGrp="1"/>
          </p:cNvSpPr>
          <p:nvPr>
            <p:ph sz="quarter" idx="10"/>
          </p:nvPr>
        </p:nvSpPr>
        <p:spPr>
          <a:xfrm>
            <a:off x="281940" y="2667000"/>
            <a:ext cx="8557260" cy="1066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Bef>
                <a:spcPts val="450"/>
              </a:spcBef>
              <a:spcAft>
                <a:spcPts val="0"/>
              </a:spcAft>
              <a:buNone/>
              <a:tabLst>
                <a:tab pos="342900" algn="ctr"/>
                <a:tab pos="1543050" algn="ctr"/>
                <a:tab pos="3257550" algn="ctr"/>
                <a:tab pos="5830888" algn="ctr"/>
                <a:tab pos="7486650" algn="ctr"/>
                <a:tab pos="7777163" algn="r"/>
              </a:tabLst>
            </a:pPr>
            <a:r>
              <a:rPr lang="en-US" sz="2600" dirty="0"/>
              <a:t>	 Year			Weight	Duration</a:t>
            </a:r>
          </a:p>
          <a:p>
            <a:pPr marL="0" indent="0">
              <a:spcBef>
                <a:spcPts val="450"/>
              </a:spcBef>
              <a:spcAft>
                <a:spcPts val="0"/>
              </a:spcAft>
              <a:buNone/>
              <a:tabLst>
                <a:tab pos="342900" algn="ctr"/>
                <a:tab pos="1543050" algn="ctr"/>
                <a:tab pos="2689225" algn="l"/>
                <a:tab pos="3775075" algn="ctr"/>
                <a:tab pos="4799013" algn="r"/>
                <a:tab pos="5141913" algn="l"/>
                <a:tab pos="5830888" algn="ctr"/>
                <a:tab pos="6518275" algn="r"/>
                <a:tab pos="6745288" algn="l"/>
                <a:tab pos="7486650" algn="ctr"/>
                <a:tab pos="7777163" algn="r"/>
              </a:tabLst>
            </a:pPr>
            <a:r>
              <a:rPr lang="en-US" sz="2600" dirty="0"/>
              <a:t>	</a:t>
            </a:r>
            <a:r>
              <a:rPr lang="en-US" sz="2600" u="sng" dirty="0">
                <a:solidFill>
                  <a:srgbClr val="FF0000"/>
                </a:solidFill>
              </a:rPr>
              <a:t>(1)</a:t>
            </a:r>
            <a:r>
              <a:rPr lang="en-US" sz="2600" dirty="0"/>
              <a:t>	 </a:t>
            </a:r>
            <a:r>
              <a:rPr lang="en-US" sz="2600" u="sng" dirty="0"/>
              <a:t>Cash Flow</a:t>
            </a:r>
            <a:r>
              <a:rPr lang="en-US" sz="2600" dirty="0"/>
              <a:t>	</a:t>
            </a:r>
            <a:r>
              <a:rPr lang="en-US" sz="2600" u="sng" dirty="0"/>
              <a:t>	Present Value</a:t>
            </a:r>
            <a:r>
              <a:rPr lang="en-US" sz="2600" dirty="0"/>
              <a:t>	</a:t>
            </a:r>
            <a:r>
              <a:rPr lang="en-US" sz="2600" u="sng" dirty="0">
                <a:solidFill>
                  <a:srgbClr val="FF0000"/>
                </a:solidFill>
              </a:rPr>
              <a:t>	(2)	</a:t>
            </a:r>
            <a:r>
              <a:rPr lang="en-US" sz="2600" dirty="0"/>
              <a:t>	</a:t>
            </a:r>
            <a:r>
              <a:rPr lang="en-US" sz="2600" u="sng" dirty="0">
                <a:solidFill>
                  <a:srgbClr val="FF0000"/>
                </a:solidFill>
              </a:rPr>
              <a:t>	(1) x (2)</a:t>
            </a:r>
          </a:p>
          <a:p>
            <a:pPr marL="0" indent="0">
              <a:spcBef>
                <a:spcPts val="450"/>
              </a:spcBef>
              <a:spcAft>
                <a:spcPts val="0"/>
              </a:spcAft>
              <a:buNone/>
              <a:tabLst>
                <a:tab pos="431800" algn="dec"/>
                <a:tab pos="1803400" algn="dec"/>
                <a:tab pos="3657600" algn="dec"/>
                <a:tab pos="5657850" algn="dec"/>
                <a:tab pos="7261225" algn="dec"/>
              </a:tabLst>
            </a:pPr>
            <a:r>
              <a:rPr lang="en-US" sz="2600" dirty="0"/>
              <a:t>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819" y="762000"/>
            <a:ext cx="2836610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Maturity = 5 years</a:t>
            </a:r>
          </a:p>
          <a:p>
            <a:r>
              <a:rPr lang="en-US" sz="2600" dirty="0"/>
              <a:t>Face value = $1,000</a:t>
            </a:r>
          </a:p>
          <a:p>
            <a:r>
              <a:rPr lang="en-US" sz="2600" dirty="0"/>
              <a:t>Coupon rate = 6%</a:t>
            </a:r>
          </a:p>
          <a:p>
            <a:r>
              <a:rPr lang="en-US" sz="2600" dirty="0"/>
              <a:t>YTM = 12%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980F32D-A85E-4C61-A759-00AA9958F3F2}"/>
              </a:ext>
            </a:extLst>
          </p:cNvPr>
          <p:cNvSpPr txBox="1">
            <a:spLocks/>
          </p:cNvSpPr>
          <p:nvPr/>
        </p:nvSpPr>
        <p:spPr>
          <a:xfrm>
            <a:off x="281940" y="3581400"/>
            <a:ext cx="8557260" cy="2971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1pPr>
            <a:lvl2pPr marL="860425" indent="-403225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2pPr>
            <a:lvl3pPr marL="13716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3pPr>
            <a:lvl4pPr marL="18288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4pPr>
            <a:lvl5pPr marL="2178050" indent="-34925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50"/>
              </a:spcBef>
              <a:buFont typeface="Arial" pitchFamily="34" charset="0"/>
              <a:buNone/>
              <a:tabLst>
                <a:tab pos="431800" algn="dec"/>
                <a:tab pos="1803400" algn="dec"/>
                <a:tab pos="3657600" algn="dec"/>
                <a:tab pos="5657850" algn="dec"/>
                <a:tab pos="7261225" algn="dec"/>
              </a:tabLst>
            </a:pPr>
            <a:r>
              <a:rPr lang="en-US" dirty="0"/>
              <a:t>	1	60	$  53.57	0.068	0.068</a:t>
            </a:r>
          </a:p>
          <a:p>
            <a:pPr marL="0" indent="0">
              <a:spcBef>
                <a:spcPts val="450"/>
              </a:spcBef>
              <a:buFont typeface="Arial" pitchFamily="34" charset="0"/>
              <a:buNone/>
              <a:tabLst>
                <a:tab pos="431800" algn="dec"/>
                <a:tab pos="1803400" algn="dec"/>
                <a:tab pos="3657600" algn="dec"/>
                <a:tab pos="5657850" algn="dec"/>
                <a:tab pos="7261225" algn="dec"/>
              </a:tabLst>
            </a:pPr>
            <a:r>
              <a:rPr lang="en-US" dirty="0"/>
              <a:t>	2	60	47.83	0.061	0.122</a:t>
            </a:r>
          </a:p>
          <a:p>
            <a:pPr marL="0" indent="0">
              <a:spcBef>
                <a:spcPts val="450"/>
              </a:spcBef>
              <a:buFont typeface="Arial" pitchFamily="34" charset="0"/>
              <a:buNone/>
              <a:tabLst>
                <a:tab pos="431800" algn="dec"/>
                <a:tab pos="1803400" algn="dec"/>
                <a:tab pos="3657600" algn="dec"/>
                <a:tab pos="5657850" algn="dec"/>
                <a:tab pos="7261225" algn="dec"/>
              </a:tabLst>
            </a:pPr>
            <a:r>
              <a:rPr lang="en-US" dirty="0"/>
              <a:t>	3	60	42.71	0.054	0.163</a:t>
            </a:r>
          </a:p>
          <a:p>
            <a:pPr marL="0" indent="0">
              <a:spcBef>
                <a:spcPts val="450"/>
              </a:spcBef>
              <a:buFont typeface="Arial" pitchFamily="34" charset="0"/>
              <a:buNone/>
              <a:tabLst>
                <a:tab pos="431800" algn="dec"/>
                <a:tab pos="1803400" algn="dec"/>
                <a:tab pos="3657600" algn="dec"/>
                <a:tab pos="5657850" algn="dec"/>
                <a:tab pos="7261225" algn="dec"/>
              </a:tabLst>
            </a:pPr>
            <a:r>
              <a:rPr lang="en-US" dirty="0"/>
              <a:t>	4	60	38.13	0.049	0.195</a:t>
            </a:r>
          </a:p>
          <a:p>
            <a:pPr marL="0" indent="0">
              <a:spcBef>
                <a:spcPts val="450"/>
              </a:spcBef>
              <a:buFont typeface="Arial" pitchFamily="34" charset="0"/>
              <a:buNone/>
              <a:tabLst>
                <a:tab pos="431800" algn="dec"/>
                <a:tab pos="1803400" algn="dec"/>
                <a:tab pos="3657600" algn="dec"/>
                <a:tab pos="5657850" algn="dec"/>
                <a:tab pos="7261225" algn="dec"/>
              </a:tabLst>
            </a:pPr>
            <a:r>
              <a:rPr lang="en-US" dirty="0"/>
              <a:t>	5	1060	</a:t>
            </a:r>
            <a:r>
              <a:rPr lang="en-US" u="sng" dirty="0"/>
              <a:t>601.47</a:t>
            </a:r>
            <a:r>
              <a:rPr lang="en-US" dirty="0"/>
              <a:t>	</a:t>
            </a:r>
            <a:r>
              <a:rPr lang="en-US" u="sng" dirty="0"/>
              <a:t>0.767</a:t>
            </a:r>
            <a:r>
              <a:rPr lang="en-US" dirty="0"/>
              <a:t>	</a:t>
            </a:r>
            <a:r>
              <a:rPr lang="en-US" u="sng" dirty="0"/>
              <a:t>3.837</a:t>
            </a:r>
          </a:p>
          <a:p>
            <a:pPr marL="0" indent="0">
              <a:spcBef>
                <a:spcPts val="450"/>
              </a:spcBef>
              <a:buFont typeface="Arial" pitchFamily="34" charset="0"/>
              <a:buNone/>
              <a:tabLst>
                <a:tab pos="431800" algn="dec"/>
                <a:tab pos="1803400" algn="dec"/>
                <a:tab pos="3657600" algn="dec"/>
                <a:tab pos="5657850" algn="dec"/>
                <a:tab pos="7261225" algn="dec"/>
              </a:tabLst>
            </a:pPr>
            <a:r>
              <a:rPr lang="en-US" dirty="0"/>
              <a:t>			$783.71	1.000	4.386 </a:t>
            </a:r>
            <a:r>
              <a:rPr lang="en-US" dirty="0" err="1"/>
              <a:t>yrs</a:t>
            </a:r>
            <a:endParaRPr lang="en-US" dirty="0"/>
          </a:p>
          <a:p>
            <a:pPr marL="0" indent="0">
              <a:spcBef>
                <a:spcPts val="450"/>
              </a:spcBef>
              <a:buFont typeface="Arial" pitchFamily="34" charset="0"/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07520A-4076-4070-999D-58175A0341EB}"/>
              </a:ext>
            </a:extLst>
          </p:cNvPr>
          <p:cNvSpPr txBox="1"/>
          <p:nvPr/>
        </p:nvSpPr>
        <p:spPr>
          <a:xfrm>
            <a:off x="3506104" y="1200705"/>
            <a:ext cx="509787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N = 5; I/Y = 12; PMT = 60; FV = 1,000</a:t>
            </a:r>
          </a:p>
          <a:p>
            <a:r>
              <a:rPr lang="en-US" sz="2600" dirty="0"/>
              <a:t>PV = -783.71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A5676AC9-78A9-4B61-B89A-43592AB269F3}"/>
              </a:ext>
            </a:extLst>
          </p:cNvPr>
          <p:cNvSpPr/>
          <p:nvPr/>
        </p:nvSpPr>
        <p:spPr>
          <a:xfrm>
            <a:off x="3218429" y="914400"/>
            <a:ext cx="155448" cy="1447800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072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 bldLvl="2"/>
      <p:bldP spid="6" grpId="0" build="p" bldLvl="2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EA283BB9-3221-468B-B06D-E4BFE4A6910E}"/>
              </a:ext>
            </a:extLst>
          </p:cNvPr>
          <p:cNvSpPr txBox="1">
            <a:spLocks/>
          </p:cNvSpPr>
          <p:nvPr/>
        </p:nvSpPr>
        <p:spPr>
          <a:xfrm>
            <a:off x="304800" y="2684462"/>
            <a:ext cx="8610600" cy="4097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9250" indent="-3492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1pPr>
            <a:lvl2pPr marL="806450" indent="-3492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2pPr>
            <a:lvl3pPr marL="1263650" indent="-3492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3pPr>
            <a:lvl4pPr marL="1720850" indent="-349250" algn="l" defTabSz="914400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4pPr>
            <a:lvl5pPr marL="2178050" indent="-3492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50"/>
              </a:spcBef>
              <a:buFont typeface="Arial" panose="020B0604020202020204" pitchFamily="34" charset="0"/>
              <a:buNone/>
              <a:tabLst>
                <a:tab pos="342900" algn="ctr"/>
                <a:tab pos="1543050" algn="ctr"/>
                <a:tab pos="3257550" algn="ctr"/>
                <a:tab pos="5830888" algn="ctr"/>
                <a:tab pos="7486650" algn="ctr"/>
                <a:tab pos="7777163" algn="r"/>
              </a:tabLst>
            </a:pPr>
            <a:r>
              <a:rPr lang="en-US" dirty="0"/>
              <a:t>	Year			Weight	Duration</a:t>
            </a:r>
          </a:p>
          <a:p>
            <a:pPr marL="0" indent="0">
              <a:spcBef>
                <a:spcPts val="450"/>
              </a:spcBef>
              <a:buFont typeface="Arial" panose="020B0604020202020204" pitchFamily="34" charset="0"/>
              <a:buNone/>
              <a:tabLst>
                <a:tab pos="342900" algn="ctr"/>
                <a:tab pos="1543050" algn="ctr"/>
                <a:tab pos="2689225" algn="l"/>
                <a:tab pos="3775075" algn="ctr"/>
                <a:tab pos="4799013" algn="r"/>
                <a:tab pos="5141913" algn="l"/>
                <a:tab pos="5830888" algn="ctr"/>
                <a:tab pos="6518275" algn="r"/>
                <a:tab pos="6745288" algn="l"/>
                <a:tab pos="7486650" algn="ctr"/>
                <a:tab pos="7777163" algn="r"/>
              </a:tabLst>
            </a:pPr>
            <a:r>
              <a:rPr lang="en-US" dirty="0"/>
              <a:t>	</a:t>
            </a:r>
            <a:r>
              <a:rPr lang="en-US" u="sng" dirty="0"/>
              <a:t>(1)</a:t>
            </a:r>
            <a:r>
              <a:rPr lang="en-US" dirty="0"/>
              <a:t>	 </a:t>
            </a:r>
            <a:r>
              <a:rPr lang="en-US" u="sng" dirty="0"/>
              <a:t>Cash Flow</a:t>
            </a:r>
            <a:r>
              <a:rPr lang="en-US" dirty="0"/>
              <a:t>	</a:t>
            </a:r>
            <a:r>
              <a:rPr lang="en-US" u="sng" dirty="0"/>
              <a:t>	Present Value</a:t>
            </a:r>
            <a:r>
              <a:rPr lang="en-US" dirty="0"/>
              <a:t>	</a:t>
            </a:r>
            <a:r>
              <a:rPr lang="en-US" u="sng" dirty="0"/>
              <a:t>	(2)	</a:t>
            </a:r>
            <a:r>
              <a:rPr lang="en-US" dirty="0"/>
              <a:t>	</a:t>
            </a:r>
            <a:r>
              <a:rPr lang="en-US" u="sng" dirty="0"/>
              <a:t>	(1) x (2)	</a:t>
            </a:r>
          </a:p>
          <a:p>
            <a:pPr marL="0" indent="0">
              <a:spcBef>
                <a:spcPts val="450"/>
              </a:spcBef>
              <a:buFont typeface="Arial" panose="020B0604020202020204" pitchFamily="34" charset="0"/>
              <a:buNone/>
              <a:tabLst>
                <a:tab pos="431800" algn="dec"/>
                <a:tab pos="1803400" algn="dec"/>
                <a:tab pos="3657600" algn="dec"/>
                <a:tab pos="5657850" algn="dec"/>
                <a:tab pos="7261225" algn="dec"/>
              </a:tabLst>
            </a:pPr>
            <a:r>
              <a:rPr lang="en-US" dirty="0"/>
              <a:t>	1	$    60	$  55.05	0.062	0.062</a:t>
            </a:r>
          </a:p>
          <a:p>
            <a:pPr marL="0" indent="0">
              <a:spcBef>
                <a:spcPts val="450"/>
              </a:spcBef>
              <a:buFont typeface="Arial" panose="020B0604020202020204" pitchFamily="34" charset="0"/>
              <a:buNone/>
              <a:tabLst>
                <a:tab pos="431800" algn="dec"/>
                <a:tab pos="1803400" algn="dec"/>
                <a:tab pos="3657600" algn="dec"/>
                <a:tab pos="5657850" algn="dec"/>
                <a:tab pos="7261225" algn="dec"/>
              </a:tabLst>
            </a:pPr>
            <a:r>
              <a:rPr lang="en-US" dirty="0"/>
              <a:t>	2	60	50.50	0.057	0.114</a:t>
            </a:r>
          </a:p>
          <a:p>
            <a:pPr marL="0" indent="0">
              <a:spcBef>
                <a:spcPts val="450"/>
              </a:spcBef>
              <a:buFont typeface="Arial" panose="020B0604020202020204" pitchFamily="34" charset="0"/>
              <a:buNone/>
              <a:tabLst>
                <a:tab pos="431800" algn="dec"/>
                <a:tab pos="1803400" algn="dec"/>
                <a:tab pos="3657600" algn="dec"/>
                <a:tab pos="5657850" algn="dec"/>
                <a:tab pos="7261225" algn="dec"/>
              </a:tabLst>
            </a:pPr>
            <a:r>
              <a:rPr lang="en-US" dirty="0"/>
              <a:t>	3	60	46.33	0.052	0.157</a:t>
            </a:r>
          </a:p>
          <a:p>
            <a:pPr marL="0" indent="0">
              <a:spcBef>
                <a:spcPts val="450"/>
              </a:spcBef>
              <a:buFont typeface="Arial" panose="020B0604020202020204" pitchFamily="34" charset="0"/>
              <a:buNone/>
              <a:tabLst>
                <a:tab pos="431800" algn="dec"/>
                <a:tab pos="1803400" algn="dec"/>
                <a:tab pos="3657600" algn="dec"/>
                <a:tab pos="5657850" algn="dec"/>
                <a:tab pos="7261225" algn="dec"/>
              </a:tabLst>
            </a:pPr>
            <a:r>
              <a:rPr lang="en-US" dirty="0"/>
              <a:t>	4	60	42.51	0.048	0.192</a:t>
            </a:r>
          </a:p>
          <a:p>
            <a:pPr marL="0" indent="0">
              <a:spcBef>
                <a:spcPts val="450"/>
              </a:spcBef>
              <a:buFont typeface="Arial" panose="020B0604020202020204" pitchFamily="34" charset="0"/>
              <a:buNone/>
              <a:tabLst>
                <a:tab pos="431800" algn="dec"/>
                <a:tab pos="1803400" algn="dec"/>
                <a:tab pos="3657600" algn="dec"/>
                <a:tab pos="5657850" algn="dec"/>
                <a:tab pos="7261225" algn="dec"/>
              </a:tabLst>
            </a:pPr>
            <a:r>
              <a:rPr lang="en-US" dirty="0"/>
              <a:t>	5	1060	</a:t>
            </a:r>
            <a:r>
              <a:rPr lang="en-US" u="sng" dirty="0"/>
              <a:t>688.93</a:t>
            </a:r>
            <a:r>
              <a:rPr lang="en-US" dirty="0"/>
              <a:t>	</a:t>
            </a:r>
            <a:r>
              <a:rPr lang="en-US" u="sng" dirty="0"/>
              <a:t>0.780</a:t>
            </a:r>
            <a:r>
              <a:rPr lang="en-US" dirty="0"/>
              <a:t>	</a:t>
            </a:r>
            <a:r>
              <a:rPr lang="en-US" u="sng" dirty="0"/>
              <a:t>3.900</a:t>
            </a:r>
          </a:p>
          <a:p>
            <a:pPr marL="0" indent="0">
              <a:spcBef>
                <a:spcPts val="450"/>
              </a:spcBef>
              <a:buFont typeface="Arial" panose="020B0604020202020204" pitchFamily="34" charset="0"/>
              <a:buNone/>
              <a:tabLst>
                <a:tab pos="431800" algn="dec"/>
                <a:tab pos="1803400" algn="dec"/>
                <a:tab pos="3657600" algn="dec"/>
                <a:tab pos="5657850" algn="dec"/>
                <a:tab pos="7261225" algn="dec"/>
              </a:tabLst>
            </a:pPr>
            <a:r>
              <a:rPr lang="en-US" dirty="0"/>
              <a:t>			$883.31	1.000	4.426 </a:t>
            </a:r>
            <a:r>
              <a:rPr lang="en-US" dirty="0" err="1"/>
              <a:t>yrs</a:t>
            </a:r>
            <a:endParaRPr lang="en-US" dirty="0"/>
          </a:p>
          <a:p>
            <a:pPr marL="0" indent="0">
              <a:spcBef>
                <a:spcPts val="450"/>
              </a:spcBef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DB20126-68A6-42D5-A708-7B5C9491669A}"/>
              </a:ext>
            </a:extLst>
          </p:cNvPr>
          <p:cNvSpPr txBox="1">
            <a:spLocks/>
          </p:cNvSpPr>
          <p:nvPr/>
        </p:nvSpPr>
        <p:spPr>
          <a:xfrm>
            <a:off x="45720" y="76200"/>
            <a:ext cx="9052560" cy="8382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444500" indent="0" algn="ctr" defTabSz="914400" rtl="0" eaLnBrk="1" latinLnBrk="0" hangingPunct="1">
              <a:spcBef>
                <a:spcPct val="20000"/>
              </a:spcBef>
              <a:buClr>
                <a:srgbClr val="242328"/>
              </a:buClr>
              <a:buFont typeface="Arial" pitchFamily="34" charset="0"/>
              <a:buNone/>
              <a:defRPr lang="en-US" sz="3600" kern="1200" dirty="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Duration Example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B699AC-476D-4828-A845-82737D7A1846}"/>
              </a:ext>
            </a:extLst>
          </p:cNvPr>
          <p:cNvSpPr txBox="1"/>
          <p:nvPr/>
        </p:nvSpPr>
        <p:spPr>
          <a:xfrm>
            <a:off x="381819" y="762000"/>
            <a:ext cx="2836610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Maturity = 5 years</a:t>
            </a:r>
          </a:p>
          <a:p>
            <a:r>
              <a:rPr lang="en-US" sz="2600" dirty="0"/>
              <a:t>Face value = $1,000</a:t>
            </a:r>
          </a:p>
          <a:p>
            <a:r>
              <a:rPr lang="en-US" sz="2600" dirty="0"/>
              <a:t>Coupon rate = 6%</a:t>
            </a:r>
          </a:p>
          <a:p>
            <a:r>
              <a:rPr lang="en-US" sz="2600" dirty="0"/>
              <a:t>YTM = </a:t>
            </a:r>
            <a:r>
              <a:rPr lang="en-US" sz="2600" dirty="0">
                <a:solidFill>
                  <a:srgbClr val="FF0000"/>
                </a:solidFill>
              </a:rPr>
              <a:t>9%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3F0102-7B90-4296-B604-90C81198A0C1}"/>
              </a:ext>
            </a:extLst>
          </p:cNvPr>
          <p:cNvSpPr txBox="1"/>
          <p:nvPr/>
        </p:nvSpPr>
        <p:spPr>
          <a:xfrm>
            <a:off x="3506103" y="1200705"/>
            <a:ext cx="525607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N = 5; I/Y = 9; PMT = 60; FV = 1,000</a:t>
            </a:r>
          </a:p>
          <a:p>
            <a:r>
              <a:rPr lang="en-US" sz="2600" dirty="0"/>
              <a:t>PV = -883.31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45F9FF95-2772-4925-9C6C-E891C92C7D0C}"/>
              </a:ext>
            </a:extLst>
          </p:cNvPr>
          <p:cNvSpPr/>
          <p:nvPr/>
        </p:nvSpPr>
        <p:spPr>
          <a:xfrm>
            <a:off x="3218429" y="914400"/>
            <a:ext cx="155448" cy="1447800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0131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422318"/>
              </p:ext>
            </p:extLst>
          </p:nvPr>
        </p:nvGraphicFramePr>
        <p:xfrm>
          <a:off x="1006444" y="1493520"/>
          <a:ext cx="6062760" cy="2011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Equation" r:id="rId4" imgW="2755800" imgH="914400" progId="Equation.DSMT4">
                  <p:embed/>
                </p:oleObj>
              </mc:Choice>
              <mc:Fallback>
                <p:oleObj name="Equation" r:id="rId4" imgW="2755800" imgH="914400" progId="Equation.DSMT4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06444" y="1493520"/>
                        <a:ext cx="6062760" cy="2011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723900" y="3810000"/>
            <a:ext cx="7696200" cy="2513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tabLst>
                <a:tab pos="-342900" algn="l"/>
                <a:tab pos="0" algn="l"/>
                <a:tab pos="150495" algn="l"/>
                <a:tab pos="301466" algn="l"/>
                <a:tab pos="483870" algn="l"/>
                <a:tab pos="678656" algn="l"/>
                <a:tab pos="1018223" algn="l"/>
                <a:tab pos="1395413" algn="l"/>
                <a:tab pos="1734979" algn="l"/>
                <a:tab pos="2057400" algn="l"/>
                <a:tab pos="2413635" algn="l"/>
                <a:tab pos="3281363" algn="dec"/>
                <a:tab pos="3429000" algn="l"/>
                <a:tab pos="3900488" algn="dec"/>
                <a:tab pos="4473416" algn="dec"/>
              </a:tabLst>
            </a:pPr>
            <a:r>
              <a:rPr lang="en-US" sz="2400" u="sng" dirty="0">
                <a:ea typeface="Times New Roman" panose="02020603050405020304" pitchFamily="18" charset="0"/>
                <a:cs typeface="Times New Roman" panose="02020603050405020304" pitchFamily="18" charset="0"/>
              </a:rPr>
              <a:t>Variable Definitions</a:t>
            </a:r>
            <a:endParaRPr lang="en-US" sz="2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69913" indent="-569913">
              <a:spcBef>
                <a:spcPts val="400"/>
              </a:spcBef>
              <a:tabLst>
                <a:tab pos="-342900" algn="l"/>
                <a:tab pos="0" algn="l"/>
                <a:tab pos="257175" algn="l"/>
                <a:tab pos="569913" algn="l"/>
                <a:tab pos="1154113" algn="l"/>
                <a:tab pos="1714500" algn="l"/>
                <a:tab pos="2057400" algn="l"/>
                <a:tab pos="2400300" algn="l"/>
                <a:tab pos="2743200" algn="l"/>
                <a:tab pos="3086100" algn="l"/>
                <a:tab pos="3429000" algn="l"/>
                <a:tab pos="3771900" algn="l"/>
                <a:tab pos="4114800" algn="l"/>
                <a:tab pos="4457700" algn="l"/>
              </a:tabLst>
            </a:pP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	m	= 	the number of interest payments per year</a:t>
            </a:r>
          </a:p>
          <a:p>
            <a:pPr marL="569913" indent="-569913">
              <a:spcBef>
                <a:spcPts val="400"/>
              </a:spcBef>
              <a:tabLst>
                <a:tab pos="-342900" algn="l"/>
                <a:tab pos="0" algn="l"/>
                <a:tab pos="257175" algn="l"/>
                <a:tab pos="569913" algn="l"/>
                <a:tab pos="1154113" algn="l"/>
                <a:tab pos="1714500" algn="l"/>
                <a:tab pos="2057400" algn="l"/>
                <a:tab pos="2400300" algn="l"/>
                <a:tab pos="2743200" algn="l"/>
                <a:tab pos="3086100" algn="l"/>
                <a:tab pos="3429000" algn="l"/>
                <a:tab pos="3771900" algn="l"/>
                <a:tab pos="4114800" algn="l"/>
                <a:tab pos="4457700" algn="l"/>
              </a:tabLst>
            </a:pP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	n	=	number of interest payments that remain to maturity</a:t>
            </a:r>
          </a:p>
          <a:p>
            <a:pPr marL="569913" indent="-569913">
              <a:spcBef>
                <a:spcPts val="400"/>
              </a:spcBef>
              <a:tabLst>
                <a:tab pos="-342900" algn="l"/>
                <a:tab pos="0" algn="l"/>
                <a:tab pos="257175" algn="l"/>
                <a:tab pos="569913" algn="l"/>
                <a:tab pos="1154113" algn="l"/>
                <a:tab pos="1714500" algn="l"/>
                <a:tab pos="2057400" algn="l"/>
                <a:tab pos="2400300" algn="l"/>
                <a:tab pos="2743200" algn="l"/>
                <a:tab pos="3086100" algn="l"/>
                <a:tab pos="3429000" algn="l"/>
                <a:tab pos="3771900" algn="l"/>
                <a:tab pos="4114800" algn="l"/>
                <a:tab pos="4457700" algn="l"/>
              </a:tabLst>
            </a:pP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		y	= 	yield per compounding period = YTM/m</a:t>
            </a:r>
          </a:p>
          <a:p>
            <a:pPr marL="569913" indent="-569913">
              <a:spcBef>
                <a:spcPts val="400"/>
              </a:spcBef>
              <a:tabLst>
                <a:tab pos="-342900" algn="l"/>
                <a:tab pos="0" algn="l"/>
                <a:tab pos="257175" algn="l"/>
                <a:tab pos="569913" algn="l"/>
                <a:tab pos="1154113" algn="l"/>
                <a:tab pos="1714500" algn="l"/>
                <a:tab pos="2057400" algn="l"/>
                <a:tab pos="2400300" algn="l"/>
                <a:tab pos="2743200" algn="l"/>
                <a:tab pos="3086100" algn="l"/>
                <a:tab pos="3429000" algn="l"/>
                <a:tab pos="3771900" algn="l"/>
                <a:tab pos="4114800" algn="l"/>
                <a:tab pos="4457700" algn="l"/>
              </a:tabLst>
            </a:pP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	C	= 	coupon rate of interest for a bond in decimal form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" y="0"/>
            <a:ext cx="8839200" cy="1198626"/>
          </a:xfrm>
        </p:spPr>
        <p:txBody>
          <a:bodyPr/>
          <a:lstStyle/>
          <a:p>
            <a:r>
              <a:rPr lang="en-US" dirty="0"/>
              <a:t>Duration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629937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6150" y="1143001"/>
            <a:ext cx="612988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Face value = $1,000</a:t>
            </a:r>
          </a:p>
          <a:p>
            <a:r>
              <a:rPr lang="en-US" sz="2800" dirty="0"/>
              <a:t>Coupon rate = 6%</a:t>
            </a:r>
          </a:p>
          <a:p>
            <a:r>
              <a:rPr lang="en-US" sz="2800" dirty="0"/>
              <a:t>YTM = 9% = y (annual interest payments)</a:t>
            </a:r>
          </a:p>
          <a:p>
            <a:r>
              <a:rPr lang="en-US" sz="2800" dirty="0"/>
              <a:t>n = 5 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" y="0"/>
            <a:ext cx="8991600" cy="1198626"/>
          </a:xfrm>
        </p:spPr>
        <p:txBody>
          <a:bodyPr/>
          <a:lstStyle/>
          <a:p>
            <a:r>
              <a:rPr lang="en-US" dirty="0"/>
              <a:t>Duration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935012" y="5105400"/>
            <a:ext cx="1930337" cy="1214608"/>
            <a:chOff x="6935012" y="5105400"/>
            <a:chExt cx="1930337" cy="1214608"/>
          </a:xfrm>
        </p:grpSpPr>
        <p:sp>
          <p:nvSpPr>
            <p:cNvPr id="6" name="TextBox 5"/>
            <p:cNvSpPr txBox="1"/>
            <p:nvPr/>
          </p:nvSpPr>
          <p:spPr>
            <a:xfrm>
              <a:off x="6935012" y="5827565"/>
              <a:ext cx="193033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>
                  <a:solidFill>
                    <a:srgbClr val="FF0000"/>
                  </a:solidFill>
                </a:rPr>
                <a:t># of periods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 flipV="1">
              <a:off x="7772400" y="5638800"/>
              <a:ext cx="127781" cy="264965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ounded Rectangle 8"/>
            <p:cNvSpPr/>
            <p:nvPr/>
          </p:nvSpPr>
          <p:spPr>
            <a:xfrm>
              <a:off x="7010400" y="5105400"/>
              <a:ext cx="1066800" cy="457200"/>
            </a:xfrm>
            <a:prstGeom prst="round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2E91342-4AB4-4BA9-A4BB-CB8E1F21BE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7951163"/>
              </p:ext>
            </p:extLst>
          </p:nvPr>
        </p:nvGraphicFramePr>
        <p:xfrm>
          <a:off x="1081088" y="2695575"/>
          <a:ext cx="6981825" cy="317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Equation" r:id="rId4" imgW="6981713" imgH="3171941" progId="Equation.DSMT4">
                  <p:embed/>
                </p:oleObj>
              </mc:Choice>
              <mc:Fallback>
                <p:oleObj name="Equation" r:id="rId4" imgW="6981713" imgH="317194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1088" y="2695575"/>
                        <a:ext cx="6981825" cy="317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69809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" y="76200"/>
            <a:ext cx="9052560" cy="1196278"/>
          </a:xfrm>
        </p:spPr>
        <p:txBody>
          <a:bodyPr anchor="t" anchorCtr="0">
            <a:normAutofit/>
          </a:bodyPr>
          <a:lstStyle/>
          <a:p>
            <a:r>
              <a:rPr lang="en-US" sz="3000" dirty="0"/>
              <a:t>Spreadsheet 11.1 Calculation of Duration of Two Bonds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ED8225-273C-4C85-A844-0D2F05B32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90" y="762000"/>
            <a:ext cx="6828210" cy="2911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F2E4E61F-3353-4C31-8D21-0A20529DE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28" y="3933825"/>
            <a:ext cx="8048625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5393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Spreadsheet 11.2 Computing Duration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665532"/>
              </p:ext>
            </p:extLst>
          </p:nvPr>
        </p:nvGraphicFramePr>
        <p:xfrm>
          <a:off x="1143571" y="1584960"/>
          <a:ext cx="6856858" cy="368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0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61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Inputs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Formula In column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08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Settlement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1/1/2000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=DATE(2000,1,1)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Maturity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1/1/2003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=DATE(2003,1,1)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32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Coupon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0.08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0.08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Yield</a:t>
                      </a:r>
                      <a:r>
                        <a:rPr lang="en-US" sz="1600" baseline="0" dirty="0">
                          <a:latin typeface="Arial" pitchFamily="34" charset="0"/>
                          <a:cs typeface="Arial" pitchFamily="34" charset="0"/>
                        </a:rPr>
                        <a:t> to maturity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Coupons per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208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Outputs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732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Macaulay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2.7774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=DURATION</a:t>
                      </a:r>
                      <a:r>
                        <a:rPr lang="en-US" sz="1600" baseline="0" dirty="0">
                          <a:latin typeface="Arial" pitchFamily="34" charset="0"/>
                          <a:cs typeface="Arial" pitchFamily="34" charset="0"/>
                        </a:rPr>
                        <a:t>(B2,B3,B4,B5,B6)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Modified</a:t>
                      </a:r>
                      <a:r>
                        <a:rPr lang="en-US" sz="1600" baseline="0" dirty="0">
                          <a:latin typeface="Arial" pitchFamily="34" charset="0"/>
                          <a:cs typeface="Arial" pitchFamily="34" charset="0"/>
                        </a:rPr>
                        <a:t> duration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2.5249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=MDURATION(B2,</a:t>
                      </a:r>
                      <a:r>
                        <a:rPr lang="en-US" sz="1600" baseline="0" dirty="0">
                          <a:latin typeface="Arial" pitchFamily="34" charset="0"/>
                          <a:cs typeface="Arial" pitchFamily="34" charset="0"/>
                        </a:rPr>
                        <a:t>B3,B4,B5,B6</a:t>
                      </a:r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02019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0"/>
            <a:ext cx="9052560" cy="1257300"/>
          </a:xfrm>
        </p:spPr>
        <p:txBody>
          <a:bodyPr/>
          <a:lstStyle/>
          <a:p>
            <a:r>
              <a:rPr lang="en-US" dirty="0"/>
              <a:t>11.1 Interest Rate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219200"/>
            <a:ext cx="855726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Change in Bond Price to Yield to Maturity, y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6521461"/>
              </p:ext>
            </p:extLst>
          </p:nvPr>
        </p:nvGraphicFramePr>
        <p:xfrm>
          <a:off x="695701" y="1828800"/>
          <a:ext cx="2885699" cy="1034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Equation" r:id="rId4" imgW="1346040" imgH="482400" progId="Equation.DSMT4">
                  <p:embed/>
                </p:oleObj>
              </mc:Choice>
              <mc:Fallback>
                <p:oleObj name="Equation" r:id="rId4" imgW="134604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5701" y="1828800"/>
                        <a:ext cx="2885699" cy="10344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81940" y="3429000"/>
            <a:ext cx="855726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Modified Duration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0557953"/>
              </p:ext>
            </p:extLst>
          </p:nvPr>
        </p:nvGraphicFramePr>
        <p:xfrm>
          <a:off x="685800" y="3962400"/>
          <a:ext cx="2215998" cy="1976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Equation" r:id="rId6" imgW="939600" imgH="838080" progId="Equation.DSMT4">
                  <p:embed/>
                </p:oleObj>
              </mc:Choice>
              <mc:Fallback>
                <p:oleObj name="Equation" r:id="rId6" imgW="939600" imgH="838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5800" y="3962400"/>
                        <a:ext cx="2215998" cy="19764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68244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040" y="96774"/>
            <a:ext cx="8046720" cy="1198626"/>
          </a:xfrm>
        </p:spPr>
        <p:txBody>
          <a:bodyPr/>
          <a:lstStyle/>
          <a:p>
            <a:r>
              <a:rPr lang="en-US" dirty="0"/>
              <a:t>Interest Rate Risk &amp; Duration—Example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0375" y="1143000"/>
            <a:ext cx="8302625" cy="1828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Consider a bond with a 10 percent coupon rate and 10 years remaining until maturity. Interest is paid </a:t>
            </a:r>
            <a:r>
              <a:rPr lang="en-US" dirty="0">
                <a:solidFill>
                  <a:srgbClr val="FF0000"/>
                </a:solidFill>
              </a:rPr>
              <a:t>semiannually</a:t>
            </a:r>
            <a:r>
              <a:rPr lang="en-US" dirty="0"/>
              <a:t>. If the YTM increases from 12 percent to 13 percent, by approximately how much will the price of this bond change?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23692" y="3352800"/>
          <a:ext cx="87122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Equation" r:id="rId4" imgW="4356000" imgH="914400" progId="Equation.DSMT4">
                  <p:embed/>
                </p:oleObj>
              </mc:Choice>
              <mc:Fallback>
                <p:oleObj name="Equation" r:id="rId4" imgW="4356000" imgH="91440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3692" y="3352800"/>
                        <a:ext cx="8712200" cy="182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387036" y="5335774"/>
          <a:ext cx="41402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" name="Equation" r:id="rId6" imgW="2070000" imgH="393480" progId="Equation.DSMT4">
                  <p:embed/>
                </p:oleObj>
              </mc:Choice>
              <mc:Fallback>
                <p:oleObj name="Equation" r:id="rId6" imgW="2070000" imgH="39348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7036" y="5335774"/>
                        <a:ext cx="41402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37585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040" y="96774"/>
            <a:ext cx="8046720" cy="1198626"/>
          </a:xfrm>
        </p:spPr>
        <p:txBody>
          <a:bodyPr/>
          <a:lstStyle/>
          <a:p>
            <a:r>
              <a:rPr lang="en-US" dirty="0"/>
              <a:t>Interest Rate Risk &amp; Duration—Example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5945955"/>
              </p:ext>
            </p:extLst>
          </p:nvPr>
        </p:nvGraphicFramePr>
        <p:xfrm>
          <a:off x="787400" y="4267200"/>
          <a:ext cx="56134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4" name="Equation" r:id="rId4" imgW="2806560" imgH="393480" progId="Equation.DSMT4">
                  <p:embed/>
                </p:oleObj>
              </mc:Choice>
              <mc:Fallback>
                <p:oleObj name="Equation" r:id="rId4" imgW="2806560" imgH="39348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7400" y="4267200"/>
                        <a:ext cx="56134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5723527"/>
              </p:ext>
            </p:extLst>
          </p:nvPr>
        </p:nvGraphicFramePr>
        <p:xfrm>
          <a:off x="685800" y="2209800"/>
          <a:ext cx="7188200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5" name="Equation" r:id="rId6" imgW="3593880" imgH="736560" progId="Equation.DSMT4">
                  <p:embed/>
                </p:oleObj>
              </mc:Choice>
              <mc:Fallback>
                <p:oleObj name="Equation" r:id="rId6" imgW="3593880" imgH="73656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5800" y="2209800"/>
                        <a:ext cx="7188200" cy="147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3935768"/>
              </p:ext>
            </p:extLst>
          </p:nvPr>
        </p:nvGraphicFramePr>
        <p:xfrm>
          <a:off x="774700" y="5334000"/>
          <a:ext cx="4394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6" name="Equation" r:id="rId8" imgW="2197080" imgH="228600" progId="Equation.DSMT4">
                  <p:embed/>
                </p:oleObj>
              </mc:Choice>
              <mc:Fallback>
                <p:oleObj name="Equation" r:id="rId8" imgW="2197080" imgH="22860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74700" y="5334000"/>
                        <a:ext cx="43942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9385DAF-9EC2-4851-8D4D-E71ECE075ECC}"/>
              </a:ext>
            </a:extLst>
          </p:cNvPr>
          <p:cNvSpPr txBox="1"/>
          <p:nvPr/>
        </p:nvSpPr>
        <p:spPr>
          <a:xfrm>
            <a:off x="653803" y="1536858"/>
            <a:ext cx="24945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DUR = 6.30922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30243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040" y="96774"/>
            <a:ext cx="8046720" cy="1198626"/>
          </a:xfrm>
        </p:spPr>
        <p:txBody>
          <a:bodyPr/>
          <a:lstStyle/>
          <a:p>
            <a:r>
              <a:rPr lang="en-US" dirty="0"/>
              <a:t>Interest Rate Risk &amp; Duration—Example 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531042"/>
              </p:ext>
            </p:extLst>
          </p:nvPr>
        </p:nvGraphicFramePr>
        <p:xfrm>
          <a:off x="914400" y="1524000"/>
          <a:ext cx="2235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Equation" r:id="rId4" imgW="1117440" imgH="228600" progId="Equation.DSMT4">
                  <p:embed/>
                </p:oleObj>
              </mc:Choice>
              <mc:Fallback>
                <p:oleObj name="Equation" r:id="rId4" imgW="1117440" imgH="22860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524000"/>
                        <a:ext cx="22352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2267649"/>
            <a:ext cx="3007555" cy="26853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Bond price at 12%:</a:t>
            </a:r>
          </a:p>
          <a:p>
            <a:r>
              <a:rPr lang="en-US" sz="2600" dirty="0"/>
              <a:t>N = 10 x 2 = 20</a:t>
            </a:r>
          </a:p>
          <a:p>
            <a:r>
              <a:rPr lang="en-US" sz="2600" dirty="0"/>
              <a:t>I/Y = 12/2 = 6</a:t>
            </a:r>
          </a:p>
          <a:p>
            <a:r>
              <a:rPr lang="en-US" sz="2600" dirty="0"/>
              <a:t>PMT = 100/2 = 50</a:t>
            </a:r>
          </a:p>
          <a:p>
            <a:r>
              <a:rPr lang="en-US" sz="2600" dirty="0"/>
              <a:t>FV = 1,000</a:t>
            </a:r>
          </a:p>
          <a:p>
            <a:pPr>
              <a:spcBef>
                <a:spcPts val="1500"/>
              </a:spcBef>
            </a:pPr>
            <a:r>
              <a:rPr lang="en-US" sz="2600" dirty="0"/>
              <a:t>PV = ? = -885.30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8645" y="2267649"/>
            <a:ext cx="2727157" cy="26853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Bond price at 13%:</a:t>
            </a:r>
          </a:p>
          <a:p>
            <a:r>
              <a:rPr lang="en-US" sz="2600" dirty="0"/>
              <a:t>N = 10 x 2 = 20</a:t>
            </a:r>
          </a:p>
          <a:p>
            <a:r>
              <a:rPr lang="en-US" sz="2600" dirty="0"/>
              <a:t>I/Y = 13/2 = 6.5</a:t>
            </a:r>
          </a:p>
          <a:p>
            <a:r>
              <a:rPr lang="en-US" sz="2600" dirty="0"/>
              <a:t>PMT = 100/2 = 50</a:t>
            </a:r>
          </a:p>
          <a:p>
            <a:r>
              <a:rPr lang="en-US" sz="2600" dirty="0"/>
              <a:t>FV = 1,000</a:t>
            </a:r>
          </a:p>
          <a:p>
            <a:pPr>
              <a:spcBef>
                <a:spcPts val="1500"/>
              </a:spcBef>
            </a:pPr>
            <a:r>
              <a:rPr lang="en-US" sz="2600" dirty="0"/>
              <a:t>PV = ? = -834.72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446595"/>
              </p:ext>
            </p:extLst>
          </p:nvPr>
        </p:nvGraphicFramePr>
        <p:xfrm>
          <a:off x="1739900" y="5410200"/>
          <a:ext cx="46482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Equation" r:id="rId6" imgW="2323800" imgH="406080" progId="Equation.DSMT4">
                  <p:embed/>
                </p:oleObj>
              </mc:Choice>
              <mc:Fallback>
                <p:oleObj name="Equation" r:id="rId6" imgW="2323800" imgH="406080" progId="Equation.DSMT4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39900" y="5410200"/>
                        <a:ext cx="4648200" cy="81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91784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3"/>
      <p:bldP spid="11" grpId="0" bldLvl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11.1 Interest Rate Risk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What Determines Duration?</a:t>
            </a:r>
          </a:p>
          <a:p>
            <a:pPr>
              <a:spcBef>
                <a:spcPts val="1000"/>
              </a:spcBef>
            </a:pPr>
            <a:r>
              <a:rPr lang="en-US" dirty="0"/>
              <a:t>Zero-coupon bond’s duration is its time to maturity</a:t>
            </a:r>
          </a:p>
          <a:p>
            <a:pPr>
              <a:spcBef>
                <a:spcPts val="1000"/>
              </a:spcBef>
            </a:pPr>
            <a:r>
              <a:rPr lang="en-US" dirty="0"/>
              <a:t>Time/yield to maturity constant, bond’s duration and interest-rate sensitivity higher when coupon price lower</a:t>
            </a:r>
          </a:p>
          <a:p>
            <a:pPr>
              <a:spcBef>
                <a:spcPts val="1000"/>
              </a:spcBef>
            </a:pPr>
            <a:r>
              <a:rPr lang="en-US" dirty="0"/>
              <a:t>Coupon rate constant, bond’s duration and interest-rate sensitivity generally increase with time to maturity; duration always increases with maturity for bonds at or above par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09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11.1 Interest Rate Risk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1828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Determines Duration?</a:t>
            </a:r>
          </a:p>
          <a:p>
            <a:r>
              <a:rPr lang="en-US" dirty="0"/>
              <a:t>Other factors constant, duration and interest rate sensitivity of coupon bond higher when bond’s yield to maturity lower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38D27DA-E656-4D96-A5DA-DE1B09C71F2A}"/>
                  </a:ext>
                </a:extLst>
              </p:cNvPr>
              <p:cNvSpPr/>
              <p:nvPr/>
            </p:nvSpPr>
            <p:spPr>
              <a:xfrm>
                <a:off x="281940" y="3451040"/>
                <a:ext cx="5282856" cy="8923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 indent="-457200">
                  <a:buFont typeface="Arial" panose="020B0604020202020204" pitchFamily="34" charset="0"/>
                  <a:buChar char="•"/>
                </a:pPr>
                <a:r>
                  <a:rPr lang="en-US" sz="2600" dirty="0">
                    <a:latin typeface="Arial" panose="020B0604020202020204" pitchFamily="34" charset="0"/>
                    <a:cs typeface="Arial" panose="020B0604020202020204" pitchFamily="34" charset="0"/>
                  </a:rPr>
                  <a:t>Duration of a perpetuity </a:t>
                </a:r>
                <a14:m>
                  <m:oMath xmlns:m="http://schemas.openxmlformats.org/officeDocument/2006/math">
                    <m:r>
                      <a:rPr lang="en-US" sz="3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400" i="1">
                            <a:latin typeface="Cambria Math"/>
                          </a:rPr>
                          <m:t>1+</m:t>
                        </m:r>
                        <m:r>
                          <a:rPr lang="en-US" sz="3400" i="1"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en-US" sz="3400" i="1">
                            <a:latin typeface="Cambria Math"/>
                          </a:rPr>
                          <m:t>𝑦</m:t>
                        </m:r>
                      </m:den>
                    </m:f>
                  </m:oMath>
                </a14:m>
                <a:endParaRPr lang="en-US" sz="3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38D27DA-E656-4D96-A5DA-DE1B09C71F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" y="3451040"/>
                <a:ext cx="5282856" cy="892360"/>
              </a:xfrm>
              <a:prstGeom prst="rect">
                <a:avLst/>
              </a:prstGeom>
              <a:blipFill>
                <a:blip r:embed="rId3"/>
                <a:stretch>
                  <a:fillRect l="-1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2413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11.2 Duration as Function of Maturity</a:t>
            </a:r>
          </a:p>
        </p:txBody>
      </p:sp>
      <p:pic>
        <p:nvPicPr>
          <p:cNvPr id="12" name="Picture 11" descr="Graph illustrates yield curve of three bonds against straight line of zero-coupon bond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2291" y="1674281"/>
            <a:ext cx="6799419" cy="4233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1752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Coupon Bond Duration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71994" y="1600200"/>
            <a:ext cx="7915882" cy="99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TABLE 11.3 </a:t>
            </a:r>
            <a:r>
              <a:rPr lang="en-US" sz="2400" dirty="0"/>
              <a:t>Duration of annual coupon bonds (initial yield to maturity = 6%)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657162"/>
              </p:ext>
            </p:extLst>
          </p:nvPr>
        </p:nvGraphicFramePr>
        <p:xfrm>
          <a:off x="762000" y="2748280"/>
          <a:ext cx="7772399" cy="2895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9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7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71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71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09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732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Maturity (Years)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Coupon</a:t>
                      </a:r>
                      <a:r>
                        <a:rPr lang="en-US" sz="22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Rate: 2%</a:t>
                      </a:r>
                      <a:endParaRPr lang="en-US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Coupon</a:t>
                      </a:r>
                      <a:r>
                        <a:rPr lang="en-US" sz="22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Rate: 4%</a:t>
                      </a:r>
                      <a:endParaRPr lang="en-US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Coupon</a:t>
                      </a:r>
                      <a:r>
                        <a:rPr lang="en-US" sz="22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Rate: 6%</a:t>
                      </a:r>
                      <a:endParaRPr lang="en-US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Coupon</a:t>
                      </a:r>
                      <a:r>
                        <a:rPr lang="en-US" sz="22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Rate: 8%</a:t>
                      </a:r>
                      <a:endParaRPr lang="en-US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14300"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14300"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indent="0"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14300"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indent="0" algn="r">
                        <a:tabLst/>
                      </a:pP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indent="0"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indent="0"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14300"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indent="0"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14300"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indent="0"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14300"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Perpetuity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5976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11.2 Passive Bond Management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447800"/>
            <a:ext cx="8557260" cy="4648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Immunization</a:t>
            </a:r>
          </a:p>
          <a:p>
            <a:pPr>
              <a:spcBef>
                <a:spcPts val="1000"/>
              </a:spcBef>
            </a:pPr>
            <a:r>
              <a:rPr lang="en-US" dirty="0"/>
              <a:t>Strategy to shield net worth from interest rate movements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Rebalancing</a:t>
            </a:r>
          </a:p>
          <a:p>
            <a:pPr>
              <a:spcBef>
                <a:spcPts val="1000"/>
              </a:spcBef>
            </a:pPr>
            <a:r>
              <a:rPr lang="en-US" dirty="0"/>
              <a:t>Realigning proportions of assets in portfolio as needed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929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6774"/>
            <a:ext cx="8046720" cy="1198626"/>
          </a:xfrm>
        </p:spPr>
        <p:txBody>
          <a:bodyPr/>
          <a:lstStyle/>
          <a:p>
            <a:r>
              <a:rPr lang="en-US" dirty="0"/>
              <a:t>Immunization—Example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62100"/>
            <a:ext cx="8229600" cy="37338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Consider three $1,000 face value bonds whose characteristics and provisions are identical </a:t>
            </a:r>
            <a:r>
              <a:rPr lang="en-US" sz="2800" b="1" i="1" dirty="0"/>
              <a:t>except</a:t>
            </a:r>
            <a:r>
              <a:rPr lang="en-US" sz="2800" dirty="0"/>
              <a:t> with respect to their terms to maturity. Each bond has a coupon interest rate equal to 14 percent, and interest is paid </a:t>
            </a:r>
            <a:r>
              <a:rPr lang="en-US" sz="2800" i="1" dirty="0">
                <a:solidFill>
                  <a:srgbClr val="FF0000"/>
                </a:solidFill>
              </a:rPr>
              <a:t>semiannually</a:t>
            </a:r>
            <a:r>
              <a:rPr lang="en-US" sz="2800" dirty="0"/>
              <a:t>. Assume the investment horizon for the investor is five (5) years, and the simple return per year currently is 8 percent.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19088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6774"/>
            <a:ext cx="8046720" cy="1198626"/>
          </a:xfrm>
        </p:spPr>
        <p:txBody>
          <a:bodyPr/>
          <a:lstStyle/>
          <a:p>
            <a:r>
              <a:rPr lang="en-US" dirty="0"/>
              <a:t>Immunization—Example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62100"/>
            <a:ext cx="8537575" cy="3733800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3540125" algn="ctr"/>
                <a:tab pos="5368925" algn="ctr"/>
                <a:tab pos="7315200" algn="ctr"/>
              </a:tabLst>
            </a:pPr>
            <a:r>
              <a:rPr lang="en-US" dirty="0"/>
              <a:t>Bond Characteristics: </a:t>
            </a:r>
          </a:p>
          <a:p>
            <a:pPr marL="0" indent="0">
              <a:buNone/>
              <a:tabLst>
                <a:tab pos="3540125" algn="ctr"/>
                <a:tab pos="5368925" algn="ctr"/>
                <a:tab pos="7315200" algn="ctr"/>
              </a:tabLst>
            </a:pPr>
            <a:r>
              <a:rPr lang="en-US" dirty="0"/>
              <a:t>	</a:t>
            </a:r>
            <a:r>
              <a:rPr lang="en-US" u="sng" dirty="0"/>
              <a:t>Bond A</a:t>
            </a:r>
            <a:r>
              <a:rPr lang="en-US" dirty="0"/>
              <a:t>	</a:t>
            </a:r>
            <a:r>
              <a:rPr lang="en-US" u="sng" dirty="0"/>
              <a:t>Bond B</a:t>
            </a:r>
            <a:r>
              <a:rPr lang="en-US" dirty="0"/>
              <a:t>	</a:t>
            </a:r>
            <a:r>
              <a:rPr lang="en-US" u="sng" dirty="0"/>
              <a:t>Bond C</a:t>
            </a:r>
          </a:p>
          <a:p>
            <a:pPr marL="0" indent="0"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dirty="0"/>
              <a:t>Maturity (N=years)       	5.0	7.0	9.0</a:t>
            </a:r>
          </a:p>
          <a:p>
            <a:pPr marL="0" indent="0">
              <a:buNone/>
              <a:tabLst>
                <a:tab pos="3657600" algn="dec"/>
                <a:tab pos="5540375" algn="dec"/>
                <a:tab pos="7432675" algn="dec"/>
              </a:tabLst>
            </a:pPr>
            <a:r>
              <a:rPr lang="en-US" dirty="0"/>
              <a:t>Price at year 0	$1,243.33	$1,316.89	$1,379.78</a:t>
            </a:r>
          </a:p>
          <a:p>
            <a:pPr marL="0" indent="0">
              <a:buNone/>
              <a:tabLst>
                <a:tab pos="3657600" algn="dec"/>
                <a:tab pos="5540375" algn="dec"/>
                <a:tab pos="7432675" algn="dec"/>
              </a:tabLst>
            </a:pPr>
            <a:r>
              <a:rPr lang="en-US" dirty="0"/>
              <a:t>Duration ‑ years              	3.899	4.997	5.934</a:t>
            </a:r>
          </a:p>
          <a:p>
            <a:pPr marL="0" indent="0">
              <a:buNone/>
              <a:tabLst>
                <a:tab pos="3657600" algn="dec"/>
                <a:tab pos="5540375" algn="dec"/>
                <a:tab pos="7432675" algn="dec"/>
              </a:tabLst>
            </a:pPr>
            <a:r>
              <a:rPr lang="en-US" dirty="0"/>
              <a:t>Exp. effective yield       	8.16%	8.16%	8.16%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2AB298-08C6-4E55-9417-055DCD51ED21}"/>
              </a:ext>
            </a:extLst>
          </p:cNvPr>
          <p:cNvSpPr txBox="1"/>
          <p:nvPr/>
        </p:nvSpPr>
        <p:spPr>
          <a:xfrm>
            <a:off x="149225" y="5755957"/>
            <a:ext cx="57181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EAR</a:t>
            </a:r>
            <a:r>
              <a:rPr lang="en-US" sz="2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= (1.04)</a:t>
            </a:r>
            <a:r>
              <a:rPr lang="en-US" sz="25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– 1 = 0.0816 = 8.16%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621186-3387-42CA-9B01-BC473732A41B}"/>
              </a:ext>
            </a:extLst>
          </p:cNvPr>
          <p:cNvSpPr txBox="1"/>
          <p:nvPr/>
        </p:nvSpPr>
        <p:spPr>
          <a:xfrm>
            <a:off x="152400" y="4648200"/>
            <a:ext cx="891539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</a:t>
            </a:r>
            <a:r>
              <a:rPr lang="en-US" sz="23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N = 5 x 2 = 10; I/Y = 8/2 = 4; PMT = 140/2 = -70; FV = 1,000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6F6F39-BE86-4A6B-B5E8-41A8F2171748}"/>
              </a:ext>
            </a:extLst>
          </p:cNvPr>
          <p:cNvSpPr txBox="1"/>
          <p:nvPr/>
        </p:nvSpPr>
        <p:spPr>
          <a:xfrm>
            <a:off x="802139" y="5163978"/>
            <a:ext cx="338886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 = -1,243.33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536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/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6774"/>
            <a:ext cx="8046720" cy="1198626"/>
          </a:xfrm>
        </p:spPr>
        <p:txBody>
          <a:bodyPr/>
          <a:lstStyle/>
          <a:p>
            <a:r>
              <a:rPr lang="en-US" dirty="0"/>
              <a:t>Immunization—Example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7D5CAA4-E550-4EEC-A4E5-9364E85C381F}"/>
              </a:ext>
            </a:extLst>
          </p:cNvPr>
          <p:cNvSpPr txBox="1">
            <a:spLocks/>
          </p:cNvSpPr>
          <p:nvPr/>
        </p:nvSpPr>
        <p:spPr>
          <a:xfrm>
            <a:off x="304800" y="1219200"/>
            <a:ext cx="8537575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1pPr>
            <a:lvl2pPr marL="806450" indent="-3492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2pPr>
            <a:lvl3pPr marL="1263650" indent="-3492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3pPr>
            <a:lvl4pPr marL="1720850" indent="-349250" algn="l" defTabSz="914400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4pPr>
            <a:lvl5pPr marL="2178050" indent="-3492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3540125" algn="ctr"/>
                <a:tab pos="5368925" algn="ctr"/>
                <a:tab pos="7315200" algn="ctr"/>
              </a:tabLst>
            </a:pPr>
            <a:r>
              <a:rPr lang="en-US" sz="2400" b="1" dirty="0"/>
              <a:t>Situation 1—YTM </a:t>
            </a:r>
            <a:r>
              <a:rPr lang="en-US" sz="2400" b="1" i="1" dirty="0">
                <a:solidFill>
                  <a:srgbClr val="FF0000"/>
                </a:solidFill>
              </a:rPr>
              <a:t>remains</a:t>
            </a:r>
            <a:r>
              <a:rPr lang="en-US" sz="2400" b="1" dirty="0"/>
              <a:t> at 8% for 5 years: </a:t>
            </a:r>
          </a:p>
          <a:p>
            <a:pPr marL="0" indent="0">
              <a:spcBef>
                <a:spcPts val="2000"/>
              </a:spcBef>
              <a:buFont typeface="Arial" panose="020B0604020202020204" pitchFamily="34" charset="0"/>
              <a:buNone/>
              <a:tabLst>
                <a:tab pos="3540125" algn="ctr"/>
                <a:tab pos="5368925" algn="ctr"/>
                <a:tab pos="7315200" algn="ctr"/>
              </a:tabLst>
            </a:pPr>
            <a:r>
              <a:rPr lang="en-US" sz="2400" dirty="0"/>
              <a:t>	</a:t>
            </a:r>
            <a:r>
              <a:rPr lang="en-US" sz="2400" u="sng" dirty="0"/>
              <a:t>Bond A</a:t>
            </a:r>
            <a:r>
              <a:rPr lang="en-US" sz="2400" dirty="0"/>
              <a:t>	</a:t>
            </a:r>
            <a:r>
              <a:rPr lang="en-US" sz="2400" u="sng" dirty="0"/>
              <a:t>Bond B</a:t>
            </a:r>
            <a:r>
              <a:rPr lang="en-US" sz="2400" dirty="0"/>
              <a:t>	</a:t>
            </a:r>
            <a:r>
              <a:rPr lang="en-US" sz="2400" u="sng" dirty="0"/>
              <a:t>Bond C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Price in Year 5 	$1,000.00	$1,108.90	$1,201.98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$ coupon interest     	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   = $140 per year	$700.00	$700.00	$700.00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Reinvest. income       	$140.43	$140.43	$140.43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Tot. wealth in </a:t>
            </a:r>
            <a:r>
              <a:rPr lang="en-US" sz="2400" dirty="0" err="1"/>
              <a:t>Yr</a:t>
            </a:r>
            <a:r>
              <a:rPr lang="en-US" sz="2400" dirty="0"/>
              <a:t> 5 	$1,840.43	$1,949.32	$2,042.41</a:t>
            </a:r>
          </a:p>
          <a:p>
            <a:pPr marL="0" indent="0">
              <a:spcBef>
                <a:spcPts val="2000"/>
              </a:spcBef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Effect. Ann. Return	8.16%	8.16%	8.16%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3E257B-E666-43A0-8525-4866D1A35F66}"/>
              </a:ext>
            </a:extLst>
          </p:cNvPr>
          <p:cNvSpPr txBox="1"/>
          <p:nvPr/>
        </p:nvSpPr>
        <p:spPr>
          <a:xfrm>
            <a:off x="152401" y="5257800"/>
            <a:ext cx="8839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FVA: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N = 5 x 2 = 10; I/Y = 8/2 = 4; PV = 0; PMT = 140/2 = -70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C65C8E-0245-42C5-94BA-108C7040AD1B}"/>
              </a:ext>
            </a:extLst>
          </p:cNvPr>
          <p:cNvSpPr txBox="1"/>
          <p:nvPr/>
        </p:nvSpPr>
        <p:spPr>
          <a:xfrm>
            <a:off x="173672" y="5826443"/>
            <a:ext cx="21123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FV = 840.43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911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76200"/>
            <a:ext cx="8046720" cy="1198626"/>
          </a:xfrm>
        </p:spPr>
        <p:txBody>
          <a:bodyPr/>
          <a:lstStyle/>
          <a:p>
            <a:r>
              <a:rPr lang="en-US" dirty="0"/>
              <a:t>Immunization—Example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31A4B0C-DAF3-4BDE-94D4-D136CCC2E411}"/>
              </a:ext>
            </a:extLst>
          </p:cNvPr>
          <p:cNvSpPr txBox="1">
            <a:spLocks/>
          </p:cNvSpPr>
          <p:nvPr/>
        </p:nvSpPr>
        <p:spPr>
          <a:xfrm>
            <a:off x="304800" y="1219200"/>
            <a:ext cx="8537575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1pPr>
            <a:lvl2pPr marL="806450" indent="-3492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2pPr>
            <a:lvl3pPr marL="1263650" indent="-3492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3pPr>
            <a:lvl4pPr marL="1720850" indent="-349250" algn="l" defTabSz="914400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4pPr>
            <a:lvl5pPr marL="2178050" indent="-3492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3540125" algn="ctr"/>
                <a:tab pos="5368925" algn="ctr"/>
                <a:tab pos="7315200" algn="ctr"/>
              </a:tabLst>
            </a:pPr>
            <a:r>
              <a:rPr lang="en-US" sz="2400" b="1" dirty="0"/>
              <a:t>Situation 2—YTM </a:t>
            </a:r>
            <a:r>
              <a:rPr lang="en-US" sz="2400" b="1" i="1" dirty="0">
                <a:solidFill>
                  <a:srgbClr val="FF0000"/>
                </a:solidFill>
              </a:rPr>
              <a:t>increases</a:t>
            </a:r>
            <a:r>
              <a:rPr lang="en-US" sz="2400" b="1" dirty="0"/>
              <a:t> to 10% immediately after purchase and remains at that level for 5 years: </a:t>
            </a:r>
          </a:p>
          <a:p>
            <a:pPr marL="0" indent="0">
              <a:spcBef>
                <a:spcPts val="2000"/>
              </a:spcBef>
              <a:buFont typeface="Arial" panose="020B0604020202020204" pitchFamily="34" charset="0"/>
              <a:buNone/>
              <a:tabLst>
                <a:tab pos="3540125" algn="ctr"/>
                <a:tab pos="5368925" algn="ctr"/>
                <a:tab pos="7315200" algn="ctr"/>
              </a:tabLst>
            </a:pPr>
            <a:r>
              <a:rPr lang="en-US" sz="2400" dirty="0"/>
              <a:t>	</a:t>
            </a:r>
            <a:r>
              <a:rPr lang="en-US" sz="2400" u="sng" dirty="0"/>
              <a:t>Bond A</a:t>
            </a:r>
            <a:r>
              <a:rPr lang="en-US" sz="2400" dirty="0"/>
              <a:t>	</a:t>
            </a:r>
            <a:r>
              <a:rPr lang="en-US" sz="2400" u="sng" dirty="0"/>
              <a:t>Bond B</a:t>
            </a:r>
            <a:r>
              <a:rPr lang="en-US" sz="2400" dirty="0"/>
              <a:t>	</a:t>
            </a:r>
            <a:r>
              <a:rPr lang="en-US" sz="2400" u="sng" dirty="0"/>
              <a:t>Bond C</a:t>
            </a:r>
          </a:p>
          <a:p>
            <a:pPr marL="0" indent="0"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Price at year 0	$1,243.33	$1,316.89	$1,379.78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Price in Year 5 	$1,000.00	$1,070.92	$1,129.26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$ coupon interest     	$700.00	$700.00	$700.00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Reinvest. income       	$180.45	$180.45	$180.45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Tot. wealth in </a:t>
            </a:r>
            <a:r>
              <a:rPr lang="en-US" sz="2400" dirty="0" err="1"/>
              <a:t>Yr</a:t>
            </a:r>
            <a:r>
              <a:rPr lang="en-US" sz="2400" dirty="0"/>
              <a:t> 5 	$1,880.45	$1,951.37	$2,009.72</a:t>
            </a:r>
          </a:p>
          <a:p>
            <a:pPr marL="0" indent="0">
              <a:spcBef>
                <a:spcPts val="1500"/>
              </a:spcBef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Effect. Ann. Return	8.63%	8.18%	7.81%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896003-3738-4598-9391-7269F1F32EE8}"/>
              </a:ext>
            </a:extLst>
          </p:cNvPr>
          <p:cNvSpPr txBox="1"/>
          <p:nvPr/>
        </p:nvSpPr>
        <p:spPr>
          <a:xfrm>
            <a:off x="152400" y="5486400"/>
            <a:ext cx="8915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</a:t>
            </a:r>
            <a:r>
              <a:rPr lang="en-US" sz="24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 = 5 x 2 = 10; PV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-1,243.33; PMT = 0; FV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1,880.45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9EA4A3-8C61-49A2-A270-007CBAE99439}"/>
              </a:ext>
            </a:extLst>
          </p:cNvPr>
          <p:cNvSpPr txBox="1"/>
          <p:nvPr/>
        </p:nvSpPr>
        <p:spPr>
          <a:xfrm>
            <a:off x="173672" y="5943600"/>
            <a:ext cx="4093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I/Y</a:t>
            </a:r>
            <a:r>
              <a:rPr lang="en-US" sz="2400" baseline="-250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4.224 = 6-month rate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DB7AAE-AC8C-4662-8BDA-831740160F74}"/>
              </a:ext>
            </a:extLst>
          </p:cNvPr>
          <p:cNvSpPr txBox="1"/>
          <p:nvPr/>
        </p:nvSpPr>
        <p:spPr>
          <a:xfrm>
            <a:off x="4212272" y="5943600"/>
            <a:ext cx="4626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</a:t>
            </a:r>
            <a:r>
              <a:rPr lang="en-US" sz="2400" baseline="-250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(1.04224)</a:t>
            </a:r>
            <a:r>
              <a:rPr lang="en-US" sz="2400" baseline="300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- 1 = 8.63%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977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6774"/>
            <a:ext cx="8046720" cy="1198626"/>
          </a:xfrm>
        </p:spPr>
        <p:txBody>
          <a:bodyPr/>
          <a:lstStyle/>
          <a:p>
            <a:r>
              <a:rPr lang="en-US" dirty="0"/>
              <a:t>Immunization—Example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3AB288-1C39-4C06-AFAE-2459E156DF11}"/>
              </a:ext>
            </a:extLst>
          </p:cNvPr>
          <p:cNvSpPr txBox="1">
            <a:spLocks/>
          </p:cNvSpPr>
          <p:nvPr/>
        </p:nvSpPr>
        <p:spPr>
          <a:xfrm>
            <a:off x="304800" y="1219200"/>
            <a:ext cx="8537575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1pPr>
            <a:lvl2pPr marL="806450" indent="-3492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2pPr>
            <a:lvl3pPr marL="1263650" indent="-3492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3pPr>
            <a:lvl4pPr marL="1720850" indent="-349250" algn="l" defTabSz="914400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4pPr>
            <a:lvl5pPr marL="2178050" indent="-3492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3540125" algn="ctr"/>
                <a:tab pos="5368925" algn="ctr"/>
                <a:tab pos="7315200" algn="ctr"/>
              </a:tabLst>
            </a:pPr>
            <a:r>
              <a:rPr lang="en-US" sz="2400" b="1" dirty="0"/>
              <a:t>Comparison of Situation 1 and Situation 2: </a:t>
            </a:r>
          </a:p>
          <a:p>
            <a:pPr marL="0" indent="0">
              <a:spcBef>
                <a:spcPts val="2000"/>
              </a:spcBef>
              <a:buFont typeface="Arial" panose="020B0604020202020204" pitchFamily="34" charset="0"/>
              <a:buNone/>
              <a:tabLst>
                <a:tab pos="3540125" algn="ctr"/>
                <a:tab pos="5368925" algn="ctr"/>
                <a:tab pos="7315200" algn="ctr"/>
              </a:tabLst>
            </a:pPr>
            <a:r>
              <a:rPr lang="en-US" sz="2400" dirty="0"/>
              <a:t>	</a:t>
            </a:r>
            <a:r>
              <a:rPr lang="en-US" sz="2400" u="sng" dirty="0"/>
              <a:t>Bond A</a:t>
            </a:r>
            <a:r>
              <a:rPr lang="en-US" sz="2400" dirty="0"/>
              <a:t>	</a:t>
            </a:r>
            <a:r>
              <a:rPr lang="en-US" sz="2400" u="sng" dirty="0"/>
              <a:t>Bond B</a:t>
            </a:r>
            <a:r>
              <a:rPr lang="en-US" sz="2400" dirty="0"/>
              <a:t>	</a:t>
            </a:r>
            <a:r>
              <a:rPr lang="en-US" sz="2400" u="sng" dirty="0"/>
              <a:t>Bond C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Price in </a:t>
            </a:r>
            <a:r>
              <a:rPr lang="en-US" sz="2400" dirty="0" err="1"/>
              <a:t>Yr</a:t>
            </a:r>
            <a:r>
              <a:rPr lang="en-US" sz="2400" dirty="0"/>
              <a:t> 5—S1	$1,000.00	$1,108.90	$1,201.98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Price in Year 5 – S2 	</a:t>
            </a:r>
            <a:r>
              <a:rPr lang="en-US" sz="2400" u="sng" dirty="0"/>
              <a:t>1,000.00</a:t>
            </a:r>
            <a:r>
              <a:rPr lang="en-US" sz="2400" dirty="0"/>
              <a:t>	</a:t>
            </a:r>
            <a:r>
              <a:rPr lang="en-US" sz="2400" u="sng" dirty="0"/>
              <a:t>1,070.92</a:t>
            </a:r>
            <a:r>
              <a:rPr lang="en-US" sz="2400" dirty="0"/>
              <a:t>	</a:t>
            </a:r>
            <a:r>
              <a:rPr lang="en-US" sz="2400" u="sng" dirty="0"/>
              <a:t>1,129.26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Difference	</a:t>
            </a:r>
            <a:r>
              <a:rPr lang="en-US" sz="2400" dirty="0">
                <a:solidFill>
                  <a:srgbClr val="FF0000"/>
                </a:solidFill>
              </a:rPr>
              <a:t>0.00	(37.98)	(72.72)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Reinvest. 2nc.—S1	$140.43	 $140.43	 $140.43 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Reinvest. 2nc.—S2   	</a:t>
            </a:r>
            <a:r>
              <a:rPr lang="en-US" sz="2400" u="sng" dirty="0"/>
              <a:t>180.45</a:t>
            </a:r>
            <a:r>
              <a:rPr lang="en-US" sz="2400" dirty="0"/>
              <a:t>	</a:t>
            </a:r>
            <a:r>
              <a:rPr lang="en-US" sz="2400" u="sng" dirty="0"/>
              <a:t>180.45</a:t>
            </a:r>
            <a:r>
              <a:rPr lang="en-US" sz="2400" dirty="0"/>
              <a:t>	</a:t>
            </a:r>
            <a:r>
              <a:rPr lang="en-US" sz="2400" u="sng" dirty="0"/>
              <a:t>180.45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/>
              <a:t>Difference	</a:t>
            </a:r>
            <a:r>
              <a:rPr lang="en-US" sz="2400" dirty="0">
                <a:solidFill>
                  <a:srgbClr val="FF0000"/>
                </a:solidFill>
              </a:rPr>
              <a:t>40.02	40.02	40.02</a:t>
            </a:r>
          </a:p>
          <a:p>
            <a:pPr marL="0" indent="0">
              <a:spcBef>
                <a:spcPts val="2000"/>
              </a:spcBef>
              <a:buFont typeface="Arial" panose="020B0604020202020204" pitchFamily="34" charset="0"/>
              <a:buNone/>
              <a:tabLst>
                <a:tab pos="3657600" algn="dec"/>
                <a:tab pos="5603875" algn="dec"/>
                <a:tab pos="7486650" algn="dec"/>
              </a:tabLst>
            </a:pPr>
            <a:r>
              <a:rPr lang="en-US" sz="2400" dirty="0">
                <a:solidFill>
                  <a:srgbClr val="FF0000"/>
                </a:solidFill>
              </a:rPr>
              <a:t>Net Effect	$40.02	$2.04	($32.70)</a:t>
            </a:r>
            <a:r>
              <a:rPr lang="en-US" sz="2400" dirty="0"/>
              <a:t>		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187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200" y="70747"/>
            <a:ext cx="8874189" cy="1072253"/>
          </a:xfrm>
        </p:spPr>
        <p:txBody>
          <a:bodyPr anchor="t" anchorCtr="0">
            <a:normAutofit/>
          </a:bodyPr>
          <a:lstStyle/>
          <a:p>
            <a:r>
              <a:rPr lang="en-US" sz="2800" dirty="0"/>
              <a:t>Table 11.4 Terminal Value of Bond Portfolio after Five Years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57004"/>
              </p:ext>
            </p:extLst>
          </p:nvPr>
        </p:nvGraphicFramePr>
        <p:xfrm>
          <a:off x="665194" y="533400"/>
          <a:ext cx="7696200" cy="60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Payment Number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Years Remaining until Obligation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Accumulated Value of Invested</a:t>
                      </a:r>
                      <a:r>
                        <a:rPr lang="en-US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Payment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861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 Rates</a:t>
                      </a:r>
                      <a:r>
                        <a:rPr lang="en-US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remain at 8%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107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(1.08)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1,088.39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048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(1.08)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1,007.77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107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tabLst>
                          <a:tab pos="0" algn="l"/>
                          <a:tab pos="800100" algn="l"/>
                          <a:tab pos="971550" algn="l"/>
                        </a:tabLs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(1.08)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933.12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107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(1.08)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864.00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1107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(1.08)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800.00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8639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Sale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bond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10,800/1.08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</a:t>
                      </a:r>
                      <a:r>
                        <a:rPr lang="en-US" sz="1000" u="sng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10,000.00</a:t>
                      </a:r>
                      <a:endParaRPr lang="en-US" sz="1000" u="sng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14,693.28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4711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 Rates</a:t>
                      </a:r>
                      <a:r>
                        <a:rPr lang="en-US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fall to 7%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094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(1.07)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1,048.64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1107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(1.07)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980.03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1107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tabLst>
                          <a:tab pos="0" algn="l"/>
                        </a:tabLs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(1.07)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915.92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1107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(1.07)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856.00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1107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(1.07)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800.00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7048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Sale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bond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10,800/1.07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en-US" sz="1000" u="sng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10,093.46</a:t>
                      </a:r>
                      <a:endParaRPr lang="en-US" sz="1000" u="sng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4775"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14,694.05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2502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Rates</a:t>
                      </a:r>
                      <a:r>
                        <a:rPr lang="en-US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Increase to 9%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1107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(1.09)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1,129.27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1107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(1.09)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1,036.02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1107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tabLst>
                          <a:tab pos="0" algn="l"/>
                        </a:tabLs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(1.09)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950.48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1107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(1.09)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872.00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× (1.09)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800.00</a:t>
                      </a:r>
                      <a:endParaRPr lang="en-US" sz="1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0911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Sale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bond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10,800/1.09</a:t>
                      </a:r>
                      <a:r>
                        <a:rPr lang="en-US" sz="1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en-US" sz="1000" u="sng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9,908.26</a:t>
                      </a:r>
                      <a:endParaRPr lang="en-US" sz="1000" u="sng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1107"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14,696.02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999790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11.3 Growth of Invested Funds</a:t>
            </a:r>
          </a:p>
        </p:txBody>
      </p:sp>
      <p:pic>
        <p:nvPicPr>
          <p:cNvPr id="4" name="Picture 2" descr="Graph showing the growth of invested funds over tim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0640" y="1768994"/>
            <a:ext cx="6822721" cy="415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ADEE82-2400-488D-804B-B16B9EF4F471}"/>
              </a:ext>
            </a:extLst>
          </p:cNvPr>
          <p:cNvSpPr txBox="1"/>
          <p:nvPr/>
        </p:nvSpPr>
        <p:spPr>
          <a:xfrm>
            <a:off x="5060712" y="2753264"/>
            <a:ext cx="2095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Rates do not change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9C10C9-5C04-496D-A226-89CA645771BE}"/>
              </a:ext>
            </a:extLst>
          </p:cNvPr>
          <p:cNvSpPr txBox="1"/>
          <p:nvPr/>
        </p:nvSpPr>
        <p:spPr>
          <a:xfrm>
            <a:off x="3050854" y="2514600"/>
            <a:ext cx="1531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Rates increase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C5BC9E9-5F4B-4354-9D88-536BDEBDBC34}"/>
              </a:ext>
            </a:extLst>
          </p:cNvPr>
          <p:cNvCxnSpPr/>
          <p:nvPr/>
        </p:nvCxnSpPr>
        <p:spPr>
          <a:xfrm>
            <a:off x="4114800" y="2819400"/>
            <a:ext cx="381000" cy="23706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B6C5C8B-194F-4CCB-A3A2-4035A5D37B85}"/>
              </a:ext>
            </a:extLst>
          </p:cNvPr>
          <p:cNvCxnSpPr>
            <a:cxnSpLocks/>
          </p:cNvCxnSpPr>
          <p:nvPr/>
        </p:nvCxnSpPr>
        <p:spPr>
          <a:xfrm flipH="1">
            <a:off x="4692888" y="2997195"/>
            <a:ext cx="367824" cy="11853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446943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11.5 Market Value Balance Sheets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B35D43D-A929-4A10-877E-C5E6D44E7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02" y="1600200"/>
            <a:ext cx="8826644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63069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11.4 Immunization</a:t>
            </a:r>
          </a:p>
        </p:txBody>
      </p:sp>
      <p:pic>
        <p:nvPicPr>
          <p:cNvPr id="3" name="Picture 2" descr="Graph demonstrating immunizatio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0330" y="1702726"/>
            <a:ext cx="5223341" cy="393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69132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11.2 Passive Bond Management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648200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Cash Flow Matching and Deduction</a:t>
            </a:r>
          </a:p>
          <a:p>
            <a:pPr>
              <a:spcBef>
                <a:spcPts val="1000"/>
              </a:spcBef>
            </a:pPr>
            <a:r>
              <a:rPr lang="en-US" dirty="0"/>
              <a:t>Cash flow matching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Matching cash flows from fixed-income portfolio with those of obligation, perhaps with a </a:t>
            </a:r>
            <a:r>
              <a:rPr lang="en-US" dirty="0" err="1"/>
              <a:t>zer</a:t>
            </a:r>
            <a:r>
              <a:rPr lang="en-US" dirty="0"/>
              <a:t>-coupon</a:t>
            </a:r>
          </a:p>
          <a:p>
            <a:pPr>
              <a:spcBef>
                <a:spcPts val="1000"/>
              </a:spcBef>
            </a:pPr>
            <a:r>
              <a:rPr lang="en-US" dirty="0"/>
              <a:t>Deduction strategy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Multi-period cash flow matching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725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4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11.3 Convexity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600200"/>
            <a:ext cx="8557260" cy="106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Convexity</a:t>
            </a:r>
          </a:p>
          <a:p>
            <a:pPr>
              <a:spcAft>
                <a:spcPts val="3000"/>
              </a:spcAft>
            </a:pPr>
            <a:r>
              <a:rPr lang="en-US" dirty="0"/>
              <a:t>Curvature of price</a:t>
            </a:r>
            <a:r>
              <a:rPr lang="en-US" dirty="0">
                <a:latin typeface="Arial"/>
                <a:cs typeface="Arial"/>
              </a:rPr>
              <a:t>−</a:t>
            </a:r>
            <a:r>
              <a:rPr lang="en-US" dirty="0"/>
              <a:t>yield relationship of bond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4090175"/>
              </p:ext>
            </p:extLst>
          </p:nvPr>
        </p:nvGraphicFramePr>
        <p:xfrm>
          <a:off x="762000" y="2661267"/>
          <a:ext cx="5335822" cy="843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0" name="Equation" r:id="rId4" imgW="2489040" imgH="393480" progId="Equation.DSMT4">
                  <p:embed/>
                </p:oleObj>
              </mc:Choice>
              <mc:Fallback>
                <p:oleObj name="Equation" r:id="rId4" imgW="24890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0" y="2661267"/>
                        <a:ext cx="5335822" cy="8439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sz="quarter" idx="11"/>
          </p:nvPr>
        </p:nvSpPr>
        <p:spPr>
          <a:xfrm>
            <a:off x="281940" y="3581400"/>
            <a:ext cx="8557260" cy="205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Why Do Investors Like Convexity?</a:t>
            </a:r>
          </a:p>
          <a:p>
            <a:r>
              <a:rPr lang="en-US" dirty="0"/>
              <a:t>More convexity = greater price increases, smaller price decreases when interest rates fluctuate by larger amounts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8555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2" grpId="0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CAAF11B-7455-41C0-A6C0-57050D8F25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277608"/>
              </p:ext>
            </p:extLst>
          </p:nvPr>
        </p:nvGraphicFramePr>
        <p:xfrm>
          <a:off x="373380" y="1362456"/>
          <a:ext cx="8397240" cy="503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64A5A8F5-3478-4183-BABA-473AD627ADC8}"/>
              </a:ext>
            </a:extLst>
          </p:cNvPr>
          <p:cNvSpPr txBox="1">
            <a:spLocks/>
          </p:cNvSpPr>
          <p:nvPr/>
        </p:nvSpPr>
        <p:spPr>
          <a:xfrm>
            <a:off x="45720" y="0"/>
            <a:ext cx="905256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444500" indent="0" algn="ctr" defTabSz="914400" rtl="0" eaLnBrk="1" latinLnBrk="0" hangingPunct="1">
              <a:spcBef>
                <a:spcPct val="20000"/>
              </a:spcBef>
              <a:buClr>
                <a:srgbClr val="242328"/>
              </a:buClr>
              <a:buFont typeface="Arial" pitchFamily="34" charset="0"/>
              <a:buNone/>
              <a:defRPr lang="en-US" sz="3600" kern="1200" dirty="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3200" dirty="0"/>
              <a:t>Convexity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FC28DD-2390-4C64-A927-C4AB1415ECAB}"/>
              </a:ext>
            </a:extLst>
          </p:cNvPr>
          <p:cNvSpPr txBox="1"/>
          <p:nvPr/>
        </p:nvSpPr>
        <p:spPr>
          <a:xfrm>
            <a:off x="381000" y="762000"/>
            <a:ext cx="196399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Coupon = 6%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CA0998-2DE6-4A92-8804-478C1B7C3EF1}"/>
              </a:ext>
            </a:extLst>
          </p:cNvPr>
          <p:cNvSpPr txBox="1"/>
          <p:nvPr/>
        </p:nvSpPr>
        <p:spPr>
          <a:xfrm>
            <a:off x="2133600" y="2016443"/>
            <a:ext cx="10534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N = 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3F21C5-6498-487B-B628-45980C23670C}"/>
              </a:ext>
            </a:extLst>
          </p:cNvPr>
          <p:cNvSpPr txBox="1"/>
          <p:nvPr/>
        </p:nvSpPr>
        <p:spPr>
          <a:xfrm>
            <a:off x="2832706" y="2819400"/>
            <a:ext cx="10534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N =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EABAC8-0F36-447B-AA91-B10411B0A130}"/>
              </a:ext>
            </a:extLst>
          </p:cNvPr>
          <p:cNvSpPr txBox="1"/>
          <p:nvPr/>
        </p:nvSpPr>
        <p:spPr>
          <a:xfrm>
            <a:off x="2217757" y="3962400"/>
            <a:ext cx="88517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N = 5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BAC767A-B8F8-4264-97AD-06C568B9DD26}"/>
              </a:ext>
            </a:extLst>
          </p:cNvPr>
          <p:cNvCxnSpPr>
            <a:cxnSpLocks/>
          </p:cNvCxnSpPr>
          <p:nvPr/>
        </p:nvCxnSpPr>
        <p:spPr>
          <a:xfrm flipH="1">
            <a:off x="2280652" y="3137357"/>
            <a:ext cx="614948" cy="16022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475579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11.5 Bond Price Convexity</a:t>
            </a:r>
          </a:p>
        </p:txBody>
      </p:sp>
      <p:pic>
        <p:nvPicPr>
          <p:cNvPr id="11" name="Picture 3" descr="Graph presents duration approximation as a straight, downward-sloping line, while actual price change is a downward-bowed curv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3597" y="1600200"/>
            <a:ext cx="6536806" cy="4254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03393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11.4 Active Bond Management: Strategies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491836"/>
              </p:ext>
            </p:extLst>
          </p:nvPr>
        </p:nvGraphicFramePr>
        <p:xfrm>
          <a:off x="533400" y="1295400"/>
          <a:ext cx="8153400" cy="49143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3344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itchFamily="34" charset="0"/>
                          <a:cs typeface="Arial" pitchFamily="34" charset="0"/>
                        </a:rPr>
                        <a:t>Sources of Potential Profit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itchFamily="34" charset="0"/>
                          <a:cs typeface="Arial" pitchFamily="34" charset="0"/>
                        </a:rPr>
                        <a:t>Strategy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marL="0" lvl="1" indent="0" algn="ctr"/>
                      <a:r>
                        <a:rPr lang="en-US" sz="2000" b="1" dirty="0">
                          <a:latin typeface="Arial" pitchFamily="34" charset="0"/>
                          <a:cs typeface="Arial" pitchFamily="34" charset="0"/>
                        </a:rPr>
                        <a:t>Substitution swap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Exchange of one bond for bond with similar attributes and better 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itchFamily="34" charset="0"/>
                          <a:cs typeface="Arial" pitchFamily="34" charset="0"/>
                        </a:rPr>
                        <a:t>Intermarket swap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Switching from one segment of bond market to another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marL="0" lvl="1" indent="0" algn="ctr"/>
                      <a:r>
                        <a:rPr lang="en-US" sz="2000" b="1" dirty="0">
                          <a:latin typeface="Arial" pitchFamily="34" charset="0"/>
                          <a:cs typeface="Arial" pitchFamily="34" charset="0"/>
                        </a:rPr>
                        <a:t>Rate anticipation swap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Switch made in response to forecasts of interest rate changes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marL="0" lvl="1" indent="0" algn="ctr"/>
                      <a:r>
                        <a:rPr lang="en-US" sz="2000" b="1" dirty="0">
                          <a:latin typeface="Arial" pitchFamily="34" charset="0"/>
                          <a:cs typeface="Arial" pitchFamily="34" charset="0"/>
                        </a:rPr>
                        <a:t>Pure yield pickup swap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Moving to higher yield bonds, usually with longer maturities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marL="0" lvl="1" indent="0" algn="ctr"/>
                      <a:r>
                        <a:rPr lang="en-US" sz="2000" b="1" dirty="0">
                          <a:latin typeface="Arial" pitchFamily="34" charset="0"/>
                          <a:cs typeface="Arial" pitchFamily="34" charset="0"/>
                        </a:rPr>
                        <a:t>Tax swap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Swapping two similar bonds to receive tax benefit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90027">
                <a:tc>
                  <a:txBody>
                    <a:bodyPr/>
                    <a:lstStyle/>
                    <a:p>
                      <a:pPr marL="0" lvl="1" indent="0" algn="ctr">
                        <a:tabLst/>
                      </a:pPr>
                      <a:r>
                        <a:rPr lang="en-US" sz="2000" b="1" dirty="0">
                          <a:latin typeface="Arial" pitchFamily="34" charset="0"/>
                          <a:cs typeface="Arial" pitchFamily="34" charset="0"/>
                        </a:rPr>
                        <a:t>Horizon 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Forecast of bond returns based largely on prediction of yield curve at end of investment horizon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946439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11.4 Active Bond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Fixed-Income Investment Strategy</a:t>
            </a:r>
          </a:p>
          <a:p>
            <a:r>
              <a:rPr lang="en-US" dirty="0"/>
              <a:t>Key features</a:t>
            </a:r>
          </a:p>
          <a:p>
            <a:pPr lvl="1"/>
            <a:r>
              <a:rPr lang="en-US" dirty="0"/>
              <a:t>Firms respect market prices</a:t>
            </a:r>
          </a:p>
          <a:p>
            <a:pPr lvl="1"/>
            <a:r>
              <a:rPr lang="en-US" dirty="0"/>
              <a:t>To have value, information cannot already be reflected in prices</a:t>
            </a:r>
          </a:p>
          <a:p>
            <a:pPr lvl="1"/>
            <a:r>
              <a:rPr lang="en-US" dirty="0"/>
              <a:t>Interest rate movements extremely hard to predict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595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Jfp9UP1b"/>
  <p:tag name="ARTICULATE_PROJECT_OPEN" val="0"/>
  <p:tag name="ARTICULATE_SLIDE_COUNT" val="3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2406</TotalTime>
  <Words>2237</Words>
  <Application>Microsoft Office PowerPoint</Application>
  <PresentationFormat>On-screen Show (4:3)</PresentationFormat>
  <Paragraphs>350</Paragraphs>
  <Slides>37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Calibri</vt:lpstr>
      <vt:lpstr>Cambria Math</vt:lpstr>
      <vt:lpstr>Courier New</vt:lpstr>
      <vt:lpstr>Helvetica</vt:lpstr>
      <vt:lpstr>Verdana</vt:lpstr>
      <vt:lpstr>Wingdings</vt:lpstr>
      <vt:lpstr>Office Theme</vt:lpstr>
      <vt:lpstr>Equation</vt:lpstr>
      <vt:lpstr>Essentials of Investments Eleventh Edition Bodie, Kane, and Marcus</vt:lpstr>
      <vt:lpstr>11.1 Interest Rate Risk</vt:lpstr>
      <vt:lpstr>11.1 Interest Rate Risk</vt:lpstr>
      <vt:lpstr>11.1 Interest Rate Risk</vt:lpstr>
      <vt:lpstr>11.1 Interest Rate Risk</vt:lpstr>
      <vt:lpstr>Figure 11.1 Change in Bond Prices as a Function of Change in Yield to Maturity</vt:lpstr>
      <vt:lpstr>11.1 Interest Rate Risk</vt:lpstr>
      <vt:lpstr>Duration Example</vt:lpstr>
      <vt:lpstr>PowerPoint Presentation</vt:lpstr>
      <vt:lpstr>Duration</vt:lpstr>
      <vt:lpstr>Duration</vt:lpstr>
      <vt:lpstr>Spreadsheet 11.1 Calculation of Duration of Two Bonds</vt:lpstr>
      <vt:lpstr>Spreadsheet 11.2 Computing Duration</vt:lpstr>
      <vt:lpstr>11.1 Interest Rate Risk</vt:lpstr>
      <vt:lpstr>Interest Rate Risk &amp; Duration—Example </vt:lpstr>
      <vt:lpstr>Interest Rate Risk &amp; Duration—Example </vt:lpstr>
      <vt:lpstr>Interest Rate Risk &amp; Duration—Example </vt:lpstr>
      <vt:lpstr>11.1 Interest Rate Risk</vt:lpstr>
      <vt:lpstr>11.1 Interest Rate Risk</vt:lpstr>
      <vt:lpstr>Figure 11.2 Duration as Function of Maturity</vt:lpstr>
      <vt:lpstr>Annual Coupon Bond Duration</vt:lpstr>
      <vt:lpstr>11.2 Passive Bond Management</vt:lpstr>
      <vt:lpstr>Immunization—Example </vt:lpstr>
      <vt:lpstr>Immunization—Example </vt:lpstr>
      <vt:lpstr>Immunization—Example </vt:lpstr>
      <vt:lpstr>Immunization—Example </vt:lpstr>
      <vt:lpstr>Immunization—Example </vt:lpstr>
      <vt:lpstr>Table 11.4 Terminal Value of Bond Portfolio after Five Years</vt:lpstr>
      <vt:lpstr>Figure 11.3 Growth of Invested Funds</vt:lpstr>
      <vt:lpstr>Table 11.5 Market Value Balance Sheets</vt:lpstr>
      <vt:lpstr>Figure 11.4 Immunization</vt:lpstr>
      <vt:lpstr>11.2 Passive Bond Management</vt:lpstr>
      <vt:lpstr>11.3 Convexity</vt:lpstr>
      <vt:lpstr>PowerPoint Presentation</vt:lpstr>
      <vt:lpstr>Figure 11.5 Bond Price Convexity</vt:lpstr>
      <vt:lpstr>11.4 Active Bond Management: Strategies</vt:lpstr>
      <vt:lpstr>11.4 Active Bond Management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11 Managing Bond Portfolios</dc:title>
  <dc:creator>Bodie</dc:creator>
  <cp:lastModifiedBy>Besley, Scott</cp:lastModifiedBy>
  <cp:revision>551</cp:revision>
  <dcterms:created xsi:type="dcterms:W3CDTF">2017-04-26T01:00:04Z</dcterms:created>
  <dcterms:modified xsi:type="dcterms:W3CDTF">2019-11-07T22:34:07Z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1E5E527F-0A69-48D4-8ED5-B954A13DCAFA</vt:lpwstr>
  </property>
  <property fmtid="{D5CDD505-2E9C-101B-9397-08002B2CF9AE}" pid="3" name="ArticulatePath">
    <vt:lpwstr>Chapter11-11e</vt:lpwstr>
  </property>
</Properties>
</file>