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0" r:id="rId2"/>
    <p:sldId id="263" r:id="rId3"/>
    <p:sldId id="262" r:id="rId4"/>
    <p:sldId id="264" r:id="rId5"/>
    <p:sldId id="266" r:id="rId6"/>
    <p:sldId id="267" r:id="rId7"/>
    <p:sldId id="265" r:id="rId8"/>
    <p:sldId id="268" r:id="rId9"/>
    <p:sldId id="270" r:id="rId10"/>
    <p:sldId id="271" r:id="rId11"/>
    <p:sldId id="272" r:id="rId12"/>
    <p:sldId id="273" r:id="rId13"/>
    <p:sldId id="274" r:id="rId14"/>
    <p:sldId id="276" r:id="rId15"/>
    <p:sldId id="275" r:id="rId16"/>
    <p:sldId id="277" r:id="rId17"/>
    <p:sldId id="278" r:id="rId18"/>
    <p:sldId id="279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0" r:id="rId27"/>
    <p:sldId id="311" r:id="rId28"/>
    <p:sldId id="291" r:id="rId29"/>
    <p:sldId id="292" r:id="rId30"/>
    <p:sldId id="293" r:id="rId31"/>
    <p:sldId id="294" r:id="rId32"/>
    <p:sldId id="295" r:id="rId33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8000"/>
    <a:srgbClr val="000000"/>
    <a:srgbClr val="242328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6" autoAdjust="0"/>
    <p:restoredTop sz="91297" autoAdjust="0"/>
  </p:normalViewPr>
  <p:slideViewPr>
    <p:cSldViewPr>
      <p:cViewPr varScale="1">
        <p:scale>
          <a:sx n="100" d="100"/>
          <a:sy n="100" d="100"/>
        </p:scale>
        <p:origin x="17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2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3492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064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2636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3492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064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2636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3492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064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2636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/>
          </a:bodyPr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629400"/>
            <a:ext cx="2362200" cy="258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aseline="0">
                <a:solidFill>
                  <a:schemeClr val="bg1"/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dirty="0"/>
              <a:t>@2019 McGraw 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88279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  <p:sldLayoutId id="2147483654" r:id="rId5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084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0193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12</a:t>
            </a:r>
            <a:endParaRPr lang="en-US" sz="4000" dirty="0"/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Macroeconomic and Industry Analysis</a:t>
            </a: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73800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26669"/>
            <a:ext cx="8437531" cy="57707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12.1 Global Economy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481060" cy="4648200"/>
          </a:xfrm>
        </p:spPr>
        <p:txBody>
          <a:bodyPr/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National Economic Environment</a:t>
            </a:r>
          </a:p>
          <a:p>
            <a:pPr>
              <a:spcBef>
                <a:spcPts val="624"/>
              </a:spcBef>
            </a:pPr>
            <a:r>
              <a:rPr lang="en-US" dirty="0"/>
              <a:t>Crucial determinant of industry performance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dirty="0"/>
              <a:t>Exchange Rate</a:t>
            </a:r>
          </a:p>
          <a:p>
            <a:pPr>
              <a:spcBef>
                <a:spcPts val="624"/>
              </a:spcBef>
            </a:pPr>
            <a:r>
              <a:rPr lang="en-US" dirty="0"/>
              <a:t>Rate at which domestic currency can be converted into foreign currency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670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" y="170878"/>
            <a:ext cx="9052560" cy="858756"/>
          </a:xfrm>
        </p:spPr>
        <p:txBody>
          <a:bodyPr>
            <a:normAutofit/>
          </a:bodyPr>
          <a:lstStyle/>
          <a:p>
            <a:r>
              <a:rPr lang="en-US" dirty="0"/>
              <a:t>2016 Stock Market Return (%)</a:t>
            </a:r>
            <a:endParaRPr lang="ru-RU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219200"/>
            <a:ext cx="8534400" cy="4127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TABLE 12.1 </a:t>
            </a:r>
            <a:r>
              <a:rPr lang="en-US" sz="2000" dirty="0"/>
              <a:t>Economic performance</a:t>
            </a:r>
          </a:p>
        </p:txBody>
      </p:sp>
      <p:graphicFrame>
        <p:nvGraphicFramePr>
          <p:cNvPr id="2" name="Table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68607138"/>
              </p:ext>
            </p:extLst>
          </p:nvPr>
        </p:nvGraphicFramePr>
        <p:xfrm>
          <a:off x="1476851" y="1752600"/>
          <a:ext cx="6190298" cy="417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9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6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6390"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Stock Market Return, 2016</a:t>
                      </a:r>
                      <a:r>
                        <a:rPr lang="en-US" sz="800" b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In Local Currency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Stock Market Return, 2016</a:t>
                      </a:r>
                      <a:r>
                        <a:rPr lang="en-US" sz="800" b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In U.S</a:t>
                      </a:r>
                      <a:r>
                        <a:rPr lang="en-US" sz="800" b="1" u="none" strike="noStrike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Dollars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Forecasted Growth in GDP,</a:t>
                      </a:r>
                      <a:r>
                        <a:rPr lang="en-US" sz="800" b="1" u="none" strike="noStrike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2017(%)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Brazil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fontAlgn="b">
                        <a:tabLst>
                          <a:tab pos="114300" algn="l"/>
                          <a:tab pos="571500" algn="l"/>
                          <a:tab pos="685800" algn="l"/>
                          <a:tab pos="914400" algn="l"/>
                        </a:tabLst>
                      </a:pPr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42.1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74.4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Britain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−3.9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Canada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19.3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24.6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China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857250" fontAlgn="b">
                        <a:tabLst/>
                      </a:pPr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−10.7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−16.6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France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03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Germany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7.8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61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Greece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Hong Kong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India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−5.2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−0.9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Italy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−8.4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−11.6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3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Japan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561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Mexico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−12.5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Russia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800100" fontAlgn="b">
                        <a:tabLst/>
                      </a:pPr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28.9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55.4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Singapore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−0.2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South Korea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03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Spain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−0.9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−4.5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561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21.4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22.0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U.S.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14.4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79400" y="6099149"/>
            <a:ext cx="8534400" cy="3778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Source: </a:t>
            </a:r>
            <a:r>
              <a:rPr lang="en-US" sz="1800" i="1" dirty="0"/>
              <a:t>The Economist,</a:t>
            </a:r>
            <a:r>
              <a:rPr lang="en-US" sz="1800" dirty="0"/>
              <a:t> January 7, 2017.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97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22080" cy="1230312"/>
          </a:xfrm>
        </p:spPr>
        <p:txBody>
          <a:bodyPr/>
          <a:lstStyle/>
          <a:p>
            <a:r>
              <a:rPr lang="en-US" dirty="0"/>
              <a:t>Figure 12.1 Change in Real Exchange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6360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U.S. Dollar vs. Major Currencies, 2003-2016</a:t>
            </a:r>
          </a:p>
        </p:txBody>
      </p:sp>
      <p:pic>
        <p:nvPicPr>
          <p:cNvPr id="8" name="Picture 2" descr="Bar graph showing the change in the real exchange rat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8" y="2698597"/>
            <a:ext cx="7690124" cy="314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537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12.2 The Domestic Macroeconomy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45720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dirty="0"/>
              <a:t>Gross Domestic Product (GDP)</a:t>
            </a:r>
          </a:p>
          <a:p>
            <a:pPr>
              <a:spcBef>
                <a:spcPts val="1000"/>
              </a:spcBef>
            </a:pPr>
            <a:r>
              <a:rPr lang="en-US" dirty="0"/>
              <a:t>Market value of goods and services produced over period of time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Unemployment Rate</a:t>
            </a:r>
          </a:p>
          <a:p>
            <a:pPr>
              <a:spcBef>
                <a:spcPts val="1000"/>
              </a:spcBef>
            </a:pPr>
            <a:r>
              <a:rPr lang="en-US" dirty="0"/>
              <a:t>Ratio of number of unemployed to total labor force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Inflation</a:t>
            </a:r>
          </a:p>
          <a:p>
            <a:pPr>
              <a:spcBef>
                <a:spcPts val="1000"/>
              </a:spcBef>
            </a:pPr>
            <a:r>
              <a:rPr lang="en-US" dirty="0"/>
              <a:t>Rate at which general level of prices for goods and services is rising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00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12.2 The Domestic Macroeconomy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45720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Interest Rates</a:t>
            </a:r>
          </a:p>
          <a:p>
            <a:pPr>
              <a:spcBef>
                <a:spcPts val="1000"/>
              </a:spcBef>
            </a:pPr>
            <a:r>
              <a:rPr lang="en-US" dirty="0"/>
              <a:t>High interest rates reduce present value of future cash flows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Budget Deficit</a:t>
            </a:r>
          </a:p>
          <a:p>
            <a:pPr>
              <a:spcBef>
                <a:spcPts val="1000"/>
              </a:spcBef>
            </a:pPr>
            <a:r>
              <a:rPr lang="en-US" dirty="0"/>
              <a:t>Government spending in excess of government revenues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Sentiment</a:t>
            </a:r>
          </a:p>
          <a:p>
            <a:pPr>
              <a:spcBef>
                <a:spcPts val="1000"/>
              </a:spcBef>
            </a:pPr>
            <a:r>
              <a:rPr lang="en-US" dirty="0"/>
              <a:t>Consumer optimism/pessimism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65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1257300"/>
          </a:xfrm>
        </p:spPr>
        <p:txBody>
          <a:bodyPr>
            <a:normAutofit/>
          </a:bodyPr>
          <a:lstStyle/>
          <a:p>
            <a:r>
              <a:rPr lang="en-US" sz="3200" dirty="0"/>
              <a:t>Figure 12.2 S&amp;P 500 Index versus Earnings per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066800"/>
            <a:ext cx="8382000" cy="671239"/>
          </a:xfrm>
        </p:spPr>
        <p:txBody>
          <a:bodyPr>
            <a:no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1800" dirty="0"/>
              <a:t>Source: S&amp;P 500 Prices Saint Louis Fed Fred data base</a:t>
            </a:r>
          </a:p>
        </p:txBody>
      </p:sp>
      <p:pic>
        <p:nvPicPr>
          <p:cNvPr id="4" name="Picture 3" descr="Graph shows how the S&amp;P 500 has occasionally peaked above 25 times earning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33525"/>
            <a:ext cx="7800975" cy="4867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3521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12.3 Interest Rates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45720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Fundamental Factors of Interest Rates</a:t>
            </a:r>
          </a:p>
          <a:p>
            <a:pPr>
              <a:spcBef>
                <a:spcPts val="1000"/>
              </a:spcBef>
            </a:pPr>
            <a:r>
              <a:rPr lang="en-US" dirty="0"/>
              <a:t>Supply of funds from savers</a:t>
            </a:r>
          </a:p>
          <a:p>
            <a:pPr>
              <a:spcBef>
                <a:spcPts val="1000"/>
              </a:spcBef>
            </a:pPr>
            <a:r>
              <a:rPr lang="en-US" dirty="0"/>
              <a:t>Demand for funds from borrowers</a:t>
            </a:r>
          </a:p>
          <a:p>
            <a:pPr>
              <a:spcBef>
                <a:spcPts val="1000"/>
              </a:spcBef>
            </a:pPr>
            <a:r>
              <a:rPr lang="en-US" dirty="0"/>
              <a:t>Government’s net supply/demand for funds, modified by Federal Reserve</a:t>
            </a:r>
          </a:p>
          <a:p>
            <a:pPr>
              <a:spcBef>
                <a:spcPts val="1000"/>
              </a:spcBef>
            </a:pPr>
            <a:r>
              <a:rPr lang="en-US" dirty="0"/>
              <a:t>Expected rate of inflation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390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12.3 Determination of Equilibrium Real Rate of Interest</a:t>
            </a:r>
          </a:p>
        </p:txBody>
      </p:sp>
      <p:pic>
        <p:nvPicPr>
          <p:cNvPr id="8" name="Picture 2" descr="Graph showing the equilibrium point shifts dependent upon the interest rat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48" y="1981200"/>
            <a:ext cx="757670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32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12.4 Demand and Supply Shocks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Demand Shock</a:t>
            </a:r>
          </a:p>
          <a:p>
            <a:pPr>
              <a:spcBef>
                <a:spcPts val="1000"/>
              </a:spcBef>
            </a:pPr>
            <a:r>
              <a:rPr lang="en-US" dirty="0"/>
              <a:t>Event that affects demand for goods and services in economy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Supply Shock</a:t>
            </a:r>
          </a:p>
          <a:p>
            <a:pPr>
              <a:spcBef>
                <a:spcPts val="1000"/>
              </a:spcBef>
            </a:pPr>
            <a:r>
              <a:rPr lang="en-US" dirty="0"/>
              <a:t>Event that influences production capacity and costs in economy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829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12.5 Federal Government Policy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231173"/>
              </p:ext>
            </p:extLst>
          </p:nvPr>
        </p:nvGraphicFramePr>
        <p:xfrm>
          <a:off x="381000" y="2109052"/>
          <a:ext cx="8458200" cy="3752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4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3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37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515"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Fiscal Policy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of government spending and taxing for stabilizing economy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5022"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Monetary Policy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 taken by Board of Governors of Federal Reserve System to influence money supply/interest rates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834"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Supply-Side Policies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Address productive capacity of economy, goal is to induce workers/owners to produce goods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4136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12.6 Business Cycles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481060" cy="44958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Business Cycles</a:t>
            </a:r>
          </a:p>
          <a:p>
            <a:pPr>
              <a:spcBef>
                <a:spcPts val="1000"/>
              </a:spcBef>
            </a:pPr>
            <a:r>
              <a:rPr lang="en-US" dirty="0"/>
              <a:t>Recurring cycles of recession and recovery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Peak</a:t>
            </a:r>
          </a:p>
          <a:p>
            <a:pPr>
              <a:spcBef>
                <a:spcPts val="1000"/>
              </a:spcBef>
            </a:pPr>
            <a:r>
              <a:rPr lang="en-US" dirty="0"/>
              <a:t>Transition from end of expansion to start of contraction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Trough</a:t>
            </a:r>
          </a:p>
          <a:p>
            <a:pPr>
              <a:spcBef>
                <a:spcPts val="1000"/>
              </a:spcBef>
            </a:pPr>
            <a:r>
              <a:rPr lang="en-US" dirty="0"/>
              <a:t>Transition point between recession and recovery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908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Figure 12.10 Stylized Depiction of Business Cycle</a:t>
            </a:r>
          </a:p>
        </p:txBody>
      </p:sp>
      <p:pic>
        <p:nvPicPr>
          <p:cNvPr id="8" name="Picture 2" descr="Depiction of the business cyc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4866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074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12.6 Business Cycles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45720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Cyclical Industries</a:t>
            </a:r>
          </a:p>
          <a:p>
            <a:pPr>
              <a:spcBef>
                <a:spcPts val="1000"/>
              </a:spcBef>
            </a:pPr>
            <a:r>
              <a:rPr lang="en-US" dirty="0"/>
              <a:t>Industries with above-average sensitivity to state of economy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Defensive Industries</a:t>
            </a:r>
          </a:p>
          <a:p>
            <a:pPr>
              <a:spcBef>
                <a:spcPts val="1000"/>
              </a:spcBef>
            </a:pPr>
            <a:r>
              <a:rPr lang="en-US" dirty="0"/>
              <a:t>Industries with below-average sensitivity to state of economy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620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0"/>
            <a:ext cx="9022080" cy="1001712"/>
          </a:xfrm>
        </p:spPr>
        <p:txBody>
          <a:bodyPr/>
          <a:lstStyle/>
          <a:p>
            <a:r>
              <a:rPr lang="en-US" dirty="0"/>
              <a:t>Leading and Coincident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01020" y="914400"/>
            <a:ext cx="8385780" cy="1214938"/>
          </a:xfrm>
        </p:spPr>
        <p:txBody>
          <a:bodyPr>
            <a:no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1800" b="1" dirty="0"/>
              <a:t>FIGURE 12.4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1800" dirty="0"/>
              <a:t>Indexes of Leading and Coincident Indicators for the United States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1800" dirty="0"/>
              <a:t>Source: The Conference Board, </a:t>
            </a:r>
            <a:r>
              <a:rPr lang="en-US" sz="1800" i="1" dirty="0"/>
              <a:t>News Release</a:t>
            </a:r>
            <a:r>
              <a:rPr lang="en-US" sz="1800" dirty="0"/>
              <a:t>, May 18, 2017.</a:t>
            </a:r>
          </a:p>
        </p:txBody>
      </p:sp>
      <p:pic>
        <p:nvPicPr>
          <p:cNvPr id="8" name="Picture 2" descr="Time plot showing the leading and coincident economic index from 1999 to 2017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92312"/>
            <a:ext cx="6258571" cy="44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3961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" y="76200"/>
            <a:ext cx="9098280" cy="1143000"/>
          </a:xfrm>
        </p:spPr>
        <p:txBody>
          <a:bodyPr/>
          <a:lstStyle/>
          <a:p>
            <a:r>
              <a:rPr lang="en-US" dirty="0"/>
              <a:t>12.6 Business Cycles: Leading Indicators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143000"/>
            <a:ext cx="8633460" cy="5181600"/>
          </a:xfrm>
        </p:spPr>
        <p:txBody>
          <a:bodyPr>
            <a:no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200" dirty="0"/>
              <a:t>Economic series that tend to rise or fall in advance of rest of the economy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Average weekly hours of production workers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Initial claims for unemployment insurance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Manufacturers’ new orders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Institute of Supply Management Index of New Orders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New orders for nondefense capital goods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New private housing units authorized by local building permits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Yield curve: spread between 10-year T-bond yield and federal funds rate</a:t>
            </a:r>
          </a:p>
          <a:p>
            <a:pPr>
              <a:spcBef>
                <a:spcPts val="624"/>
              </a:spcBef>
            </a:pPr>
            <a:r>
              <a:rPr lang="en-US" sz="2200" dirty="0">
                <a:solidFill>
                  <a:srgbClr val="FF0000"/>
                </a:solidFill>
              </a:rPr>
              <a:t>Stock prices, 500 common stocks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Money supply (M2) growth rate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Index of consumer expectations for business conditions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74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12.6 Business Cycles: Coincident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2672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Economic series that tend to rise or fall in tandem with the rest of the economy</a:t>
            </a:r>
          </a:p>
          <a:p>
            <a:pPr>
              <a:spcBef>
                <a:spcPts val="1000"/>
              </a:spcBef>
            </a:pPr>
            <a:r>
              <a:rPr lang="en-US" dirty="0"/>
              <a:t>Employees on nonagricultural payrolls</a:t>
            </a:r>
          </a:p>
          <a:p>
            <a:pPr>
              <a:spcBef>
                <a:spcPts val="1000"/>
              </a:spcBef>
            </a:pPr>
            <a:r>
              <a:rPr lang="en-US" dirty="0"/>
              <a:t>Personal income less transfer payments</a:t>
            </a:r>
          </a:p>
          <a:p>
            <a:pPr>
              <a:spcBef>
                <a:spcPts val="1000"/>
              </a:spcBef>
            </a:pPr>
            <a:r>
              <a:rPr lang="en-US" dirty="0"/>
              <a:t>Industrial production</a:t>
            </a:r>
          </a:p>
          <a:p>
            <a:pPr>
              <a:spcBef>
                <a:spcPts val="1000"/>
              </a:spcBef>
            </a:pPr>
            <a:r>
              <a:rPr lang="en-US" dirty="0"/>
              <a:t>Manufacturing and trade sales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9480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12.6 Business Cycles: Lagging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371600"/>
            <a:ext cx="8633460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dirty="0"/>
              <a:t>Economic series that tend to rise or fall behind the rest of the economy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Average duration of unemployment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Ratio of trade inventories to sales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Change in index of labor cost per unit of output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Average prime rate charged by banks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Commercial and industrial loans outstanding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Ratio of consumer installment credit outstanding to personal income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Change in consumer price index for services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336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12.7 Industry Analysis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04800" y="1524000"/>
            <a:ext cx="8557260" cy="48768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Defining an Industry</a:t>
            </a:r>
          </a:p>
          <a:p>
            <a:pPr>
              <a:spcBef>
                <a:spcPts val="1000"/>
              </a:spcBef>
            </a:pPr>
            <a:r>
              <a:rPr lang="en-US" dirty="0"/>
              <a:t>NAICS (North American Industry Classification System) codes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Classification of firms into industry groups using numerical codes to identify industries</a:t>
            </a:r>
          </a:p>
          <a:p>
            <a:pPr>
              <a:spcBef>
                <a:spcPts val="1000"/>
              </a:spcBef>
            </a:pPr>
            <a:r>
              <a:rPr lang="en-US" dirty="0"/>
              <a:t>Sensitivity to the Business Cycle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Sensitivity of sales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Operating leverage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Financial leverage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948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98280" cy="1154112"/>
          </a:xfrm>
        </p:spPr>
        <p:txBody>
          <a:bodyPr/>
          <a:lstStyle/>
          <a:p>
            <a:r>
              <a:rPr lang="en-US" dirty="0"/>
              <a:t>Table 12.5 Examples of NAICS Industry Codes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611343"/>
              </p:ext>
            </p:extLst>
          </p:nvPr>
        </p:nvGraphicFramePr>
        <p:xfrm>
          <a:off x="914400" y="1295400"/>
          <a:ext cx="7203536" cy="4800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NAICS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Code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NAICS Title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0188" indent="0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Construction of Buildings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00050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Residential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14350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Residential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236115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630238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New Single-Family Housing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236116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630238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New Multifamily Housing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236117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630238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New Housing Operative Builders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236118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630238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Residential Remodelers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Nonresidential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30188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Industrial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236210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00050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Industrial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Commercial and Institutional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236220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00050" algn="l" fontAlgn="b"/>
                      <a:r>
                        <a:rPr lang="en-US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Commercial and Institutional Building Construction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02824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0"/>
            <a:ext cx="9052560" cy="932822"/>
          </a:xfrm>
        </p:spPr>
        <p:txBody>
          <a:bodyPr/>
          <a:lstStyle/>
          <a:p>
            <a:r>
              <a:rPr lang="en-US" dirty="0"/>
              <a:t>Figure 12.6 Return on Equity, 2016</a:t>
            </a:r>
          </a:p>
        </p:txBody>
      </p:sp>
      <p:pic>
        <p:nvPicPr>
          <p:cNvPr id="8" name="Picture 2" descr="Bar graph showing the return on equity for various sector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18165"/>
            <a:ext cx="6005080" cy="520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6528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0"/>
            <a:ext cx="9098280" cy="1230312"/>
          </a:xfrm>
        </p:spPr>
        <p:txBody>
          <a:bodyPr>
            <a:normAutofit/>
          </a:bodyPr>
          <a:lstStyle/>
          <a:p>
            <a:r>
              <a:rPr lang="en-US" sz="3200" dirty="0"/>
              <a:t>Figure 12.7 Industry Stock Price Performance, 2016</a:t>
            </a:r>
          </a:p>
        </p:txBody>
      </p:sp>
      <p:pic>
        <p:nvPicPr>
          <p:cNvPr id="9" name="Picture 4" descr="Bar graph showing the industry stock price performance for various industrie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66800"/>
            <a:ext cx="7473406" cy="5257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6041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Industry Stock Price Performance, 2013 versus 2016</a:t>
            </a:r>
          </a:p>
        </p:txBody>
      </p:sp>
      <p:pic>
        <p:nvPicPr>
          <p:cNvPr id="11" name="Picture 2" descr="Bar graph illustrates rate of return (as a percentage) for 20 industries comparing 2016 to 2012.">
            <a:extLst>
              <a:ext uri="{FF2B5EF4-FFF2-40B4-BE49-F238E27FC236}">
                <a16:creationId xmlns:a16="http://schemas.microsoft.com/office/drawing/2014/main" id="{9031CE6D-94FA-46DC-8402-A5FE555B0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8"/>
          <a:stretch/>
        </p:blipFill>
        <p:spPr bwMode="auto">
          <a:xfrm>
            <a:off x="1943876" y="1635096"/>
            <a:ext cx="5295124" cy="423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2314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12.8 ROE of Application Software Firms</a:t>
            </a:r>
          </a:p>
        </p:txBody>
      </p:sp>
      <p:pic>
        <p:nvPicPr>
          <p:cNvPr id="8" name="Picture 2" descr="Bar graph showing return of investment for software firm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1" y="1904999"/>
            <a:ext cx="7889759" cy="3575655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6246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70747"/>
            <a:ext cx="9052560" cy="1072253"/>
          </a:xfrm>
        </p:spPr>
        <p:txBody>
          <a:bodyPr/>
          <a:lstStyle/>
          <a:p>
            <a:r>
              <a:rPr lang="en-US" dirty="0"/>
              <a:t>Industry Cyclicality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066800"/>
            <a:ext cx="8636000" cy="1219200"/>
          </a:xfrm>
        </p:spPr>
        <p:txBody>
          <a:bodyPr>
            <a:no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000" b="1" dirty="0"/>
              <a:t>FIGURE 12.9 </a:t>
            </a:r>
            <a:r>
              <a:rPr lang="en-US" sz="2000" dirty="0"/>
              <a:t>Industry cyclicality. Growth in sales, year over year, in two industries. Source: U.S. Census Bureau, www.census.gov/retail/index.html</a:t>
            </a:r>
          </a:p>
        </p:txBody>
      </p:sp>
      <p:pic>
        <p:nvPicPr>
          <p:cNvPr id="11" name="Picture 2" descr="Graph compares the fluctuations in spending on jewelry to the relatively stable spending on groceries from 1993 to 2017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5714286" cy="444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9154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12.7 Industry Analysis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Sector Rotation</a:t>
            </a:r>
          </a:p>
          <a:p>
            <a:pPr>
              <a:spcBef>
                <a:spcPts val="1000"/>
              </a:spcBef>
            </a:pPr>
            <a:r>
              <a:rPr lang="en-US" dirty="0"/>
              <a:t>Shifting portfolio into industry sectors expected to outperform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Based on macroeconomic forecasts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After peak, defensive industries often better performers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In trough, capital goods industries often better performers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In expansion, cyclical industries often better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387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Figure 12.10 Stylized Depiction of Business Cycle</a:t>
            </a:r>
          </a:p>
        </p:txBody>
      </p:sp>
      <p:pic>
        <p:nvPicPr>
          <p:cNvPr id="8" name="Picture 2" descr="Depiction of the business cyc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4866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3B6C8A-D6E6-4FAC-B394-512C7C5083AC}"/>
              </a:ext>
            </a:extLst>
          </p:cNvPr>
          <p:cNvSpPr txBox="1"/>
          <p:nvPr/>
        </p:nvSpPr>
        <p:spPr>
          <a:xfrm>
            <a:off x="3124200" y="3886200"/>
            <a:ext cx="1368195" cy="769441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Defensive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industries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FB76A-7531-4A5B-9FE2-7F28DAE3C73E}"/>
              </a:ext>
            </a:extLst>
          </p:cNvPr>
          <p:cNvSpPr txBox="1"/>
          <p:nvPr/>
        </p:nvSpPr>
        <p:spPr>
          <a:xfrm>
            <a:off x="4069795" y="4793159"/>
            <a:ext cx="1035605" cy="769441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Capital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goods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6751E5-DD51-4360-A9A1-6A9FC3D86B05}"/>
              </a:ext>
            </a:extLst>
          </p:cNvPr>
          <p:cNvSpPr txBox="1"/>
          <p:nvPr/>
        </p:nvSpPr>
        <p:spPr>
          <a:xfrm>
            <a:off x="4712967" y="3886199"/>
            <a:ext cx="1306833" cy="769441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Cyclical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industries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396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35" y="423902"/>
            <a:ext cx="8962931" cy="844472"/>
          </a:xfrm>
        </p:spPr>
        <p:txBody>
          <a:bodyPr/>
          <a:lstStyle/>
          <a:p>
            <a:r>
              <a:rPr lang="en-US" dirty="0"/>
              <a:t>Figure 12.11 Sector Rotation</a:t>
            </a:r>
          </a:p>
        </p:txBody>
      </p:sp>
      <p:pic>
        <p:nvPicPr>
          <p:cNvPr id="9" name="Picture 2" descr="Circular diagram illustrates the recession, recovery/boom cyc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361" y="1805130"/>
            <a:ext cx="6123278" cy="390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4686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12.7 Industry Analysis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Industry Life Cycles:</a:t>
            </a:r>
          </a:p>
          <a:p>
            <a:pPr>
              <a:spcBef>
                <a:spcPts val="1000"/>
              </a:spcBef>
            </a:pPr>
            <a:r>
              <a:rPr lang="en-US" dirty="0"/>
              <a:t>Start-up stage: Often characterized by new technology/product</a:t>
            </a:r>
          </a:p>
          <a:p>
            <a:pPr>
              <a:spcBef>
                <a:spcPts val="1000"/>
              </a:spcBef>
            </a:pPr>
            <a:r>
              <a:rPr lang="en-US" dirty="0"/>
              <a:t>Consolidation stage: Industry leaders begin to emerge</a:t>
            </a:r>
          </a:p>
          <a:p>
            <a:pPr>
              <a:spcBef>
                <a:spcPts val="1000"/>
              </a:spcBef>
            </a:pPr>
            <a:r>
              <a:rPr lang="en-US" dirty="0"/>
              <a:t>Maturity stage: Product reaches potential for use by consumers</a:t>
            </a:r>
          </a:p>
          <a:p>
            <a:pPr>
              <a:spcBef>
                <a:spcPts val="1000"/>
              </a:spcBef>
            </a:pPr>
            <a:r>
              <a:rPr lang="en-US" dirty="0"/>
              <a:t>Relative decline: May grow less than rest of economy or shrink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74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" y="217488"/>
            <a:ext cx="9098280" cy="1077912"/>
          </a:xfrm>
        </p:spPr>
        <p:txBody>
          <a:bodyPr/>
          <a:lstStyle/>
          <a:p>
            <a:r>
              <a:rPr lang="en-US" dirty="0"/>
              <a:t>Figure 12.12 Industry Life Cycle</a:t>
            </a:r>
          </a:p>
        </p:txBody>
      </p:sp>
      <p:pic>
        <p:nvPicPr>
          <p:cNvPr id="9" name="Picture 2" descr="Graph plots theoretical rise and fall sales over time of a typical business to illustrate the industry life cyc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820853" cy="500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9931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12.7 Industry Analysis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958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/>
              <a:t>Industry Structure and Performance</a:t>
            </a:r>
          </a:p>
          <a:p>
            <a:pPr>
              <a:spcBef>
                <a:spcPts val="1200"/>
              </a:spcBef>
            </a:pPr>
            <a:r>
              <a:rPr lang="en-US" dirty="0"/>
              <a:t>Threat of entry: New entrants to industry pressure price/profits</a:t>
            </a:r>
          </a:p>
          <a:p>
            <a:pPr>
              <a:spcBef>
                <a:spcPts val="1200"/>
              </a:spcBef>
            </a:pPr>
            <a:r>
              <a:rPr lang="en-US" dirty="0"/>
              <a:t>Rivalry between existing competitors: Market share competition pressures price/profits</a:t>
            </a:r>
          </a:p>
          <a:p>
            <a:pPr>
              <a:spcBef>
                <a:spcPts val="1200"/>
              </a:spcBef>
            </a:pPr>
            <a:r>
              <a:rPr lang="en-US" dirty="0"/>
              <a:t>Pressure from substitute products: Firms in related industries can threaten market share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767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12.7 Industry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Industry Structure and Performance</a:t>
            </a:r>
          </a:p>
          <a:p>
            <a:pPr>
              <a:spcBef>
                <a:spcPts val="1000"/>
              </a:spcBef>
            </a:pPr>
            <a:r>
              <a:rPr lang="en-US" dirty="0"/>
              <a:t>Bargaining power of buyers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Large-scale buyers have considerable bargaining power</a:t>
            </a:r>
          </a:p>
          <a:p>
            <a:pPr>
              <a:spcBef>
                <a:spcPts val="1000"/>
              </a:spcBef>
            </a:pPr>
            <a:r>
              <a:rPr lang="en-US" dirty="0"/>
              <a:t>Bargaining power of suppliers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Large-scale suppliers have considerable bargaining power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074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2346</TotalTime>
  <Words>1097</Words>
  <Application>Microsoft Office PowerPoint</Application>
  <PresentationFormat>On-screen Show (4:3)</PresentationFormat>
  <Paragraphs>246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Courier New</vt:lpstr>
      <vt:lpstr>Helvetica</vt:lpstr>
      <vt:lpstr>Verdana</vt:lpstr>
      <vt:lpstr>Wingdings</vt:lpstr>
      <vt:lpstr>Office Theme</vt:lpstr>
      <vt:lpstr>Essentials of Investments Eleventh Edition Bodie, Kane, and Marcus</vt:lpstr>
      <vt:lpstr>12.1 Global Economy</vt:lpstr>
      <vt:lpstr>2016 Stock Market Return (%)</vt:lpstr>
      <vt:lpstr>Figure 12.1 Change in Real Exchange Rate</vt:lpstr>
      <vt:lpstr>12.2 The Domestic Macroeconomy</vt:lpstr>
      <vt:lpstr>12.2 The Domestic Macroeconomy</vt:lpstr>
      <vt:lpstr>Figure 12.2 S&amp;P 500 Index versus Earnings per Share</vt:lpstr>
      <vt:lpstr>12.3 Interest Rates</vt:lpstr>
      <vt:lpstr>Figure 12.3 Determination of Equilibrium Real Rate of Interest</vt:lpstr>
      <vt:lpstr>12.4 Demand and Supply Shocks</vt:lpstr>
      <vt:lpstr>12.5 Federal Government Policy</vt:lpstr>
      <vt:lpstr>12.6 Business Cycles</vt:lpstr>
      <vt:lpstr>Figure 12.10 Stylized Depiction of Business Cycle</vt:lpstr>
      <vt:lpstr>12.6 Business Cycles</vt:lpstr>
      <vt:lpstr>Leading and Coincident Indicators</vt:lpstr>
      <vt:lpstr>12.6 Business Cycles: Leading Indicators</vt:lpstr>
      <vt:lpstr>12.6 Business Cycles: Coincident Indicators</vt:lpstr>
      <vt:lpstr>12.6 Business Cycles: Lagging Indicators</vt:lpstr>
      <vt:lpstr>12.7 Industry Analysis</vt:lpstr>
      <vt:lpstr>Table 12.5 Examples of NAICS Industry Codes</vt:lpstr>
      <vt:lpstr>Figure 12.6 Return on Equity, 2016</vt:lpstr>
      <vt:lpstr>Figure 12.7 Industry Stock Price Performance, 2016</vt:lpstr>
      <vt:lpstr>Industry Stock Price Performance, 2013 versus 2016</vt:lpstr>
      <vt:lpstr>Figure 12.8 ROE of Application Software Firms</vt:lpstr>
      <vt:lpstr>Industry Cyclicality</vt:lpstr>
      <vt:lpstr>12.7 Industry Analysis</vt:lpstr>
      <vt:lpstr>Figure 12.10 Stylized Depiction of Business Cycle</vt:lpstr>
      <vt:lpstr>Figure 12.11 Sector Rotation</vt:lpstr>
      <vt:lpstr>12.7 Industry Analysis</vt:lpstr>
      <vt:lpstr>Figure 12.12 Industry Life Cycle</vt:lpstr>
      <vt:lpstr>12.7 Industry Analysis</vt:lpstr>
      <vt:lpstr>12.7 Industry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 Macroeconomic and Industry Analysis</dc:title>
  <dc:creator>Bodie</dc:creator>
  <cp:lastModifiedBy>Besley, Scott</cp:lastModifiedBy>
  <cp:revision>478</cp:revision>
  <dcterms:created xsi:type="dcterms:W3CDTF">2017-04-26T01:00:04Z</dcterms:created>
  <dcterms:modified xsi:type="dcterms:W3CDTF">2019-11-07T22:38:24Z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9888F0F6-C638-4FAF-B4D3-4BCF48254D29</vt:lpwstr>
  </property>
  <property fmtid="{D5CDD505-2E9C-101B-9397-08002B2CF9AE}" pid="3" name="ArticulatePath">
    <vt:lpwstr>Chapter12-11e</vt:lpwstr>
  </property>
</Properties>
</file>