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60" r:id="rId2"/>
    <p:sldId id="261" r:id="rId3"/>
    <p:sldId id="294" r:id="rId4"/>
    <p:sldId id="264" r:id="rId5"/>
    <p:sldId id="295" r:id="rId6"/>
    <p:sldId id="266" r:id="rId7"/>
    <p:sldId id="267" r:id="rId8"/>
    <p:sldId id="268" r:id="rId9"/>
    <p:sldId id="303" r:id="rId10"/>
    <p:sldId id="269" r:id="rId11"/>
    <p:sldId id="296" r:id="rId12"/>
    <p:sldId id="304" r:id="rId13"/>
    <p:sldId id="334" r:id="rId14"/>
    <p:sldId id="336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97" r:id="rId26"/>
    <p:sldId id="299" r:id="rId27"/>
    <p:sldId id="300" r:id="rId28"/>
    <p:sldId id="298" r:id="rId29"/>
    <p:sldId id="301" r:id="rId30"/>
    <p:sldId id="283" r:id="rId31"/>
    <p:sldId id="284" r:id="rId32"/>
  </p:sldIdLst>
  <p:sldSz cx="9144000" cy="6858000" type="screen4x3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42328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79" autoAdjust="0"/>
    <p:restoredTop sz="89196" autoAdjust="0"/>
  </p:normalViewPr>
  <p:slideViewPr>
    <p:cSldViewPr>
      <p:cViewPr varScale="1">
        <p:scale>
          <a:sx n="98" d="100"/>
          <a:sy n="98" d="100"/>
        </p:scale>
        <p:origin x="163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85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23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582A5-E592-4D56-958B-56E54152252B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2C072-76FC-4439-8E21-B179EA1F4A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185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B3C75-08A5-4994-A3E6-7DBDB37BC5E8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55D2A-133C-4D7D-81D4-14D33A9140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97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55D2A-133C-4D7D-81D4-14D33A91400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494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600200"/>
          </a:xfrm>
        </p:spPr>
        <p:txBody>
          <a:bodyPr/>
          <a:lstStyle>
            <a:lvl1pPr algn="l">
              <a:spcBef>
                <a:spcPts val="600"/>
              </a:spcBef>
              <a:buClr>
                <a:srgbClr val="000000"/>
              </a:buClr>
              <a:defRPr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362200"/>
            <a:ext cx="5943600" cy="28194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buClr>
                <a:srgbClr val="000000"/>
              </a:buClr>
              <a:defRPr lang="en-US" sz="4400">
                <a:solidFill>
                  <a:schemeClr val="tx1"/>
                </a:solidFill>
                <a:latin typeface="Helvetica" pitchFamily="34" charset="0"/>
                <a:ea typeface="Verdana" pitchFamily="34" charset="0"/>
                <a:cs typeface="Helvetica" pitchFamily="34" charset="0"/>
              </a:defRPr>
            </a:lvl1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09600" y="6277998"/>
            <a:ext cx="7924800" cy="503802"/>
          </a:xfrm>
        </p:spPr>
        <p:txBody>
          <a:bodyPr anchor="ctr">
            <a:noAutofit/>
          </a:bodyPr>
          <a:lstStyle>
            <a:lvl1pPr marL="0" indent="0" algn="ctr">
              <a:buClr>
                <a:srgbClr val="000000"/>
              </a:buClr>
              <a:buNone/>
              <a:defRPr sz="12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2pPr>
            <a:lvl3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3pPr>
            <a:lvl4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4pPr>
            <a:lvl5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295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295400"/>
          </a:xfrm>
        </p:spPr>
        <p:txBody>
          <a:bodyPr/>
          <a:lstStyle>
            <a:lvl1pPr marL="3492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8064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2636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7208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>
              <a:buClr>
                <a:srgbClr val="000000"/>
              </a:buCl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281940" y="3429000"/>
            <a:ext cx="8557260" cy="1246909"/>
          </a:xfrm>
        </p:spPr>
        <p:txBody>
          <a:bodyPr/>
          <a:lstStyle>
            <a:lvl1pPr marL="3492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8064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2636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7208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81940" y="5006340"/>
            <a:ext cx="8557260" cy="1089660"/>
          </a:xfrm>
        </p:spPr>
        <p:txBody>
          <a:bodyPr/>
          <a:lstStyle>
            <a:lvl1pPr marL="3492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8064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2636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7208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0764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79400" y="1752600"/>
            <a:ext cx="8534400" cy="12954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79400" y="4515323"/>
            <a:ext cx="8534400" cy="8186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81940" y="5672161"/>
            <a:ext cx="8557260" cy="728639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>
                <a:latin typeface="Arial" pitchFamily="34" charset="0"/>
                <a:cs typeface="Arial" pitchFamily="34" charset="0"/>
              </a:defRPr>
            </a:lvl1pPr>
            <a:lvl2pPr>
              <a:defRPr lang="en-US" smtClean="0">
                <a:latin typeface="Arial" pitchFamily="34" charset="0"/>
                <a:cs typeface="Arial" pitchFamily="34" charset="0"/>
              </a:defRPr>
            </a:lvl2pPr>
            <a:lvl3pPr>
              <a:defRPr lang="en-US" smtClean="0">
                <a:latin typeface="Arial" pitchFamily="34" charset="0"/>
                <a:cs typeface="Arial" pitchFamily="34" charset="0"/>
              </a:defRPr>
            </a:lvl3pPr>
            <a:lvl4pPr>
              <a:defRPr lang="en-US" smtClean="0">
                <a:latin typeface="Arial" pitchFamily="34" charset="0"/>
                <a:cs typeface="Arial" pitchFamily="34" charset="0"/>
              </a:defRPr>
            </a:lvl4pPr>
            <a:lvl5pPr>
              <a:defRPr lang="ru-RU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1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857500" y="3200400"/>
            <a:ext cx="3429000" cy="12192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4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040" y="2867787"/>
            <a:ext cx="8046720" cy="1198626"/>
          </a:xfrm>
        </p:spPr>
        <p:txBody>
          <a:bodyPr>
            <a:noAutofit/>
          </a:bodyPr>
          <a:lstStyle>
            <a:lvl1pPr marL="444500" indent="0" algn="ctr" defTabSz="914400" rtl="0" eaLnBrk="1" latinLnBrk="0" hangingPunct="1">
              <a:spcBef>
                <a:spcPct val="20000"/>
              </a:spcBef>
              <a:buClr>
                <a:srgbClr val="242328"/>
              </a:buClr>
              <a:buFont typeface="Arial" pitchFamily="34" charset="0"/>
              <a:buNone/>
              <a:defRPr lang="en-US" sz="3600" kern="1200" dirty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50558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2971800"/>
            <a:ext cx="8229600" cy="1143000"/>
          </a:xfrm>
        </p:spPr>
        <p:txBody>
          <a:bodyPr>
            <a:normAutofit/>
          </a:bodyPr>
          <a:lstStyle>
            <a:lvl1pPr algn="ctr"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0" y="6629400"/>
            <a:ext cx="2362200" cy="258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aseline="0">
                <a:solidFill>
                  <a:schemeClr val="bg1"/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 dirty="0"/>
              <a:t>@2019 McGraw Hill Education.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367247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770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640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txStyles>
    <p:titleStyle>
      <a:lvl1pPr algn="ctr" defTabSz="914400" rtl="0" eaLnBrk="1" latinLnBrk="0" hangingPunct="1">
        <a:spcBef>
          <a:spcPts val="600"/>
        </a:spcBef>
        <a:buNone/>
        <a:defRPr sz="3600" kern="1200">
          <a:solidFill>
            <a:schemeClr val="tx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92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1pPr>
      <a:lvl2pPr marL="8064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2pPr>
      <a:lvl3pPr marL="12636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3pPr>
      <a:lvl4pPr marL="1720850" indent="-34925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4pPr>
      <a:lvl5pPr marL="21780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wmf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wmf"/><Relationship Id="rId2" Type="http://schemas.openxmlformats.org/officeDocument/2006/relationships/tags" Target="../tags/tag15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wmf"/><Relationship Id="rId2" Type="http://schemas.openxmlformats.org/officeDocument/2006/relationships/tags" Target="../tags/tag19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9.emf"/><Relationship Id="rId2" Type="http://schemas.openxmlformats.org/officeDocument/2006/relationships/tags" Target="../tags/tag29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0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2.wmf"/><Relationship Id="rId2" Type="http://schemas.openxmlformats.org/officeDocument/2006/relationships/tags" Target="../tags/tag31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6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08460"/>
            <a:ext cx="9144000" cy="164414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i="1" dirty="0">
                <a:latin typeface="Helvetica" pitchFamily="34" charset="0"/>
                <a:cs typeface="Helvetica" pitchFamily="34" charset="0"/>
              </a:rPr>
              <a:t>Essentials of Investments</a:t>
            </a:r>
            <a:br>
              <a:rPr lang="en-US" dirty="0">
                <a:latin typeface="Helvetica" pitchFamily="34" charset="0"/>
                <a:cs typeface="Helvetica" pitchFamily="34" charset="0"/>
              </a:rPr>
            </a:br>
            <a:r>
              <a:rPr lang="en-US" sz="3200" dirty="0">
                <a:latin typeface="Helvetica" pitchFamily="34" charset="0"/>
                <a:cs typeface="Helvetica" pitchFamily="34" charset="0"/>
              </a:rPr>
              <a:t>Eleventh Edition</a:t>
            </a:r>
            <a:br>
              <a:rPr lang="en-US" sz="3200" dirty="0">
                <a:latin typeface="Helvetica" pitchFamily="34" charset="0"/>
                <a:cs typeface="Helvetica" pitchFamily="34" charset="0"/>
              </a:rPr>
            </a:br>
            <a:r>
              <a:rPr lang="en-US" sz="2800" dirty="0">
                <a:latin typeface="Helvetica" pitchFamily="34" charset="0"/>
                <a:cs typeface="Helvetica" pitchFamily="34" charset="0"/>
              </a:rPr>
              <a:t>Bodie, Kane, and Marcus</a:t>
            </a:r>
            <a:endParaRPr lang="en-US" sz="32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52500" y="2019300"/>
            <a:ext cx="7239000" cy="2819400"/>
          </a:xfrm>
        </p:spPr>
        <p:txBody>
          <a:bodyPr>
            <a:normAutofit/>
          </a:bodyPr>
          <a:lstStyle/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b="1" dirty="0">
                <a:latin typeface="Helvetica" pitchFamily="34" charset="0"/>
                <a:cs typeface="Helvetica" pitchFamily="34" charset="0"/>
              </a:rPr>
              <a:t>Chapter 13</a:t>
            </a:r>
            <a:endParaRPr lang="en-US" sz="4000" dirty="0">
              <a:latin typeface="Helvetica" pitchFamily="34" charset="0"/>
              <a:cs typeface="Helvetica" pitchFamily="34" charset="0"/>
            </a:endParaRPr>
          </a:p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600" dirty="0"/>
              <a:t>Equity Valuation</a:t>
            </a:r>
            <a:endParaRPr lang="en-US" sz="3600" b="1" dirty="0"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10" name="Picture 9" descr="McGraw Hill Education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" y="6273800"/>
            <a:ext cx="503699" cy="503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30269" y="6226669"/>
            <a:ext cx="8437531" cy="577077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sz="1200" dirty="0"/>
              <a:t>© </a:t>
            </a:r>
            <a:r>
              <a:rPr lang="en-US" sz="1200" dirty="0"/>
              <a:t>2019 </a:t>
            </a:r>
            <a:r>
              <a:rPr sz="1200" dirty="0"/>
              <a:t>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787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13.1 Equity Valuation</a:t>
            </a:r>
            <a:endParaRPr lang="ru-RU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281940" y="1219200"/>
            <a:ext cx="8557260" cy="3429000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Book Value</a:t>
            </a:r>
          </a:p>
          <a:p>
            <a:pPr>
              <a:spcBef>
                <a:spcPts val="1000"/>
              </a:spcBef>
            </a:pPr>
            <a:r>
              <a:rPr lang="en-US" dirty="0"/>
              <a:t>Net worth of common equity according to a firm’s balance sheet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Limitations of Book Value</a:t>
            </a:r>
          </a:p>
          <a:p>
            <a:pPr>
              <a:spcBef>
                <a:spcPts val="1000"/>
              </a:spcBef>
            </a:pPr>
            <a:r>
              <a:rPr lang="en-US" dirty="0"/>
              <a:t>Liquidation value: Net amount realized by selling assets of firm and paying off debt</a:t>
            </a:r>
          </a:p>
          <a:p>
            <a:pPr>
              <a:spcBef>
                <a:spcPts val="1000"/>
              </a:spcBef>
            </a:pPr>
            <a:r>
              <a:rPr lang="en-US" dirty="0"/>
              <a:t>Replacement cost: Cost to replace firm’s assets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83D7627-8AAF-4C86-82EC-D1FF937B84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425737"/>
              </p:ext>
            </p:extLst>
          </p:nvPr>
        </p:nvGraphicFramePr>
        <p:xfrm>
          <a:off x="2057400" y="4648200"/>
          <a:ext cx="28670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Equation" r:id="rId4" imgW="2867086" imgH="914361" progId="Equation.DSMT4">
                  <p:embed/>
                </p:oleObj>
              </mc:Choice>
              <mc:Fallback>
                <p:oleObj name="Equation" r:id="rId4" imgW="2867086" imgH="91436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57400" y="4648200"/>
                        <a:ext cx="2867025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FB1D2562-0CC6-4355-AEB0-DBC89BC905D5}"/>
              </a:ext>
            </a:extLst>
          </p:cNvPr>
          <p:cNvSpPr/>
          <p:nvPr/>
        </p:nvSpPr>
        <p:spPr>
          <a:xfrm>
            <a:off x="685800" y="5674043"/>
            <a:ext cx="7924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 high Tobin’s q will attract competition; should trend to 1.0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E76140-1A7D-460C-A03D-729C68BA665E}"/>
              </a:ext>
            </a:extLst>
          </p:cNvPr>
          <p:cNvSpPr/>
          <p:nvPr/>
        </p:nvSpPr>
        <p:spPr>
          <a:xfrm>
            <a:off x="281940" y="4800600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9725" indent="-339725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Tobin’s q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08039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13.2 Intrinsic Value versus Market Price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9786379"/>
              </p:ext>
            </p:extLst>
          </p:nvPr>
        </p:nvGraphicFramePr>
        <p:xfrm>
          <a:off x="1039813" y="1223962"/>
          <a:ext cx="7065962" cy="11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7" name="Equation" r:id="rId4" imgW="2997000" imgH="482400" progId="Equation.DSMT4">
                  <p:embed/>
                </p:oleObj>
              </mc:Choice>
              <mc:Fallback>
                <p:oleObj name="Equation" r:id="rId4" imgW="299700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39813" y="1223962"/>
                        <a:ext cx="7065962" cy="1138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304800" y="2362200"/>
            <a:ext cx="8557260" cy="1447800"/>
          </a:xfrm>
        </p:spPr>
        <p:txBody>
          <a:bodyPr>
            <a:noAutofit/>
          </a:bodyPr>
          <a:lstStyle/>
          <a:p>
            <a:pPr>
              <a:spcBef>
                <a:spcPts val="624"/>
              </a:spcBef>
            </a:pPr>
            <a:r>
              <a:rPr lang="en-US" sz="2400" i="1" dirty="0"/>
              <a:t>E</a:t>
            </a:r>
            <a:r>
              <a:rPr lang="en-US" sz="2400" dirty="0"/>
              <a:t>(</a:t>
            </a:r>
            <a:r>
              <a:rPr lang="en-US" sz="2400" i="1" dirty="0"/>
              <a:t>D</a:t>
            </a:r>
            <a:r>
              <a:rPr lang="en-US" sz="2400" baseline="-25000" dirty="0"/>
              <a:t>1</a:t>
            </a:r>
            <a:r>
              <a:rPr lang="en-US" sz="2400" dirty="0"/>
              <a:t>) = expected dividend per share</a:t>
            </a:r>
          </a:p>
          <a:p>
            <a:pPr>
              <a:spcBef>
                <a:spcPts val="624"/>
              </a:spcBef>
            </a:pPr>
            <a:r>
              <a:rPr lang="en-US" sz="2400" i="1" dirty="0"/>
              <a:t>P</a:t>
            </a:r>
            <a:r>
              <a:rPr lang="en-US" sz="2400" baseline="-25000" dirty="0"/>
              <a:t>0</a:t>
            </a:r>
            <a:r>
              <a:rPr lang="en-US" sz="2400" dirty="0"/>
              <a:t> = current share price</a:t>
            </a:r>
          </a:p>
          <a:p>
            <a:pPr>
              <a:spcBef>
                <a:spcPts val="624"/>
              </a:spcBef>
            </a:pPr>
            <a:r>
              <a:rPr lang="en-US" sz="2400" i="1" dirty="0"/>
              <a:t>E</a:t>
            </a:r>
            <a:r>
              <a:rPr lang="en-US" sz="2400" dirty="0"/>
              <a:t>(</a:t>
            </a:r>
            <a:r>
              <a:rPr lang="en-US" sz="2400" i="1" dirty="0"/>
              <a:t>P</a:t>
            </a:r>
            <a:r>
              <a:rPr lang="en-US" sz="2400" baseline="-25000" dirty="0"/>
              <a:t>1</a:t>
            </a:r>
            <a:r>
              <a:rPr lang="en-US" sz="2400" dirty="0"/>
              <a:t>) = expected end-of-year price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225722"/>
              </p:ext>
            </p:extLst>
          </p:nvPr>
        </p:nvGraphicFramePr>
        <p:xfrm>
          <a:off x="182563" y="5553981"/>
          <a:ext cx="8778875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8" name="Equation" r:id="rId6" imgW="4572000" imgH="431640" progId="Equation.DSMT4">
                  <p:embed/>
                </p:oleObj>
              </mc:Choice>
              <mc:Fallback>
                <p:oleObj name="Equation" r:id="rId6" imgW="4572000" imgH="43164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2563" y="5553981"/>
                        <a:ext cx="8778875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0877829F-1A42-4A8A-AE3C-542B8AAEF585}"/>
              </a:ext>
            </a:extLst>
          </p:cNvPr>
          <p:cNvSpPr txBox="1">
            <a:spLocks/>
          </p:cNvSpPr>
          <p:nvPr/>
        </p:nvSpPr>
        <p:spPr>
          <a:xfrm>
            <a:off x="304800" y="3894819"/>
            <a:ext cx="8557260" cy="17439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9250" indent="-34925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1pPr>
            <a:lvl2pPr marL="806450" indent="-34925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2pPr>
            <a:lvl3pPr marL="1263650" indent="-34925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3pPr>
            <a:lvl4pPr marL="1720850" indent="-34925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4pPr>
            <a:lvl5pPr marL="2178050" indent="-34925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24"/>
              </a:spcBef>
              <a:buFont typeface="Arial" pitchFamily="34" charset="0"/>
              <a:buNone/>
            </a:pPr>
            <a:r>
              <a:rPr lang="en-US" sz="2400" dirty="0"/>
              <a:t>Example: Suppose you purchased a share of DAR Inc. for $40 in January. You expect to sell it for $42 in December and expect to receive a dividend of $2.42 during that year. What is your expected HPR?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951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13.2 Intrinsic Value versus Market Price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724400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Intrinsic Value</a:t>
            </a:r>
          </a:p>
          <a:p>
            <a:pPr>
              <a:spcBef>
                <a:spcPts val="1000"/>
              </a:spcBef>
            </a:pPr>
            <a:r>
              <a:rPr lang="en-US" dirty="0"/>
              <a:t>Present value of firm’s expected future net cash flows discounted by required RoR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Market Capitalization Rate</a:t>
            </a:r>
          </a:p>
          <a:p>
            <a:pPr>
              <a:spcBef>
                <a:spcPts val="1000"/>
              </a:spcBef>
            </a:pPr>
            <a:r>
              <a:rPr lang="en-US" dirty="0"/>
              <a:t>Market-consensus estimate of appropriate discount rate for firm’s cash flows</a:t>
            </a:r>
          </a:p>
          <a:p>
            <a:pPr>
              <a:spcBef>
                <a:spcPts val="1000"/>
              </a:spcBef>
            </a:pPr>
            <a:r>
              <a:rPr lang="en-US" dirty="0"/>
              <a:t>Investors’ required rate of return, k, determined by the CAPM</a:t>
            </a:r>
          </a:p>
          <a:p>
            <a:pPr>
              <a:spcBef>
                <a:spcPts val="1000"/>
              </a:spcBef>
            </a:pPr>
            <a:r>
              <a:rPr lang="en-US" dirty="0"/>
              <a:t>If E(r) &gt; k, Market value &lt; Intrinsic value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838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13.2 Intrinsic Value versus Market Price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510D234-A8FE-4F88-9A4B-CBA139D6AFF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1000" y="1676400"/>
                <a:ext cx="8302337" cy="1371600"/>
              </a:xfrm>
              <a:prstGeom prst="rect">
                <a:avLst/>
              </a:prstGeom>
            </p:spPr>
            <p:txBody>
              <a:bodyPr/>
              <a:lstStyle>
                <a:lvl1pPr marL="349250" indent="-3492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6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1pPr>
                <a:lvl2pPr marL="806450" indent="-3492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2pPr>
                <a:lvl3pPr marL="1263650" indent="-349250" algn="l" defTabSz="914400" rtl="0" eaLnBrk="1" latinLnBrk="0" hangingPunct="1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2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3pPr>
                <a:lvl4pPr marL="1720850" indent="-349250" algn="l" defTabSz="914400" rtl="0" eaLnBrk="1" latinLnBrk="0" hangingPunct="1">
                  <a:spcBef>
                    <a:spcPct val="20000"/>
                  </a:spcBef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4pPr>
                <a:lvl5pPr marL="2178050" indent="-349250" algn="l" defTabSz="914400" rtl="0" eaLnBrk="1" latinLnBrk="0" hangingPunct="1">
                  <a:spcBef>
                    <a:spcPct val="20000"/>
                  </a:spcBef>
                  <a:buFont typeface="Wingdings" panose="05000000000000000000" pitchFamily="2" charset="2"/>
                  <a:buChar char="Ø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1500"/>
                  </a:spcBef>
                </a:pPr>
                <a:r>
                  <a:rPr lang="en-US" dirty="0"/>
                  <a:t>Intrinsic Value</a:t>
                </a:r>
              </a:p>
              <a:p>
                <a:pPr lvl="1">
                  <a:spcBef>
                    <a:spcPts val="15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</a:rPr>
                          <m:t>𝐸</m:t>
                        </m:r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i="1" smtClean="0">
                            <a:latin typeface="Cambria Math"/>
                          </a:rPr>
                          <m:t>1+</m:t>
                        </m:r>
                        <m:r>
                          <a:rPr lang="en-US" i="1" smtClean="0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510D234-A8FE-4F88-9A4B-CBA139D6AF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676400"/>
                <a:ext cx="8302337" cy="1371600"/>
              </a:xfrm>
              <a:prstGeom prst="rect">
                <a:avLst/>
              </a:prstGeom>
              <a:blipFill>
                <a:blip r:embed="rId3"/>
                <a:stretch>
                  <a:fillRect l="-1176" t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137D412E-0797-4E3D-8892-D001FBC868F7}"/>
              </a:ext>
            </a:extLst>
          </p:cNvPr>
          <p:cNvSpPr txBox="1"/>
          <p:nvPr/>
        </p:nvSpPr>
        <p:spPr>
          <a:xfrm>
            <a:off x="4241095" y="2286000"/>
            <a:ext cx="44422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i="1" dirty="0"/>
              <a:t>k</a:t>
            </a:r>
            <a:r>
              <a:rPr lang="en-US" sz="2600" dirty="0"/>
              <a:t> = market capitalization rate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77148994-2086-435A-88AE-4B89ED606D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1000" y="3276600"/>
                <a:ext cx="8302337" cy="2819400"/>
              </a:xfrm>
              <a:prstGeom prst="rect">
                <a:avLst/>
              </a:prstGeom>
            </p:spPr>
            <p:txBody>
              <a:bodyPr/>
              <a:lstStyle>
                <a:lvl1pPr marL="349250" indent="-3492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6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1pPr>
                <a:lvl2pPr marL="806450" indent="-3492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2pPr>
                <a:lvl3pPr marL="1263650" indent="-349250" algn="l" defTabSz="914400" rtl="0" eaLnBrk="1" latinLnBrk="0" hangingPunct="1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2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3pPr>
                <a:lvl4pPr marL="1720850" indent="-349250" algn="l" defTabSz="914400" rtl="0" eaLnBrk="1" latinLnBrk="0" hangingPunct="1">
                  <a:spcBef>
                    <a:spcPct val="20000"/>
                  </a:spcBef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4pPr>
                <a:lvl5pPr marL="2178050" indent="-349250" algn="l" defTabSz="914400" rtl="0" eaLnBrk="1" latinLnBrk="0" hangingPunct="1">
                  <a:spcBef>
                    <a:spcPct val="20000"/>
                  </a:spcBef>
                  <a:buFont typeface="Wingdings" panose="05000000000000000000" pitchFamily="2" charset="2"/>
                  <a:buChar char="Ø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1500"/>
                  </a:spcBef>
                </a:pPr>
                <a:r>
                  <a:rPr lang="en-US" dirty="0"/>
                  <a:t>For holding period H</a:t>
                </a:r>
              </a:p>
              <a:p>
                <a:pPr lvl="1">
                  <a:spcBef>
                    <a:spcPts val="15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i="1" smtClean="0">
                            <a:latin typeface="Cambria Math"/>
                          </a:rPr>
                          <m:t>1+</m:t>
                        </m:r>
                        <m:r>
                          <a:rPr lang="en-US" i="1" smtClean="0">
                            <a:latin typeface="Cambria Math"/>
                          </a:rPr>
                          <m:t>𝑘</m:t>
                        </m:r>
                      </m:den>
                    </m:f>
                    <m:r>
                      <a:rPr lang="en-US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/>
                              </a:rPr>
                              <m:t>(1+</m:t>
                            </m:r>
                            <m:r>
                              <a:rPr lang="en-US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en-US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 smtClean="0">
                        <a:latin typeface="Cambria Math"/>
                      </a:rPr>
                      <m:t>+…+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 smtClean="0">
                                <a:latin typeface="Cambria Math"/>
                              </a:rPr>
                              <m:t>𝐻</m:t>
                            </m:r>
                          </m:sub>
                        </m:sSub>
                        <m:r>
                          <a:rPr lang="en-US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 smtClean="0">
                                <a:latin typeface="Cambria Math"/>
                              </a:rPr>
                              <m:t>𝐻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/>
                              </a:rPr>
                              <m:t>(1+</m:t>
                            </m:r>
                            <m:r>
                              <a:rPr lang="en-US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en-US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i="1" smtClean="0">
                                <a:latin typeface="Cambria Math"/>
                              </a:rPr>
                              <m:t>𝐻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pPr>
                  <a:spcBef>
                    <a:spcPts val="1500"/>
                  </a:spcBef>
                </a:pPr>
                <a:r>
                  <a:rPr lang="en-US" dirty="0"/>
                  <a:t>Dividend Discount Model (DDM)</a:t>
                </a:r>
              </a:p>
              <a:p>
                <a:pPr lvl="1">
                  <a:spcBef>
                    <a:spcPts val="15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Formula for intrinsic value of firm equals the present value of all expected future dividends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77148994-2086-435A-88AE-4B89ED606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276600"/>
                <a:ext cx="8302337" cy="2819400"/>
              </a:xfrm>
              <a:prstGeom prst="rect">
                <a:avLst/>
              </a:prstGeom>
              <a:blipFill>
                <a:blip r:embed="rId4"/>
                <a:stretch>
                  <a:fillRect l="-1176" t="-2165" b="-2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60131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3"/>
      <p:bldP spid="11" grpId="0"/>
      <p:bldP spid="12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13.3 Dividend Discount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599"/>
            <a:ext cx="8557260" cy="144005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/>
              <a:t>Constant-Growth DDM</a:t>
            </a:r>
          </a:p>
          <a:p>
            <a:pPr>
              <a:lnSpc>
                <a:spcPct val="110000"/>
              </a:lnSpc>
            </a:pPr>
            <a:r>
              <a:rPr lang="en-US" dirty="0"/>
              <a:t>Form of DDM that assumes dividends will grow at constant rate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033367"/>
              </p:ext>
            </p:extLst>
          </p:nvPr>
        </p:nvGraphicFramePr>
        <p:xfrm>
          <a:off x="762000" y="3181058"/>
          <a:ext cx="1311683" cy="816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Equation" r:id="rId4" imgW="672840" imgH="419040" progId="Equation.DSMT4">
                  <p:embed/>
                </p:oleObj>
              </mc:Choice>
              <mc:Fallback>
                <p:oleObj name="Equation" r:id="rId4" imgW="67284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0" y="3181058"/>
                        <a:ext cx="1311683" cy="816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81940" y="4038600"/>
            <a:ext cx="8557260" cy="2057400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dirty="0"/>
              <a:t>Implies stock’s value greater if: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Larger dividend per share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Lower market capitalization rate, k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Higher expected growth rate of dividends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7718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13.3 Dividend Discount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CCA4389-E45F-47E3-B1CE-FA8652A326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1000" y="1676400"/>
                <a:ext cx="8302337" cy="3733800"/>
              </a:xfrm>
              <a:prstGeom prst="rect">
                <a:avLst/>
              </a:prstGeom>
            </p:spPr>
            <p:txBody>
              <a:bodyPr/>
              <a:lstStyle>
                <a:lvl1pPr marL="349250" indent="-3492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6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1pPr>
                <a:lvl2pPr marL="806450" indent="-3492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2pPr>
                <a:lvl3pPr marL="1263650" indent="-349250" algn="l" defTabSz="914400" rtl="0" eaLnBrk="1" latinLnBrk="0" hangingPunct="1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2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3pPr>
                <a:lvl4pPr marL="1720850" indent="-349250" algn="l" defTabSz="914400" rtl="0" eaLnBrk="1" latinLnBrk="0" hangingPunct="1">
                  <a:spcBef>
                    <a:spcPct val="20000"/>
                  </a:spcBef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4pPr>
                <a:lvl5pPr marL="2178050" indent="-349250" algn="l" defTabSz="914400" rtl="0" eaLnBrk="1" latinLnBrk="0" hangingPunct="1">
                  <a:spcBef>
                    <a:spcPct val="20000"/>
                  </a:spcBef>
                  <a:buFont typeface="Wingdings" panose="05000000000000000000" pitchFamily="2" charset="2"/>
                  <a:buChar char="Ø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/>
                <a:r>
                  <a:rPr lang="en-US" dirty="0"/>
                  <a:t>For stock with market price = intrinsic value, expected holding period return</a:t>
                </a:r>
              </a:p>
              <a:p>
                <a:pPr marL="457200" lvl="1" indent="-457200">
                  <a:spcBef>
                    <a:spcPts val="2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000" i="1" smtClean="0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3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 smtClean="0">
                            <a:latin typeface="Cambria Math"/>
                          </a:rPr>
                          <m:t>𝑟</m:t>
                        </m:r>
                      </m:e>
                    </m:d>
                    <m:r>
                      <a:rPr lang="en-US" sz="3000" i="1" smtClean="0">
                        <a:latin typeface="Cambria Math"/>
                      </a:rPr>
                      <m:t>=</m:t>
                    </m:r>
                    <m:r>
                      <a:rPr lang="en-US" sz="3000" i="1" smtClean="0">
                        <a:latin typeface="Cambria Math"/>
                      </a:rPr>
                      <m:t>𝐷𝑖𝑣𝑖𝑑𝑒𝑛𝑑</m:t>
                    </m:r>
                    <m:r>
                      <a:rPr lang="en-US" sz="3000" i="1" smtClean="0">
                        <a:latin typeface="Cambria Math"/>
                      </a:rPr>
                      <m:t> </m:t>
                    </m:r>
                    <m:r>
                      <a:rPr lang="en-US" sz="3000" i="1" smtClean="0">
                        <a:latin typeface="Cambria Math"/>
                      </a:rPr>
                      <m:t>𝑦𝑖𝑒𝑙𝑑</m:t>
                    </m:r>
                    <m:r>
                      <a:rPr lang="en-US" sz="3000" i="1" smtClean="0">
                        <a:latin typeface="Cambria Math"/>
                      </a:rPr>
                      <m:t>+</m:t>
                    </m:r>
                    <m:r>
                      <a:rPr lang="en-US" sz="3000" i="1" smtClean="0">
                        <a:latin typeface="Cambria Math"/>
                      </a:rPr>
                      <m:t>𝐶𝑎𝑝𝑖𝑡𝑎𝑙</m:t>
                    </m:r>
                    <m:r>
                      <a:rPr lang="en-US" sz="3000" i="1" smtClean="0">
                        <a:latin typeface="Cambria Math"/>
                      </a:rPr>
                      <m:t> </m:t>
                    </m:r>
                    <m:r>
                      <a:rPr lang="en-US" sz="3000" i="1" smtClean="0">
                        <a:latin typeface="Cambria Math"/>
                      </a:rPr>
                      <m:t>𝑔𝑎𝑖𝑛𝑠</m:t>
                    </m:r>
                    <m:r>
                      <a:rPr lang="en-US" sz="3000" i="1" smtClean="0">
                        <a:latin typeface="Cambria Math"/>
                      </a:rPr>
                      <m:t> </m:t>
                    </m:r>
                    <m:r>
                      <a:rPr lang="en-US" sz="3000" i="1" smtClean="0">
                        <a:latin typeface="Cambria Math"/>
                      </a:rPr>
                      <m:t>𝑦𝑖𝑒𝑙𝑑</m:t>
                    </m:r>
                  </m:oMath>
                </a14:m>
                <a:endParaRPr lang="en-US" sz="3000" i="1" dirty="0"/>
              </a:p>
              <a:p>
                <a:pPr marL="274320" lvl="1" indent="0">
                  <a:buFont typeface="Arial" panose="020B0604020202020204" pitchFamily="34" charset="0"/>
                  <a:buNone/>
                </a:pPr>
                <a:r>
                  <a:rPr lang="en-US" sz="3000" dirty="0"/>
                  <a:t>          </a:t>
                </a:r>
                <a14:m>
                  <m:oMath xmlns:m="http://schemas.openxmlformats.org/officeDocument/2006/math">
                    <m:r>
                      <a:rPr lang="en-US" sz="3000" i="1" smtClean="0">
                        <a:latin typeface="Cambria Math" panose="02040503050406030204" pitchFamily="18" charset="0"/>
                      </a:rPr>
                      <m:t>=             </m:t>
                    </m:r>
                    <m:f>
                      <m:fPr>
                        <m:ctrlPr>
                          <a:rPr lang="en-US" sz="3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i="1" smtClean="0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sz="300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000" i="1" smtClean="0">
                                <a:latin typeface="Cambria Math"/>
                              </a:rPr>
                              <m:t>𝑜</m:t>
                            </m:r>
                          </m:sub>
                        </m:sSub>
                      </m:den>
                    </m:f>
                    <m:r>
                      <a:rPr lang="en-US" sz="3000" i="1" smtClean="0">
                        <a:latin typeface="Cambria Math" panose="02040503050406030204" pitchFamily="18" charset="0"/>
                      </a:rPr>
                      <m:t>             </m:t>
                    </m:r>
                    <m:r>
                      <a:rPr lang="en-US" sz="3000" i="1" smtClean="0">
                        <a:latin typeface="Cambria Math"/>
                      </a:rPr>
                      <m:t>+</m:t>
                    </m:r>
                    <m:r>
                      <a:rPr lang="en-US" sz="3000" i="1" smtClean="0">
                        <a:latin typeface="Cambria Math" panose="02040503050406030204" pitchFamily="18" charset="0"/>
                      </a:rPr>
                      <m:t>            </m:t>
                    </m:r>
                    <m:f>
                      <m:fPr>
                        <m:ctrlPr>
                          <a:rPr lang="en-US" sz="3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00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00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3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00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00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US" sz="3000" i="1" dirty="0">
                  <a:latin typeface="Cambria Math" panose="02040503050406030204" pitchFamily="18" charset="0"/>
                </a:endParaRPr>
              </a:p>
              <a:p>
                <a:pPr marL="274320" lvl="1" indent="0">
                  <a:buFont typeface="Arial" panose="020B0604020202020204" pitchFamily="34" charset="0"/>
                  <a:buNone/>
                </a:pPr>
                <a:r>
                  <a:rPr lang="en-US" sz="3000" dirty="0"/>
                  <a:t>          </a:t>
                </a:r>
                <a14:m>
                  <m:oMath xmlns:m="http://schemas.openxmlformats.org/officeDocument/2006/math">
                    <m:r>
                      <a:rPr lang="en-US" sz="3000" i="1" smtClean="0">
                        <a:latin typeface="Cambria Math"/>
                      </a:rPr>
                      <m:t>=</m:t>
                    </m:r>
                    <m:r>
                      <a:rPr lang="en-US" sz="3000" i="1" smtClean="0">
                        <a:latin typeface="Cambria Math" panose="02040503050406030204" pitchFamily="18" charset="0"/>
                      </a:rPr>
                      <m:t>             </m:t>
                    </m:r>
                    <m:f>
                      <m:fPr>
                        <m:ctrlPr>
                          <a:rPr lang="en-US" sz="3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i="1" smtClean="0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sz="300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00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sz="3000" i="1" smtClean="0">
                        <a:latin typeface="Cambria Math" panose="02040503050406030204" pitchFamily="18" charset="0"/>
                      </a:rPr>
                      <m:t>             </m:t>
                    </m:r>
                    <m:r>
                      <a:rPr lang="en-US" sz="3000" i="1" smtClean="0">
                        <a:latin typeface="Cambria Math"/>
                      </a:rPr>
                      <m:t>+</m:t>
                    </m:r>
                    <m:r>
                      <a:rPr lang="en-US" sz="3000" i="1" smtClean="0">
                        <a:latin typeface="Cambria Math" panose="02040503050406030204" pitchFamily="18" charset="0"/>
                      </a:rPr>
                      <m:t>               </m:t>
                    </m:r>
                    <m:r>
                      <a:rPr lang="en-US" sz="3000" i="1" smtClean="0">
                        <a:latin typeface="Cambria Math"/>
                      </a:rPr>
                      <m:t>𝑔</m:t>
                    </m:r>
                  </m:oMath>
                </a14:m>
                <a:endParaRPr lang="en-US" sz="3000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CCA4389-E45F-47E3-B1CE-FA8652A326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676400"/>
                <a:ext cx="8302337" cy="3733800"/>
              </a:xfrm>
              <a:prstGeom prst="rect">
                <a:avLst/>
              </a:prstGeom>
              <a:blipFill>
                <a:blip r:embed="rId3"/>
                <a:stretch>
                  <a:fillRect l="-1176" t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90478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13.3 Dividend Discount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34340" y="1752600"/>
            <a:ext cx="8404860" cy="4114800"/>
          </a:xfrm>
        </p:spPr>
        <p:txBody>
          <a:bodyPr>
            <a:no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sz="2800" dirty="0"/>
              <a:t>Stock Prices and Investment Opportunities</a:t>
            </a:r>
          </a:p>
          <a:p>
            <a:pPr>
              <a:spcBef>
                <a:spcPts val="1000"/>
              </a:spcBef>
            </a:pPr>
            <a:r>
              <a:rPr lang="en-US" sz="2800" dirty="0"/>
              <a:t>Dividend payout ratio</a:t>
            </a:r>
          </a:p>
          <a:p>
            <a:pPr lvl="1">
              <a:spcBef>
                <a:spcPts val="1000"/>
              </a:spcBef>
            </a:pPr>
            <a:r>
              <a:rPr lang="en-US" sz="2600" dirty="0"/>
              <a:t>Percentage of earnings paid as dividends</a:t>
            </a:r>
          </a:p>
          <a:p>
            <a:pPr>
              <a:spcBef>
                <a:spcPts val="1000"/>
              </a:spcBef>
            </a:pPr>
            <a:r>
              <a:rPr lang="en-US" sz="2800" dirty="0"/>
              <a:t>Plowback ratio/earnings retention ratio</a:t>
            </a:r>
          </a:p>
          <a:p>
            <a:pPr lvl="1">
              <a:spcBef>
                <a:spcPts val="1000"/>
              </a:spcBef>
            </a:pPr>
            <a:r>
              <a:rPr lang="en-US" sz="2600" dirty="0"/>
              <a:t>Proportion of firm’s earnings reinvested in business = b = 1 – (Dividend payout ratio)</a:t>
            </a:r>
          </a:p>
          <a:p>
            <a:pPr lvl="1">
              <a:spcBef>
                <a:spcPts val="1000"/>
              </a:spcBef>
            </a:pPr>
            <a:r>
              <a:rPr lang="en-US" sz="2600" dirty="0"/>
              <a:t>g = ROE x 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867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13.3 Dividend Discount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Stock Prices and Investment Opportunities</a:t>
            </a:r>
          </a:p>
          <a:p>
            <a:pPr>
              <a:spcBef>
                <a:spcPts val="1500"/>
              </a:spcBef>
            </a:pPr>
            <a:r>
              <a:rPr lang="en-US" dirty="0"/>
              <a:t>Present value of growth opportunities (PVGO)</a:t>
            </a:r>
          </a:p>
          <a:p>
            <a:pPr lvl="1"/>
            <a:r>
              <a:rPr lang="en-US" sz="2600" dirty="0"/>
              <a:t>Price = No-growth value per share + PVGO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EC57A5C-F658-4716-9B84-B0A2149DAA8F}"/>
              </a:ext>
            </a:extLst>
          </p:cNvPr>
          <p:cNvGrpSpPr/>
          <p:nvPr/>
        </p:nvGrpSpPr>
        <p:grpSpPr>
          <a:xfrm>
            <a:off x="762000" y="3429000"/>
            <a:ext cx="2956351" cy="928326"/>
            <a:chOff x="762000" y="2971800"/>
            <a:chExt cx="2956351" cy="928326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7803577"/>
                </p:ext>
              </p:extLst>
            </p:nvPr>
          </p:nvGraphicFramePr>
          <p:xfrm>
            <a:off x="1143000" y="2971800"/>
            <a:ext cx="2575351" cy="9283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5" name="Equation" r:id="rId4" imgW="1091880" imgH="393480" progId="Equation.DSMT4">
                    <p:embed/>
                  </p:oleObj>
                </mc:Choice>
                <mc:Fallback>
                  <p:oleObj name="Equation" r:id="rId4" imgW="1091880" imgH="393480" progId="Equation.DSMT4">
                    <p:embed/>
                    <p:pic>
                      <p:nvPicPr>
                        <p:cNvPr id="4" name="Object 3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143000" y="2971800"/>
                          <a:ext cx="2575351" cy="92832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746B003-2E8D-4ED0-987A-2DAD210164BE}"/>
                </a:ext>
              </a:extLst>
            </p:cNvPr>
            <p:cNvSpPr txBox="1"/>
            <p:nvPr/>
          </p:nvSpPr>
          <p:spPr>
            <a:xfrm>
              <a:off x="762000" y="3182778"/>
              <a:ext cx="62388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600" dirty="0"/>
                <a:t>  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7874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13.3 Dividend Discount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752600"/>
            <a:ext cx="8328660" cy="4572000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Life Cycles and Multistage Growth Models</a:t>
            </a:r>
          </a:p>
          <a:p>
            <a:pPr>
              <a:spcBef>
                <a:spcPts val="1000"/>
              </a:spcBef>
            </a:pPr>
            <a:r>
              <a:rPr lang="en-US" dirty="0"/>
              <a:t>Two-stage DDM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DDM in which dividend growth assumed to level off at some future date</a:t>
            </a:r>
          </a:p>
          <a:p>
            <a:pPr>
              <a:spcBef>
                <a:spcPts val="1000"/>
              </a:spcBef>
            </a:pPr>
            <a:r>
              <a:rPr lang="en-US" dirty="0"/>
              <a:t>Multistage Growth Models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Allow dividends per share to grow at several different rates as firm matures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Growth levels off at some future date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951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13.3 Dividend Discount Models: Two Stage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599"/>
            <a:ext cx="8709660" cy="3200401"/>
          </a:xfrm>
        </p:spPr>
        <p:txBody>
          <a:bodyPr>
            <a:no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sz="2800" dirty="0"/>
              <a:t>Consider the following information:</a:t>
            </a:r>
          </a:p>
          <a:p>
            <a:pPr>
              <a:spcBef>
                <a:spcPts val="1000"/>
              </a:spcBef>
            </a:pPr>
            <a:r>
              <a:rPr lang="en-US" sz="2800" dirty="0"/>
              <a:t>The firm’s dividends are expected to grow at g = 20% until t = 3 yrs.</a:t>
            </a:r>
          </a:p>
          <a:p>
            <a:pPr>
              <a:spcBef>
                <a:spcPts val="1000"/>
              </a:spcBef>
            </a:pPr>
            <a:r>
              <a:rPr lang="en-US" sz="2800" dirty="0"/>
              <a:t>At the start of year four, growth slows to g</a:t>
            </a:r>
            <a:r>
              <a:rPr lang="en-US" sz="2800" baseline="-25000" dirty="0"/>
              <a:t>s</a:t>
            </a:r>
            <a:r>
              <a:rPr lang="en-US" sz="2800" dirty="0"/>
              <a:t>= 5%.</a:t>
            </a:r>
          </a:p>
          <a:p>
            <a:pPr>
              <a:spcBef>
                <a:spcPts val="1000"/>
              </a:spcBef>
            </a:pPr>
            <a:r>
              <a:rPr lang="en-US" sz="2800" dirty="0"/>
              <a:t>The stock just paid a dividend Div</a:t>
            </a:r>
            <a:r>
              <a:rPr lang="en-US" sz="2800" baseline="-25000" dirty="0"/>
              <a:t>0</a:t>
            </a:r>
            <a:r>
              <a:rPr lang="en-US" sz="2800" dirty="0"/>
              <a:t> = $1.00</a:t>
            </a:r>
          </a:p>
          <a:p>
            <a:pPr>
              <a:spcBef>
                <a:spcPts val="1000"/>
              </a:spcBef>
            </a:pPr>
            <a:r>
              <a:rPr lang="en-US" sz="2800" dirty="0"/>
              <a:t>Assume a market capitalization rate of k = 12%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A0F209-44B0-4686-9D5E-CF1D634B4204}"/>
              </a:ext>
            </a:extLst>
          </p:cNvPr>
          <p:cNvSpPr/>
          <p:nvPr/>
        </p:nvSpPr>
        <p:spPr>
          <a:xfrm>
            <a:off x="381000" y="5334000"/>
            <a:ext cx="57278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is the price, P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of this stock?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905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13.3 Dividend Discount Models: Two Stage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295400"/>
            <a:ext cx="8709660" cy="1676401"/>
          </a:xfrm>
        </p:spPr>
        <p:txBody>
          <a:bodyPr>
            <a:normAutofit/>
          </a:bodyPr>
          <a:lstStyle/>
          <a:p>
            <a:pPr>
              <a:spcBef>
                <a:spcPts val="624"/>
              </a:spcBef>
            </a:pPr>
            <a:r>
              <a:rPr lang="en-US" sz="2200" dirty="0"/>
              <a:t>g</a:t>
            </a:r>
            <a:r>
              <a:rPr lang="en-US" sz="2200" baseline="-25000" dirty="0"/>
              <a:t>1</a:t>
            </a:r>
            <a:r>
              <a:rPr lang="en-US" sz="2200" dirty="0"/>
              <a:t> = g</a:t>
            </a:r>
            <a:r>
              <a:rPr lang="en-US" sz="2200" baseline="-25000" dirty="0"/>
              <a:t>2</a:t>
            </a:r>
            <a:r>
              <a:rPr lang="en-US" sz="2200" dirty="0"/>
              <a:t> = g</a:t>
            </a:r>
            <a:r>
              <a:rPr lang="en-US" sz="2200" baseline="-25000" dirty="0"/>
              <a:t>3</a:t>
            </a:r>
            <a:r>
              <a:rPr lang="en-US" sz="2200" dirty="0"/>
              <a:t> = 20%</a:t>
            </a:r>
          </a:p>
          <a:p>
            <a:pPr>
              <a:spcBef>
                <a:spcPts val="624"/>
              </a:spcBef>
            </a:pPr>
            <a:r>
              <a:rPr lang="en-US" sz="2200" dirty="0" err="1"/>
              <a:t>g</a:t>
            </a:r>
            <a:r>
              <a:rPr lang="en-US" sz="2200" baseline="-25000" dirty="0" err="1"/>
              <a:t>s</a:t>
            </a:r>
            <a:r>
              <a:rPr lang="en-US" sz="2200" dirty="0"/>
              <a:t>= … = g</a:t>
            </a:r>
            <a:r>
              <a:rPr lang="en-US" sz="2200" baseline="-25000" dirty="0"/>
              <a:t>∞</a:t>
            </a:r>
            <a:r>
              <a:rPr lang="en-US" sz="2200" dirty="0"/>
              <a:t> = 5%.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D</a:t>
            </a:r>
            <a:r>
              <a:rPr lang="en-US" sz="2200" baseline="-25000" dirty="0"/>
              <a:t>0</a:t>
            </a:r>
            <a:r>
              <a:rPr lang="en-US" sz="2200" dirty="0"/>
              <a:t> = $1.00</a:t>
            </a:r>
          </a:p>
          <a:p>
            <a:pPr>
              <a:spcBef>
                <a:spcPts val="624"/>
              </a:spcBef>
            </a:pPr>
            <a:r>
              <a:rPr lang="en-US" sz="2200" dirty="0"/>
              <a:t>k = 12%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09ED90B-282A-40D4-861A-40770C8ABB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55309"/>
              </p:ext>
            </p:extLst>
          </p:nvPr>
        </p:nvGraphicFramePr>
        <p:xfrm>
          <a:off x="304800" y="3025248"/>
          <a:ext cx="7909488" cy="3223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" name="Equation" r:id="rId4" imgW="4394160" imgH="1790640" progId="Equation.DSMT4">
                  <p:embed/>
                </p:oleObj>
              </mc:Choice>
              <mc:Fallback>
                <p:oleObj name="Equation" r:id="rId4" imgW="4394160" imgH="1790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3025248"/>
                        <a:ext cx="7909488" cy="32231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01C643D-2192-4AC6-8385-52B491281EEC}"/>
              </a:ext>
            </a:extLst>
          </p:cNvPr>
          <p:cNvSpPr/>
          <p:nvPr/>
        </p:nvSpPr>
        <p:spPr>
          <a:xfrm>
            <a:off x="5334000" y="3048001"/>
            <a:ext cx="2880288" cy="8381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CA23F1-268B-4C1B-8C0E-B8D1E824AD92}"/>
              </a:ext>
            </a:extLst>
          </p:cNvPr>
          <p:cNvSpPr txBox="1"/>
          <p:nvPr/>
        </p:nvSpPr>
        <p:spPr>
          <a:xfrm>
            <a:off x="6430536" y="2057400"/>
            <a:ext cx="503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8E77510-FC35-472A-93D5-F81F824EC76A}"/>
              </a:ext>
            </a:extLst>
          </p:cNvPr>
          <p:cNvCxnSpPr>
            <a:cxnSpLocks/>
          </p:cNvCxnSpPr>
          <p:nvPr/>
        </p:nvCxnSpPr>
        <p:spPr>
          <a:xfrm>
            <a:off x="6669398" y="2519066"/>
            <a:ext cx="0" cy="45720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B3E8140-6AF8-448F-BC40-D6FDDBC11647}"/>
              </a:ext>
            </a:extLst>
          </p:cNvPr>
          <p:cNvSpPr txBox="1"/>
          <p:nvPr/>
        </p:nvSpPr>
        <p:spPr>
          <a:xfrm>
            <a:off x="4876800" y="1600200"/>
            <a:ext cx="3882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PV(D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+…+ PV(D</a:t>
            </a:r>
            <a:r>
              <a:rPr lang="en-US" sz="2400" baseline="-25000" dirty="0"/>
              <a:t>∞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21A846-9886-4210-A10E-1A718B4FF139}"/>
              </a:ext>
            </a:extLst>
          </p:cNvPr>
          <p:cNvSpPr/>
          <p:nvPr/>
        </p:nvSpPr>
        <p:spPr>
          <a:xfrm>
            <a:off x="4876800" y="1600200"/>
            <a:ext cx="503664" cy="533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F740917-65EC-4FF4-999B-2A1C52A21704}"/>
              </a:ext>
            </a:extLst>
          </p:cNvPr>
          <p:cNvSpPr/>
          <p:nvPr/>
        </p:nvSpPr>
        <p:spPr>
          <a:xfrm>
            <a:off x="6400800" y="2057400"/>
            <a:ext cx="503664" cy="533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A340EB-AA84-405B-BF6B-EE60986CA3B8}"/>
              </a:ext>
            </a:extLst>
          </p:cNvPr>
          <p:cNvSpPr/>
          <p:nvPr/>
        </p:nvSpPr>
        <p:spPr>
          <a:xfrm>
            <a:off x="5118652" y="2166730"/>
            <a:ext cx="1282148" cy="314418"/>
          </a:xfrm>
          <a:custGeom>
            <a:avLst/>
            <a:gdLst>
              <a:gd name="connsiteX0" fmla="*/ 0 w 1282148"/>
              <a:gd name="connsiteY0" fmla="*/ 0 h 314418"/>
              <a:gd name="connsiteX1" fmla="*/ 467139 w 1282148"/>
              <a:gd name="connsiteY1" fmla="*/ 298174 h 314418"/>
              <a:gd name="connsiteX2" fmla="*/ 1282148 w 1282148"/>
              <a:gd name="connsiteY2" fmla="*/ 248479 h 31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2148" h="314418">
                <a:moveTo>
                  <a:pt x="0" y="0"/>
                </a:moveTo>
                <a:cubicBezTo>
                  <a:pt x="126724" y="128380"/>
                  <a:pt x="253448" y="256761"/>
                  <a:pt x="467139" y="298174"/>
                </a:cubicBezTo>
                <a:cubicBezTo>
                  <a:pt x="680830" y="339587"/>
                  <a:pt x="981489" y="294033"/>
                  <a:pt x="1282148" y="248479"/>
                </a:cubicBezTo>
              </a:path>
            </a:pathLst>
          </a:custGeom>
          <a:noFill/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13153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  <p:bldP spid="10" grpId="0" animBg="1"/>
      <p:bldP spid="11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" y="152400"/>
            <a:ext cx="9144000" cy="836426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 Dividend Discount Model: Two Stage Example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28601" y="1143000"/>
            <a:ext cx="8686800" cy="1044788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461963" algn="l"/>
                <a:tab pos="2290763" algn="l"/>
              </a:tabLst>
            </a:pPr>
            <a:r>
              <a:rPr lang="en-US" sz="2600" dirty="0"/>
              <a:t>Years 1 -3	g = 20%		D</a:t>
            </a:r>
            <a:r>
              <a:rPr lang="en-US" sz="2600" baseline="-25000" dirty="0"/>
              <a:t>0</a:t>
            </a:r>
            <a:r>
              <a:rPr lang="en-US" sz="2600" dirty="0"/>
              <a:t> = $1.00</a:t>
            </a:r>
          </a:p>
          <a:p>
            <a:pPr marL="0" indent="0">
              <a:buNone/>
              <a:tabLst>
                <a:tab pos="461963" algn="l"/>
                <a:tab pos="2290763" algn="l"/>
              </a:tabLst>
            </a:pPr>
            <a:r>
              <a:rPr lang="en-US" sz="2600" dirty="0"/>
              <a:t>Years 4 - </a:t>
            </a:r>
            <a:r>
              <a:rPr lang="en-US" sz="2600" dirty="0">
                <a:sym typeface="Symbol Tiger" panose="05050102010706020507" pitchFamily="18" charset="2"/>
              </a:rPr>
              <a:t>	g = 5%		k = 12%</a:t>
            </a:r>
            <a:endParaRPr lang="en-US" sz="2600" dirty="0"/>
          </a:p>
          <a:p>
            <a:pPr marL="514350" indent="-514350">
              <a:buFont typeface="Arial" pitchFamily="34" charset="0"/>
              <a:buAutoNum type="alphaLcPeriod"/>
            </a:pPr>
            <a:endParaRPr lang="en-US" sz="26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1000" y="2271436"/>
            <a:ext cx="8534401" cy="27577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  <a:tabLst>
                <a:tab pos="3429000" algn="ctr"/>
                <a:tab pos="6913563" algn="ctr"/>
              </a:tabLst>
            </a:pPr>
            <a:r>
              <a:rPr lang="en-US" sz="2600" u="sng" dirty="0"/>
              <a:t>Year	Dividend	PV of D @ 12%</a:t>
            </a:r>
          </a:p>
          <a:p>
            <a:pPr algn="l">
              <a:lnSpc>
                <a:spcPct val="100000"/>
              </a:lnSpc>
              <a:spcBef>
                <a:spcPts val="600"/>
              </a:spcBef>
              <a:tabLst>
                <a:tab pos="227013" algn="l"/>
                <a:tab pos="2286000" algn="dec"/>
                <a:tab pos="6519863" algn="dec"/>
              </a:tabLst>
            </a:pPr>
            <a:r>
              <a:rPr lang="en-US" sz="2600" dirty="0"/>
              <a:t>	1	$1.2000 = $1.00(1.20)</a:t>
            </a:r>
            <a:r>
              <a:rPr lang="en-US" sz="2600" baseline="30000" dirty="0"/>
              <a:t>1</a:t>
            </a:r>
            <a:r>
              <a:rPr lang="en-US" sz="2600" dirty="0"/>
              <a:t>	1.0714</a:t>
            </a:r>
          </a:p>
          <a:p>
            <a:pPr algn="l">
              <a:lnSpc>
                <a:spcPct val="100000"/>
              </a:lnSpc>
              <a:spcBef>
                <a:spcPts val="600"/>
              </a:spcBef>
              <a:tabLst>
                <a:tab pos="227013" algn="l"/>
                <a:tab pos="2286000" algn="dec"/>
                <a:tab pos="6519863" algn="dec"/>
              </a:tabLst>
            </a:pPr>
            <a:r>
              <a:rPr lang="en-US" sz="2600" dirty="0"/>
              <a:t>	2	$1.4400 = $1.00(1.20)</a:t>
            </a:r>
            <a:r>
              <a:rPr lang="en-US" sz="2600" baseline="30000" dirty="0"/>
              <a:t>2</a:t>
            </a:r>
            <a:r>
              <a:rPr lang="en-US" sz="2600" dirty="0"/>
              <a:t>	1.1480</a:t>
            </a:r>
          </a:p>
          <a:p>
            <a:pPr algn="l">
              <a:lnSpc>
                <a:spcPct val="100000"/>
              </a:lnSpc>
              <a:spcBef>
                <a:spcPts val="600"/>
              </a:spcBef>
              <a:tabLst>
                <a:tab pos="227013" algn="l"/>
                <a:tab pos="2286000" algn="dec"/>
                <a:tab pos="6519863" algn="dec"/>
              </a:tabLst>
            </a:pPr>
            <a:r>
              <a:rPr lang="en-US" sz="2600" dirty="0"/>
              <a:t>	3	$1.7280 = $1.00(1.20)</a:t>
            </a:r>
            <a:r>
              <a:rPr lang="en-US" sz="2600" baseline="30000" dirty="0"/>
              <a:t>3</a:t>
            </a:r>
            <a:r>
              <a:rPr lang="en-US" sz="2600" dirty="0"/>
              <a:t>	</a:t>
            </a:r>
            <a:r>
              <a:rPr lang="en-US" sz="2600" u="sng" dirty="0"/>
              <a:t>1.2300</a:t>
            </a:r>
            <a:endParaRPr lang="en-US" sz="2600" dirty="0"/>
          </a:p>
          <a:p>
            <a:pPr algn="l">
              <a:lnSpc>
                <a:spcPct val="100000"/>
              </a:lnSpc>
              <a:spcBef>
                <a:spcPts val="600"/>
              </a:spcBef>
              <a:tabLst>
                <a:tab pos="2286000" algn="dec"/>
                <a:tab pos="6519863" algn="dec"/>
              </a:tabLst>
            </a:pPr>
            <a:r>
              <a:rPr lang="en-US" sz="2600" dirty="0"/>
              <a:t>		$3.4494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09600" y="4719638"/>
          <a:ext cx="3497256" cy="708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Equation" r:id="rId4" imgW="1942920" imgH="393480" progId="Equation.DSMT4">
                  <p:embed/>
                </p:oleObj>
              </mc:Choice>
              <mc:Fallback>
                <p:oleObj name="Equation" r:id="rId4" imgW="1942920" imgH="39348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600" y="4719638"/>
                        <a:ext cx="3497256" cy="708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838700" y="4719638"/>
          <a:ext cx="3771900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Equation" r:id="rId6" imgW="2095200" imgH="431640" progId="Equation.DSMT4">
                  <p:embed/>
                </p:oleObj>
              </mc:Choice>
              <mc:Fallback>
                <p:oleObj name="Equation" r:id="rId6" imgW="2095200" imgH="43164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38700" y="4719638"/>
                        <a:ext cx="3771900" cy="776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3400" y="5871990"/>
            <a:ext cx="70599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P</a:t>
            </a:r>
            <a:r>
              <a:rPr lang="en-US" sz="2600" baseline="-25000" dirty="0"/>
              <a:t>0</a:t>
            </a:r>
            <a:r>
              <a:rPr lang="en-US" sz="2600" dirty="0"/>
              <a:t> = $3.4494 + $18.4493 = $21.8987 </a:t>
            </a:r>
            <a:r>
              <a:rPr lang="en-US" sz="2600" dirty="0">
                <a:sym typeface="Symbol" panose="05050102010706020507" pitchFamily="18" charset="2"/>
              </a:rPr>
              <a:t> $21.90</a:t>
            </a:r>
            <a:endParaRPr lang="en-US" sz="26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7191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3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/>
          <p:cNvSpPr txBox="1">
            <a:spLocks/>
          </p:cNvSpPr>
          <p:nvPr/>
        </p:nvSpPr>
        <p:spPr>
          <a:xfrm>
            <a:off x="685800" y="838200"/>
            <a:ext cx="7848600" cy="5715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  <a:tabLst>
                <a:tab pos="288925" algn="ctr"/>
                <a:tab pos="1312863" algn="ctr"/>
                <a:tab pos="2625725" algn="ctr"/>
                <a:tab pos="4572000" algn="ctr"/>
                <a:tab pos="6799263" algn="ctr"/>
              </a:tabLst>
            </a:pPr>
            <a:r>
              <a:rPr lang="en-US" sz="2000" u="sng" dirty="0"/>
              <a:t>	Year	Growth	Dividend	Computation	PV of Dividend</a:t>
            </a:r>
          </a:p>
          <a:p>
            <a:pPr marL="0" indent="0">
              <a:spcBef>
                <a:spcPts val="200"/>
              </a:spcBef>
              <a:buFont typeface="Arial" pitchFamily="34" charset="0"/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1	20.0%	$   1.2000	$1.0000(1.20)</a:t>
            </a:r>
            <a:r>
              <a:rPr lang="en-US" sz="2000" baseline="30000" dirty="0"/>
              <a:t>1</a:t>
            </a:r>
            <a:r>
              <a:rPr lang="en-US" sz="2000" dirty="0"/>
              <a:t>	$   1.0714</a:t>
            </a:r>
          </a:p>
          <a:p>
            <a:pPr marL="0" indent="0">
              <a:spcBef>
                <a:spcPts val="200"/>
              </a:spcBef>
              <a:buFont typeface="Arial" pitchFamily="34" charset="0"/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2	20.0	1.4400	1.0000(1.20)</a:t>
            </a:r>
            <a:r>
              <a:rPr lang="en-US" sz="2000" baseline="30000" dirty="0"/>
              <a:t>2</a:t>
            </a:r>
            <a:r>
              <a:rPr lang="en-US" sz="2000" dirty="0"/>
              <a:t>	1.1480</a:t>
            </a:r>
          </a:p>
          <a:p>
            <a:pPr marL="0" indent="0">
              <a:spcBef>
                <a:spcPts val="200"/>
              </a:spcBef>
              <a:buFont typeface="Arial" pitchFamily="34" charset="0"/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3	20.0	1.7280	1.0000(1.20)</a:t>
            </a:r>
            <a:r>
              <a:rPr lang="en-US" sz="2000" baseline="30000" dirty="0"/>
              <a:t>3</a:t>
            </a:r>
            <a:r>
              <a:rPr lang="en-US" sz="2000" dirty="0"/>
              <a:t>	1.2300</a:t>
            </a:r>
          </a:p>
          <a:p>
            <a:pPr marL="0" indent="0">
              <a:spcBef>
                <a:spcPts val="200"/>
              </a:spcBef>
              <a:buFont typeface="Arial" pitchFamily="34" charset="0"/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4	5.0	1.8144	1.7280(1.05)</a:t>
            </a:r>
            <a:r>
              <a:rPr lang="en-US" sz="2000" baseline="30000" dirty="0"/>
              <a:t>1</a:t>
            </a:r>
            <a:r>
              <a:rPr lang="en-US" sz="2000" dirty="0"/>
              <a:t>	1.1531</a:t>
            </a:r>
          </a:p>
          <a:p>
            <a:pPr marL="0" indent="0">
              <a:spcBef>
                <a:spcPts val="200"/>
              </a:spcBef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5	5.0	1.9051	1.7280(1.05)</a:t>
            </a:r>
            <a:r>
              <a:rPr lang="en-US" sz="2000" baseline="30000" dirty="0"/>
              <a:t>2</a:t>
            </a:r>
            <a:r>
              <a:rPr lang="en-US" sz="2000" dirty="0"/>
              <a:t>	1.0810</a:t>
            </a:r>
          </a:p>
          <a:p>
            <a:pPr marL="0" indent="0">
              <a:spcBef>
                <a:spcPts val="200"/>
              </a:spcBef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6	5.0	2.0004	1.7280(1.05)</a:t>
            </a:r>
            <a:r>
              <a:rPr lang="en-US" sz="2000" baseline="30000" dirty="0"/>
              <a:t>3</a:t>
            </a:r>
            <a:r>
              <a:rPr lang="en-US" sz="2000" dirty="0"/>
              <a:t>	1.0135</a:t>
            </a:r>
          </a:p>
          <a:p>
            <a:pPr marL="0" indent="0">
              <a:spcBef>
                <a:spcPts val="200"/>
              </a:spcBef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7	5.0	2.1004	1.7280(1.05)</a:t>
            </a:r>
            <a:r>
              <a:rPr lang="en-US" sz="2000" baseline="30000" dirty="0"/>
              <a:t>4</a:t>
            </a:r>
            <a:r>
              <a:rPr lang="en-US" sz="2000" dirty="0"/>
              <a:t>	0.9501</a:t>
            </a:r>
          </a:p>
          <a:p>
            <a:pPr marL="0" indent="0">
              <a:spcBef>
                <a:spcPts val="200"/>
              </a:spcBef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8	5.0	2.2054	1.7280(1.05)</a:t>
            </a:r>
            <a:r>
              <a:rPr lang="en-US" sz="2000" baseline="30000" dirty="0"/>
              <a:t>5</a:t>
            </a:r>
            <a:r>
              <a:rPr lang="en-US" sz="2000" dirty="0"/>
              <a:t>	0.8907</a:t>
            </a:r>
          </a:p>
          <a:p>
            <a:pPr marL="0" indent="0">
              <a:spcBef>
                <a:spcPts val="200"/>
              </a:spcBef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9	5.0	2.3157	1.7280(1.05)</a:t>
            </a:r>
            <a:r>
              <a:rPr lang="en-US" sz="2000" baseline="30000" dirty="0"/>
              <a:t>6</a:t>
            </a:r>
            <a:r>
              <a:rPr lang="en-US" sz="2000" dirty="0"/>
              <a:t>	0.8351</a:t>
            </a:r>
          </a:p>
          <a:p>
            <a:pPr marL="0" indent="0">
              <a:spcBef>
                <a:spcPts val="200"/>
              </a:spcBef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10	5.0	2.4315	1.7280(1.05)</a:t>
            </a:r>
            <a:r>
              <a:rPr lang="en-US" sz="2000" baseline="30000" dirty="0"/>
              <a:t>7</a:t>
            </a:r>
            <a:r>
              <a:rPr lang="en-US" sz="2000" dirty="0"/>
              <a:t>	0.7829</a:t>
            </a:r>
          </a:p>
          <a:p>
            <a:pPr marL="0" indent="0">
              <a:spcBef>
                <a:spcPts val="200"/>
              </a:spcBef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25	5.0	5.0549	1.7280(1.05)</a:t>
            </a:r>
            <a:r>
              <a:rPr lang="en-US" sz="2000" baseline="30000" dirty="0"/>
              <a:t>22</a:t>
            </a:r>
            <a:r>
              <a:rPr lang="en-US" sz="2000" dirty="0"/>
              <a:t>	0.2973</a:t>
            </a:r>
          </a:p>
          <a:p>
            <a:pPr marL="0" indent="0">
              <a:spcBef>
                <a:spcPts val="200"/>
              </a:spcBef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50	5.0	17.1175	1.7280(1.05)</a:t>
            </a:r>
            <a:r>
              <a:rPr lang="en-US" sz="2000" baseline="30000" dirty="0"/>
              <a:t>47</a:t>
            </a:r>
            <a:r>
              <a:rPr lang="en-US" sz="2000" dirty="0"/>
              <a:t>	0.0592</a:t>
            </a:r>
          </a:p>
          <a:p>
            <a:pPr marL="0" indent="0">
              <a:spcBef>
                <a:spcPts val="200"/>
              </a:spcBef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75	5.0	57.9660	1.7280(1.05)</a:t>
            </a:r>
            <a:r>
              <a:rPr lang="en-US" sz="2000" baseline="30000" dirty="0"/>
              <a:t>72</a:t>
            </a:r>
            <a:r>
              <a:rPr lang="en-US" sz="2000" dirty="0"/>
              <a:t>	0.0118</a:t>
            </a:r>
          </a:p>
          <a:p>
            <a:pPr marL="0" indent="0">
              <a:spcBef>
                <a:spcPts val="200"/>
              </a:spcBef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100	5.0	196.2934	1.7280(1.05)</a:t>
            </a:r>
            <a:r>
              <a:rPr lang="en-US" sz="2000" baseline="30000" dirty="0"/>
              <a:t>97</a:t>
            </a:r>
            <a:r>
              <a:rPr lang="en-US" sz="2000" dirty="0"/>
              <a:t>	0.0024</a:t>
            </a:r>
          </a:p>
          <a:p>
            <a:pPr marL="0" indent="0">
              <a:spcBef>
                <a:spcPts val="200"/>
              </a:spcBef>
              <a:buNone/>
              <a:tabLst>
                <a:tab pos="461963" algn="dec"/>
                <a:tab pos="1312863" algn="dec"/>
                <a:tab pos="2516188" algn="dec"/>
                <a:tab pos="4002088" algn="dec"/>
                <a:tab pos="6572250" algn="dec"/>
              </a:tabLst>
            </a:pPr>
            <a:r>
              <a:rPr lang="en-US" sz="2000" dirty="0"/>
              <a:t>	125	5.0	664.7192	1.7280(1.05)</a:t>
            </a:r>
            <a:r>
              <a:rPr lang="en-US" sz="2000" baseline="30000" dirty="0"/>
              <a:t>122</a:t>
            </a:r>
            <a:r>
              <a:rPr lang="en-US" sz="2000" dirty="0"/>
              <a:t>	</a:t>
            </a:r>
            <a:r>
              <a:rPr lang="en-US" sz="2000" u="sng" dirty="0"/>
              <a:t>  0.0005</a:t>
            </a:r>
            <a:r>
              <a:rPr lang="en-US" sz="2000" dirty="0"/>
              <a:t>						</a:t>
            </a:r>
            <a:r>
              <a:rPr lang="en-US" sz="2000" dirty="0">
                <a:sym typeface="Symbol Tiger" panose="05050102010706020507" pitchFamily="18" charset="2"/>
              </a:rPr>
              <a:t> = </a:t>
            </a:r>
            <a:r>
              <a:rPr lang="en-US" sz="2000" dirty="0"/>
              <a:t>$21.8917</a:t>
            </a:r>
          </a:p>
          <a:p>
            <a:pPr>
              <a:spcBef>
                <a:spcPts val="0"/>
              </a:spcBef>
            </a:pPr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" y="152400"/>
            <a:ext cx="9144000" cy="836426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 Dividend Discount Model: Two Stage Example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935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13.3 Dividend Discount Models: Stock 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495800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The Constant Growth Model states that a stock’s value will be greater</a:t>
            </a:r>
          </a:p>
          <a:p>
            <a:pPr>
              <a:spcBef>
                <a:spcPts val="1000"/>
              </a:spcBef>
            </a:pPr>
            <a:r>
              <a:rPr lang="en-US" dirty="0"/>
              <a:t>The larger its expected dividend per share.</a:t>
            </a:r>
          </a:p>
          <a:p>
            <a:pPr>
              <a:spcBef>
                <a:spcPts val="1000"/>
              </a:spcBef>
            </a:pPr>
            <a:r>
              <a:rPr lang="en-US" dirty="0"/>
              <a:t>The lower the market capitalization rate, k.</a:t>
            </a:r>
          </a:p>
          <a:p>
            <a:pPr>
              <a:spcBef>
                <a:spcPts val="1000"/>
              </a:spcBef>
            </a:pPr>
            <a:r>
              <a:rPr lang="en-US" dirty="0"/>
              <a:t>The higher the expected growth rate of dividends.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18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13.4 Price-Earnings Ratios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98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Price Earnings Ratio and Growth Opportunities</a:t>
            </a:r>
          </a:p>
          <a:p>
            <a:r>
              <a:rPr lang="en-US" dirty="0"/>
              <a:t>Price-earnings multiple</a:t>
            </a:r>
          </a:p>
          <a:p>
            <a:pPr lvl="1"/>
            <a:r>
              <a:rPr lang="en-US" dirty="0"/>
              <a:t>Ratio of stock’s price to earnings per share</a:t>
            </a:r>
          </a:p>
          <a:p>
            <a:r>
              <a:rPr lang="en-US" dirty="0"/>
              <a:t>Determinant of P/E ratio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108461"/>
              </p:ext>
            </p:extLst>
          </p:nvPr>
        </p:nvGraphicFramePr>
        <p:xfrm>
          <a:off x="1212949" y="3722338"/>
          <a:ext cx="2368451" cy="168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8" name="Equation" r:id="rId4" imgW="1104840" imgH="787320" progId="Equation.DSMT4">
                  <p:embed/>
                </p:oleObj>
              </mc:Choice>
              <mc:Fallback>
                <p:oleObj name="Equation" r:id="rId4" imgW="1104840" imgH="787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2949" y="3722338"/>
                        <a:ext cx="2368451" cy="1687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52244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212527C-063F-46CC-817C-7B373D7D0DD8}"/>
              </a:ext>
            </a:extLst>
          </p:cNvPr>
          <p:cNvGrpSpPr/>
          <p:nvPr/>
        </p:nvGrpSpPr>
        <p:grpSpPr>
          <a:xfrm>
            <a:off x="3107055" y="2667000"/>
            <a:ext cx="1693545" cy="1066800"/>
            <a:chOff x="3657600" y="2667000"/>
            <a:chExt cx="1693545" cy="1066800"/>
          </a:xfrm>
        </p:grpSpPr>
        <p:graphicFrame>
          <p:nvGraphicFramePr>
            <p:cNvPr id="6" name="Object 5">
              <a:extLst>
                <a:ext uri="{FF2B5EF4-FFF2-40B4-BE49-F238E27FC236}">
                  <a16:creationId xmlns:a16="http://schemas.microsoft.com/office/drawing/2014/main" id="{12798E18-5635-4543-8248-C640059A43C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64840392"/>
                </p:ext>
              </p:extLst>
            </p:nvPr>
          </p:nvGraphicFramePr>
          <p:xfrm>
            <a:off x="3769995" y="2752725"/>
            <a:ext cx="1581150" cy="981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36" name="Equation" r:id="rId4" imgW="1581027" imgH="981088" progId="Equation.DSMT4">
                    <p:embed/>
                  </p:oleObj>
                </mc:Choice>
                <mc:Fallback>
                  <p:oleObj name="Equation" r:id="rId4" imgW="1581027" imgH="981088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769995" y="2752725"/>
                          <a:ext cx="1581150" cy="981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40A4DBC-0861-4F92-B95E-08B22F91FDA0}"/>
                </a:ext>
              </a:extLst>
            </p:cNvPr>
            <p:cNvSpPr/>
            <p:nvPr/>
          </p:nvSpPr>
          <p:spPr>
            <a:xfrm>
              <a:off x="3657600" y="2667000"/>
              <a:ext cx="533400" cy="1066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13.4 Price-Earnings Ratios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91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P/E Ratio for Firm Growing at Long-Run Sustainable Pace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0114835"/>
              </p:ext>
            </p:extLst>
          </p:nvPr>
        </p:nvGraphicFramePr>
        <p:xfrm>
          <a:off x="838200" y="2780974"/>
          <a:ext cx="2722358" cy="952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7" name="Equation" r:id="rId6" imgW="1269720" imgH="444240" progId="Equation.DSMT4">
                  <p:embed/>
                </p:oleObj>
              </mc:Choice>
              <mc:Fallback>
                <p:oleObj name="Equation" r:id="rId6" imgW="126972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8200" y="2780974"/>
                        <a:ext cx="2722358" cy="9528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81940" y="3782291"/>
            <a:ext cx="8557260" cy="20089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PEG Ratio</a:t>
            </a:r>
          </a:p>
          <a:p>
            <a:r>
              <a:rPr lang="en-US" dirty="0"/>
              <a:t>Ratio of P/E multiple to earnings growth rate</a:t>
            </a:r>
          </a:p>
          <a:p>
            <a:pPr marL="0" indent="0">
              <a:spcBef>
                <a:spcPts val="1500"/>
              </a:spcBef>
              <a:buNone/>
              <a:tabLst>
                <a:tab pos="339725" algn="l"/>
              </a:tabLst>
            </a:pPr>
            <a:r>
              <a:rPr lang="en-US" dirty="0"/>
              <a:t>	PEG = (P/E ratio)/g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69725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13.3 Effect of ROE and Plowback on Growth and P/E Ratio</a:t>
            </a:r>
          </a:p>
        </p:txBody>
      </p:sp>
      <p:pic>
        <p:nvPicPr>
          <p:cNvPr id="4" name="Picture 3" descr="Effect of ROE and plowback on growth and the P/E ratio. Table of growth rates for plowback ratios of 0, 0.25, 0.50, and 0.75 and a separate table of P/E ratios for plowback ratios of 0, 0.25, 0.50, and 0.75 and ROEs of 10%, 12%, and 14%.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889" y="1702820"/>
            <a:ext cx="6444222" cy="416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7845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13.4 Price-Earnings Ratios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80309"/>
            <a:ext cx="8557260" cy="5541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P/E Ratios and Stock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463"/>
              </p:ext>
            </p:extLst>
          </p:nvPr>
        </p:nvGraphicFramePr>
        <p:xfrm>
          <a:off x="838200" y="2516985"/>
          <a:ext cx="1587136" cy="988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4" name="Equation" r:id="rId4" imgW="672840" imgH="419040" progId="Equation.DSMT4">
                  <p:embed/>
                </p:oleObj>
              </mc:Choice>
              <mc:Fallback>
                <p:oleObj name="Equation" r:id="rId4" imgW="67284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2516985"/>
                        <a:ext cx="1587136" cy="988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81940" y="3657601"/>
            <a:ext cx="8557260" cy="990600"/>
          </a:xfrm>
        </p:spPr>
        <p:txBody>
          <a:bodyPr/>
          <a:lstStyle/>
          <a:p>
            <a:r>
              <a:rPr lang="en-US" dirty="0"/>
              <a:t>All else equal, riskier stocks have lower P/E multiples, higher required RoR, k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98633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P/E Ratio and Inflation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79400" y="1219200"/>
            <a:ext cx="8407400" cy="68580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2000" b="1" dirty="0"/>
              <a:t>FIGURE 13.3 </a:t>
            </a:r>
            <a:r>
              <a:rPr lang="en-US" sz="2000" dirty="0"/>
              <a:t>P/E ratio of the S&amp;P 500 versus inflation rate. Annual averages,1955-2016.</a:t>
            </a:r>
          </a:p>
        </p:txBody>
      </p:sp>
      <p:pic>
        <p:nvPicPr>
          <p:cNvPr id="1026" name="Picture 2" descr="Scatterplot of P/E ratio of the S and P 500 versus the involution rate from 0% to 14%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0095" y="1866900"/>
            <a:ext cx="762381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70251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13.4 Price-Earnings Ratios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419600"/>
          </a:xfrm>
        </p:spPr>
        <p:txBody>
          <a:bodyPr>
            <a:norm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dirty="0"/>
              <a:t>Pitfalls in P/E Analysis</a:t>
            </a:r>
          </a:p>
          <a:p>
            <a:pPr>
              <a:spcBef>
                <a:spcPts val="1500"/>
              </a:spcBef>
            </a:pPr>
            <a:r>
              <a:rPr lang="en-US" dirty="0"/>
              <a:t>Earnings Management</a:t>
            </a:r>
          </a:p>
          <a:p>
            <a:pPr lvl="1">
              <a:spcBef>
                <a:spcPts val="1500"/>
              </a:spcBef>
            </a:pPr>
            <a:r>
              <a:rPr lang="en-US" dirty="0"/>
              <a:t>Practice of using flexibility in accounting rules to improve apparent profitability of firm</a:t>
            </a:r>
          </a:p>
          <a:p>
            <a:pPr lvl="1">
              <a:spcBef>
                <a:spcPts val="1500"/>
              </a:spcBef>
            </a:pPr>
            <a:r>
              <a:rPr lang="en-US" dirty="0"/>
              <a:t>Large amount of discretion in managing earnings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65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13.4 Earnings Growth for Two Companies</a:t>
            </a:r>
          </a:p>
        </p:txBody>
      </p:sp>
      <p:pic>
        <p:nvPicPr>
          <p:cNvPr id="6" name="Picture 2" descr="Graph showing the earnings per share from 2001 to 2016 for PepsiCo and Consolidated Ediso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1507918"/>
            <a:ext cx="8469630" cy="4655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7663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13.5 Price-Earnings Ratios</a:t>
            </a:r>
          </a:p>
        </p:txBody>
      </p:sp>
      <p:pic>
        <p:nvPicPr>
          <p:cNvPr id="12" name="Picture 2" descr="Graph showing the price earnings ratios from 2001 to 2016 for PepsiCo and Consolidated Ediso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417" y="1295400"/>
            <a:ext cx="8385165" cy="5032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6146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13.4 Price-Earnings Ratios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600200"/>
            <a:ext cx="8557260" cy="4343400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Combining P/E Analysis and the DDM</a:t>
            </a:r>
          </a:p>
          <a:p>
            <a:pPr>
              <a:spcBef>
                <a:spcPts val="1000"/>
              </a:spcBef>
            </a:pPr>
            <a:r>
              <a:rPr lang="en-US" dirty="0"/>
              <a:t>Estimates stock price at horizon (terminal) date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Other Comparative Valuation Ratios</a:t>
            </a:r>
          </a:p>
          <a:p>
            <a:pPr>
              <a:spcBef>
                <a:spcPts val="1000"/>
              </a:spcBef>
            </a:pPr>
            <a:r>
              <a:rPr lang="en-US" dirty="0"/>
              <a:t>Price-to-book: Indicates how aggressively market values firm</a:t>
            </a:r>
          </a:p>
          <a:p>
            <a:pPr>
              <a:spcBef>
                <a:spcPts val="1000"/>
              </a:spcBef>
            </a:pPr>
            <a:r>
              <a:rPr lang="en-US" dirty="0"/>
              <a:t>Price-to-cash-flow: Cash flow less affected by accounting decisions than earnings</a:t>
            </a:r>
          </a:p>
          <a:p>
            <a:pPr>
              <a:spcBef>
                <a:spcPts val="1000"/>
              </a:spcBef>
            </a:pPr>
            <a:r>
              <a:rPr lang="en-US" dirty="0"/>
              <a:t>Price-to-sales: For start-ups with no earnings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835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13.5 Free Cash Flow Valuation Approaches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92100" y="1474788"/>
            <a:ext cx="8470900" cy="4621212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Free Cash Flow for Firm (FCFF)</a:t>
            </a:r>
          </a:p>
          <a:p>
            <a:pPr>
              <a:spcBef>
                <a:spcPts val="1000"/>
              </a:spcBef>
            </a:pPr>
            <a:r>
              <a:rPr lang="en-US" i="1" dirty="0"/>
              <a:t>FCFF </a:t>
            </a:r>
            <a:r>
              <a:rPr lang="en-US" dirty="0"/>
              <a:t>= </a:t>
            </a:r>
            <a:r>
              <a:rPr lang="en-US" i="1" dirty="0"/>
              <a:t>EBIT</a:t>
            </a:r>
            <a:r>
              <a:rPr lang="en-US" dirty="0"/>
              <a:t>(1 − </a:t>
            </a:r>
            <a:r>
              <a:rPr lang="en-US" i="1" dirty="0" err="1"/>
              <a:t>t</a:t>
            </a:r>
            <a:r>
              <a:rPr lang="en-US" i="1" baseline="-25000" dirty="0" err="1"/>
              <a:t>c</a:t>
            </a:r>
            <a:r>
              <a:rPr lang="en-US" dirty="0"/>
              <a:t>) + </a:t>
            </a:r>
            <a:r>
              <a:rPr lang="en-US" i="1" dirty="0"/>
              <a:t>Depreciation                                 </a:t>
            </a:r>
            <a:r>
              <a:rPr lang="en-US" dirty="0"/>
              <a:t>− </a:t>
            </a:r>
            <a:r>
              <a:rPr lang="en-US" i="1" dirty="0"/>
              <a:t>Capital</a:t>
            </a:r>
            <a:r>
              <a:rPr lang="en-US" dirty="0"/>
              <a:t> </a:t>
            </a:r>
            <a:r>
              <a:rPr lang="en-US" i="1" dirty="0"/>
              <a:t>expenditures </a:t>
            </a:r>
            <a:r>
              <a:rPr lang="en-US" dirty="0"/>
              <a:t>− </a:t>
            </a:r>
            <a:r>
              <a:rPr lang="en-US" i="1" dirty="0"/>
              <a:t>Increase in NWC</a:t>
            </a:r>
          </a:p>
          <a:p>
            <a:pPr lvl="1">
              <a:spcBef>
                <a:spcPts val="1000"/>
              </a:spcBef>
              <a:buFont typeface="Arial" pitchFamily="34" charset="0"/>
              <a:buChar char="•"/>
            </a:pPr>
            <a:r>
              <a:rPr lang="en-US" dirty="0"/>
              <a:t>EBIT = Earnings before interest and taxes</a:t>
            </a:r>
          </a:p>
          <a:p>
            <a:pPr lvl="1">
              <a:spcBef>
                <a:spcPts val="1000"/>
              </a:spcBef>
              <a:buFont typeface="Arial" pitchFamily="34" charset="0"/>
              <a:buChar char="•"/>
            </a:pPr>
            <a:r>
              <a:rPr lang="en-US" i="1" dirty="0" err="1"/>
              <a:t>t</a:t>
            </a:r>
            <a:r>
              <a:rPr lang="en-US" i="1" baseline="-25000" dirty="0" err="1"/>
              <a:t>c</a:t>
            </a:r>
            <a:r>
              <a:rPr lang="en-US" dirty="0"/>
              <a:t> = Corporate tax rate</a:t>
            </a:r>
          </a:p>
          <a:p>
            <a:pPr lvl="1">
              <a:spcBef>
                <a:spcPts val="1000"/>
              </a:spcBef>
              <a:buFont typeface="Arial" pitchFamily="34" charset="0"/>
              <a:buChar char="•"/>
            </a:pPr>
            <a:r>
              <a:rPr lang="en-US" dirty="0"/>
              <a:t>NWC = Net working capital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Free Cash Flow to Equity Holders (FCFE)</a:t>
            </a:r>
          </a:p>
          <a:p>
            <a:pPr>
              <a:spcBef>
                <a:spcPts val="1000"/>
              </a:spcBef>
            </a:pPr>
            <a:r>
              <a:rPr lang="en-US" i="1" dirty="0"/>
              <a:t>FCFE </a:t>
            </a:r>
            <a:r>
              <a:rPr lang="en-US" dirty="0"/>
              <a:t>= </a:t>
            </a:r>
            <a:r>
              <a:rPr lang="en-US" i="1" dirty="0"/>
              <a:t>FCFF − Interest expense × </a:t>
            </a:r>
            <a:r>
              <a:rPr lang="en-US" dirty="0"/>
              <a:t>(1 − </a:t>
            </a:r>
            <a:r>
              <a:rPr lang="en-US" i="1" dirty="0" err="1"/>
              <a:t>t</a:t>
            </a:r>
            <a:r>
              <a:rPr lang="en-US" i="1" baseline="-25000" dirty="0" err="1"/>
              <a:t>c</a:t>
            </a:r>
            <a:r>
              <a:rPr lang="en-US" dirty="0"/>
              <a:t>)                  + </a:t>
            </a:r>
            <a:r>
              <a:rPr lang="en-US" i="1" dirty="0"/>
              <a:t>Increase in net debt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781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13.5 Free Cash Flow Valuation Approaches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8CF50C2B-4B67-4B43-A4CC-8D649CF2133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4800" y="1524000"/>
                <a:ext cx="8534400" cy="3276600"/>
              </a:xfrm>
              <a:prstGeom prst="rect">
                <a:avLst/>
              </a:prstGeom>
            </p:spPr>
            <p:txBody>
              <a:bodyPr/>
              <a:lstStyle>
                <a:lvl1pPr marL="349250" indent="-3492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6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1pPr>
                <a:lvl2pPr marL="806450" indent="-3492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2pPr>
                <a:lvl3pPr marL="1263650" indent="-349250" algn="l" defTabSz="914400" rtl="0" eaLnBrk="1" latinLnBrk="0" hangingPunct="1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2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3pPr>
                <a:lvl4pPr marL="1720850" indent="-349250" algn="l" defTabSz="914400" rtl="0" eaLnBrk="1" latinLnBrk="0" hangingPunct="1">
                  <a:spcBef>
                    <a:spcPct val="20000"/>
                  </a:spcBef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4pPr>
                <a:lvl5pPr marL="2178050" indent="-349250" algn="l" defTabSz="914400" rtl="0" eaLnBrk="1" latinLnBrk="0" hangingPunct="1">
                  <a:spcBef>
                    <a:spcPct val="20000"/>
                  </a:spcBef>
                  <a:buFont typeface="Wingdings" panose="05000000000000000000" pitchFamily="2" charset="2"/>
                  <a:buChar char="Ø"/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Verdana" panose="020B0604030504040204" pitchFamily="34" charset="0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000" dirty="0"/>
                  <a:t>Estimating Value using Constant Growth Model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000" i="1" smtClean="0">
                        <a:latin typeface="Cambria Math"/>
                      </a:rPr>
                      <m:t>𝐹𝑖𝑟𝑚</m:t>
                    </m:r>
                    <m:r>
                      <a:rPr lang="en-US" sz="3000" i="1" smtClean="0">
                        <a:latin typeface="Cambria Math"/>
                      </a:rPr>
                      <m:t> </m:t>
                    </m:r>
                    <m:r>
                      <a:rPr lang="en-US" sz="3000" i="1" smtClean="0">
                        <a:latin typeface="Cambria Math"/>
                      </a:rPr>
                      <m:t>𝑣𝑎𝑙𝑢𝑒</m:t>
                    </m:r>
                    <m:r>
                      <a:rPr lang="en-US" sz="300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3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000" i="1" smtClean="0">
                            <a:latin typeface="Cambria Math"/>
                          </a:rPr>
                          <m:t>𝑡</m:t>
                        </m:r>
                        <m:r>
                          <a:rPr lang="en-US" sz="300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3000" i="1" smtClean="0">
                            <a:latin typeface="Cambria Math"/>
                          </a:rPr>
                          <m:t>𝑇</m:t>
                        </m:r>
                      </m:sup>
                      <m:e>
                        <m:f>
                          <m:fPr>
                            <m:ctrlPr>
                              <a:rPr lang="en-US" sz="3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30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000" i="1" smtClean="0">
                                    <a:latin typeface="Cambria Math"/>
                                  </a:rPr>
                                  <m:t>𝐹𝐶𝐹𝐹</m:t>
                                </m:r>
                              </m:e>
                              <m:sub>
                                <m:r>
                                  <a:rPr lang="en-US" sz="3000" i="1" smtClean="0"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</m:num>
                          <m:den>
                            <m:sSup>
                              <m:sSupPr>
                                <m:ctrlPr>
                                  <a:rPr lang="en-US" sz="30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000" i="1" smtClean="0">
                                    <a:latin typeface="Cambria Math"/>
                                  </a:rPr>
                                  <m:t>(1+</m:t>
                                </m:r>
                                <m:r>
                                  <a:rPr lang="en-US" sz="3000" i="1" smtClean="0">
                                    <a:latin typeface="Cambria Math"/>
                                  </a:rPr>
                                  <m:t>𝑊𝐴𝐶𝐶</m:t>
                                </m:r>
                                <m:r>
                                  <a:rPr lang="en-US" sz="300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sz="3000" i="1" smtClean="0">
                                    <a:latin typeface="Cambria Math"/>
                                  </a:rPr>
                                  <m:t>𝑡</m:t>
                                </m:r>
                              </m:sup>
                            </m:sSup>
                          </m:den>
                        </m:f>
                      </m:e>
                    </m:nary>
                    <m:r>
                      <a:rPr lang="en-US" sz="300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3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000" i="1" smtClean="0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3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000" i="1" smtClean="0">
                                <a:latin typeface="Cambria Math"/>
                              </a:rPr>
                              <m:t>(1+</m:t>
                            </m:r>
                            <m:r>
                              <a:rPr lang="en-US" sz="3000" i="1" smtClean="0">
                                <a:latin typeface="Cambria Math"/>
                              </a:rPr>
                              <m:t>𝑊𝐴𝐶𝐶</m:t>
                            </m:r>
                            <m:r>
                              <a:rPr lang="en-US" sz="300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3000" i="1" smtClean="0">
                                <a:latin typeface="Cambria Math"/>
                              </a:rPr>
                              <m:t>𝑇</m:t>
                            </m:r>
                          </m:sup>
                        </m:sSup>
                      </m:den>
                    </m:f>
                  </m:oMath>
                </a14:m>
                <a:endParaRPr lang="en-US" sz="3000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600" i="1" smtClean="0">
                            <a:latin typeface="Cambria Math"/>
                          </a:rPr>
                          <m:t>𝑇</m:t>
                        </m:r>
                      </m:sub>
                    </m:sSub>
                    <m:r>
                      <a:rPr lang="en-US" sz="260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 smtClean="0">
                                <a:latin typeface="Cambria Math"/>
                              </a:rPr>
                              <m:t>𝐹𝐶𝐹𝐹</m:t>
                            </m:r>
                          </m:e>
                          <m:sub>
                            <m:r>
                              <a:rPr lang="en-US" sz="2600" i="1" smtClean="0">
                                <a:latin typeface="Cambria Math"/>
                              </a:rPr>
                              <m:t>𝑇</m:t>
                            </m:r>
                            <m:r>
                              <a:rPr lang="en-US" sz="2600" i="1" smtClean="0">
                                <a:latin typeface="Cambria Math"/>
                              </a:rPr>
                              <m:t>+1</m:t>
                            </m:r>
                          </m:sub>
                        </m:sSub>
                      </m:num>
                      <m:den>
                        <m:r>
                          <a:rPr lang="en-US" sz="2600" i="1" smtClean="0">
                            <a:latin typeface="Cambria Math"/>
                          </a:rPr>
                          <m:t>𝑊𝐴𝐶𝐶</m:t>
                        </m:r>
                        <m:r>
                          <a:rPr lang="en-US" sz="2600" i="1" smtClean="0">
                            <a:latin typeface="Cambria Math"/>
                          </a:rPr>
                          <m:t>−</m:t>
                        </m:r>
                        <m:r>
                          <a:rPr lang="en-US" sz="2600" i="1" smtClean="0">
                            <a:latin typeface="Cambria Math"/>
                          </a:rPr>
                          <m:t>𝑔</m:t>
                        </m:r>
                      </m:den>
                    </m:f>
                  </m:oMath>
                </a14:m>
                <a:endParaRPr lang="en-US" sz="2600" dirty="0"/>
              </a:p>
              <a:p>
                <a:pPr lvl="2">
                  <a:spcBef>
                    <a:spcPts val="1500"/>
                  </a:spcBef>
                </a:pPr>
                <a:r>
                  <a:rPr lang="en-US" sz="2600" dirty="0"/>
                  <a:t>WACC = Weighted average cost of capital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8CF50C2B-4B67-4B43-A4CC-8D649CF213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524000"/>
                <a:ext cx="8534400" cy="3276600"/>
              </a:xfrm>
              <a:prstGeom prst="rect">
                <a:avLst/>
              </a:prstGeom>
              <a:blipFill>
                <a:blip r:embed="rId3"/>
                <a:stretch>
                  <a:fillRect l="-1429" t="-2416" r="-1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9960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13.5 FCF Valuation Approaches: FCFF Example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228600" y="1371600"/>
            <a:ext cx="8534400" cy="91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Suppose FCFF = $1 mil for years 1-4 and then is expected to grow at a rate of 3%. Assume WACC = 15%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72001" y="4495800"/>
            <a:ext cx="8557260" cy="9307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500,000 shares are outstanding, what is the predicted price of this stock if the firm has $5,000,000 of debt?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626130"/>
              </p:ext>
            </p:extLst>
          </p:nvPr>
        </p:nvGraphicFramePr>
        <p:xfrm>
          <a:off x="2024784" y="5562600"/>
          <a:ext cx="5094432" cy="658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3" name="Equation" r:id="rId4" imgW="2616120" imgH="419040" progId="Equation.DSMT4">
                  <p:embed/>
                </p:oleObj>
              </mc:Choice>
              <mc:Fallback>
                <p:oleObj name="Equation" r:id="rId4" imgW="2616120" imgH="41904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4784" y="5562600"/>
                        <a:ext cx="5094432" cy="6586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B92DD77-28BD-4D8F-8209-B119194851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028178"/>
              </p:ext>
            </p:extLst>
          </p:nvPr>
        </p:nvGraphicFramePr>
        <p:xfrm>
          <a:off x="1185863" y="2209800"/>
          <a:ext cx="6772275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4" name="Equation" r:id="rId6" imgW="6772112" imgH="2247849" progId="Equation.DSMT4">
                  <p:embed/>
                </p:oleObj>
              </mc:Choice>
              <mc:Fallback>
                <p:oleObj name="Equation" r:id="rId6" imgW="6772112" imgH="224784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85863" y="2209800"/>
                        <a:ext cx="6772275" cy="2247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63854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>
            <a:normAutofit/>
          </a:bodyPr>
          <a:lstStyle/>
          <a:p>
            <a:r>
              <a:rPr lang="en-US" dirty="0"/>
              <a:t>13.5 Free Cash Flow Valuation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79400" y="1752600"/>
            <a:ext cx="853440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Market Value of Equity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0970409"/>
              </p:ext>
            </p:extLst>
          </p:nvPr>
        </p:nvGraphicFramePr>
        <p:xfrm>
          <a:off x="1155700" y="2438400"/>
          <a:ext cx="6834188" cy="196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0" name="Equation" r:id="rId4" imgW="3187440" imgH="914400" progId="Equation.DSMT4">
                  <p:embed/>
                </p:oleObj>
              </mc:Choice>
              <mc:Fallback>
                <p:oleObj name="Equation" r:id="rId4" imgW="3187440" imgH="914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55700" y="2438400"/>
                        <a:ext cx="6834188" cy="1960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069437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13.5 FCF Valuation Approaches: FCFE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79400" y="1436916"/>
            <a:ext cx="8534400" cy="914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Suppose FCFE = $900,000 for years 1-4 and then is expected to grow at a rate of 3%. Assume k</a:t>
            </a:r>
            <a:r>
              <a:rPr lang="en-US" baseline="-25000" dirty="0"/>
              <a:t>e</a:t>
            </a:r>
            <a:r>
              <a:rPr lang="en-US" dirty="0"/>
              <a:t> = 18%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573600"/>
              </p:ext>
            </p:extLst>
          </p:nvPr>
        </p:nvGraphicFramePr>
        <p:xfrm>
          <a:off x="1328702" y="2373338"/>
          <a:ext cx="6660544" cy="2227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71" name="Equation" r:id="rId4" imgW="3797280" imgH="1269720" progId="Equation.DSMT4">
                  <p:embed/>
                </p:oleObj>
              </mc:Choice>
              <mc:Fallback>
                <p:oleObj name="Equation" r:id="rId4" imgW="3797280" imgH="1269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28702" y="2373338"/>
                        <a:ext cx="6660544" cy="22276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304800" y="4604658"/>
            <a:ext cx="8557260" cy="91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there are 500,000 shares outstanding, what is the predicted price of this stock? Why can debt be ignored?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045673"/>
              </p:ext>
            </p:extLst>
          </p:nvPr>
        </p:nvGraphicFramePr>
        <p:xfrm>
          <a:off x="3042081" y="5657779"/>
          <a:ext cx="3059839" cy="742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72" name="Equation" r:id="rId6" imgW="1726920" imgH="419040" progId="Equation.DSMT4">
                  <p:embed/>
                </p:oleObj>
              </mc:Choice>
              <mc:Fallback>
                <p:oleObj name="Equation" r:id="rId6" imgW="172692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42081" y="5657779"/>
                        <a:ext cx="3059839" cy="742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62218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/>
              <a:t>13.5 Free Cash Flow Valuation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93370" y="1219200"/>
            <a:ext cx="8698230" cy="51054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dirty="0"/>
              <a:t>Comparing Valuation Models</a:t>
            </a:r>
          </a:p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Model values differ in practice</a:t>
            </a:r>
          </a:p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Differences stem from simplifying assumptions</a:t>
            </a:r>
          </a:p>
          <a:p>
            <a:pPr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dirty="0"/>
              <a:t>Problems with DCF Models</a:t>
            </a:r>
          </a:p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DCF estimates are always somewhat imprecise</a:t>
            </a:r>
          </a:p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Investors employ hierarchy of valuation</a:t>
            </a:r>
          </a:p>
          <a:p>
            <a:pPr marL="574675" lvl="1" indent="-233363"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Real estate, plant, equipment—values easier to estimate</a:t>
            </a:r>
          </a:p>
          <a:p>
            <a:pPr marL="574675" lvl="1" indent="-233363"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Economic profit on assets in place</a:t>
            </a:r>
          </a:p>
          <a:p>
            <a:pPr marL="574675" lvl="1" indent="-233363"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Growth opportunities—probably the least reliable estimate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57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76200"/>
            <a:ext cx="9052560" cy="1143000"/>
          </a:xfrm>
        </p:spPr>
        <p:txBody>
          <a:bodyPr/>
          <a:lstStyle/>
          <a:p>
            <a:r>
              <a:rPr lang="en-US" dirty="0"/>
              <a:t>13.6 The Aggregate Stock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Forecasting Aggregate Stock Market</a:t>
            </a:r>
          </a:p>
          <a:p>
            <a:pPr>
              <a:spcBef>
                <a:spcPts val="1000"/>
              </a:spcBef>
            </a:pPr>
            <a:r>
              <a:rPr lang="en-US" dirty="0"/>
              <a:t>Earnings multiplier applied at aggregate level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Forecast corporate profits for period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Derive estimate of aggregate P/E ratio based on long-term interest rates</a:t>
            </a:r>
          </a:p>
          <a:p>
            <a:pPr>
              <a:spcBef>
                <a:spcPts val="1000"/>
              </a:spcBef>
            </a:pPr>
            <a:r>
              <a:rPr lang="en-US" dirty="0"/>
              <a:t>Some analysts use aggregate DDM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5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1974</TotalTime>
  <Words>1472</Words>
  <Application>Microsoft Office PowerPoint</Application>
  <PresentationFormat>On-screen Show (4:3)</PresentationFormat>
  <Paragraphs>176</Paragraphs>
  <Slides>31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Cambria Math</vt:lpstr>
      <vt:lpstr>Courier New</vt:lpstr>
      <vt:lpstr>Helvetica</vt:lpstr>
      <vt:lpstr>Verdana</vt:lpstr>
      <vt:lpstr>Wingdings</vt:lpstr>
      <vt:lpstr>Office Theme</vt:lpstr>
      <vt:lpstr>Equation</vt:lpstr>
      <vt:lpstr>Essentials of Investments Eleventh Edition Bodie, Kane, and Marcus</vt:lpstr>
      <vt:lpstr>13.1 Equity Valuation</vt:lpstr>
      <vt:lpstr>13.2 Intrinsic Value versus Market Price</vt:lpstr>
      <vt:lpstr>13.2 Intrinsic Value versus Market Price</vt:lpstr>
      <vt:lpstr>13.2 Intrinsic Value versus Market Price</vt:lpstr>
      <vt:lpstr>13.3 Dividend Discount Models</vt:lpstr>
      <vt:lpstr>13.3 Dividend Discount Models</vt:lpstr>
      <vt:lpstr>13.3 Dividend Discount Models</vt:lpstr>
      <vt:lpstr>13.3 Dividend Discount Models</vt:lpstr>
      <vt:lpstr>13.3 Dividend Discount Models</vt:lpstr>
      <vt:lpstr>13.3 Dividend Discount Models: Two Stage Example</vt:lpstr>
      <vt:lpstr>13.3 Dividend Discount Models: Two Stage Example</vt:lpstr>
      <vt:lpstr> Dividend Discount Model: Two Stage Example</vt:lpstr>
      <vt:lpstr> Dividend Discount Model: Two Stage Example</vt:lpstr>
      <vt:lpstr>13.3 Dividend Discount Models: Stock Value</vt:lpstr>
      <vt:lpstr>13.4 Price-Earnings Ratios</vt:lpstr>
      <vt:lpstr>13.4 Price-Earnings Ratios</vt:lpstr>
      <vt:lpstr>Table 13.3 Effect of ROE and Plowback on Growth and P/E Ratio</vt:lpstr>
      <vt:lpstr>13.4 Price-Earnings Ratios</vt:lpstr>
      <vt:lpstr>P/E Ratio and Inflation</vt:lpstr>
      <vt:lpstr>13.4 Price-Earnings Ratios</vt:lpstr>
      <vt:lpstr>Figure 13.4 Earnings Growth for Two Companies</vt:lpstr>
      <vt:lpstr>Figure 13.5 Price-Earnings Ratios</vt:lpstr>
      <vt:lpstr>13.4 Price-Earnings Ratios</vt:lpstr>
      <vt:lpstr>13.5 Free Cash Flow Valuation Approaches </vt:lpstr>
      <vt:lpstr>13.5 Free Cash Flow Valuation Approaches</vt:lpstr>
      <vt:lpstr>13.5 FCF Valuation Approaches: FCFF Example</vt:lpstr>
      <vt:lpstr>13.5 Free Cash Flow Valuation Approaches</vt:lpstr>
      <vt:lpstr>13.5 FCF Valuation Approaches: FCFE Example</vt:lpstr>
      <vt:lpstr>13.5 Free Cash Flow Valuation Approaches</vt:lpstr>
      <vt:lpstr>13.6 The Aggregate Stock Market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 Equity Valuation</dc:title>
  <dc:creator>Bodie</dc:creator>
  <cp:lastModifiedBy>Besley, Scott</cp:lastModifiedBy>
  <cp:revision>525</cp:revision>
  <dcterms:created xsi:type="dcterms:W3CDTF">2017-04-26T01:00:04Z</dcterms:created>
  <dcterms:modified xsi:type="dcterms:W3CDTF">2019-11-14T22:03:47Z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67873CE7-A97E-4EB0-8A91-B5E446EE77F3</vt:lpwstr>
  </property>
  <property fmtid="{D5CDD505-2E9C-101B-9397-08002B2CF9AE}" pid="3" name="ArticulatePath">
    <vt:lpwstr>Chapter13-11e</vt:lpwstr>
  </property>
</Properties>
</file>