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260" r:id="rId2"/>
    <p:sldId id="261" r:id="rId3"/>
    <p:sldId id="306" r:id="rId4"/>
    <p:sldId id="307" r:id="rId5"/>
    <p:sldId id="262" r:id="rId6"/>
    <p:sldId id="263" r:id="rId7"/>
    <p:sldId id="264" r:id="rId8"/>
    <p:sldId id="265" r:id="rId9"/>
    <p:sldId id="266" r:id="rId10"/>
    <p:sldId id="267" r:id="rId11"/>
    <p:sldId id="308" r:id="rId12"/>
    <p:sldId id="268" r:id="rId13"/>
    <p:sldId id="269" r:id="rId14"/>
    <p:sldId id="270" r:id="rId15"/>
    <p:sldId id="271" r:id="rId16"/>
    <p:sldId id="272" r:id="rId17"/>
    <p:sldId id="273" r:id="rId18"/>
    <p:sldId id="309" r:id="rId19"/>
    <p:sldId id="274" r:id="rId20"/>
    <p:sldId id="275" r:id="rId21"/>
    <p:sldId id="276" r:id="rId22"/>
    <p:sldId id="277" r:id="rId23"/>
    <p:sldId id="278" r:id="rId24"/>
    <p:sldId id="279" r:id="rId25"/>
    <p:sldId id="281" r:id="rId26"/>
    <p:sldId id="282" r:id="rId27"/>
    <p:sldId id="283" r:id="rId28"/>
    <p:sldId id="285" r:id="rId29"/>
    <p:sldId id="284" r:id="rId30"/>
    <p:sldId id="286" r:id="rId31"/>
    <p:sldId id="287" r:id="rId32"/>
    <p:sldId id="288" r:id="rId33"/>
    <p:sldId id="289" r:id="rId34"/>
    <p:sldId id="290" r:id="rId35"/>
    <p:sldId id="299" r:id="rId36"/>
    <p:sldId id="291" r:id="rId37"/>
    <p:sldId id="292" r:id="rId38"/>
    <p:sldId id="293" r:id="rId39"/>
    <p:sldId id="300" r:id="rId40"/>
    <p:sldId id="310" r:id="rId41"/>
    <p:sldId id="311" r:id="rId42"/>
    <p:sldId id="312" r:id="rId43"/>
    <p:sldId id="313" r:id="rId44"/>
    <p:sldId id="314" r:id="rId45"/>
    <p:sldId id="315" r:id="rId46"/>
    <p:sldId id="316" r:id="rId47"/>
    <p:sldId id="317" r:id="rId48"/>
    <p:sldId id="318" r:id="rId49"/>
  </p:sldIdLst>
  <p:sldSz cx="9144000" cy="6858000" type="screen4x3"/>
  <p:notesSz cx="6858000" cy="9144000"/>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0000"/>
    <a:srgbClr val="242328"/>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19" autoAdjust="0"/>
    <p:restoredTop sz="86647" autoAdjust="0"/>
  </p:normalViewPr>
  <p:slideViewPr>
    <p:cSldViewPr>
      <p:cViewPr varScale="1">
        <p:scale>
          <a:sx n="97" d="100"/>
          <a:sy n="97" d="100"/>
        </p:scale>
        <p:origin x="1908" y="84"/>
      </p:cViewPr>
      <p:guideLst>
        <p:guide orient="horz" pos="2160"/>
        <p:guide pos="2880"/>
      </p:guideLst>
    </p:cSldViewPr>
  </p:slideViewPr>
  <p:outlineViewPr>
    <p:cViewPr>
      <p:scale>
        <a:sx n="33" d="100"/>
        <a:sy n="33" d="100"/>
      </p:scale>
      <p:origin x="0" y="3468"/>
    </p:cViewPr>
  </p:outlineViewPr>
  <p:notesTextViewPr>
    <p:cViewPr>
      <p:scale>
        <a:sx n="1" d="1"/>
        <a:sy n="1" d="1"/>
      </p:scale>
      <p:origin x="0" y="0"/>
    </p:cViewPr>
  </p:notesTextViewPr>
  <p:notesViewPr>
    <p:cSldViewPr>
      <p:cViewPr varScale="1">
        <p:scale>
          <a:sx n="85" d="100"/>
          <a:sy n="85" d="100"/>
        </p:scale>
        <p:origin x="-32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A582A5-E592-4D56-958B-56E54152252B}" type="datetimeFigureOut">
              <a:rPr lang="en-US" smtClean="0"/>
              <a:t>4/18/2020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A02C072-76FC-4439-8E21-B179EA1F4A47}" type="slidenum">
              <a:rPr lang="en-US" smtClean="0"/>
              <a:t>‹#›</a:t>
            </a:fld>
            <a:endParaRPr lang="en-US"/>
          </a:p>
        </p:txBody>
      </p:sp>
    </p:spTree>
    <p:extLst>
      <p:ext uri="{BB962C8B-B14F-4D97-AF65-F5344CB8AC3E}">
        <p14:creationId xmlns:p14="http://schemas.microsoft.com/office/powerpoint/2010/main" val="2194185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8B3C75-08A5-4994-A3E6-7DBDB37BC5E8}" type="datetimeFigureOut">
              <a:rPr lang="en-US" smtClean="0"/>
              <a:t>4/18/2020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355D2A-133C-4D7D-81D4-14D33A91400E}" type="slidenum">
              <a:rPr lang="en-US" smtClean="0"/>
              <a:t>‹#›</a:t>
            </a:fld>
            <a:endParaRPr lang="en-US"/>
          </a:p>
        </p:txBody>
      </p:sp>
    </p:spTree>
    <p:extLst>
      <p:ext uri="{BB962C8B-B14F-4D97-AF65-F5344CB8AC3E}">
        <p14:creationId xmlns:p14="http://schemas.microsoft.com/office/powerpoint/2010/main" val="181097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416031-DF86-4408-9883-7531D0C57C18}" type="slidenum">
              <a:rPr lang="en-US" smtClean="0"/>
              <a:t>45</a:t>
            </a:fld>
            <a:endParaRPr lang="en-US"/>
          </a:p>
        </p:txBody>
      </p:sp>
    </p:spTree>
    <p:extLst>
      <p:ext uri="{BB962C8B-B14F-4D97-AF65-F5344CB8AC3E}">
        <p14:creationId xmlns:p14="http://schemas.microsoft.com/office/powerpoint/2010/main" val="3816073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
        <p:cNvGrpSpPr/>
        <p:nvPr/>
      </p:nvGrpSpPr>
      <p:grpSpPr>
        <a:xfrm>
          <a:off x="0" y="0"/>
          <a:ext cx="0" cy="0"/>
          <a:chOff x="0" y="0"/>
          <a:chExt cx="0" cy="0"/>
        </a:xfrm>
      </p:grpSpPr>
      <p:sp>
        <p:nvSpPr>
          <p:cNvPr id="2" name="Title 1"/>
          <p:cNvSpPr>
            <a:spLocks noGrp="1"/>
          </p:cNvSpPr>
          <p:nvPr>
            <p:ph type="ctrTitle"/>
          </p:nvPr>
        </p:nvSpPr>
        <p:spPr>
          <a:xfrm>
            <a:off x="76200" y="76200"/>
            <a:ext cx="8991600" cy="1600200"/>
          </a:xfrm>
        </p:spPr>
        <p:txBody>
          <a:bodyPr/>
          <a:lstStyle>
            <a:lvl1pPr algn="l">
              <a:spcBef>
                <a:spcPts val="600"/>
              </a:spcBef>
              <a:buClr>
                <a:srgbClr val="000000"/>
              </a:buClr>
              <a:defRPr>
                <a:solidFill>
                  <a:schemeClr val="tx1"/>
                </a:solidFill>
                <a:latin typeface="Helvetica" pitchFamily="34" charset="0"/>
                <a:cs typeface="Helvetica" pitchFamily="34" charset="0"/>
              </a:defRPr>
            </a:lvl1pPr>
          </a:lstStyle>
          <a:p>
            <a:r>
              <a:rPr lang="en-US" dirty="0"/>
              <a:t>Click to edit Master title style</a:t>
            </a:r>
          </a:p>
        </p:txBody>
      </p:sp>
      <p:sp>
        <p:nvSpPr>
          <p:cNvPr id="3" name="Subtitle 2"/>
          <p:cNvSpPr>
            <a:spLocks noGrp="1"/>
          </p:cNvSpPr>
          <p:nvPr>
            <p:ph type="subTitle" idx="1"/>
          </p:nvPr>
        </p:nvSpPr>
        <p:spPr>
          <a:xfrm>
            <a:off x="1524000" y="2362200"/>
            <a:ext cx="5943600" cy="2819400"/>
          </a:xfrm>
        </p:spPr>
        <p:txBody>
          <a:bodyPr vert="horz" lIns="91440" tIns="45720" rIns="91440" bIns="45720" rtlCol="0" anchor="ctr">
            <a:normAutofit/>
          </a:bodyPr>
          <a:lstStyle>
            <a:lvl1pPr algn="ctr">
              <a:buClr>
                <a:srgbClr val="000000"/>
              </a:buClr>
              <a:defRPr lang="en-US" sz="4400">
                <a:solidFill>
                  <a:schemeClr val="tx1"/>
                </a:solidFill>
                <a:latin typeface="Helvetica" pitchFamily="34" charset="0"/>
                <a:ea typeface="Verdana" pitchFamily="34" charset="0"/>
                <a:cs typeface="Helvetica" pitchFamily="34" charset="0"/>
              </a:defRPr>
            </a:lvl1pPr>
          </a:lstStyle>
          <a:p>
            <a:pPr lvl="0">
              <a:spcBef>
                <a:spcPct val="0"/>
              </a:spcBef>
              <a:buNone/>
            </a:pPr>
            <a:r>
              <a:rPr lang="en-US" dirty="0"/>
              <a:t>Click to edit Master subtitle style</a:t>
            </a:r>
          </a:p>
        </p:txBody>
      </p:sp>
      <p:sp>
        <p:nvSpPr>
          <p:cNvPr id="10" name="Text Placeholder 9"/>
          <p:cNvSpPr>
            <a:spLocks noGrp="1"/>
          </p:cNvSpPr>
          <p:nvPr>
            <p:ph type="body" sz="quarter" idx="11"/>
          </p:nvPr>
        </p:nvSpPr>
        <p:spPr>
          <a:xfrm>
            <a:off x="609600" y="6277998"/>
            <a:ext cx="7924800" cy="503802"/>
          </a:xfrm>
        </p:spPr>
        <p:txBody>
          <a:bodyPr anchor="ctr">
            <a:noAutofit/>
          </a:bodyPr>
          <a:lstStyle>
            <a:lvl1pPr marL="0" indent="0" algn="ctr">
              <a:buClr>
                <a:srgbClr val="000000"/>
              </a:buClr>
              <a:buNone/>
              <a:defRPr sz="1200">
                <a:solidFill>
                  <a:schemeClr val="tx1"/>
                </a:solidFill>
                <a:latin typeface="Helvetica" pitchFamily="34" charset="0"/>
                <a:cs typeface="Helvetica" pitchFamily="34" charset="0"/>
              </a:defRPr>
            </a:lvl1pPr>
            <a:lvl2pPr>
              <a:buClr>
                <a:srgbClr val="000000"/>
              </a:buClr>
              <a:defRPr sz="1200">
                <a:solidFill>
                  <a:schemeClr val="tx1"/>
                </a:solidFill>
              </a:defRPr>
            </a:lvl2pPr>
            <a:lvl3pPr>
              <a:buClr>
                <a:srgbClr val="000000"/>
              </a:buClr>
              <a:defRPr sz="1200">
                <a:solidFill>
                  <a:schemeClr val="tx1"/>
                </a:solidFill>
              </a:defRPr>
            </a:lvl3pPr>
            <a:lvl4pPr>
              <a:buClr>
                <a:srgbClr val="000000"/>
              </a:buClr>
              <a:defRPr sz="1200">
                <a:solidFill>
                  <a:schemeClr val="tx1"/>
                </a:solidFill>
              </a:defRPr>
            </a:lvl4pPr>
            <a:lvl5pPr>
              <a:buClr>
                <a:srgbClr val="000000"/>
              </a:buClr>
              <a:defRPr sz="1200">
                <a:solidFill>
                  <a:schemeClr val="tx1"/>
                </a:solidFill>
              </a:defRPr>
            </a:lvl5pPr>
          </a:lstStyle>
          <a:p>
            <a:pPr lvl="0"/>
            <a:endParaRPr lang="en-US" dirty="0"/>
          </a:p>
        </p:txBody>
      </p:sp>
    </p:spTree>
    <p:extLst>
      <p:ext uri="{BB962C8B-B14F-4D97-AF65-F5344CB8AC3E}">
        <p14:creationId xmlns:p14="http://schemas.microsoft.com/office/powerpoint/2010/main" val="373329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 y="217488"/>
            <a:ext cx="9052560" cy="1257300"/>
          </a:xfrm>
        </p:spPr>
        <p:txBody>
          <a:bodyPr/>
          <a:lstStyle>
            <a:lvl1pPr>
              <a:spcBef>
                <a:spcPts val="600"/>
              </a:spcBef>
              <a:buClr>
                <a:srgbClr val="000000"/>
              </a:buClr>
              <a:defRPr>
                <a:solidFill>
                  <a:srgbClr val="000000"/>
                </a:solidFill>
                <a:latin typeface="+mj-lt"/>
              </a:defRPr>
            </a:lvl1pPr>
          </a:lstStyle>
          <a:p>
            <a:r>
              <a:rPr lang="en-US" dirty="0"/>
              <a:t>Click to edit Master title style</a:t>
            </a:r>
          </a:p>
        </p:txBody>
      </p:sp>
      <p:sp>
        <p:nvSpPr>
          <p:cNvPr id="8" name="Content Placeholder 7"/>
          <p:cNvSpPr>
            <a:spLocks noGrp="1"/>
          </p:cNvSpPr>
          <p:nvPr>
            <p:ph sz="quarter" idx="10"/>
          </p:nvPr>
        </p:nvSpPr>
        <p:spPr>
          <a:xfrm>
            <a:off x="281940" y="1752600"/>
            <a:ext cx="8557260" cy="1295400"/>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defRPr>
                <a:latin typeface="Arial" pitchFamily="34" charset="0"/>
                <a:cs typeface="Arial" pitchFamily="34" charset="0"/>
              </a:defRPr>
            </a:lvl4pPr>
            <a:lvl5pPr>
              <a:buClr>
                <a:srgbClr val="000000"/>
              </a:buCl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1"/>
          </p:nvPr>
        </p:nvSpPr>
        <p:spPr>
          <a:xfrm>
            <a:off x="281940" y="3429000"/>
            <a:ext cx="8557260" cy="1246909"/>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tabLst>
                <a:tab pos="1828800" algn="l"/>
              </a:tabLst>
              <a:defRPr>
                <a:latin typeface="Arial" pitchFamily="34" charset="0"/>
                <a:cs typeface="Arial" pitchFamily="34" charset="0"/>
              </a:defRPr>
            </a:lvl4pPr>
            <a:lvl5pPr marL="2178050" indent="-349250">
              <a:buClr>
                <a:srgbClr val="000000"/>
              </a:buClr>
              <a:buFont typeface="Arial" pitchFamily="34" charset="0"/>
              <a:buChar cha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2"/>
          </p:nvPr>
        </p:nvSpPr>
        <p:spPr>
          <a:xfrm>
            <a:off x="281940" y="5006340"/>
            <a:ext cx="8557260" cy="1089660"/>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defRPr>
                <a:latin typeface="Arial" pitchFamily="34" charset="0"/>
                <a:cs typeface="Arial" pitchFamily="34" charset="0"/>
              </a:defRPr>
            </a:lvl4pPr>
            <a:lvl5pPr marL="2178050" indent="-349250">
              <a:buClr>
                <a:srgbClr val="000000"/>
              </a:buClr>
              <a:buFont typeface="Arial" pitchFamily="34" charset="0"/>
              <a:buChar cha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14-</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260764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10" name="Title 1"/>
          <p:cNvSpPr>
            <a:spLocks noGrp="1"/>
          </p:cNvSpPr>
          <p:nvPr>
            <p:ph type="title"/>
          </p:nvPr>
        </p:nvSpPr>
        <p:spPr>
          <a:xfrm>
            <a:off x="45720" y="217488"/>
            <a:ext cx="9052560" cy="1257300"/>
          </a:xfrm>
        </p:spPr>
        <p:txBody>
          <a:bodyPr/>
          <a:lstStyle>
            <a:lvl1pPr>
              <a:spcBef>
                <a:spcPts val="600"/>
              </a:spcBef>
              <a:buClr>
                <a:srgbClr val="000000"/>
              </a:buClr>
              <a:defRPr>
                <a:solidFill>
                  <a:srgbClr val="000000"/>
                </a:solidFill>
              </a:defRPr>
            </a:lvl1pPr>
          </a:lstStyle>
          <a:p>
            <a:r>
              <a:rPr lang="en-US" dirty="0"/>
              <a:t>Click to edit Master title style</a:t>
            </a:r>
          </a:p>
        </p:txBody>
      </p:sp>
      <p:sp>
        <p:nvSpPr>
          <p:cNvPr id="8" name="Content Placeholder 7"/>
          <p:cNvSpPr>
            <a:spLocks noGrp="1"/>
          </p:cNvSpPr>
          <p:nvPr>
            <p:ph sz="quarter" idx="10"/>
          </p:nvPr>
        </p:nvSpPr>
        <p:spPr>
          <a:xfrm>
            <a:off x="279400" y="1752600"/>
            <a:ext cx="8534400" cy="1295400"/>
          </a:xfrm>
        </p:spPr>
        <p:txBody>
          <a:bodyPr vert="horz" lIns="91440" tIns="45720" rIns="91440" bIns="45720" rtlCol="0">
            <a:normAutofit/>
          </a:bodyPr>
          <a:lstStyle>
            <a:lvl1pPr marL="457200" indent="-457200">
              <a:defRPr lang="en-US" dirty="0" smtClean="0">
                <a:latin typeface="Arial" pitchFamily="34" charset="0"/>
                <a:cs typeface="Arial" pitchFamily="34" charset="0"/>
              </a:defRPr>
            </a:lvl1pPr>
            <a:lvl2pPr>
              <a:defRPr lang="en-US" dirty="0" smtClean="0">
                <a:latin typeface="Arial" pitchFamily="34" charset="0"/>
                <a:cs typeface="Arial" pitchFamily="34" charset="0"/>
              </a:defRPr>
            </a:lvl2pPr>
            <a:lvl3pPr>
              <a:defRPr lang="en-US" dirty="0" smtClean="0">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p>
        </p:txBody>
      </p:sp>
      <p:sp>
        <p:nvSpPr>
          <p:cNvPr id="12" name="Content Placeholder 11"/>
          <p:cNvSpPr>
            <a:spLocks noGrp="1"/>
          </p:cNvSpPr>
          <p:nvPr>
            <p:ph sz="quarter" idx="12"/>
          </p:nvPr>
        </p:nvSpPr>
        <p:spPr>
          <a:xfrm>
            <a:off x="279400" y="4515323"/>
            <a:ext cx="8534400" cy="818677"/>
          </a:xfrm>
        </p:spPr>
        <p:txBody>
          <a:bodyPr vert="horz" lIns="91440" tIns="45720" rIns="91440" bIns="45720" rtlCol="0">
            <a:normAutofit/>
          </a:bodyPr>
          <a:lstStyle>
            <a:lvl1pPr>
              <a:defRPr lang="en-US" dirty="0" smtClean="0">
                <a:latin typeface="Arial" pitchFamily="34" charset="0"/>
                <a:cs typeface="Arial" pitchFamily="34" charset="0"/>
              </a:defRPr>
            </a:lvl1pPr>
            <a:lvl2pPr>
              <a:defRPr lang="en-US" dirty="0" smtClean="0">
                <a:latin typeface="Arial" pitchFamily="34" charset="0"/>
                <a:cs typeface="Arial" pitchFamily="34" charset="0"/>
              </a:defRPr>
            </a:lvl2pPr>
            <a:lvl3pPr>
              <a:defRPr lang="en-US" dirty="0" smtClean="0">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p>
        </p:txBody>
      </p:sp>
      <p:sp>
        <p:nvSpPr>
          <p:cNvPr id="4" name="Content Placeholder 3"/>
          <p:cNvSpPr>
            <a:spLocks noGrp="1"/>
          </p:cNvSpPr>
          <p:nvPr>
            <p:ph sz="quarter" idx="13"/>
          </p:nvPr>
        </p:nvSpPr>
        <p:spPr>
          <a:xfrm>
            <a:off x="281940" y="5672161"/>
            <a:ext cx="8557260" cy="728639"/>
          </a:xfrm>
        </p:spPr>
        <p:txBody>
          <a:bodyPr vert="horz" lIns="91440" tIns="45720" rIns="91440" bIns="45720" rtlCol="0">
            <a:normAutofit/>
          </a:bodyPr>
          <a:lstStyle>
            <a:lvl1pPr>
              <a:defRPr lang="en-US" smtClean="0">
                <a:latin typeface="Arial" pitchFamily="34" charset="0"/>
                <a:cs typeface="Arial" pitchFamily="34" charset="0"/>
              </a:defRPr>
            </a:lvl1pPr>
            <a:lvl2pPr>
              <a:defRPr lang="en-US" smtClean="0">
                <a:latin typeface="Arial" pitchFamily="34" charset="0"/>
                <a:cs typeface="Arial" pitchFamily="34" charset="0"/>
              </a:defRPr>
            </a:lvl2pPr>
            <a:lvl3pPr>
              <a:defRPr lang="en-US" smtClean="0">
                <a:latin typeface="Arial" pitchFamily="34" charset="0"/>
                <a:cs typeface="Arial" pitchFamily="34" charset="0"/>
              </a:defRPr>
            </a:lvl3pPr>
            <a:lvl4pPr>
              <a:defRPr lang="en-US" smtClean="0">
                <a:latin typeface="Arial" pitchFamily="34" charset="0"/>
                <a:cs typeface="Arial" pitchFamily="34" charset="0"/>
              </a:defRPr>
            </a:lvl4pPr>
            <a:lvl5pPr>
              <a:defRPr lang="ru-RU">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endParaRPr lang="ru-RU" dirty="0"/>
          </a:p>
        </p:txBody>
      </p:sp>
      <p:sp>
        <p:nvSpPr>
          <p:cNvPr id="11"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
        <p:nvSpPr>
          <p:cNvPr id="5"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14-</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 name="Picture Placeholder 6"/>
          <p:cNvSpPr>
            <a:spLocks noGrp="1"/>
          </p:cNvSpPr>
          <p:nvPr>
            <p:ph type="pic" sz="quarter" idx="14"/>
          </p:nvPr>
        </p:nvSpPr>
        <p:spPr>
          <a:xfrm>
            <a:off x="2857500" y="3200400"/>
            <a:ext cx="3429000" cy="1219200"/>
          </a:xfrm>
        </p:spPr>
        <p:txBody>
          <a:bodyPr/>
          <a:lstStyle/>
          <a:p>
            <a:endParaRPr lang="ru-RU"/>
          </a:p>
        </p:txBody>
      </p:sp>
    </p:spTree>
    <p:extLst>
      <p:ext uri="{BB962C8B-B14F-4D97-AF65-F5344CB8AC3E}">
        <p14:creationId xmlns:p14="http://schemas.microsoft.com/office/powerpoint/2010/main" val="419434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_Slide">
    <p:spTree>
      <p:nvGrpSpPr>
        <p:cNvPr id="1" name=""/>
        <p:cNvGrpSpPr/>
        <p:nvPr/>
      </p:nvGrpSpPr>
      <p:grpSpPr>
        <a:xfrm>
          <a:off x="0" y="0"/>
          <a:ext cx="0" cy="0"/>
          <a:chOff x="0" y="0"/>
          <a:chExt cx="0" cy="0"/>
        </a:xfrm>
      </p:grpSpPr>
      <p:sp>
        <p:nvSpPr>
          <p:cNvPr id="2" name="Title 1"/>
          <p:cNvSpPr>
            <a:spLocks noGrp="1"/>
          </p:cNvSpPr>
          <p:nvPr>
            <p:ph type="ctrTitle"/>
          </p:nvPr>
        </p:nvSpPr>
        <p:spPr>
          <a:xfrm>
            <a:off x="701040" y="2867787"/>
            <a:ext cx="8046720" cy="1198626"/>
          </a:xfrm>
        </p:spPr>
        <p:txBody>
          <a:bodyPr>
            <a:noAutofit/>
          </a:bodyPr>
          <a:lstStyle>
            <a:lvl1pPr marL="444500" indent="0" algn="ctr" defTabSz="914400" rtl="0" eaLnBrk="1" latinLnBrk="0" hangingPunct="1">
              <a:spcBef>
                <a:spcPct val="20000"/>
              </a:spcBef>
              <a:buClr>
                <a:srgbClr val="242328"/>
              </a:buClr>
              <a:buFont typeface="Arial" pitchFamily="34" charset="0"/>
              <a:buNone/>
              <a:defRPr lang="en-US" sz="3600" kern="1200" dirty="0">
                <a:solidFill>
                  <a:srgbClr val="000000"/>
                </a:solidFill>
                <a:latin typeface="+mn-lt"/>
                <a:ea typeface="Verdana" panose="020B0604030504040204" pitchFamily="34" charset="0"/>
                <a:cs typeface="Verdana" panose="020B0604030504040204" pitchFamily="34" charset="0"/>
              </a:defRPr>
            </a:lvl1pPr>
          </a:lstStyle>
          <a:p>
            <a:r>
              <a:rPr lang="en-US" dirty="0"/>
              <a:t>Click to edit Master title style</a:t>
            </a:r>
          </a:p>
        </p:txBody>
      </p:sp>
      <p:sp>
        <p:nvSpPr>
          <p:cNvPr id="4"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14-</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185055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EDE5596D-9608-4806-833A-F34F28434EFC}" type="slidenum">
              <a:rPr lang="en-US" altLang="en-US"/>
              <a:pPr/>
              <a:t>‹#›</a:t>
            </a:fld>
            <a:endParaRPr lang="en-US" altLang="en-US"/>
          </a:p>
        </p:txBody>
      </p:sp>
    </p:spTree>
    <p:extLst>
      <p:ext uri="{BB962C8B-B14F-4D97-AF65-F5344CB8AC3E}">
        <p14:creationId xmlns:p14="http://schemas.microsoft.com/office/powerpoint/2010/main" val="3172147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68F86326-63A7-4AEB-AC32-875FA4591EB5}" type="slidenum">
              <a:rPr lang="en-US" altLang="en-US"/>
              <a:pPr/>
              <a:t>‹#›</a:t>
            </a:fld>
            <a:endParaRPr lang="en-US" altLang="en-US"/>
          </a:p>
        </p:txBody>
      </p:sp>
    </p:spTree>
    <p:extLst>
      <p:ext uri="{BB962C8B-B14F-4D97-AF65-F5344CB8AC3E}">
        <p14:creationId xmlns:p14="http://schemas.microsoft.com/office/powerpoint/2010/main" val="37899457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6405470"/>
      </p:ext>
    </p:extLst>
  </p:cSld>
  <p:clrMap bg1="lt1" tx1="dk1" bg2="lt2" tx2="dk2" accent1="accent1" accent2="accent2" accent3="accent3" accent4="accent4" accent5="accent5" accent6="accent6" hlink="hlink" folHlink="folHlink"/>
  <p:sldLayoutIdLst>
    <p:sldLayoutId id="2147483653" r:id="rId1"/>
    <p:sldLayoutId id="2147483650" r:id="rId2"/>
    <p:sldLayoutId id="2147483651" r:id="rId3"/>
    <p:sldLayoutId id="2147483652" r:id="rId4"/>
    <p:sldLayoutId id="2147483654" r:id="rId5"/>
    <p:sldLayoutId id="2147483655" r:id="rId6"/>
  </p:sldLayoutIdLst>
  <p:txStyles>
    <p:titleStyle>
      <a:lvl1pPr algn="ctr" defTabSz="914400" rtl="0" eaLnBrk="1" latinLnBrk="0" hangingPunct="1">
        <a:spcBef>
          <a:spcPts val="600"/>
        </a:spcBef>
        <a:buNone/>
        <a:defRPr sz="3600" kern="1200">
          <a:solidFill>
            <a:schemeClr val="tx1"/>
          </a:solidFill>
          <a:latin typeface="+mj-lt"/>
          <a:ea typeface="Verdana" panose="020B0604030504040204" pitchFamily="34" charset="0"/>
          <a:cs typeface="Verdana" panose="020B0604030504040204" pitchFamily="34" charset="0"/>
        </a:defRPr>
      </a:lvl1pPr>
    </p:titleStyle>
    <p:bodyStyle>
      <a:lvl1pPr marL="349250" indent="-349250" algn="l" defTabSz="914400" rtl="0" eaLnBrk="1" latinLnBrk="0" hangingPunct="1">
        <a:spcBef>
          <a:spcPct val="20000"/>
        </a:spcBef>
        <a:buFont typeface="Arial" panose="020B0604020202020204" pitchFamily="34" charset="0"/>
        <a:buChar char="•"/>
        <a:defRPr sz="2600" kern="1200">
          <a:solidFill>
            <a:schemeClr val="tx1"/>
          </a:solidFill>
          <a:latin typeface="Arial" pitchFamily="34" charset="0"/>
          <a:ea typeface="Verdana" panose="020B0604030504040204" pitchFamily="34" charset="0"/>
          <a:cs typeface="Arial" pitchFamily="34" charset="0"/>
        </a:defRPr>
      </a:lvl1pPr>
      <a:lvl2pPr marL="806450" indent="-349250" algn="l" defTabSz="914400" rtl="0" eaLnBrk="1" latinLnBrk="0" hangingPunct="1">
        <a:spcBef>
          <a:spcPct val="20000"/>
        </a:spcBef>
        <a:buFont typeface="Arial" panose="020B0604020202020204" pitchFamily="34" charset="0"/>
        <a:buChar char="–"/>
        <a:defRPr sz="2400" kern="1200">
          <a:solidFill>
            <a:schemeClr val="tx1"/>
          </a:solidFill>
          <a:latin typeface="Arial" pitchFamily="34" charset="0"/>
          <a:ea typeface="Verdana" panose="020B0604030504040204" pitchFamily="34" charset="0"/>
          <a:cs typeface="Arial" pitchFamily="34" charset="0"/>
        </a:defRPr>
      </a:lvl2pPr>
      <a:lvl3pPr marL="1263650" indent="-349250" algn="l" defTabSz="914400" rtl="0" eaLnBrk="1" latinLnBrk="0" hangingPunct="1">
        <a:spcBef>
          <a:spcPct val="20000"/>
        </a:spcBef>
        <a:buFont typeface="Wingdings" panose="05000000000000000000" pitchFamily="2" charset="2"/>
        <a:buChar char="§"/>
        <a:defRPr sz="2200" kern="1200">
          <a:solidFill>
            <a:schemeClr val="tx1"/>
          </a:solidFill>
          <a:latin typeface="Arial" pitchFamily="34" charset="0"/>
          <a:ea typeface="Verdana" panose="020B0604030504040204" pitchFamily="34" charset="0"/>
          <a:cs typeface="Arial" pitchFamily="34" charset="0"/>
        </a:defRPr>
      </a:lvl3pPr>
      <a:lvl4pPr marL="1720850" indent="-349250" algn="l" defTabSz="914400" rtl="0" eaLnBrk="1" latinLnBrk="0" hangingPunct="1">
        <a:spcBef>
          <a:spcPct val="20000"/>
        </a:spcBef>
        <a:buFont typeface="Courier New" panose="02070309020205020404" pitchFamily="49" charset="0"/>
        <a:buChar char="o"/>
        <a:defRPr sz="2000" kern="1200">
          <a:solidFill>
            <a:schemeClr val="tx1"/>
          </a:solidFill>
          <a:latin typeface="Arial" pitchFamily="34" charset="0"/>
          <a:ea typeface="Verdana" panose="020B0604030504040204" pitchFamily="34" charset="0"/>
          <a:cs typeface="Arial" pitchFamily="34" charset="0"/>
        </a:defRPr>
      </a:lvl4pPr>
      <a:lvl5pPr marL="2178050" indent="-349250" algn="l" defTabSz="914400" rtl="0" eaLnBrk="1" latinLnBrk="0" hangingPunct="1">
        <a:spcBef>
          <a:spcPct val="20000"/>
        </a:spcBef>
        <a:buFont typeface="Wingdings" panose="05000000000000000000" pitchFamily="2" charset="2"/>
        <a:buChar char="Ø"/>
        <a:defRPr sz="1800" kern="1200">
          <a:solidFill>
            <a:schemeClr val="tx1"/>
          </a:solidFill>
          <a:latin typeface="Arial" pitchFamily="34" charset="0"/>
          <a:ea typeface="Verdana" panose="020B0604030504040204" pitchFamily="34" charset="0"/>
          <a:cs typeface="Arial"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slideLayout" Target="../slideLayouts/slideLayout3.xml"/><Relationship Id="rId7" Type="http://schemas.openxmlformats.org/officeDocument/2006/relationships/image" Target="../media/image8.wmf"/><Relationship Id="rId2" Type="http://schemas.openxmlformats.org/officeDocument/2006/relationships/tags" Target="../tags/tag1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7.wmf"/><Relationship Id="rId4" Type="http://schemas.openxmlformats.org/officeDocument/2006/relationships/oleObject" Target="../embeddings/oleObject2.bin"/><Relationship Id="rId9" Type="http://schemas.openxmlformats.org/officeDocument/2006/relationships/image" Target="../media/image9.wmf"/></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xml"/><Relationship Id="rId1" Type="http://schemas.openxmlformats.org/officeDocument/2006/relationships/vmlDrawing" Target="../drawings/vmlDrawing3.vml"/><Relationship Id="rId5" Type="http://schemas.openxmlformats.org/officeDocument/2006/relationships/image" Target="../media/image10.wmf"/><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vmlDrawing" Target="../drawings/vmlDrawing4.vml"/><Relationship Id="rId5" Type="http://schemas.openxmlformats.org/officeDocument/2006/relationships/image" Target="../media/image11.wmf"/><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xml"/><Relationship Id="rId1" Type="http://schemas.openxmlformats.org/officeDocument/2006/relationships/vmlDrawing" Target="../drawings/vmlDrawing5.vml"/><Relationship Id="rId5" Type="http://schemas.openxmlformats.org/officeDocument/2006/relationships/image" Target="../media/image11.wmf"/><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9.xml"/><Relationship Id="rId1" Type="http://schemas.openxmlformats.org/officeDocument/2006/relationships/vmlDrawing" Target="../drawings/vmlDrawing6.vml"/><Relationship Id="rId5" Type="http://schemas.openxmlformats.org/officeDocument/2006/relationships/image" Target="../media/image12.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0.xml"/><Relationship Id="rId1" Type="http://schemas.openxmlformats.org/officeDocument/2006/relationships/vmlDrawing" Target="../drawings/vmlDrawing7.vml"/><Relationship Id="rId5" Type="http://schemas.openxmlformats.org/officeDocument/2006/relationships/image" Target="../media/image13.w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3.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vmlDrawing" Target="../drawings/vmlDrawing8.vml"/><Relationship Id="rId5" Type="http://schemas.openxmlformats.org/officeDocument/2006/relationships/image" Target="../media/image16.wmf"/><Relationship Id="rId4" Type="http://schemas.openxmlformats.org/officeDocument/2006/relationships/oleObject" Target="../embeddings/oleObject10.bin"/></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vmlDrawing" Target="../drawings/vmlDrawing9.vml"/><Relationship Id="rId5" Type="http://schemas.openxmlformats.org/officeDocument/2006/relationships/image" Target="../media/image17.wmf"/><Relationship Id="rId4" Type="http://schemas.openxmlformats.org/officeDocument/2006/relationships/oleObject" Target="../embeddings/oleObject11.bin"/></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7.xml"/><Relationship Id="rId1" Type="http://schemas.openxmlformats.org/officeDocument/2006/relationships/vmlDrawing" Target="../drawings/vmlDrawing10.vml"/><Relationship Id="rId5" Type="http://schemas.openxmlformats.org/officeDocument/2006/relationships/image" Target="../media/image18.wmf"/><Relationship Id="rId4" Type="http://schemas.openxmlformats.org/officeDocument/2006/relationships/oleObject" Target="../embeddings/oleObject12.bin"/></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8.xml"/><Relationship Id="rId1" Type="http://schemas.openxmlformats.org/officeDocument/2006/relationships/vmlDrawing" Target="../drawings/vmlDrawing11.vml"/><Relationship Id="rId5" Type="http://schemas.openxmlformats.org/officeDocument/2006/relationships/image" Target="../media/image19.wmf"/><Relationship Id="rId4" Type="http://schemas.openxmlformats.org/officeDocument/2006/relationships/oleObject" Target="../embeddings/oleObject13.bin"/></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3.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3.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08460"/>
            <a:ext cx="9144000" cy="1644140"/>
          </a:xfrm>
        </p:spPr>
        <p:txBody>
          <a:bodyPr>
            <a:normAutofit/>
          </a:bodyPr>
          <a:lstStyle/>
          <a:p>
            <a:pPr>
              <a:defRPr/>
            </a:pPr>
            <a:r>
              <a:rPr lang="en-US" i="1" dirty="0">
                <a:latin typeface="Helvetica" pitchFamily="34" charset="0"/>
                <a:cs typeface="Helvetica" pitchFamily="34" charset="0"/>
              </a:rPr>
              <a:t>Essentials of Investments</a:t>
            </a:r>
            <a:r>
              <a:rPr lang="en-US" dirty="0">
                <a:latin typeface="Helvetica" pitchFamily="34" charset="0"/>
                <a:cs typeface="Helvetica" pitchFamily="34" charset="0"/>
              </a:rPr>
              <a:t/>
            </a:r>
            <a:br>
              <a:rPr lang="en-US" dirty="0">
                <a:latin typeface="Helvetica" pitchFamily="34" charset="0"/>
                <a:cs typeface="Helvetica" pitchFamily="34" charset="0"/>
              </a:rPr>
            </a:br>
            <a:r>
              <a:rPr lang="en-US" sz="3200" dirty="0">
                <a:latin typeface="Helvetica" pitchFamily="34" charset="0"/>
                <a:cs typeface="Helvetica" pitchFamily="34" charset="0"/>
              </a:rPr>
              <a:t>Eleventh Edition</a:t>
            </a:r>
            <a:br>
              <a:rPr lang="en-US" sz="3200" dirty="0">
                <a:latin typeface="Helvetica" pitchFamily="34" charset="0"/>
                <a:cs typeface="Helvetica" pitchFamily="34" charset="0"/>
              </a:rPr>
            </a:br>
            <a:r>
              <a:rPr lang="en-US" sz="2800" dirty="0">
                <a:latin typeface="Helvetica" pitchFamily="34" charset="0"/>
                <a:cs typeface="Helvetica" pitchFamily="34" charset="0"/>
              </a:rPr>
              <a:t>Bodie, Kane, and Marcus</a:t>
            </a:r>
            <a:endParaRPr lang="en-US" sz="3200" dirty="0">
              <a:latin typeface="Helvetica" pitchFamily="34" charset="0"/>
              <a:cs typeface="Helvetica" pitchFamily="34" charset="0"/>
            </a:endParaRPr>
          </a:p>
        </p:txBody>
      </p:sp>
      <p:sp>
        <p:nvSpPr>
          <p:cNvPr id="5" name="Subtitle 4"/>
          <p:cNvSpPr>
            <a:spLocks noGrp="1"/>
          </p:cNvSpPr>
          <p:nvPr>
            <p:ph type="subTitle" idx="1"/>
          </p:nvPr>
        </p:nvSpPr>
        <p:spPr>
          <a:xfrm>
            <a:off x="952500" y="2019300"/>
            <a:ext cx="7239000" cy="2819400"/>
          </a:xfrm>
        </p:spPr>
        <p:txBody>
          <a:bodyPr>
            <a:normAutofit/>
          </a:bodyPr>
          <a:lstStyle/>
          <a:p>
            <a:pPr>
              <a:buSzPct val="10000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b="1" dirty="0">
                <a:latin typeface="Helvetica" pitchFamily="34" charset="0"/>
                <a:cs typeface="Helvetica" pitchFamily="34" charset="0"/>
              </a:rPr>
              <a:t>Chapter 14</a:t>
            </a:r>
            <a:endParaRPr lang="en-US" sz="4000" dirty="0">
              <a:latin typeface="Helvetica" pitchFamily="34" charset="0"/>
              <a:cs typeface="Helvetica" pitchFamily="34" charset="0"/>
            </a:endParaRPr>
          </a:p>
          <a:p>
            <a:pPr>
              <a:buSzPct val="10000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600" dirty="0"/>
              <a:t>Financial Statement Analysis</a:t>
            </a:r>
          </a:p>
        </p:txBody>
      </p:sp>
      <p:pic>
        <p:nvPicPr>
          <p:cNvPr id="10" name="Picture 9" descr="McGraw Hill Education "/>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85" y="6273800"/>
            <a:ext cx="503699" cy="503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1"/>
          </p:nvPr>
        </p:nvSpPr>
        <p:spPr>
          <a:xfrm>
            <a:off x="630269" y="6226669"/>
            <a:ext cx="8437531" cy="577077"/>
          </a:xfrm>
        </p:spPr>
        <p:txBody>
          <a:bodyPr anchor="ctr">
            <a:noAutofit/>
          </a:bodyPr>
          <a:lstStyle/>
          <a:p>
            <a:pPr marL="0" indent="0" algn="ctr">
              <a:buNone/>
            </a:pPr>
            <a:r>
              <a:rPr sz="1200" dirty="0"/>
              <a:t>© </a:t>
            </a:r>
            <a:r>
              <a:rPr lang="en-US" sz="1200" dirty="0"/>
              <a:t>2019 </a:t>
            </a:r>
            <a:r>
              <a:rPr sz="1200" dirty="0"/>
              <a:t>McGraw-Hill Education. All rights reserved. Authorized only for instructor use in the classroom. No reproduction or further distribution permitted without the prior written consent of McGraw-Hill Education.</a:t>
            </a:r>
          </a:p>
        </p:txBody>
      </p:sp>
    </p:spTree>
    <p:custDataLst>
      <p:tags r:id="rId1"/>
    </p:custDataLst>
    <p:extLst>
      <p:ext uri="{BB962C8B-B14F-4D97-AF65-F5344CB8AC3E}">
        <p14:creationId xmlns:p14="http://schemas.microsoft.com/office/powerpoint/2010/main" val="437877320"/>
      </p:ext>
    </p:extLst>
  </p:cSld>
  <p:clrMapOvr>
    <a:masterClrMapping/>
  </p:clrMapOvr>
  <mc:AlternateContent xmlns:mc="http://schemas.openxmlformats.org/markup-compatibility/2006" xmlns:p14="http://schemas.microsoft.com/office/powerpoint/2010/main">
    <mc:Choice Requires="p14">
      <p:transition spd="slow" p14:dur="2000" advTm="77704"/>
    </mc:Choice>
    <mc:Fallback xmlns="">
      <p:transition spd="slow" advTm="77704"/>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Autofit/>
          </a:bodyPr>
          <a:lstStyle/>
          <a:p>
            <a:r>
              <a:rPr lang="en-US" dirty="0"/>
              <a:t>14.1 Major Financial Statements</a:t>
            </a:r>
            <a:endParaRPr lang="ru-RU" dirty="0"/>
          </a:p>
        </p:txBody>
      </p:sp>
      <p:sp>
        <p:nvSpPr>
          <p:cNvPr id="3" name="Content Placeholder 2"/>
          <p:cNvSpPr>
            <a:spLocks noGrp="1"/>
          </p:cNvSpPr>
          <p:nvPr>
            <p:ph sz="quarter" idx="10"/>
          </p:nvPr>
        </p:nvSpPr>
        <p:spPr>
          <a:xfrm>
            <a:off x="279400" y="1981200"/>
            <a:ext cx="8534400" cy="914400"/>
          </a:xfrm>
        </p:spPr>
        <p:txBody>
          <a:bodyPr/>
          <a:lstStyle/>
          <a:p>
            <a:pPr marL="0" indent="0">
              <a:buNone/>
            </a:pPr>
            <a:r>
              <a:rPr lang="en-US" u="sng" dirty="0"/>
              <a:t>Income Statement:</a:t>
            </a:r>
            <a:r>
              <a:rPr lang="en-US" dirty="0"/>
              <a:t> Statement showing firm’s revenues and expenses during specified period</a:t>
            </a:r>
          </a:p>
        </p:txBody>
      </p:sp>
      <p:graphicFrame>
        <p:nvGraphicFramePr>
          <p:cNvPr id="12" name="Table 11"/>
          <p:cNvGraphicFramePr>
            <a:graphicFrameLocks noGrp="1"/>
          </p:cNvGraphicFramePr>
          <p:nvPr>
            <p:extLst>
              <p:ext uri="{D42A27DB-BD31-4B8C-83A1-F6EECF244321}">
                <p14:modId xmlns:p14="http://schemas.microsoft.com/office/powerpoint/2010/main" val="52433980"/>
              </p:ext>
            </p:extLst>
          </p:nvPr>
        </p:nvGraphicFramePr>
        <p:xfrm>
          <a:off x="838200" y="3337560"/>
          <a:ext cx="7391400" cy="1005840"/>
        </p:xfrm>
        <a:graphic>
          <a:graphicData uri="http://schemas.openxmlformats.org/drawingml/2006/table">
            <a:tbl>
              <a:tblPr firstRow="1" bandRow="1">
                <a:tableStyleId>{5940675A-B579-460E-94D1-54222C63F5DA}</a:tableStyleId>
              </a:tblPr>
              <a:tblGrid>
                <a:gridCol w="3285067">
                  <a:extLst>
                    <a:ext uri="{9D8B030D-6E8A-4147-A177-3AD203B41FA5}">
                      <a16:colId xmlns:a16="http://schemas.microsoft.com/office/drawing/2014/main" xmlns="" val="20000"/>
                    </a:ext>
                  </a:extLst>
                </a:gridCol>
                <a:gridCol w="4106333">
                  <a:extLst>
                    <a:ext uri="{9D8B030D-6E8A-4147-A177-3AD203B41FA5}">
                      <a16:colId xmlns:a16="http://schemas.microsoft.com/office/drawing/2014/main" xmlns="" val="20001"/>
                    </a:ext>
                  </a:extLst>
                </a:gridCol>
              </a:tblGrid>
              <a:tr h="304800">
                <a:tc>
                  <a:txBody>
                    <a:bodyPr/>
                    <a:lstStyle/>
                    <a:p>
                      <a:r>
                        <a:rPr lang="en-US" sz="1800" b="1" dirty="0">
                          <a:latin typeface="Arial" pitchFamily="34" charset="0"/>
                          <a:cs typeface="Arial" pitchFamily="34" charset="0"/>
                        </a:rPr>
                        <a:t>Accounting Earnings</a:t>
                      </a:r>
                    </a:p>
                  </a:txBody>
                  <a:tcPr/>
                </a:tc>
                <a:tc>
                  <a:txBody>
                    <a:bodyPr/>
                    <a:lstStyle/>
                    <a:p>
                      <a:r>
                        <a:rPr lang="en-US" sz="1800" b="1" dirty="0">
                          <a:latin typeface="Arial" pitchFamily="34" charset="0"/>
                          <a:cs typeface="Arial" pitchFamily="34" charset="0"/>
                        </a:rPr>
                        <a:t>Economic Earnings</a:t>
                      </a:r>
                    </a:p>
                  </a:txBody>
                  <a:tcPr/>
                </a:tc>
                <a:extLst>
                  <a:ext uri="{0D108BD9-81ED-4DB2-BD59-A6C34878D82A}">
                    <a16:rowId xmlns:a16="http://schemas.microsoft.com/office/drawing/2014/main" xmlns="" val="10000"/>
                  </a:ext>
                </a:extLst>
              </a:tr>
              <a:tr h="370840">
                <a:tc>
                  <a:txBody>
                    <a:bodyPr/>
                    <a:lstStyle/>
                    <a:p>
                      <a:r>
                        <a:rPr lang="en-US" sz="1800" dirty="0">
                          <a:latin typeface="Arial" pitchFamily="34" charset="0"/>
                          <a:cs typeface="Arial" pitchFamily="34" charset="0"/>
                        </a:rPr>
                        <a:t>Earnings of a firm as reported on income statement</a:t>
                      </a:r>
                    </a:p>
                  </a:txBody>
                  <a:tcPr/>
                </a:tc>
                <a:tc>
                  <a:txBody>
                    <a:bodyPr/>
                    <a:lstStyle/>
                    <a:p>
                      <a:r>
                        <a:rPr lang="en-US" sz="1800" dirty="0">
                          <a:latin typeface="Arial" pitchFamily="34" charset="0"/>
                          <a:cs typeface="Arial" pitchFamily="34" charset="0"/>
                        </a:rPr>
                        <a:t>Real flow of cash firm could pay without impairing productive capacity</a:t>
                      </a:r>
                    </a:p>
                  </a:txBody>
                  <a:tcPr/>
                </a:tc>
                <a:extLst>
                  <a:ext uri="{0D108BD9-81ED-4DB2-BD59-A6C34878D82A}">
                    <a16:rowId xmlns:a16="http://schemas.microsoft.com/office/drawing/2014/main" xmlns="" val="10001"/>
                  </a:ext>
                </a:extLst>
              </a:tr>
            </a:tbl>
          </a:graphicData>
        </a:graphic>
      </p:graphicFrame>
    </p:spTree>
    <p:custDataLst>
      <p:tags r:id="rId1"/>
    </p:custDataLst>
    <p:extLst>
      <p:ext uri="{BB962C8B-B14F-4D97-AF65-F5344CB8AC3E}">
        <p14:creationId xmlns:p14="http://schemas.microsoft.com/office/powerpoint/2010/main" val="3080399019"/>
      </p:ext>
    </p:extLst>
  </p:cSld>
  <p:clrMapOvr>
    <a:masterClrMapping/>
  </p:clrMapOvr>
  <mc:AlternateContent xmlns:mc="http://schemas.openxmlformats.org/markup-compatibility/2006" xmlns:p14="http://schemas.microsoft.com/office/powerpoint/2010/main">
    <mc:Choice Requires="p14">
      <p:transition spd="slow" p14:dur="2000" advTm="205485"/>
    </mc:Choice>
    <mc:Fallback xmlns="">
      <p:transition spd="slow" advTm="205485"/>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Autofit/>
          </a:bodyPr>
          <a:lstStyle/>
          <a:p>
            <a:r>
              <a:rPr lang="en-US" dirty="0"/>
              <a:t>14.1 Major Financial Statements</a:t>
            </a:r>
            <a:endParaRPr lang="ru-RU" dirty="0"/>
          </a:p>
        </p:txBody>
      </p:sp>
      <p:sp>
        <p:nvSpPr>
          <p:cNvPr id="10" name="Content Placeholder 9"/>
          <p:cNvSpPr>
            <a:spLocks noGrp="1"/>
          </p:cNvSpPr>
          <p:nvPr>
            <p:ph sz="quarter" idx="13"/>
          </p:nvPr>
        </p:nvSpPr>
        <p:spPr>
          <a:xfrm>
            <a:off x="281940" y="1371600"/>
            <a:ext cx="8557260" cy="2133600"/>
          </a:xfrm>
        </p:spPr>
        <p:txBody>
          <a:bodyPr>
            <a:normAutofit/>
          </a:bodyPr>
          <a:lstStyle/>
          <a:p>
            <a:pPr marL="0" indent="0">
              <a:lnSpc>
                <a:spcPct val="110000"/>
              </a:lnSpc>
              <a:buNone/>
            </a:pPr>
            <a:r>
              <a:rPr lang="en-US" u="sng" dirty="0"/>
              <a:t>Balance Sheet:</a:t>
            </a:r>
            <a:r>
              <a:rPr lang="en-US" dirty="0"/>
              <a:t> Accounting statement of firm’s financial position at specified </a:t>
            </a:r>
            <a:r>
              <a:rPr lang="en-US" dirty="0" smtClean="0"/>
              <a:t>time</a:t>
            </a:r>
          </a:p>
          <a:p>
            <a:pPr>
              <a:lnSpc>
                <a:spcPct val="110000"/>
              </a:lnSpc>
            </a:pPr>
            <a:r>
              <a:rPr lang="en-US" dirty="0" smtClean="0"/>
              <a:t>Shows firm’s investment in assets</a:t>
            </a:r>
          </a:p>
          <a:p>
            <a:pPr>
              <a:lnSpc>
                <a:spcPct val="110000"/>
              </a:lnSpc>
            </a:pPr>
            <a:r>
              <a:rPr lang="en-US" dirty="0" smtClean="0"/>
              <a:t>Shows firm’s funding sources</a:t>
            </a:r>
            <a:endParaRPr lang="en-US" dirty="0"/>
          </a:p>
        </p:txBody>
      </p:sp>
      <p:sp>
        <p:nvSpPr>
          <p:cNvPr id="7" name="Rectangle 3"/>
          <p:cNvSpPr txBox="1">
            <a:spLocks noChangeArrowheads="1"/>
          </p:cNvSpPr>
          <p:nvPr/>
        </p:nvSpPr>
        <p:spPr bwMode="auto">
          <a:xfrm>
            <a:off x="1803400" y="3683000"/>
            <a:ext cx="16938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lnSpc>
                <a:spcPct val="105000"/>
              </a:lnSpc>
              <a:buFont typeface="Arial" panose="020B0604020202020204" pitchFamily="34" charset="0"/>
              <a:buNone/>
            </a:pPr>
            <a:r>
              <a:rPr lang="en-US" altLang="en-US" sz="2800" dirty="0"/>
              <a:t>Assets</a:t>
            </a:r>
          </a:p>
          <a:p>
            <a:pPr lvl="2" eaLnBrk="1" hangingPunct="1">
              <a:lnSpc>
                <a:spcPct val="105000"/>
              </a:lnSpc>
              <a:buFont typeface="Arial" panose="020B0604020202020204" pitchFamily="34" charset="0"/>
              <a:buNone/>
            </a:pPr>
            <a:endParaRPr lang="en-US" altLang="en-US" sz="2800" dirty="0"/>
          </a:p>
        </p:txBody>
      </p:sp>
      <p:sp>
        <p:nvSpPr>
          <p:cNvPr id="8" name="Rectangle 3"/>
          <p:cNvSpPr txBox="1">
            <a:spLocks noChangeArrowheads="1"/>
          </p:cNvSpPr>
          <p:nvPr/>
        </p:nvSpPr>
        <p:spPr bwMode="auto">
          <a:xfrm>
            <a:off x="4106863" y="3690938"/>
            <a:ext cx="3994918"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lnSpc>
                <a:spcPct val="105000"/>
              </a:lnSpc>
              <a:buFont typeface="Arial" panose="020B0604020202020204" pitchFamily="34" charset="0"/>
              <a:buNone/>
            </a:pPr>
            <a:r>
              <a:rPr lang="en-US" altLang="en-US" sz="2800" dirty="0"/>
              <a:t>Liabilities (debt)</a:t>
            </a:r>
          </a:p>
          <a:p>
            <a:pPr marL="0" lvl="1" eaLnBrk="1" hangingPunct="1">
              <a:lnSpc>
                <a:spcPct val="105000"/>
              </a:lnSpc>
              <a:buFont typeface="Arial" panose="020B0604020202020204" pitchFamily="34" charset="0"/>
              <a:buNone/>
            </a:pPr>
            <a:r>
              <a:rPr lang="en-US" altLang="en-US" sz="2800" dirty="0"/>
              <a:t>Equity (stock) = Net worth</a:t>
            </a:r>
          </a:p>
          <a:p>
            <a:pPr lvl="2" eaLnBrk="1" hangingPunct="1">
              <a:lnSpc>
                <a:spcPct val="105000"/>
              </a:lnSpc>
              <a:buFont typeface="Arial" panose="020B0604020202020204" pitchFamily="34" charset="0"/>
              <a:buNone/>
            </a:pPr>
            <a:endParaRPr lang="en-US" altLang="en-US" sz="2800" dirty="0"/>
          </a:p>
        </p:txBody>
      </p:sp>
      <p:cxnSp>
        <p:nvCxnSpPr>
          <p:cNvPr id="11" name="Straight Connector 10"/>
          <p:cNvCxnSpPr/>
          <p:nvPr/>
        </p:nvCxnSpPr>
        <p:spPr>
          <a:xfrm flipH="1">
            <a:off x="3817938" y="3683000"/>
            <a:ext cx="0" cy="24130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770063" y="4816475"/>
            <a:ext cx="4572000" cy="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4" name="Rectangle 3"/>
          <p:cNvSpPr txBox="1">
            <a:spLocks noChangeArrowheads="1"/>
          </p:cNvSpPr>
          <p:nvPr/>
        </p:nvSpPr>
        <p:spPr bwMode="auto">
          <a:xfrm>
            <a:off x="1795463" y="4826000"/>
            <a:ext cx="20320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lnSpc>
                <a:spcPct val="105000"/>
              </a:lnSpc>
              <a:buFont typeface="Arial" panose="020B0604020202020204" pitchFamily="34" charset="0"/>
              <a:buNone/>
            </a:pPr>
            <a:r>
              <a:rPr lang="en-US" altLang="en-US" sz="2800"/>
              <a:t>Investments</a:t>
            </a:r>
          </a:p>
          <a:p>
            <a:pPr lvl="2" eaLnBrk="1" hangingPunct="1">
              <a:lnSpc>
                <a:spcPct val="105000"/>
              </a:lnSpc>
              <a:buFont typeface="Arial" panose="020B0604020202020204" pitchFamily="34" charset="0"/>
              <a:buNone/>
            </a:pPr>
            <a:endParaRPr lang="en-US" altLang="en-US" sz="2800"/>
          </a:p>
        </p:txBody>
      </p:sp>
      <p:sp>
        <p:nvSpPr>
          <p:cNvPr id="15" name="Rectangle 3"/>
          <p:cNvSpPr txBox="1">
            <a:spLocks noChangeArrowheads="1"/>
          </p:cNvSpPr>
          <p:nvPr/>
        </p:nvSpPr>
        <p:spPr bwMode="auto">
          <a:xfrm>
            <a:off x="4097386" y="4833938"/>
            <a:ext cx="20320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lnSpc>
                <a:spcPct val="105000"/>
              </a:lnSpc>
              <a:buFont typeface="Arial" panose="020B0604020202020204" pitchFamily="34" charset="0"/>
              <a:buNone/>
            </a:pPr>
            <a:r>
              <a:rPr lang="en-US" altLang="en-US" sz="2800" dirty="0"/>
              <a:t>Financing</a:t>
            </a:r>
          </a:p>
          <a:p>
            <a:pPr lvl="2" eaLnBrk="1" hangingPunct="1">
              <a:lnSpc>
                <a:spcPct val="105000"/>
              </a:lnSpc>
              <a:buFont typeface="Arial" panose="020B0604020202020204" pitchFamily="34" charset="0"/>
              <a:buNone/>
            </a:pPr>
            <a:endParaRPr lang="en-US" altLang="en-US" sz="2800" dirty="0"/>
          </a:p>
        </p:txBody>
      </p:sp>
    </p:spTree>
    <p:custDataLst>
      <p:tags r:id="rId1"/>
    </p:custDataLst>
    <p:extLst>
      <p:ext uri="{BB962C8B-B14F-4D97-AF65-F5344CB8AC3E}">
        <p14:creationId xmlns:p14="http://schemas.microsoft.com/office/powerpoint/2010/main" val="324475928"/>
      </p:ext>
    </p:extLst>
  </p:cSld>
  <p:clrMapOvr>
    <a:masterClrMapping/>
  </p:clrMapOvr>
  <mc:AlternateContent xmlns:mc="http://schemas.openxmlformats.org/markup-compatibility/2006" xmlns:p14="http://schemas.microsoft.com/office/powerpoint/2010/main">
    <mc:Choice Requires="p14">
      <p:transition spd="slow" p14:dur="2000" advTm="108694"/>
    </mc:Choice>
    <mc:Fallback xmlns="">
      <p:transition spd="slow" advTm="1086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par>
                          <p:cTn id="19" fill="hold">
                            <p:stCondLst>
                              <p:cond delay="0"/>
                            </p:stCondLst>
                            <p:childTnLst>
                              <p:par>
                                <p:cTn id="20" presetID="2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14">
                                            <p:txEl>
                                              <p:pRg st="0" end="0"/>
                                            </p:txEl>
                                          </p:spTgt>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7" grpId="0" build="p" bldLvl="3"/>
      <p:bldP spid="8" grpId="0" bldLvl="3"/>
      <p:bldP spid="14" grpId="0" build="p" bldLvl="3"/>
      <p:bldP spid="15" grpId="0" build="p" bldLvl="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Autofit/>
          </a:bodyPr>
          <a:lstStyle/>
          <a:p>
            <a:r>
              <a:rPr lang="en-US" dirty="0"/>
              <a:t>14.1 Major Financial Statements</a:t>
            </a:r>
            <a:endParaRPr lang="ru-RU" dirty="0"/>
          </a:p>
        </p:txBody>
      </p:sp>
      <p:sp>
        <p:nvSpPr>
          <p:cNvPr id="10" name="Content Placeholder 9"/>
          <p:cNvSpPr>
            <a:spLocks noGrp="1"/>
          </p:cNvSpPr>
          <p:nvPr>
            <p:ph sz="quarter" idx="13"/>
          </p:nvPr>
        </p:nvSpPr>
        <p:spPr>
          <a:xfrm>
            <a:off x="293370" y="1600201"/>
            <a:ext cx="8557260" cy="1524000"/>
          </a:xfrm>
        </p:spPr>
        <p:txBody>
          <a:bodyPr>
            <a:normAutofit/>
          </a:bodyPr>
          <a:lstStyle/>
          <a:p>
            <a:pPr marL="0" indent="0">
              <a:lnSpc>
                <a:spcPct val="110000"/>
              </a:lnSpc>
              <a:buNone/>
            </a:pPr>
            <a:r>
              <a:rPr lang="en-US" u="sng" dirty="0" smtClean="0"/>
              <a:t>Statement </a:t>
            </a:r>
            <a:r>
              <a:rPr lang="en-US" u="sng" dirty="0"/>
              <a:t>of Cash Flows:</a:t>
            </a:r>
            <a:r>
              <a:rPr lang="en-US" dirty="0"/>
              <a:t> Financial statement showing firm’s cash receipts and cash payments during specified period</a:t>
            </a:r>
          </a:p>
        </p:txBody>
      </p:sp>
      <p:sp>
        <p:nvSpPr>
          <p:cNvPr id="7" name="Rectangle 3">
            <a:extLst>
              <a:ext uri="{FF2B5EF4-FFF2-40B4-BE49-F238E27FC236}">
                <a16:creationId xmlns:a16="http://schemas.microsoft.com/office/drawing/2014/main" xmlns="" id="{A1372F9D-6F67-4642-9362-DDB1EB072D31}"/>
              </a:ext>
            </a:extLst>
          </p:cNvPr>
          <p:cNvSpPr txBox="1">
            <a:spLocks noChangeArrowheads="1"/>
          </p:cNvSpPr>
          <p:nvPr/>
        </p:nvSpPr>
        <p:spPr bwMode="auto">
          <a:xfrm>
            <a:off x="2847599" y="3285530"/>
            <a:ext cx="116373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eaLnBrk="1" hangingPunct="1">
              <a:lnSpc>
                <a:spcPct val="105000"/>
              </a:lnSpc>
              <a:buFont typeface="Arial" panose="020B0604020202020204" pitchFamily="34" charset="0"/>
              <a:buNone/>
            </a:pPr>
            <a:r>
              <a:rPr lang="en-US" altLang="en-US" sz="2600" u="sng" dirty="0"/>
              <a:t>Asset</a:t>
            </a:r>
          </a:p>
          <a:p>
            <a:pPr lvl="2" algn="ctr" eaLnBrk="1" hangingPunct="1">
              <a:lnSpc>
                <a:spcPct val="105000"/>
              </a:lnSpc>
              <a:buFont typeface="Arial" panose="020B0604020202020204" pitchFamily="34" charset="0"/>
              <a:buNone/>
            </a:pPr>
            <a:endParaRPr lang="en-US" altLang="en-US" sz="2600" dirty="0"/>
          </a:p>
        </p:txBody>
      </p:sp>
      <p:sp>
        <p:nvSpPr>
          <p:cNvPr id="8" name="Rectangle 3">
            <a:extLst>
              <a:ext uri="{FF2B5EF4-FFF2-40B4-BE49-F238E27FC236}">
                <a16:creationId xmlns:a16="http://schemas.microsoft.com/office/drawing/2014/main" xmlns="" id="{3B7F3943-BA59-4234-9FAB-059B4CB29963}"/>
              </a:ext>
            </a:extLst>
          </p:cNvPr>
          <p:cNvSpPr txBox="1">
            <a:spLocks noChangeArrowheads="1"/>
          </p:cNvSpPr>
          <p:nvPr/>
        </p:nvSpPr>
        <p:spPr bwMode="auto">
          <a:xfrm>
            <a:off x="5609969" y="3292464"/>
            <a:ext cx="269964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lnSpc>
                <a:spcPct val="105000"/>
              </a:lnSpc>
              <a:buFont typeface="Arial" panose="020B0604020202020204" pitchFamily="34" charset="0"/>
              <a:buNone/>
            </a:pPr>
            <a:r>
              <a:rPr lang="en-US" altLang="en-US" sz="2600" u="sng" dirty="0"/>
              <a:t>Liability OR Equity</a:t>
            </a:r>
          </a:p>
        </p:txBody>
      </p:sp>
      <p:cxnSp>
        <p:nvCxnSpPr>
          <p:cNvPr id="11" name="Straight Connector 10">
            <a:extLst>
              <a:ext uri="{FF2B5EF4-FFF2-40B4-BE49-F238E27FC236}">
                <a16:creationId xmlns:a16="http://schemas.microsoft.com/office/drawing/2014/main" xmlns="" id="{9FA5D261-2F4A-4510-82A4-CDA2300730C2}"/>
              </a:ext>
            </a:extLst>
          </p:cNvPr>
          <p:cNvCxnSpPr/>
          <p:nvPr/>
        </p:nvCxnSpPr>
        <p:spPr>
          <a:xfrm flipH="1">
            <a:off x="5095423" y="3779520"/>
            <a:ext cx="0" cy="201168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80D42CF4-DD14-4D55-9E44-C9ACE9CCC5C0}"/>
              </a:ext>
            </a:extLst>
          </p:cNvPr>
          <p:cNvCxnSpPr/>
          <p:nvPr/>
        </p:nvCxnSpPr>
        <p:spPr>
          <a:xfrm>
            <a:off x="537597" y="4735706"/>
            <a:ext cx="8229600" cy="0"/>
          </a:xfrm>
          <a:prstGeom prst="line">
            <a:avLst/>
          </a:prstGeom>
          <a:ln w="635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4" name="Rectangle 3">
            <a:extLst>
              <a:ext uri="{FF2B5EF4-FFF2-40B4-BE49-F238E27FC236}">
                <a16:creationId xmlns:a16="http://schemas.microsoft.com/office/drawing/2014/main" xmlns="" id="{0304A07F-776C-4C2A-ACF3-C13C180ABF5C}"/>
              </a:ext>
            </a:extLst>
          </p:cNvPr>
          <p:cNvSpPr txBox="1">
            <a:spLocks noChangeArrowheads="1"/>
          </p:cNvSpPr>
          <p:nvPr/>
        </p:nvSpPr>
        <p:spPr bwMode="auto">
          <a:xfrm>
            <a:off x="2277146" y="3987186"/>
            <a:ext cx="233134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lnSpc>
                <a:spcPct val="105000"/>
              </a:lnSpc>
              <a:buFont typeface="Arial" panose="020B0604020202020204" pitchFamily="34" charset="0"/>
              <a:buNone/>
            </a:pPr>
            <a:r>
              <a:rPr lang="en-US" altLang="en-US" sz="2600" dirty="0">
                <a:solidFill>
                  <a:srgbClr val="C00000"/>
                </a:solidFill>
              </a:rPr>
              <a:t>Decrease = sale</a:t>
            </a:r>
          </a:p>
          <a:p>
            <a:pPr lvl="2" eaLnBrk="1" hangingPunct="1">
              <a:lnSpc>
                <a:spcPct val="105000"/>
              </a:lnSpc>
              <a:buFont typeface="Arial" panose="020B0604020202020204" pitchFamily="34" charset="0"/>
              <a:buNone/>
            </a:pPr>
            <a:endParaRPr lang="en-US" altLang="en-US" sz="2600" dirty="0">
              <a:solidFill>
                <a:srgbClr val="C00000"/>
              </a:solidFill>
            </a:endParaRPr>
          </a:p>
        </p:txBody>
      </p:sp>
      <p:sp>
        <p:nvSpPr>
          <p:cNvPr id="15" name="Rectangle 3">
            <a:extLst>
              <a:ext uri="{FF2B5EF4-FFF2-40B4-BE49-F238E27FC236}">
                <a16:creationId xmlns:a16="http://schemas.microsoft.com/office/drawing/2014/main" xmlns="" id="{0518814E-A479-44B6-972E-EECF156AC199}"/>
              </a:ext>
            </a:extLst>
          </p:cNvPr>
          <p:cNvSpPr txBox="1">
            <a:spLocks noChangeArrowheads="1"/>
          </p:cNvSpPr>
          <p:nvPr/>
        </p:nvSpPr>
        <p:spPr bwMode="auto">
          <a:xfrm>
            <a:off x="5334247" y="5075795"/>
            <a:ext cx="3389044"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eaLnBrk="1" hangingPunct="1">
              <a:lnSpc>
                <a:spcPct val="105000"/>
              </a:lnSpc>
              <a:buFont typeface="Arial" panose="020B0604020202020204" pitchFamily="34" charset="0"/>
              <a:buNone/>
            </a:pPr>
            <a:r>
              <a:rPr lang="en-US" altLang="en-US" sz="2600" dirty="0">
                <a:solidFill>
                  <a:srgbClr val="C00000"/>
                </a:solidFill>
              </a:rPr>
              <a:t>Decrease = repayment</a:t>
            </a:r>
          </a:p>
          <a:p>
            <a:pPr lvl="2" algn="ctr" eaLnBrk="1" hangingPunct="1">
              <a:lnSpc>
                <a:spcPct val="105000"/>
              </a:lnSpc>
              <a:buFont typeface="Arial" panose="020B0604020202020204" pitchFamily="34" charset="0"/>
              <a:buNone/>
            </a:pPr>
            <a:endParaRPr lang="en-US" altLang="en-US" sz="2600" dirty="0">
              <a:solidFill>
                <a:srgbClr val="C00000"/>
              </a:solidFill>
            </a:endParaRPr>
          </a:p>
        </p:txBody>
      </p:sp>
      <p:sp>
        <p:nvSpPr>
          <p:cNvPr id="16" name="Rectangle 3">
            <a:extLst>
              <a:ext uri="{FF2B5EF4-FFF2-40B4-BE49-F238E27FC236}">
                <a16:creationId xmlns:a16="http://schemas.microsoft.com/office/drawing/2014/main" xmlns="" id="{01EB357B-1B7A-4018-AC91-D71E192AC472}"/>
              </a:ext>
            </a:extLst>
          </p:cNvPr>
          <p:cNvSpPr txBox="1">
            <a:spLocks noChangeArrowheads="1"/>
          </p:cNvSpPr>
          <p:nvPr/>
        </p:nvSpPr>
        <p:spPr bwMode="auto">
          <a:xfrm>
            <a:off x="5234747" y="4028334"/>
            <a:ext cx="376847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eaLnBrk="1" hangingPunct="1">
              <a:lnSpc>
                <a:spcPct val="105000"/>
              </a:lnSpc>
              <a:buFont typeface="Arial" panose="020B0604020202020204" pitchFamily="34" charset="0"/>
              <a:buNone/>
            </a:pPr>
            <a:r>
              <a:rPr lang="en-US" altLang="en-US" sz="2600" dirty="0">
                <a:solidFill>
                  <a:srgbClr val="0033CC"/>
                </a:solidFill>
              </a:rPr>
              <a:t>Increase = raising funds</a:t>
            </a:r>
          </a:p>
          <a:p>
            <a:pPr lvl="2" algn="ctr" eaLnBrk="1" hangingPunct="1">
              <a:lnSpc>
                <a:spcPct val="105000"/>
              </a:lnSpc>
              <a:buFont typeface="Arial" panose="020B0604020202020204" pitchFamily="34" charset="0"/>
              <a:buNone/>
            </a:pPr>
            <a:endParaRPr lang="en-US" altLang="en-US" sz="2600" dirty="0">
              <a:solidFill>
                <a:srgbClr val="0033CC"/>
              </a:solidFill>
            </a:endParaRPr>
          </a:p>
        </p:txBody>
      </p:sp>
      <p:sp>
        <p:nvSpPr>
          <p:cNvPr id="17" name="Rectangle 3">
            <a:extLst>
              <a:ext uri="{FF2B5EF4-FFF2-40B4-BE49-F238E27FC236}">
                <a16:creationId xmlns:a16="http://schemas.microsoft.com/office/drawing/2014/main" xmlns="" id="{80377B07-1068-44C4-9A73-9140A0E4C422}"/>
              </a:ext>
            </a:extLst>
          </p:cNvPr>
          <p:cNvSpPr txBox="1">
            <a:spLocks noChangeArrowheads="1"/>
          </p:cNvSpPr>
          <p:nvPr/>
        </p:nvSpPr>
        <p:spPr bwMode="auto">
          <a:xfrm>
            <a:off x="2249165" y="5061519"/>
            <a:ext cx="291744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lnSpc>
                <a:spcPct val="105000"/>
              </a:lnSpc>
              <a:buFont typeface="Arial" panose="020B0604020202020204" pitchFamily="34" charset="0"/>
              <a:buNone/>
            </a:pPr>
            <a:r>
              <a:rPr lang="en-US" altLang="en-US" sz="2600" dirty="0">
                <a:solidFill>
                  <a:srgbClr val="0033CC"/>
                </a:solidFill>
              </a:rPr>
              <a:t>Increase = purchase</a:t>
            </a:r>
          </a:p>
          <a:p>
            <a:pPr lvl="2" eaLnBrk="1" hangingPunct="1">
              <a:lnSpc>
                <a:spcPct val="105000"/>
              </a:lnSpc>
              <a:buFont typeface="Arial" panose="020B0604020202020204" pitchFamily="34" charset="0"/>
              <a:buNone/>
            </a:pPr>
            <a:endParaRPr lang="en-US" altLang="en-US" sz="2600" dirty="0">
              <a:solidFill>
                <a:srgbClr val="0033CC"/>
              </a:solidFill>
            </a:endParaRPr>
          </a:p>
        </p:txBody>
      </p:sp>
      <p:sp>
        <p:nvSpPr>
          <p:cNvPr id="18" name="Arrow: Up 20">
            <a:extLst>
              <a:ext uri="{FF2B5EF4-FFF2-40B4-BE49-F238E27FC236}">
                <a16:creationId xmlns:a16="http://schemas.microsoft.com/office/drawing/2014/main" xmlns="" id="{5728F0CC-5F9D-4F19-9773-884A2D850409}"/>
              </a:ext>
            </a:extLst>
          </p:cNvPr>
          <p:cNvSpPr/>
          <p:nvPr/>
        </p:nvSpPr>
        <p:spPr>
          <a:xfrm>
            <a:off x="5194673" y="3927510"/>
            <a:ext cx="365760" cy="731520"/>
          </a:xfrm>
          <a:prstGeom prst="upArrow">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Up 21">
            <a:extLst>
              <a:ext uri="{FF2B5EF4-FFF2-40B4-BE49-F238E27FC236}">
                <a16:creationId xmlns:a16="http://schemas.microsoft.com/office/drawing/2014/main" xmlns="" id="{671E0902-D83A-4BB8-9E21-7728F714D387}"/>
              </a:ext>
            </a:extLst>
          </p:cNvPr>
          <p:cNvSpPr/>
          <p:nvPr/>
        </p:nvSpPr>
        <p:spPr>
          <a:xfrm>
            <a:off x="1982466" y="4917961"/>
            <a:ext cx="365760" cy="731520"/>
          </a:xfrm>
          <a:prstGeom prst="upArrow">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22">
            <a:extLst>
              <a:ext uri="{FF2B5EF4-FFF2-40B4-BE49-F238E27FC236}">
                <a16:creationId xmlns:a16="http://schemas.microsoft.com/office/drawing/2014/main" xmlns="" id="{7AEB86A0-18ED-4FEB-B4B6-171A8A2C94F9}"/>
              </a:ext>
            </a:extLst>
          </p:cNvPr>
          <p:cNvSpPr/>
          <p:nvPr/>
        </p:nvSpPr>
        <p:spPr>
          <a:xfrm>
            <a:off x="1982211" y="3909416"/>
            <a:ext cx="365760" cy="73152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3">
            <a:extLst>
              <a:ext uri="{FF2B5EF4-FFF2-40B4-BE49-F238E27FC236}">
                <a16:creationId xmlns:a16="http://schemas.microsoft.com/office/drawing/2014/main" xmlns="" id="{E3D2A773-AEEC-4D82-8624-8AE345F81FB3}"/>
              </a:ext>
            </a:extLst>
          </p:cNvPr>
          <p:cNvSpPr/>
          <p:nvPr/>
        </p:nvSpPr>
        <p:spPr>
          <a:xfrm>
            <a:off x="5198512" y="4928648"/>
            <a:ext cx="365760" cy="73152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
            <a:extLst>
              <a:ext uri="{FF2B5EF4-FFF2-40B4-BE49-F238E27FC236}">
                <a16:creationId xmlns:a16="http://schemas.microsoft.com/office/drawing/2014/main" xmlns="" id="{2AE95575-87C0-4735-9AF6-23E4576A536B}"/>
              </a:ext>
            </a:extLst>
          </p:cNvPr>
          <p:cNvSpPr txBox="1">
            <a:spLocks noChangeArrowheads="1"/>
          </p:cNvSpPr>
          <p:nvPr/>
        </p:nvSpPr>
        <p:spPr bwMode="auto">
          <a:xfrm>
            <a:off x="463427" y="3986488"/>
            <a:ext cx="128846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lnSpc>
                <a:spcPct val="105000"/>
              </a:lnSpc>
              <a:buFont typeface="Arial" panose="020B0604020202020204" pitchFamily="34" charset="0"/>
              <a:buNone/>
            </a:pPr>
            <a:r>
              <a:rPr lang="en-US" altLang="en-US" sz="2600" b="1" dirty="0"/>
              <a:t>Source:</a:t>
            </a:r>
          </a:p>
          <a:p>
            <a:pPr lvl="2" eaLnBrk="1" hangingPunct="1">
              <a:lnSpc>
                <a:spcPct val="105000"/>
              </a:lnSpc>
              <a:buFont typeface="Arial" panose="020B0604020202020204" pitchFamily="34" charset="0"/>
              <a:buNone/>
            </a:pPr>
            <a:endParaRPr lang="en-US" altLang="en-US" sz="2600" b="1" dirty="0"/>
          </a:p>
        </p:txBody>
      </p:sp>
      <p:sp>
        <p:nvSpPr>
          <p:cNvPr id="23" name="Rectangle 3">
            <a:extLst>
              <a:ext uri="{FF2B5EF4-FFF2-40B4-BE49-F238E27FC236}">
                <a16:creationId xmlns:a16="http://schemas.microsoft.com/office/drawing/2014/main" xmlns="" id="{B00470E5-A59A-4A0C-BBC9-A037E57DC0AD}"/>
              </a:ext>
            </a:extLst>
          </p:cNvPr>
          <p:cNvSpPr txBox="1">
            <a:spLocks noChangeArrowheads="1"/>
          </p:cNvSpPr>
          <p:nvPr/>
        </p:nvSpPr>
        <p:spPr bwMode="auto">
          <a:xfrm>
            <a:off x="457200" y="5053287"/>
            <a:ext cx="128846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lnSpc>
                <a:spcPct val="105000"/>
              </a:lnSpc>
              <a:buFont typeface="Arial" panose="020B0604020202020204" pitchFamily="34" charset="0"/>
              <a:buNone/>
            </a:pPr>
            <a:r>
              <a:rPr lang="en-US" altLang="en-US" sz="2600" b="1" dirty="0"/>
              <a:t>Use:</a:t>
            </a:r>
          </a:p>
          <a:p>
            <a:pPr lvl="2" eaLnBrk="1" hangingPunct="1">
              <a:lnSpc>
                <a:spcPct val="105000"/>
              </a:lnSpc>
              <a:buFont typeface="Arial" panose="020B0604020202020204" pitchFamily="34" charset="0"/>
              <a:buNone/>
            </a:pPr>
            <a:endParaRPr lang="en-US" altLang="en-US" sz="2600" b="1" dirty="0"/>
          </a:p>
        </p:txBody>
      </p:sp>
    </p:spTree>
    <p:custDataLst>
      <p:tags r:id="rId1"/>
    </p:custDataLst>
    <p:extLst>
      <p:ext uri="{BB962C8B-B14F-4D97-AF65-F5344CB8AC3E}">
        <p14:creationId xmlns:p14="http://schemas.microsoft.com/office/powerpoint/2010/main" val="3055644623"/>
      </p:ext>
    </p:extLst>
  </p:cSld>
  <p:clrMapOvr>
    <a:masterClrMapping/>
  </p:clrMapOvr>
  <mc:AlternateContent xmlns:mc="http://schemas.openxmlformats.org/markup-compatibility/2006" xmlns:p14="http://schemas.microsoft.com/office/powerpoint/2010/main">
    <mc:Choice Requires="p14">
      <p:transition spd="slow" p14:dur="2000" advTm="241202"/>
    </mc:Choice>
    <mc:Fallback xmlns="">
      <p:transition spd="slow" advTm="24120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22">
                                            <p:txEl>
                                              <p:pRg st="0" end="0"/>
                                            </p:txEl>
                                          </p:spTgt>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down)">
                                      <p:cBhvr>
                                        <p:cTn id="40" dur="500"/>
                                        <p:tgtEl>
                                          <p:spTgt spid="18"/>
                                        </p:tgtEl>
                                      </p:cBhvr>
                                    </p:animEffec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down)">
                                      <p:cBhvr>
                                        <p:cTn id="48" dur="500"/>
                                        <p:tgtEl>
                                          <p:spTgt spid="19"/>
                                        </p:tgtEl>
                                      </p:cBhvr>
                                    </p:animEffect>
                                  </p:childTnLst>
                                </p:cTn>
                              </p:par>
                              <p:par>
                                <p:cTn id="49" presetID="1" presetClass="entr" presetSubtype="0" fill="hold" grpId="0" nodeType="with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par>
                                <p:cTn id="56" presetID="1" presetClass="entr" presetSubtype="0" fill="hold" grpId="0" nodeType="withEffect">
                                  <p:stCondLst>
                                    <p:cond delay="0"/>
                                  </p:stCondLst>
                                  <p:childTnLst>
                                    <p:set>
                                      <p:cBhvr>
                                        <p:cTn id="57"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7" grpId="0" build="p" bldLvl="3"/>
      <p:bldP spid="8" grpId="0" bldLvl="3"/>
      <p:bldP spid="14" grpId="0" build="p" bldLvl="3"/>
      <p:bldP spid="15" grpId="0" build="p" bldLvl="3"/>
      <p:bldP spid="16" grpId="0" build="p" bldLvl="3"/>
      <p:bldP spid="17" grpId="0" build="p" bldLvl="3"/>
      <p:bldP spid="18" grpId="0" animBg="1"/>
      <p:bldP spid="19" grpId="0" animBg="1"/>
      <p:bldP spid="20" grpId="0" animBg="1"/>
      <p:bldP spid="21" grpId="0" animBg="1"/>
      <p:bldP spid="22" grpId="0" build="p" bldLvl="3"/>
      <p:bldP spid="23"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Table 14.1 Home Depot’s Income Statement</a:t>
            </a:r>
            <a:endParaRPr lang="ru-RU" dirty="0"/>
          </a:p>
        </p:txBody>
      </p:sp>
      <p:pic>
        <p:nvPicPr>
          <p:cNvPr id="4" name="Picture 2" descr="Table 14.1 from the text, Home Depot’s income statement. Operating revenues has a subcategory of net sales. Operating expenses has subcategories of cost of goods sold, selling, general and administrative expenses, other, and depreciation. Earnings before interest and taxes has a subcategory of interest expense. Taxable income has a subcategory of taxes, and net income has a subcategory of dividends and addition to retained earning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4400" y="1135189"/>
            <a:ext cx="7362635" cy="5341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52500" y="1107044"/>
            <a:ext cx="4271875" cy="430887"/>
          </a:xfrm>
          <a:prstGeom prst="rect">
            <a:avLst/>
          </a:prstGeom>
          <a:noFill/>
        </p:spPr>
        <p:txBody>
          <a:bodyPr wrap="none" rtlCol="0">
            <a:spAutoFit/>
          </a:bodyPr>
          <a:lstStyle/>
          <a:p>
            <a:r>
              <a:rPr lang="en-US" sz="2200" dirty="0" smtClean="0"/>
              <a:t>Fiscal Year Ending January 29, 2017</a:t>
            </a:r>
            <a:endParaRPr lang="en-US" sz="2200" dirty="0"/>
          </a:p>
        </p:txBody>
      </p:sp>
    </p:spTree>
    <p:custDataLst>
      <p:tags r:id="rId1"/>
    </p:custDataLst>
    <p:extLst>
      <p:ext uri="{BB962C8B-B14F-4D97-AF65-F5344CB8AC3E}">
        <p14:creationId xmlns:p14="http://schemas.microsoft.com/office/powerpoint/2010/main" val="2506971169"/>
      </p:ext>
    </p:extLst>
  </p:cSld>
  <p:clrMapOvr>
    <a:masterClrMapping/>
  </p:clrMapOvr>
  <mc:AlternateContent xmlns:mc="http://schemas.openxmlformats.org/markup-compatibility/2006" xmlns:p14="http://schemas.microsoft.com/office/powerpoint/2010/main">
    <mc:Choice Requires="p14">
      <p:transition spd="slow" p14:dur="2000" advTm="151531"/>
    </mc:Choice>
    <mc:Fallback xmlns="">
      <p:transition spd="slow" advTm="1515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Table 14.2 Home Depot’s Balance Sheet</a:t>
            </a:r>
            <a:endParaRPr lang="ru-RU" dirty="0"/>
          </a:p>
        </p:txBody>
      </p:sp>
      <p:pic>
        <p:nvPicPr>
          <p:cNvPr id="4" name="Picture 2" descr="Table 14.2 from the text, Home Depot’s balance sheet. The category headings for assets are current assets, fixed assets, total fixed assets and total assets. The category headings for liabilities are current liabilities, long-term debt, other long term liabilities, deferred long term liability charges, total liabilities, shareholders equity, and total liabilities and shareholders equ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219200"/>
            <a:ext cx="8914448" cy="5147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6200" y="1143000"/>
            <a:ext cx="2120837" cy="430887"/>
          </a:xfrm>
          <a:prstGeom prst="rect">
            <a:avLst/>
          </a:prstGeom>
          <a:noFill/>
        </p:spPr>
        <p:txBody>
          <a:bodyPr wrap="none" rtlCol="0">
            <a:spAutoFit/>
          </a:bodyPr>
          <a:lstStyle/>
          <a:p>
            <a:r>
              <a:rPr lang="en-US" sz="2200" dirty="0" smtClean="0"/>
              <a:t>January 29, 2017</a:t>
            </a:r>
            <a:endParaRPr lang="en-US" sz="2200" dirty="0"/>
          </a:p>
        </p:txBody>
      </p:sp>
    </p:spTree>
    <p:custDataLst>
      <p:tags r:id="rId1"/>
    </p:custDataLst>
    <p:extLst>
      <p:ext uri="{BB962C8B-B14F-4D97-AF65-F5344CB8AC3E}">
        <p14:creationId xmlns:p14="http://schemas.microsoft.com/office/powerpoint/2010/main" val="3227731"/>
      </p:ext>
    </p:extLst>
  </p:cSld>
  <p:clrMapOvr>
    <a:masterClrMapping/>
  </p:clrMapOvr>
  <mc:AlternateContent xmlns:mc="http://schemas.openxmlformats.org/markup-compatibility/2006" xmlns:p14="http://schemas.microsoft.com/office/powerpoint/2010/main">
    <mc:Choice Requires="p14">
      <p:transition spd="slow" p14:dur="2000" advTm="269973"/>
    </mc:Choice>
    <mc:Fallback xmlns="">
      <p:transition spd="slow" advTm="2699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 y="76200"/>
            <a:ext cx="9052560" cy="723900"/>
          </a:xfrm>
        </p:spPr>
        <p:txBody>
          <a:bodyPr anchor="b" anchorCtr="0">
            <a:normAutofit/>
          </a:bodyPr>
          <a:lstStyle/>
          <a:p>
            <a:r>
              <a:rPr lang="en-US" sz="3400" dirty="0"/>
              <a:t>Table 14.3 Home Depot’s Statement of Cash Flows</a:t>
            </a:r>
            <a:endParaRPr lang="ru-RU" sz="3400" dirty="0"/>
          </a:p>
        </p:txBody>
      </p:sp>
      <p:pic>
        <p:nvPicPr>
          <p:cNvPr id="4" name="Picture 2" descr="Table 14.3 from the text, Home Depot’s statement of cash flows. The category headings are cash provided by operations, cash flows from investments, and cash provided by (used for) financing activit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7384" y="762000"/>
            <a:ext cx="5083016" cy="5733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ounded Rectangle 1"/>
          <p:cNvSpPr/>
          <p:nvPr/>
        </p:nvSpPr>
        <p:spPr>
          <a:xfrm>
            <a:off x="6248400" y="3505200"/>
            <a:ext cx="685800" cy="3048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927836" y="736600"/>
            <a:ext cx="3482364" cy="369332"/>
          </a:xfrm>
          <a:prstGeom prst="rect">
            <a:avLst/>
          </a:prstGeom>
          <a:noFill/>
        </p:spPr>
        <p:txBody>
          <a:bodyPr wrap="none" rtlCol="0">
            <a:spAutoFit/>
          </a:bodyPr>
          <a:lstStyle/>
          <a:p>
            <a:r>
              <a:rPr lang="en-US" dirty="0" smtClean="0"/>
              <a:t>Fiscal Year Ending January 29, 2017</a:t>
            </a:r>
            <a:endParaRPr lang="en-US" dirty="0"/>
          </a:p>
        </p:txBody>
      </p:sp>
    </p:spTree>
    <p:custDataLst>
      <p:tags r:id="rId1"/>
    </p:custDataLst>
    <p:extLst>
      <p:ext uri="{BB962C8B-B14F-4D97-AF65-F5344CB8AC3E}">
        <p14:creationId xmlns:p14="http://schemas.microsoft.com/office/powerpoint/2010/main" val="2413528252"/>
      </p:ext>
    </p:extLst>
  </p:cSld>
  <p:clrMapOvr>
    <a:masterClrMapping/>
  </p:clrMapOvr>
  <mc:AlternateContent xmlns:mc="http://schemas.openxmlformats.org/markup-compatibility/2006" xmlns:p14="http://schemas.microsoft.com/office/powerpoint/2010/main">
    <mc:Choice Requires="p14">
      <p:transition spd="slow" p14:dur="2000" advTm="492233"/>
    </mc:Choice>
    <mc:Fallback xmlns="">
      <p:transition spd="slow" advTm="49223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134906" y="152400"/>
            <a:ext cx="8874189" cy="1082976"/>
          </a:xfrm>
        </p:spPr>
        <p:txBody>
          <a:bodyPr/>
          <a:lstStyle/>
          <a:p>
            <a:r>
              <a:rPr lang="en-US" dirty="0"/>
              <a:t>14.2 Measuring Firm Performance</a:t>
            </a:r>
            <a:endParaRPr lang="ru-RU" dirty="0"/>
          </a:p>
        </p:txBody>
      </p:sp>
      <p:sp>
        <p:nvSpPr>
          <p:cNvPr id="17" name="Content Placeholder 16"/>
          <p:cNvSpPr>
            <a:spLocks noGrp="1"/>
          </p:cNvSpPr>
          <p:nvPr>
            <p:ph sz="quarter" idx="10"/>
          </p:nvPr>
        </p:nvSpPr>
        <p:spPr>
          <a:xfrm>
            <a:off x="279400" y="1066800"/>
            <a:ext cx="8534400" cy="5562600"/>
          </a:xfrm>
        </p:spPr>
        <p:txBody>
          <a:bodyPr>
            <a:normAutofit lnSpcReduction="10000"/>
          </a:bodyPr>
          <a:lstStyle/>
          <a:p>
            <a:pPr marL="0" lvl="0" indent="0">
              <a:lnSpc>
                <a:spcPct val="110000"/>
              </a:lnSpc>
              <a:buNone/>
            </a:pPr>
            <a:r>
              <a:rPr lang="en-US" dirty="0"/>
              <a:t>Shareholder Value</a:t>
            </a:r>
          </a:p>
          <a:p>
            <a:pPr>
              <a:lnSpc>
                <a:spcPct val="110000"/>
              </a:lnSpc>
            </a:pPr>
            <a:r>
              <a:rPr lang="en-US" sz="2600" dirty="0"/>
              <a:t>Investment Decisions</a:t>
            </a:r>
          </a:p>
          <a:p>
            <a:pPr lvl="1">
              <a:lnSpc>
                <a:spcPct val="110000"/>
              </a:lnSpc>
              <a:buFont typeface="Arial" pitchFamily="34" charset="0"/>
              <a:buChar char="•"/>
            </a:pPr>
            <a:r>
              <a:rPr lang="en-US" sz="2400" dirty="0"/>
              <a:t>Efficiency of Assets</a:t>
            </a:r>
          </a:p>
          <a:p>
            <a:pPr lvl="1">
              <a:lnSpc>
                <a:spcPct val="110000"/>
              </a:lnSpc>
              <a:buFont typeface="Arial" pitchFamily="34" charset="0"/>
              <a:buChar char="•"/>
            </a:pPr>
            <a:r>
              <a:rPr lang="en-US" sz="2400" dirty="0"/>
              <a:t>Profitability of Sales</a:t>
            </a:r>
          </a:p>
          <a:p>
            <a:pPr>
              <a:lnSpc>
                <a:spcPct val="110000"/>
              </a:lnSpc>
            </a:pPr>
            <a:r>
              <a:rPr lang="en-US" sz="2600" dirty="0"/>
              <a:t>Financing Decisions</a:t>
            </a:r>
          </a:p>
          <a:p>
            <a:pPr lvl="1">
              <a:lnSpc>
                <a:spcPct val="110000"/>
              </a:lnSpc>
              <a:buFont typeface="Arial" pitchFamily="34" charset="0"/>
              <a:buChar char="•"/>
            </a:pPr>
            <a:r>
              <a:rPr lang="en-US" sz="2400" dirty="0"/>
              <a:t>Leverage</a:t>
            </a:r>
            <a:endParaRPr lang="en-US" dirty="0"/>
          </a:p>
          <a:p>
            <a:pPr lvl="1">
              <a:lnSpc>
                <a:spcPct val="110000"/>
              </a:lnSpc>
              <a:spcAft>
                <a:spcPts val="600"/>
              </a:spcAft>
              <a:buFont typeface="Arial" pitchFamily="34" charset="0"/>
              <a:buChar char="•"/>
            </a:pPr>
            <a:r>
              <a:rPr lang="en-US" sz="2400" dirty="0"/>
              <a:t>Liquidity</a:t>
            </a:r>
            <a:endParaRPr lang="en-US" dirty="0"/>
          </a:p>
          <a:p>
            <a:pPr marL="0" indent="0">
              <a:lnSpc>
                <a:spcPct val="110000"/>
              </a:lnSpc>
              <a:buNone/>
            </a:pPr>
            <a:r>
              <a:rPr lang="en-US" dirty="0"/>
              <a:t>Shareholder value depends on good investment and financing decisions.</a:t>
            </a:r>
          </a:p>
          <a:p>
            <a:pPr marL="0" indent="0">
              <a:lnSpc>
                <a:spcPct val="110000"/>
              </a:lnSpc>
              <a:spcAft>
                <a:spcPts val="600"/>
              </a:spcAft>
              <a:buNone/>
            </a:pPr>
            <a:r>
              <a:rPr lang="en-US" dirty="0"/>
              <a:t>Financial Ratios help measure the success and soundness of these </a:t>
            </a:r>
            <a:r>
              <a:rPr lang="en-US" dirty="0" smtClean="0"/>
              <a:t>decisions; help forecast </a:t>
            </a:r>
            <a:r>
              <a:rPr lang="en-US" b="1" dirty="0" smtClean="0">
                <a:solidFill>
                  <a:srgbClr val="FF0000"/>
                </a:solidFill>
              </a:rPr>
              <a:t>FUTURE</a:t>
            </a:r>
            <a:r>
              <a:rPr lang="en-US" dirty="0" smtClean="0"/>
              <a:t> financial position</a:t>
            </a:r>
            <a:endParaRPr lang="en-US" dirty="0"/>
          </a:p>
        </p:txBody>
      </p:sp>
    </p:spTree>
    <p:custDataLst>
      <p:tags r:id="rId1"/>
    </p:custDataLst>
    <p:extLst>
      <p:ext uri="{BB962C8B-B14F-4D97-AF65-F5344CB8AC3E}">
        <p14:creationId xmlns:p14="http://schemas.microsoft.com/office/powerpoint/2010/main" val="2708745325"/>
      </p:ext>
    </p:extLst>
  </p:cSld>
  <p:clrMapOvr>
    <a:masterClrMapping/>
  </p:clrMapOvr>
  <mc:AlternateContent xmlns:mc="http://schemas.openxmlformats.org/markup-compatibility/2006" xmlns:p14="http://schemas.microsoft.com/office/powerpoint/2010/main">
    <mc:Choice Requires="p14">
      <p:transition spd="slow" p14:dur="2000" advTm="250624"/>
    </mc:Choice>
    <mc:Fallback xmlns="">
      <p:transition spd="slow" advTm="2506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 y="217488"/>
            <a:ext cx="9052560" cy="1257300"/>
          </a:xfrm>
        </p:spPr>
        <p:txBody>
          <a:bodyPr>
            <a:normAutofit/>
          </a:bodyPr>
          <a:lstStyle/>
          <a:p>
            <a:r>
              <a:rPr lang="en-US" dirty="0"/>
              <a:t>Figure 14.1 Ratios</a:t>
            </a:r>
            <a:endParaRPr lang="ru-RU" dirty="0"/>
          </a:p>
        </p:txBody>
      </p:sp>
      <p:pic>
        <p:nvPicPr>
          <p:cNvPr id="4" name="Picture 2" descr="Graphic walks through asking important financial question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57200" y="2304034"/>
            <a:ext cx="8366239" cy="2496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563130927"/>
      </p:ext>
    </p:extLst>
  </p:cSld>
  <p:clrMapOvr>
    <a:masterClrMapping/>
  </p:clrMapOvr>
  <mc:AlternateContent xmlns:mc="http://schemas.openxmlformats.org/markup-compatibility/2006" xmlns:p14="http://schemas.microsoft.com/office/powerpoint/2010/main">
    <mc:Choice Requires="p14">
      <p:transition spd="slow" p14:dur="2000" advTm="161484"/>
    </mc:Choice>
    <mc:Fallback xmlns="">
      <p:transition spd="slow" advTm="161484"/>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14.3 Profitability </a:t>
            </a:r>
            <a:r>
              <a:rPr lang="en-US" dirty="0" smtClean="0"/>
              <a:t>Measures</a:t>
            </a:r>
            <a:endParaRPr lang="ru-RU" dirty="0"/>
          </a:p>
        </p:txBody>
      </p:sp>
      <p:sp>
        <p:nvSpPr>
          <p:cNvPr id="17" name="Content Placeholder 16"/>
          <p:cNvSpPr>
            <a:spLocks noGrp="1"/>
          </p:cNvSpPr>
          <p:nvPr>
            <p:ph sz="quarter" idx="10"/>
          </p:nvPr>
        </p:nvSpPr>
        <p:spPr>
          <a:xfrm>
            <a:off x="304800" y="1447799"/>
            <a:ext cx="8534400" cy="2514601"/>
          </a:xfrm>
        </p:spPr>
        <p:txBody>
          <a:bodyPr>
            <a:normAutofit/>
          </a:bodyPr>
          <a:lstStyle/>
          <a:p>
            <a:pPr marL="0" indent="0">
              <a:buNone/>
            </a:pPr>
            <a:r>
              <a:rPr lang="en-US" dirty="0"/>
              <a:t>Return on Assets (ROA)</a:t>
            </a:r>
          </a:p>
          <a:p>
            <a:r>
              <a:rPr lang="en-US" dirty="0"/>
              <a:t>EBIT divided by total </a:t>
            </a:r>
            <a:r>
              <a:rPr lang="en-US" dirty="0" smtClean="0"/>
              <a:t>assets</a:t>
            </a:r>
          </a:p>
          <a:p>
            <a:r>
              <a:rPr lang="en-US" dirty="0" smtClean="0"/>
              <a:t>Net income divided by total assets</a:t>
            </a:r>
            <a:endParaRPr lang="en-US" dirty="0"/>
          </a:p>
          <a:p>
            <a:pPr marL="0" indent="0">
              <a:buNone/>
            </a:pPr>
            <a:r>
              <a:rPr lang="en-US" dirty="0"/>
              <a:t>Return on Capital (ROC)</a:t>
            </a:r>
          </a:p>
          <a:p>
            <a:r>
              <a:rPr lang="en-US" dirty="0"/>
              <a:t>EBIT divided by long-term </a:t>
            </a:r>
            <a:r>
              <a:rPr lang="en-US" dirty="0" smtClean="0"/>
              <a:t>capital</a:t>
            </a:r>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4241474541"/>
              </p:ext>
            </p:extLst>
          </p:nvPr>
        </p:nvGraphicFramePr>
        <p:xfrm>
          <a:off x="406793" y="5268351"/>
          <a:ext cx="8330414" cy="980049"/>
        </p:xfrm>
        <a:graphic>
          <a:graphicData uri="http://schemas.openxmlformats.org/presentationml/2006/ole">
            <mc:AlternateContent xmlns:mc="http://schemas.openxmlformats.org/markup-compatibility/2006">
              <mc:Choice xmlns:v="urn:schemas-microsoft-com:vml" Requires="v">
                <p:oleObj spid="_x0000_s1115" name="Equation" r:id="rId4" imgW="3886200" imgH="457200" progId="Equation.DSMT4">
                  <p:embed/>
                </p:oleObj>
              </mc:Choice>
              <mc:Fallback>
                <p:oleObj name="Equation" r:id="rId4" imgW="3886200" imgH="457200" progId="Equation.DSMT4">
                  <p:embed/>
                  <p:pic>
                    <p:nvPicPr>
                      <p:cNvPr id="0" name=""/>
                      <p:cNvPicPr/>
                      <p:nvPr/>
                    </p:nvPicPr>
                    <p:blipFill>
                      <a:blip r:embed="rId5"/>
                      <a:stretch>
                        <a:fillRect/>
                      </a:stretch>
                    </p:blipFill>
                    <p:spPr>
                      <a:xfrm>
                        <a:off x="406793" y="5268351"/>
                        <a:ext cx="8330414" cy="980049"/>
                      </a:xfrm>
                      <a:prstGeom prst="rect">
                        <a:avLst/>
                      </a:prstGeom>
                    </p:spPr>
                  </p:pic>
                </p:oleObj>
              </mc:Fallback>
            </mc:AlternateContent>
          </a:graphicData>
        </a:graphic>
      </p:graphicFrame>
      <p:sp>
        <p:nvSpPr>
          <p:cNvPr id="3" name="TextBox 2"/>
          <p:cNvSpPr txBox="1"/>
          <p:nvPr/>
        </p:nvSpPr>
        <p:spPr>
          <a:xfrm>
            <a:off x="6477000" y="3118926"/>
            <a:ext cx="2024593" cy="430887"/>
          </a:xfrm>
          <a:prstGeom prst="rect">
            <a:avLst/>
          </a:prstGeom>
          <a:noFill/>
          <a:ln>
            <a:solidFill>
              <a:srgbClr val="FF0000"/>
            </a:solidFill>
          </a:ln>
        </p:spPr>
        <p:txBody>
          <a:bodyPr wrap="none" rtlCol="0">
            <a:spAutoFit/>
          </a:bodyPr>
          <a:lstStyle/>
          <a:p>
            <a:r>
              <a:rPr lang="en-US" sz="2200" dirty="0" smtClean="0">
                <a:solidFill>
                  <a:srgbClr val="FF0000"/>
                </a:solidFill>
              </a:rPr>
              <a:t>Equity + LT Debt</a:t>
            </a:r>
            <a:endParaRPr lang="en-US" sz="2200" dirty="0">
              <a:solidFill>
                <a:srgbClr val="FF0000"/>
              </a:solidFill>
            </a:endParaRPr>
          </a:p>
        </p:txBody>
      </p:sp>
      <p:sp>
        <p:nvSpPr>
          <p:cNvPr id="6" name="Content Placeholder 16"/>
          <p:cNvSpPr>
            <a:spLocks noGrp="1"/>
          </p:cNvSpPr>
          <p:nvPr>
            <p:ph sz="quarter" idx="10"/>
          </p:nvPr>
        </p:nvSpPr>
        <p:spPr>
          <a:xfrm>
            <a:off x="304800" y="3804726"/>
            <a:ext cx="8534400" cy="1757874"/>
          </a:xfrm>
        </p:spPr>
        <p:txBody>
          <a:bodyPr>
            <a:normAutofit/>
          </a:bodyPr>
          <a:lstStyle/>
          <a:p>
            <a:pPr marL="0" indent="0">
              <a:buNone/>
            </a:pPr>
            <a:r>
              <a:rPr lang="en-US" dirty="0" smtClean="0"/>
              <a:t>Return </a:t>
            </a:r>
            <a:r>
              <a:rPr lang="en-US" dirty="0"/>
              <a:t>on Equity (ROE)</a:t>
            </a:r>
          </a:p>
          <a:p>
            <a:r>
              <a:rPr lang="en-US" dirty="0"/>
              <a:t>Net income divided by shareholders’ equity</a:t>
            </a:r>
          </a:p>
          <a:p>
            <a:pPr marL="0" indent="0">
              <a:buNone/>
            </a:pPr>
            <a:r>
              <a:rPr lang="en-US" dirty="0"/>
              <a:t>Financial Leverage and ROE</a:t>
            </a:r>
          </a:p>
        </p:txBody>
      </p:sp>
      <p:sp>
        <p:nvSpPr>
          <p:cNvPr id="4" name="Freeform 3"/>
          <p:cNvSpPr/>
          <p:nvPr/>
        </p:nvSpPr>
        <p:spPr>
          <a:xfrm>
            <a:off x="5803900" y="3311387"/>
            <a:ext cx="660400" cy="295413"/>
          </a:xfrm>
          <a:custGeom>
            <a:avLst/>
            <a:gdLst>
              <a:gd name="connsiteX0" fmla="*/ 0 w 660400"/>
              <a:gd name="connsiteY0" fmla="*/ 295413 h 295413"/>
              <a:gd name="connsiteX1" fmla="*/ 177800 w 660400"/>
              <a:gd name="connsiteY1" fmla="*/ 41413 h 295413"/>
              <a:gd name="connsiteX2" fmla="*/ 660400 w 660400"/>
              <a:gd name="connsiteY2" fmla="*/ 3313 h 295413"/>
            </a:gdLst>
            <a:ahLst/>
            <a:cxnLst>
              <a:cxn ang="0">
                <a:pos x="connsiteX0" y="connsiteY0"/>
              </a:cxn>
              <a:cxn ang="0">
                <a:pos x="connsiteX1" y="connsiteY1"/>
              </a:cxn>
              <a:cxn ang="0">
                <a:pos x="connsiteX2" y="connsiteY2"/>
              </a:cxn>
            </a:cxnLst>
            <a:rect l="l" t="t" r="r" b="b"/>
            <a:pathLst>
              <a:path w="660400" h="295413">
                <a:moveTo>
                  <a:pt x="0" y="295413"/>
                </a:moveTo>
                <a:cubicBezTo>
                  <a:pt x="33866" y="192754"/>
                  <a:pt x="67733" y="90096"/>
                  <a:pt x="177800" y="41413"/>
                </a:cubicBezTo>
                <a:cubicBezTo>
                  <a:pt x="287867" y="-7270"/>
                  <a:pt x="474133" y="-1979"/>
                  <a:pt x="660400" y="3313"/>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2"/>
    </p:custDataLst>
    <p:extLst>
      <p:ext uri="{BB962C8B-B14F-4D97-AF65-F5344CB8AC3E}">
        <p14:creationId xmlns:p14="http://schemas.microsoft.com/office/powerpoint/2010/main" val="1820244843"/>
      </p:ext>
    </p:extLst>
  </p:cSld>
  <p:clrMapOvr>
    <a:masterClrMapping/>
  </p:clrMapOvr>
  <mc:AlternateContent xmlns:mc="http://schemas.openxmlformats.org/markup-compatibility/2006" xmlns:p14="http://schemas.microsoft.com/office/powerpoint/2010/main">
    <mc:Choice Requires="p14">
      <p:transition spd="slow" p14:dur="2000" advTm="378445"/>
    </mc:Choice>
    <mc:Fallback xmlns="">
      <p:transition spd="slow" advTm="378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bldLvl="3"/>
      <p:bldP spid="3" grpId="0" animBg="1"/>
      <p:bldP spid="6" grpId="0" build="p" bldLvl="4"/>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14.3 Profitability </a:t>
            </a:r>
            <a:r>
              <a:rPr lang="en-US" dirty="0" smtClean="0"/>
              <a:t>Measures</a:t>
            </a:r>
            <a:endParaRPr lang="ru-RU" dirty="0"/>
          </a:p>
        </p:txBody>
      </p:sp>
      <p:graphicFrame>
        <p:nvGraphicFramePr>
          <p:cNvPr id="11" name="Object 10"/>
          <p:cNvGraphicFramePr>
            <a:graphicFrameLocks noChangeAspect="1"/>
          </p:cNvGraphicFramePr>
          <p:nvPr>
            <p:extLst>
              <p:ext uri="{D42A27DB-BD31-4B8C-83A1-F6EECF244321}">
                <p14:modId xmlns:p14="http://schemas.microsoft.com/office/powerpoint/2010/main" val="253772537"/>
              </p:ext>
            </p:extLst>
          </p:nvPr>
        </p:nvGraphicFramePr>
        <p:xfrm>
          <a:off x="5314080" y="1371600"/>
          <a:ext cx="3708000" cy="1676160"/>
        </p:xfrm>
        <a:graphic>
          <a:graphicData uri="http://schemas.openxmlformats.org/presentationml/2006/ole">
            <mc:AlternateContent xmlns:mc="http://schemas.openxmlformats.org/markup-compatibility/2006">
              <mc:Choice xmlns:v="urn:schemas-microsoft-com:vml" Requires="v">
                <p:oleObj spid="_x0000_s8225" name="Equation" r:id="rId4" imgW="1854000" imgH="838080" progId="Equation.DSMT4">
                  <p:embed/>
                </p:oleObj>
              </mc:Choice>
              <mc:Fallback>
                <p:oleObj name="Equation" r:id="rId4" imgW="1854000" imgH="838080" progId="Equation.DSMT4">
                  <p:embed/>
                  <p:pic>
                    <p:nvPicPr>
                      <p:cNvPr id="0" name=""/>
                      <p:cNvPicPr/>
                      <p:nvPr/>
                    </p:nvPicPr>
                    <p:blipFill>
                      <a:blip r:embed="rId5"/>
                      <a:stretch>
                        <a:fillRect/>
                      </a:stretch>
                    </p:blipFill>
                    <p:spPr>
                      <a:xfrm>
                        <a:off x="5314080" y="1371600"/>
                        <a:ext cx="3708000" cy="167616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737586669"/>
              </p:ext>
            </p:extLst>
          </p:nvPr>
        </p:nvGraphicFramePr>
        <p:xfrm>
          <a:off x="5349440" y="3200400"/>
          <a:ext cx="3530600" cy="1727200"/>
        </p:xfrm>
        <a:graphic>
          <a:graphicData uri="http://schemas.openxmlformats.org/presentationml/2006/ole">
            <mc:AlternateContent xmlns:mc="http://schemas.openxmlformats.org/markup-compatibility/2006">
              <mc:Choice xmlns:v="urn:schemas-microsoft-com:vml" Requires="v">
                <p:oleObj spid="_x0000_s8226" name="Equation" r:id="rId6" imgW="1765080" imgH="863280" progId="Equation.DSMT4">
                  <p:embed/>
                </p:oleObj>
              </mc:Choice>
              <mc:Fallback>
                <p:oleObj name="Equation" r:id="rId6" imgW="1765080" imgH="863280" progId="Equation.DSMT4">
                  <p:embed/>
                  <p:pic>
                    <p:nvPicPr>
                      <p:cNvPr id="0" name=""/>
                      <p:cNvPicPr/>
                      <p:nvPr/>
                    </p:nvPicPr>
                    <p:blipFill>
                      <a:blip r:embed="rId7"/>
                      <a:stretch>
                        <a:fillRect/>
                      </a:stretch>
                    </p:blipFill>
                    <p:spPr>
                      <a:xfrm>
                        <a:off x="5349440" y="3200400"/>
                        <a:ext cx="3530600" cy="1727200"/>
                      </a:xfrm>
                      <a:prstGeom prst="rect">
                        <a:avLst/>
                      </a:prstGeom>
                    </p:spPr>
                  </p:pic>
                </p:oleObj>
              </mc:Fallback>
            </mc:AlternateContent>
          </a:graphicData>
        </a:graphic>
      </p:graphicFrame>
      <p:graphicFrame>
        <p:nvGraphicFramePr>
          <p:cNvPr id="13" name="Table 12"/>
          <p:cNvGraphicFramePr>
            <a:graphicFrameLocks noGrp="1" noChangeAspect="1"/>
          </p:cNvGraphicFramePr>
          <p:nvPr>
            <p:extLst>
              <p:ext uri="{D42A27DB-BD31-4B8C-83A1-F6EECF244321}">
                <p14:modId xmlns:p14="http://schemas.microsoft.com/office/powerpoint/2010/main" val="1806959076"/>
              </p:ext>
            </p:extLst>
          </p:nvPr>
        </p:nvGraphicFramePr>
        <p:xfrm>
          <a:off x="228600" y="1333500"/>
          <a:ext cx="5029200" cy="3600450"/>
        </p:xfrm>
        <a:graphic>
          <a:graphicData uri="http://schemas.openxmlformats.org/drawingml/2006/table">
            <a:tbl>
              <a:tblPr>
                <a:tableStyleId>{5C22544A-7EE6-4342-B048-85BDC9FD1C3A}</a:tableStyleId>
              </a:tblPr>
              <a:tblGrid>
                <a:gridCol w="2574448"/>
                <a:gridCol w="1235552"/>
                <a:gridCol w="1219200"/>
              </a:tblGrid>
              <a:tr h="190500">
                <a:tc>
                  <a:txBody>
                    <a:bodyPr/>
                    <a:lstStyle/>
                    <a:p>
                      <a:pPr algn="l" fontAlgn="b"/>
                      <a:r>
                        <a:rPr lang="en-US" sz="2300" b="1" i="1" u="sng" strike="noStrike" dirty="0">
                          <a:effectLst/>
                          <a:latin typeface="+mn-lt"/>
                        </a:rPr>
                        <a:t>Balance Sheet</a:t>
                      </a:r>
                      <a:endParaRPr lang="en-US" sz="2300" b="1" i="1" u="sng" strike="noStrike" dirty="0">
                        <a:solidFill>
                          <a:srgbClr val="000000"/>
                        </a:solidFill>
                        <a:effectLst/>
                        <a:latin typeface="+mn-lt"/>
                      </a:endParaRPr>
                    </a:p>
                  </a:txBody>
                  <a:tcPr marL="9525" marR="9525" marT="9525" marB="0" anchor="b"/>
                </a:tc>
                <a:tc>
                  <a:txBody>
                    <a:bodyPr/>
                    <a:lstStyle/>
                    <a:p>
                      <a:pPr algn="r" fontAlgn="b"/>
                      <a:endParaRPr lang="en-US" sz="2300" b="0" i="0" u="none" strike="noStrike" dirty="0">
                        <a:solidFill>
                          <a:srgbClr val="000000"/>
                        </a:solidFill>
                        <a:effectLst/>
                        <a:latin typeface="+mn-lt"/>
                      </a:endParaRPr>
                    </a:p>
                  </a:txBody>
                  <a:tcPr marL="9525" marR="9525" marT="9525" marB="0" anchor="b"/>
                </a:tc>
                <a:tc>
                  <a:txBody>
                    <a:bodyPr/>
                    <a:lstStyle/>
                    <a:p>
                      <a:pPr algn="l" fontAlgn="b"/>
                      <a:endParaRPr lang="en-US" sz="2300" b="0" i="0" u="none" strike="noStrike">
                        <a:solidFill>
                          <a:srgbClr val="000000"/>
                        </a:solidFill>
                        <a:effectLst/>
                        <a:latin typeface="+mn-lt"/>
                      </a:endParaRPr>
                    </a:p>
                  </a:txBody>
                  <a:tcPr marL="9525" marR="9525" marT="9525" marB="0" anchor="b"/>
                </a:tc>
              </a:tr>
              <a:tr h="190500">
                <a:tc>
                  <a:txBody>
                    <a:bodyPr/>
                    <a:lstStyle/>
                    <a:p>
                      <a:pPr algn="l" fontAlgn="b"/>
                      <a:r>
                        <a:rPr lang="en-US" sz="2300" u="none" strike="noStrike">
                          <a:effectLst/>
                          <a:latin typeface="+mn-lt"/>
                        </a:rPr>
                        <a:t>Total Assets</a:t>
                      </a:r>
                      <a:endParaRPr lang="en-US" sz="2300" b="0" i="0" u="none" strike="noStrike">
                        <a:solidFill>
                          <a:srgbClr val="000000"/>
                        </a:solidFill>
                        <a:effectLst/>
                        <a:latin typeface="+mn-lt"/>
                      </a:endParaRPr>
                    </a:p>
                  </a:txBody>
                  <a:tcPr marL="9525" marR="9525" marT="9525" marB="0" anchor="b"/>
                </a:tc>
                <a:tc>
                  <a:txBody>
                    <a:bodyPr/>
                    <a:lstStyle/>
                    <a:p>
                      <a:pPr algn="r" fontAlgn="b"/>
                      <a:r>
                        <a:rPr lang="en-US" sz="2300" u="none" strike="noStrike" dirty="0">
                          <a:effectLst/>
                          <a:latin typeface="+mn-lt"/>
                        </a:rPr>
                        <a:t> </a:t>
                      </a:r>
                      <a:r>
                        <a:rPr lang="en-US" sz="2300" u="none" strike="noStrike" dirty="0" smtClean="0">
                          <a:effectLst/>
                          <a:latin typeface="+mn-lt"/>
                        </a:rPr>
                        <a:t>$150,000 </a:t>
                      </a:r>
                      <a:endParaRPr lang="en-US" sz="2300" b="0" i="0" u="none" strike="noStrike" dirty="0">
                        <a:solidFill>
                          <a:srgbClr val="000000"/>
                        </a:solidFill>
                        <a:effectLst/>
                        <a:latin typeface="+mn-lt"/>
                      </a:endParaRPr>
                    </a:p>
                  </a:txBody>
                  <a:tcPr marL="9525" marR="9525" marT="9525" marB="0" anchor="b"/>
                </a:tc>
                <a:tc>
                  <a:txBody>
                    <a:bodyPr/>
                    <a:lstStyle/>
                    <a:p>
                      <a:pPr algn="l" fontAlgn="b"/>
                      <a:endParaRPr lang="en-US" sz="2300" b="0" i="0" u="none" strike="noStrike">
                        <a:solidFill>
                          <a:srgbClr val="000000"/>
                        </a:solidFill>
                        <a:effectLst/>
                        <a:latin typeface="+mn-lt"/>
                      </a:endParaRPr>
                    </a:p>
                  </a:txBody>
                  <a:tcPr marL="9525" marR="9525" marT="9525" marB="0" anchor="b"/>
                </a:tc>
              </a:tr>
              <a:tr h="190500">
                <a:tc>
                  <a:txBody>
                    <a:bodyPr/>
                    <a:lstStyle/>
                    <a:p>
                      <a:pPr algn="l" fontAlgn="b"/>
                      <a:endParaRPr lang="en-US" sz="2300" b="0" i="0" u="none" strike="noStrike">
                        <a:solidFill>
                          <a:srgbClr val="000000"/>
                        </a:solidFill>
                        <a:effectLst/>
                        <a:latin typeface="+mn-lt"/>
                      </a:endParaRPr>
                    </a:p>
                  </a:txBody>
                  <a:tcPr marL="9525" marR="9525" marT="9525" marB="0" anchor="b"/>
                </a:tc>
                <a:tc>
                  <a:txBody>
                    <a:bodyPr/>
                    <a:lstStyle/>
                    <a:p>
                      <a:pPr algn="r" fontAlgn="b"/>
                      <a:endParaRPr lang="en-US" sz="2300" b="0" i="0" u="none" strike="noStrike" dirty="0">
                        <a:solidFill>
                          <a:srgbClr val="000000"/>
                        </a:solidFill>
                        <a:effectLst/>
                        <a:latin typeface="+mn-lt"/>
                      </a:endParaRPr>
                    </a:p>
                  </a:txBody>
                  <a:tcPr marL="9525" marR="9525" marT="9525" marB="0" anchor="b"/>
                </a:tc>
                <a:tc>
                  <a:txBody>
                    <a:bodyPr/>
                    <a:lstStyle/>
                    <a:p>
                      <a:pPr algn="l" fontAlgn="b"/>
                      <a:endParaRPr lang="en-US" sz="2300" b="0" i="0" u="none" strike="noStrike">
                        <a:solidFill>
                          <a:srgbClr val="000000"/>
                        </a:solidFill>
                        <a:effectLst/>
                        <a:latin typeface="+mn-lt"/>
                      </a:endParaRPr>
                    </a:p>
                  </a:txBody>
                  <a:tcPr marL="9525" marR="9525" marT="9525" marB="0" anchor="b"/>
                </a:tc>
              </a:tr>
              <a:tr h="190500">
                <a:tc>
                  <a:txBody>
                    <a:bodyPr/>
                    <a:lstStyle/>
                    <a:p>
                      <a:pPr algn="l" fontAlgn="b"/>
                      <a:r>
                        <a:rPr lang="en-US" sz="2300" u="none" strike="noStrike">
                          <a:effectLst/>
                          <a:latin typeface="+mn-lt"/>
                        </a:rPr>
                        <a:t>Total Liabilities</a:t>
                      </a:r>
                      <a:endParaRPr lang="en-US" sz="2300" b="0" i="0" u="none" strike="noStrike">
                        <a:solidFill>
                          <a:srgbClr val="000000"/>
                        </a:solidFill>
                        <a:effectLst/>
                        <a:latin typeface="+mn-lt"/>
                      </a:endParaRPr>
                    </a:p>
                  </a:txBody>
                  <a:tcPr marL="9525" marR="9525" marT="9525" marB="0" anchor="b"/>
                </a:tc>
                <a:tc>
                  <a:txBody>
                    <a:bodyPr/>
                    <a:lstStyle/>
                    <a:p>
                      <a:pPr algn="r" fontAlgn="b"/>
                      <a:r>
                        <a:rPr lang="en-US" sz="2300" u="none" strike="noStrike" dirty="0">
                          <a:effectLst/>
                          <a:latin typeface="+mn-lt"/>
                        </a:rPr>
                        <a:t> </a:t>
                      </a:r>
                      <a:r>
                        <a:rPr lang="en-US" sz="2300" u="none" strike="noStrike" dirty="0" smtClean="0">
                          <a:effectLst/>
                          <a:latin typeface="+mn-lt"/>
                        </a:rPr>
                        <a:t>$112,500 </a:t>
                      </a:r>
                      <a:endParaRPr lang="en-US" sz="2300" b="0" i="0" u="none" strike="noStrike" dirty="0">
                        <a:solidFill>
                          <a:srgbClr val="000000"/>
                        </a:solidFill>
                        <a:effectLst/>
                        <a:latin typeface="+mn-lt"/>
                      </a:endParaRPr>
                    </a:p>
                  </a:txBody>
                  <a:tcPr marL="9525" marR="9525" marT="9525" marB="0" anchor="b"/>
                </a:tc>
                <a:tc>
                  <a:txBody>
                    <a:bodyPr/>
                    <a:lstStyle/>
                    <a:p>
                      <a:pPr algn="r" fontAlgn="b"/>
                      <a:r>
                        <a:rPr lang="en-US" sz="2300" u="none" strike="noStrike">
                          <a:effectLst/>
                          <a:latin typeface="+mn-lt"/>
                        </a:rPr>
                        <a:t>75%</a:t>
                      </a:r>
                      <a:endParaRPr lang="en-US" sz="2300" b="0" i="0" u="none" strike="noStrike">
                        <a:solidFill>
                          <a:srgbClr val="000000"/>
                        </a:solidFill>
                        <a:effectLst/>
                        <a:latin typeface="+mn-lt"/>
                      </a:endParaRPr>
                    </a:p>
                  </a:txBody>
                  <a:tcPr marL="9525" marR="9525" marT="9525" marB="0" anchor="b"/>
                </a:tc>
              </a:tr>
              <a:tr h="190500">
                <a:tc>
                  <a:txBody>
                    <a:bodyPr/>
                    <a:lstStyle/>
                    <a:p>
                      <a:pPr algn="l" fontAlgn="b"/>
                      <a:r>
                        <a:rPr lang="en-US" sz="2300" u="none" strike="noStrike">
                          <a:effectLst/>
                          <a:latin typeface="+mn-lt"/>
                        </a:rPr>
                        <a:t>Stockholer's equity</a:t>
                      </a:r>
                      <a:endParaRPr lang="en-US" sz="2300" b="0" i="0" u="none" strike="noStrike">
                        <a:solidFill>
                          <a:srgbClr val="000000"/>
                        </a:solidFill>
                        <a:effectLst/>
                        <a:latin typeface="+mn-lt"/>
                      </a:endParaRPr>
                    </a:p>
                  </a:txBody>
                  <a:tcPr marL="9525" marR="9525" marT="9525" marB="0" anchor="b"/>
                </a:tc>
                <a:tc>
                  <a:txBody>
                    <a:bodyPr/>
                    <a:lstStyle/>
                    <a:p>
                      <a:pPr algn="r" fontAlgn="b"/>
                      <a:r>
                        <a:rPr lang="en-US" sz="2300" u="none" strike="noStrike" dirty="0">
                          <a:effectLst/>
                          <a:latin typeface="+mn-lt"/>
                        </a:rPr>
                        <a:t> </a:t>
                      </a:r>
                      <a:r>
                        <a:rPr lang="en-US" sz="2300" u="none" strike="noStrike" dirty="0" smtClean="0">
                          <a:effectLst/>
                          <a:latin typeface="+mn-lt"/>
                        </a:rPr>
                        <a:t>$37,500 </a:t>
                      </a:r>
                      <a:endParaRPr lang="en-US" sz="2300" b="0" i="0" u="none" strike="noStrike" dirty="0">
                        <a:solidFill>
                          <a:srgbClr val="000000"/>
                        </a:solidFill>
                        <a:effectLst/>
                        <a:latin typeface="+mn-lt"/>
                      </a:endParaRPr>
                    </a:p>
                  </a:txBody>
                  <a:tcPr marL="9525" marR="9525" marT="9525" marB="0" anchor="b"/>
                </a:tc>
                <a:tc>
                  <a:txBody>
                    <a:bodyPr/>
                    <a:lstStyle/>
                    <a:p>
                      <a:pPr algn="r" fontAlgn="b"/>
                      <a:r>
                        <a:rPr lang="en-US" sz="2300" u="none" strike="noStrike" dirty="0">
                          <a:effectLst/>
                          <a:latin typeface="+mn-lt"/>
                        </a:rPr>
                        <a:t>25%</a:t>
                      </a:r>
                      <a:endParaRPr lang="en-US" sz="2300" b="0" i="0" u="none" strike="noStrike" dirty="0">
                        <a:solidFill>
                          <a:srgbClr val="000000"/>
                        </a:solidFill>
                        <a:effectLst/>
                        <a:latin typeface="+mn-lt"/>
                      </a:endParaRPr>
                    </a:p>
                  </a:txBody>
                  <a:tcPr marL="9525" marR="9525" marT="9525" marB="0" anchor="b"/>
                </a:tc>
              </a:tr>
              <a:tr h="190500">
                <a:tc>
                  <a:txBody>
                    <a:bodyPr/>
                    <a:lstStyle/>
                    <a:p>
                      <a:pPr algn="l" fontAlgn="b"/>
                      <a:endParaRPr lang="en-US" sz="2300" b="0" i="0" u="none" strike="noStrike">
                        <a:solidFill>
                          <a:srgbClr val="000000"/>
                        </a:solidFill>
                        <a:effectLst/>
                        <a:latin typeface="+mn-lt"/>
                      </a:endParaRPr>
                    </a:p>
                  </a:txBody>
                  <a:tcPr marL="9525" marR="9525" marT="9525" marB="0" anchor="b"/>
                </a:tc>
                <a:tc>
                  <a:txBody>
                    <a:bodyPr/>
                    <a:lstStyle/>
                    <a:p>
                      <a:pPr algn="r" fontAlgn="b"/>
                      <a:endParaRPr lang="en-US" sz="2300" b="0" i="0" u="none" strike="noStrike" dirty="0">
                        <a:solidFill>
                          <a:srgbClr val="000000"/>
                        </a:solidFill>
                        <a:effectLst/>
                        <a:latin typeface="+mn-lt"/>
                      </a:endParaRPr>
                    </a:p>
                  </a:txBody>
                  <a:tcPr marL="9525" marR="9525" marT="9525" marB="0" anchor="b"/>
                </a:tc>
                <a:tc>
                  <a:txBody>
                    <a:bodyPr/>
                    <a:lstStyle/>
                    <a:p>
                      <a:pPr algn="l" fontAlgn="b"/>
                      <a:endParaRPr lang="en-US" sz="2300" b="0" i="0" u="none" strike="noStrike">
                        <a:solidFill>
                          <a:srgbClr val="000000"/>
                        </a:solidFill>
                        <a:effectLst/>
                        <a:latin typeface="+mn-lt"/>
                      </a:endParaRPr>
                    </a:p>
                  </a:txBody>
                  <a:tcPr marL="9525" marR="9525" marT="9525" marB="0" anchor="b"/>
                </a:tc>
              </a:tr>
              <a:tr h="190500">
                <a:tc>
                  <a:txBody>
                    <a:bodyPr/>
                    <a:lstStyle/>
                    <a:p>
                      <a:pPr algn="l" fontAlgn="b"/>
                      <a:r>
                        <a:rPr lang="en-US" sz="2300" b="1" i="1" u="sng" strike="noStrike" dirty="0">
                          <a:effectLst/>
                          <a:latin typeface="+mn-lt"/>
                        </a:rPr>
                        <a:t>Income Statement</a:t>
                      </a:r>
                      <a:endParaRPr lang="en-US" sz="2300" b="1" i="1" u="sng" strike="noStrike" dirty="0">
                        <a:solidFill>
                          <a:srgbClr val="000000"/>
                        </a:solidFill>
                        <a:effectLst/>
                        <a:latin typeface="+mn-lt"/>
                      </a:endParaRPr>
                    </a:p>
                  </a:txBody>
                  <a:tcPr marL="9525" marR="9525" marT="9525" marB="0" anchor="b"/>
                </a:tc>
                <a:tc>
                  <a:txBody>
                    <a:bodyPr/>
                    <a:lstStyle/>
                    <a:p>
                      <a:pPr algn="r" fontAlgn="b"/>
                      <a:endParaRPr lang="en-US" sz="2300" b="0" i="0" u="none" strike="noStrike" dirty="0">
                        <a:solidFill>
                          <a:srgbClr val="000000"/>
                        </a:solidFill>
                        <a:effectLst/>
                        <a:latin typeface="+mn-lt"/>
                      </a:endParaRPr>
                    </a:p>
                  </a:txBody>
                  <a:tcPr marL="9525" marR="9525" marT="9525" marB="0" anchor="b"/>
                </a:tc>
                <a:tc>
                  <a:txBody>
                    <a:bodyPr/>
                    <a:lstStyle/>
                    <a:p>
                      <a:pPr algn="l" fontAlgn="b"/>
                      <a:endParaRPr lang="en-US" sz="2300" b="0" i="0" u="none" strike="noStrike">
                        <a:solidFill>
                          <a:srgbClr val="000000"/>
                        </a:solidFill>
                        <a:effectLst/>
                        <a:latin typeface="+mn-lt"/>
                      </a:endParaRPr>
                    </a:p>
                  </a:txBody>
                  <a:tcPr marL="9525" marR="9525" marT="9525" marB="0" anchor="b"/>
                </a:tc>
              </a:tr>
              <a:tr h="190500">
                <a:tc>
                  <a:txBody>
                    <a:bodyPr/>
                    <a:lstStyle/>
                    <a:p>
                      <a:pPr algn="l" fontAlgn="b"/>
                      <a:r>
                        <a:rPr lang="en-US" sz="2300" u="none" strike="noStrike">
                          <a:effectLst/>
                          <a:latin typeface="+mn-lt"/>
                        </a:rPr>
                        <a:t>EBIT</a:t>
                      </a:r>
                      <a:endParaRPr lang="en-US" sz="2300" b="0" i="0" u="none" strike="noStrike">
                        <a:solidFill>
                          <a:srgbClr val="000000"/>
                        </a:solidFill>
                        <a:effectLst/>
                        <a:latin typeface="+mn-lt"/>
                      </a:endParaRPr>
                    </a:p>
                  </a:txBody>
                  <a:tcPr marL="9525" marR="9525" marT="9525" marB="0" anchor="b"/>
                </a:tc>
                <a:tc>
                  <a:txBody>
                    <a:bodyPr/>
                    <a:lstStyle/>
                    <a:p>
                      <a:pPr algn="r" fontAlgn="b"/>
                      <a:r>
                        <a:rPr lang="en-US" sz="2300" u="none" strike="noStrike" dirty="0">
                          <a:effectLst/>
                          <a:latin typeface="+mn-lt"/>
                        </a:rPr>
                        <a:t>$22,500 </a:t>
                      </a:r>
                      <a:endParaRPr lang="en-US" sz="2300" b="0" i="0" u="none" strike="noStrike" dirty="0">
                        <a:solidFill>
                          <a:srgbClr val="000000"/>
                        </a:solidFill>
                        <a:effectLst/>
                        <a:latin typeface="+mn-lt"/>
                      </a:endParaRPr>
                    </a:p>
                  </a:txBody>
                  <a:tcPr marL="9525" marR="9525" marT="9525" marB="0" anchor="b"/>
                </a:tc>
                <a:tc>
                  <a:txBody>
                    <a:bodyPr/>
                    <a:lstStyle/>
                    <a:p>
                      <a:pPr algn="r" fontAlgn="b"/>
                      <a:endParaRPr lang="en-US" sz="2300" b="0" i="0" u="none" strike="noStrike" dirty="0">
                        <a:solidFill>
                          <a:srgbClr val="000000"/>
                        </a:solidFill>
                        <a:effectLst/>
                        <a:latin typeface="+mn-lt"/>
                      </a:endParaRPr>
                    </a:p>
                  </a:txBody>
                  <a:tcPr marL="9525" marR="9525" marT="9525" marB="0" anchor="b"/>
                </a:tc>
              </a:tr>
              <a:tr h="190500">
                <a:tc>
                  <a:txBody>
                    <a:bodyPr/>
                    <a:lstStyle/>
                    <a:p>
                      <a:pPr algn="l" fontAlgn="b"/>
                      <a:r>
                        <a:rPr lang="en-US" sz="2300" u="none" strike="noStrike">
                          <a:effectLst/>
                          <a:latin typeface="+mn-lt"/>
                        </a:rPr>
                        <a:t>interest</a:t>
                      </a:r>
                      <a:endParaRPr lang="en-US" sz="2300" b="0" i="0" u="none" strike="noStrike">
                        <a:solidFill>
                          <a:srgbClr val="000000"/>
                        </a:solidFill>
                        <a:effectLst/>
                        <a:latin typeface="+mn-lt"/>
                      </a:endParaRPr>
                    </a:p>
                  </a:txBody>
                  <a:tcPr marL="9525" marR="9525" marT="9525" marB="0" anchor="b"/>
                </a:tc>
                <a:tc>
                  <a:txBody>
                    <a:bodyPr/>
                    <a:lstStyle/>
                    <a:p>
                      <a:pPr algn="r" fontAlgn="b"/>
                      <a:r>
                        <a:rPr lang="en-US" sz="2300" u="none" strike="noStrike" dirty="0">
                          <a:effectLst/>
                          <a:latin typeface="+mn-lt"/>
                        </a:rPr>
                        <a:t>($11,250)</a:t>
                      </a:r>
                      <a:endParaRPr lang="en-US" sz="2300" b="0" i="0" u="none" strike="noStrike" dirty="0">
                        <a:solidFill>
                          <a:srgbClr val="000000"/>
                        </a:solidFill>
                        <a:effectLst/>
                        <a:latin typeface="+mn-lt"/>
                      </a:endParaRPr>
                    </a:p>
                  </a:txBody>
                  <a:tcPr marL="9525" marR="9525" marT="9525" marB="0" anchor="b"/>
                </a:tc>
                <a:tc>
                  <a:txBody>
                    <a:bodyPr/>
                    <a:lstStyle/>
                    <a:p>
                      <a:pPr algn="r" fontAlgn="b"/>
                      <a:r>
                        <a:rPr lang="en-US" sz="2300" u="none" strike="noStrike" dirty="0" err="1" smtClean="0">
                          <a:effectLst/>
                          <a:latin typeface="+mn-lt"/>
                        </a:rPr>
                        <a:t>Int</a:t>
                      </a:r>
                      <a:r>
                        <a:rPr lang="en-US" sz="2300" u="none" strike="noStrike" dirty="0" smtClean="0">
                          <a:effectLst/>
                          <a:latin typeface="+mn-lt"/>
                        </a:rPr>
                        <a:t> = 10</a:t>
                      </a:r>
                      <a:r>
                        <a:rPr lang="en-US" sz="2300" u="none" strike="noStrike" dirty="0">
                          <a:effectLst/>
                          <a:latin typeface="+mn-lt"/>
                        </a:rPr>
                        <a:t>%</a:t>
                      </a:r>
                      <a:endParaRPr lang="en-US" sz="2300" b="0" i="0" u="none" strike="noStrike" dirty="0">
                        <a:solidFill>
                          <a:srgbClr val="000000"/>
                        </a:solidFill>
                        <a:effectLst/>
                        <a:latin typeface="+mn-lt"/>
                      </a:endParaRPr>
                    </a:p>
                  </a:txBody>
                  <a:tcPr marL="9525" marR="9525" marT="9525" marB="0" anchor="b"/>
                </a:tc>
              </a:tr>
              <a:tr h="190500">
                <a:tc>
                  <a:txBody>
                    <a:bodyPr/>
                    <a:lstStyle/>
                    <a:p>
                      <a:pPr algn="l" fontAlgn="b"/>
                      <a:r>
                        <a:rPr lang="en-US" sz="2300" u="none" strike="noStrike">
                          <a:effectLst/>
                          <a:latin typeface="+mn-lt"/>
                        </a:rPr>
                        <a:t>Net income</a:t>
                      </a:r>
                      <a:endParaRPr lang="en-US" sz="2300" b="0" i="0" u="none" strike="noStrike">
                        <a:solidFill>
                          <a:srgbClr val="000000"/>
                        </a:solidFill>
                        <a:effectLst/>
                        <a:latin typeface="+mn-lt"/>
                      </a:endParaRPr>
                    </a:p>
                  </a:txBody>
                  <a:tcPr marL="9525" marR="9525" marT="9525" marB="0" anchor="b"/>
                </a:tc>
                <a:tc>
                  <a:txBody>
                    <a:bodyPr/>
                    <a:lstStyle/>
                    <a:p>
                      <a:pPr algn="r" fontAlgn="b"/>
                      <a:r>
                        <a:rPr lang="en-US" sz="2300" u="none" strike="noStrike" dirty="0">
                          <a:effectLst/>
                          <a:latin typeface="+mn-lt"/>
                        </a:rPr>
                        <a:t>$6,750 </a:t>
                      </a:r>
                      <a:endParaRPr lang="en-US" sz="2300" b="0" i="0" u="none" strike="noStrike" dirty="0">
                        <a:solidFill>
                          <a:srgbClr val="000000"/>
                        </a:solidFill>
                        <a:effectLst/>
                        <a:latin typeface="+mn-lt"/>
                      </a:endParaRPr>
                    </a:p>
                  </a:txBody>
                  <a:tcPr marL="9525" marR="9525" marT="9525" marB="0" anchor="b"/>
                </a:tc>
                <a:tc>
                  <a:txBody>
                    <a:bodyPr/>
                    <a:lstStyle/>
                    <a:p>
                      <a:pPr algn="r" fontAlgn="b"/>
                      <a:r>
                        <a:rPr lang="en-US" sz="2300" u="none" strike="noStrike" dirty="0" smtClean="0">
                          <a:effectLst/>
                          <a:latin typeface="+mn-lt"/>
                        </a:rPr>
                        <a:t>T = 40</a:t>
                      </a:r>
                      <a:r>
                        <a:rPr lang="en-US" sz="2300" u="none" strike="noStrike" dirty="0">
                          <a:effectLst/>
                          <a:latin typeface="+mn-lt"/>
                        </a:rPr>
                        <a:t>%</a:t>
                      </a:r>
                      <a:endParaRPr lang="en-US" sz="2300" b="0" i="0" u="none" strike="noStrike" dirty="0">
                        <a:solidFill>
                          <a:srgbClr val="000000"/>
                        </a:solidFill>
                        <a:effectLst/>
                        <a:latin typeface="+mn-lt"/>
                      </a:endParaRPr>
                    </a:p>
                  </a:txBody>
                  <a:tcPr marL="9525" marR="9525" marT="9525" marB="0" anchor="b"/>
                </a:tc>
              </a:tr>
            </a:tbl>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543776807"/>
              </p:ext>
            </p:extLst>
          </p:nvPr>
        </p:nvGraphicFramePr>
        <p:xfrm>
          <a:off x="447675" y="5334000"/>
          <a:ext cx="8248650" cy="979488"/>
        </p:xfrm>
        <a:graphic>
          <a:graphicData uri="http://schemas.openxmlformats.org/presentationml/2006/ole">
            <mc:AlternateContent xmlns:mc="http://schemas.openxmlformats.org/markup-compatibility/2006">
              <mc:Choice xmlns:v="urn:schemas-microsoft-com:vml" Requires="v">
                <p:oleObj spid="_x0000_s8227" name="Equation" r:id="rId8" imgW="3848040" imgH="457200" progId="Equation.DSMT4">
                  <p:embed/>
                </p:oleObj>
              </mc:Choice>
              <mc:Fallback>
                <p:oleObj name="Equation" r:id="rId8" imgW="3848040" imgH="457200" progId="Equation.DSMT4">
                  <p:embed/>
                  <p:pic>
                    <p:nvPicPr>
                      <p:cNvPr id="0" name=""/>
                      <p:cNvPicPr/>
                      <p:nvPr/>
                    </p:nvPicPr>
                    <p:blipFill>
                      <a:blip r:embed="rId9"/>
                      <a:stretch>
                        <a:fillRect/>
                      </a:stretch>
                    </p:blipFill>
                    <p:spPr>
                      <a:xfrm>
                        <a:off x="447675" y="5334000"/>
                        <a:ext cx="8248650" cy="979488"/>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839886609"/>
      </p:ext>
    </p:extLst>
  </p:cSld>
  <p:clrMapOvr>
    <a:masterClrMapping/>
  </p:clrMapOvr>
  <mc:AlternateContent xmlns:mc="http://schemas.openxmlformats.org/markup-compatibility/2006" xmlns:p14="http://schemas.microsoft.com/office/powerpoint/2010/main">
    <mc:Choice Requires="p14">
      <p:transition spd="slow" p14:dur="2000" advTm="177861"/>
    </mc:Choice>
    <mc:Fallback xmlns="">
      <p:transition spd="slow" advTm="1778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Table 14.4 </a:t>
            </a:r>
            <a:r>
              <a:rPr lang="en-US" dirty="0" err="1"/>
              <a:t>Nodett’s</a:t>
            </a:r>
            <a:r>
              <a:rPr lang="en-US" dirty="0"/>
              <a:t> Profitability over Business Cycle</a:t>
            </a:r>
            <a:endParaRPr lang="ru-RU" dirty="0"/>
          </a:p>
        </p:txBody>
      </p:sp>
      <p:graphicFrame>
        <p:nvGraphicFramePr>
          <p:cNvPr id="3" name="Table 2"/>
          <p:cNvGraphicFramePr>
            <a:graphicFrameLocks noGrp="1" noChangeAspect="1"/>
          </p:cNvGraphicFramePr>
          <p:nvPr>
            <p:extLst>
              <p:ext uri="{D42A27DB-BD31-4B8C-83A1-F6EECF244321}">
                <p14:modId xmlns:p14="http://schemas.microsoft.com/office/powerpoint/2010/main" val="172885325"/>
              </p:ext>
            </p:extLst>
          </p:nvPr>
        </p:nvGraphicFramePr>
        <p:xfrm>
          <a:off x="228601" y="2590801"/>
          <a:ext cx="8610600" cy="1669914"/>
        </p:xfrm>
        <a:graphic>
          <a:graphicData uri="http://schemas.openxmlformats.org/drawingml/2006/table">
            <a:tbl>
              <a:tblPr firstRow="1" bandRow="1"/>
              <a:tblGrid>
                <a:gridCol w="1371599">
                  <a:extLst>
                    <a:ext uri="{9D8B030D-6E8A-4147-A177-3AD203B41FA5}">
                      <a16:colId xmlns:a16="http://schemas.microsoft.com/office/drawing/2014/main" xmlns="" val="20000"/>
                    </a:ext>
                  </a:extLst>
                </a:gridCol>
                <a:gridCol w="1371600">
                  <a:extLst>
                    <a:ext uri="{9D8B030D-6E8A-4147-A177-3AD203B41FA5}">
                      <a16:colId xmlns:a16="http://schemas.microsoft.com/office/drawing/2014/main" xmlns="" val="20001"/>
                    </a:ext>
                  </a:extLst>
                </a:gridCol>
                <a:gridCol w="1295400">
                  <a:extLst>
                    <a:ext uri="{9D8B030D-6E8A-4147-A177-3AD203B41FA5}">
                      <a16:colId xmlns:a16="http://schemas.microsoft.com/office/drawing/2014/main" xmlns="" val="20002"/>
                    </a:ext>
                  </a:extLst>
                </a:gridCol>
                <a:gridCol w="1600200">
                  <a:extLst>
                    <a:ext uri="{9D8B030D-6E8A-4147-A177-3AD203B41FA5}">
                      <a16:colId xmlns:a16="http://schemas.microsoft.com/office/drawing/2014/main" xmlns="" val="20003"/>
                    </a:ext>
                  </a:extLst>
                </a:gridCol>
                <a:gridCol w="1509624">
                  <a:extLst>
                    <a:ext uri="{9D8B030D-6E8A-4147-A177-3AD203B41FA5}">
                      <a16:colId xmlns:a16="http://schemas.microsoft.com/office/drawing/2014/main" xmlns="" val="20004"/>
                    </a:ext>
                  </a:extLst>
                </a:gridCol>
                <a:gridCol w="1462177">
                  <a:extLst>
                    <a:ext uri="{9D8B030D-6E8A-4147-A177-3AD203B41FA5}">
                      <a16:colId xmlns:a16="http://schemas.microsoft.com/office/drawing/2014/main" xmlns="" val="20005"/>
                    </a:ext>
                  </a:extLst>
                </a:gridCol>
              </a:tblGrid>
              <a:tr h="60084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700" b="1" i="0" u="none" strike="noStrike" dirty="0">
                          <a:solidFill>
                            <a:srgbClr val="000000"/>
                          </a:solidFill>
                          <a:effectLst/>
                          <a:latin typeface="Arial" pitchFamily="34" charset="0"/>
                          <a:cs typeface="Arial" pitchFamily="34" charset="0"/>
                        </a:rPr>
                        <a:t>Scenario</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1" i="0" u="none" strike="noStrike" dirty="0">
                          <a:solidFill>
                            <a:srgbClr val="000000"/>
                          </a:solidFill>
                          <a:effectLst/>
                          <a:latin typeface="Arial" pitchFamily="34" charset="0"/>
                          <a:cs typeface="Arial" pitchFamily="34" charset="0"/>
                        </a:rPr>
                        <a:t>Sales</a:t>
                      </a:r>
                    </a:p>
                    <a:p>
                      <a:pPr algn="ctr" fontAlgn="b"/>
                      <a:r>
                        <a:rPr lang="en-US" sz="1700" b="1" i="0" u="none" strike="noStrike" dirty="0">
                          <a:solidFill>
                            <a:srgbClr val="000000"/>
                          </a:solidFill>
                          <a:effectLst/>
                          <a:latin typeface="Arial" pitchFamily="34" charset="0"/>
                          <a:cs typeface="Arial" pitchFamily="34" charset="0"/>
                        </a:rPr>
                        <a:t>($ million)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1" i="0" u="none" strike="noStrike" dirty="0">
                          <a:solidFill>
                            <a:srgbClr val="000000"/>
                          </a:solidFill>
                          <a:effectLst/>
                          <a:latin typeface="Arial" pitchFamily="34" charset="0"/>
                          <a:cs typeface="Arial" pitchFamily="34" charset="0"/>
                        </a:rPr>
                        <a:t>EBIT</a:t>
                      </a:r>
                    </a:p>
                    <a:p>
                      <a:pPr algn="ctr" fontAlgn="b"/>
                      <a:r>
                        <a:rPr lang="en-US" sz="1700" b="1" i="0" u="none" strike="noStrike" dirty="0">
                          <a:solidFill>
                            <a:srgbClr val="000000"/>
                          </a:solidFill>
                          <a:effectLst/>
                          <a:latin typeface="Arial" pitchFamily="34" charset="0"/>
                          <a:cs typeface="Arial" pitchFamily="34" charset="0"/>
                        </a:rPr>
                        <a:t>($</a:t>
                      </a:r>
                      <a:r>
                        <a:rPr lang="en-US" sz="1700" b="1" i="0" u="none" strike="noStrike" baseline="0" dirty="0">
                          <a:solidFill>
                            <a:srgbClr val="000000"/>
                          </a:solidFill>
                          <a:effectLst/>
                          <a:latin typeface="Arial" pitchFamily="34" charset="0"/>
                          <a:cs typeface="Arial" pitchFamily="34" charset="0"/>
                        </a:rPr>
                        <a:t> </a:t>
                      </a:r>
                      <a:r>
                        <a:rPr lang="en-US" sz="1700" b="1" i="0" u="none" strike="noStrike" dirty="0">
                          <a:solidFill>
                            <a:srgbClr val="000000"/>
                          </a:solidFill>
                          <a:effectLst/>
                          <a:latin typeface="Arial" pitchFamily="34" charset="0"/>
                          <a:cs typeface="Arial" pitchFamily="34" charset="0"/>
                        </a:rPr>
                        <a:t>million)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700" b="1" i="0" u="none" strike="noStrike" dirty="0">
                          <a:solidFill>
                            <a:srgbClr val="000000"/>
                          </a:solidFill>
                          <a:effectLst/>
                          <a:latin typeface="Arial" pitchFamily="34" charset="0"/>
                          <a:cs typeface="Arial" pitchFamily="34" charset="0"/>
                        </a:rPr>
                        <a:t>ROA</a:t>
                      </a:r>
                    </a:p>
                    <a:p>
                      <a:pPr marL="0" marR="0" indent="0" algn="ctr" defTabSz="914400" rtl="0" eaLnBrk="1" fontAlgn="b" latinLnBrk="0" hangingPunct="1">
                        <a:lnSpc>
                          <a:spcPct val="100000"/>
                        </a:lnSpc>
                        <a:spcBef>
                          <a:spcPts val="0"/>
                        </a:spcBef>
                        <a:spcAft>
                          <a:spcPts val="0"/>
                        </a:spcAft>
                        <a:buClrTx/>
                        <a:buSzTx/>
                        <a:buFontTx/>
                        <a:buNone/>
                        <a:tabLst/>
                        <a:defRPr/>
                      </a:pPr>
                      <a:r>
                        <a:rPr lang="en-US" sz="1700" b="1" i="0" u="none" strike="noStrike" dirty="0">
                          <a:solidFill>
                            <a:srgbClr val="000000"/>
                          </a:solidFill>
                          <a:effectLst/>
                          <a:latin typeface="Arial" pitchFamily="34" charset="0"/>
                          <a:cs typeface="Arial" pitchFamily="34" charset="0"/>
                        </a:rPr>
                        <a:t>(% per</a:t>
                      </a:r>
                      <a:r>
                        <a:rPr lang="en-US" sz="1700" b="1" i="0" u="none" strike="noStrike" baseline="0" dirty="0">
                          <a:solidFill>
                            <a:srgbClr val="000000"/>
                          </a:solidFill>
                          <a:effectLst/>
                          <a:latin typeface="Arial" pitchFamily="34" charset="0"/>
                          <a:cs typeface="Arial" pitchFamily="34" charset="0"/>
                        </a:rPr>
                        <a:t> </a:t>
                      </a:r>
                      <a:r>
                        <a:rPr lang="en-US" sz="1700" b="1" i="0" u="none" strike="noStrike" dirty="0">
                          <a:solidFill>
                            <a:srgbClr val="000000"/>
                          </a:solidFill>
                          <a:effectLst/>
                          <a:latin typeface="Arial" pitchFamily="34" charset="0"/>
                          <a:cs typeface="Arial" pitchFamily="34" charset="0"/>
                        </a:rPr>
                        <a:t>year)</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1" i="0" u="none" strike="noStrike" dirty="0">
                          <a:solidFill>
                            <a:srgbClr val="000000"/>
                          </a:solidFill>
                          <a:effectLst/>
                          <a:latin typeface="Arial" pitchFamily="34" charset="0"/>
                          <a:cs typeface="Arial" pitchFamily="34" charset="0"/>
                        </a:rPr>
                        <a:t>Net Profit</a:t>
                      </a:r>
                      <a:endParaRPr lang="en-US" sz="1700" b="1" i="0" u="none" strike="noStrike" baseline="0" dirty="0">
                        <a:solidFill>
                          <a:srgbClr val="000000"/>
                        </a:solidFill>
                        <a:effectLst/>
                        <a:latin typeface="Arial" pitchFamily="34" charset="0"/>
                        <a:cs typeface="Arial" pitchFamily="34" charset="0"/>
                      </a:endParaRPr>
                    </a:p>
                    <a:p>
                      <a:pPr algn="ctr" fontAlgn="b"/>
                      <a:r>
                        <a:rPr lang="en-US" sz="1700" b="1" i="0" u="none" strike="noStrike" dirty="0">
                          <a:solidFill>
                            <a:srgbClr val="000000"/>
                          </a:solidFill>
                          <a:effectLst/>
                          <a:latin typeface="Arial" pitchFamily="34" charset="0"/>
                          <a:cs typeface="Arial" pitchFamily="34" charset="0"/>
                        </a:rPr>
                        <a:t>($ million)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1" i="0" u="none" strike="noStrike" dirty="0">
                          <a:solidFill>
                            <a:srgbClr val="000000"/>
                          </a:solidFill>
                          <a:effectLst/>
                          <a:latin typeface="Arial" pitchFamily="34" charset="0"/>
                          <a:cs typeface="Arial" pitchFamily="34" charset="0"/>
                        </a:rPr>
                        <a:t>ROE </a:t>
                      </a:r>
                    </a:p>
                    <a:p>
                      <a:pPr algn="ctr" fontAlgn="b"/>
                      <a:r>
                        <a:rPr lang="en-US" sz="1700" b="1" i="0" u="none" strike="noStrike" dirty="0">
                          <a:solidFill>
                            <a:srgbClr val="000000"/>
                          </a:solidFill>
                          <a:effectLst/>
                          <a:latin typeface="Arial" pitchFamily="34" charset="0"/>
                          <a:cs typeface="Arial" pitchFamily="34" charset="0"/>
                        </a:rPr>
                        <a:t>(% per year)</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53438">
                <a:tc>
                  <a:txBody>
                    <a:bodyPr/>
                    <a:lstStyle/>
                    <a:p>
                      <a:pPr algn="l" fontAlgn="b"/>
                      <a:r>
                        <a:rPr lang="en-US" sz="1700" b="0" i="0" u="none" strike="noStrike" dirty="0">
                          <a:solidFill>
                            <a:srgbClr val="000000"/>
                          </a:solidFill>
                          <a:effectLst/>
                          <a:latin typeface="Arial" pitchFamily="34" charset="0"/>
                          <a:cs typeface="Arial" pitchFamily="34" charset="0"/>
                        </a:rPr>
                        <a:t>Bad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0" i="0" u="none" strike="noStrike" dirty="0">
                          <a:solidFill>
                            <a:srgbClr val="000000"/>
                          </a:solidFill>
                          <a:effectLst/>
                          <a:latin typeface="Arial" pitchFamily="34" charset="0"/>
                          <a:cs typeface="Arial" pitchFamily="34" charset="0"/>
                        </a:rPr>
                        <a:t>$ 80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0" i="0" u="none" strike="noStrike" dirty="0">
                          <a:solidFill>
                            <a:srgbClr val="000000"/>
                          </a:solidFill>
                          <a:effectLst/>
                          <a:latin typeface="Arial" pitchFamily="34" charset="0"/>
                          <a:cs typeface="Arial" pitchFamily="34" charset="0"/>
                        </a:rPr>
                        <a:t>$</a:t>
                      </a:r>
                      <a:r>
                        <a:rPr lang="en-US" sz="1700" b="0" i="0" u="none" strike="noStrike" baseline="0" dirty="0">
                          <a:solidFill>
                            <a:srgbClr val="000000"/>
                          </a:solidFill>
                          <a:effectLst/>
                          <a:latin typeface="Arial" pitchFamily="34" charset="0"/>
                          <a:cs typeface="Arial" pitchFamily="34" charset="0"/>
                        </a:rPr>
                        <a:t> </a:t>
                      </a:r>
                      <a:r>
                        <a:rPr lang="en-US" sz="1700" b="0" i="0" u="none" strike="noStrike" dirty="0">
                          <a:solidFill>
                            <a:srgbClr val="000000"/>
                          </a:solidFill>
                          <a:effectLst/>
                          <a:latin typeface="Arial" pitchFamily="34" charset="0"/>
                          <a:cs typeface="Arial" pitchFamily="34" charset="0"/>
                        </a:rPr>
                        <a:t>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228600" algn="ctr" fontAlgn="b">
                        <a:tabLst>
                          <a:tab pos="457200" algn="l"/>
                          <a:tab pos="514350" algn="l"/>
                        </a:tabLst>
                      </a:pPr>
                      <a:r>
                        <a:rPr lang="en-US" sz="1700" b="0" i="0" u="none" strike="noStrike" dirty="0">
                          <a:solidFill>
                            <a:srgbClr val="000000"/>
                          </a:solidFill>
                          <a:effectLst/>
                          <a:latin typeface="Arial" pitchFamily="34" charset="0"/>
                          <a:cs typeface="Arial" pitchFamily="34" charset="0"/>
                        </a:rPr>
                        <a:t>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0" i="0" u="none" strike="noStrike" dirty="0" smtClean="0">
                          <a:solidFill>
                            <a:srgbClr val="000000"/>
                          </a:solidFill>
                          <a:effectLst/>
                          <a:latin typeface="Arial" pitchFamily="34" charset="0"/>
                          <a:cs typeface="Arial" pitchFamily="34" charset="0"/>
                        </a:rPr>
                        <a:t>$3</a:t>
                      </a:r>
                      <a:endParaRPr lang="en-US" sz="17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114300" algn="ctr" fontAlgn="b"/>
                      <a:r>
                        <a:rPr lang="en-US" sz="1700" b="0" i="0" u="none" strike="noStrike" dirty="0">
                          <a:solidFill>
                            <a:srgbClr val="000000"/>
                          </a:solidFill>
                          <a:effectLst/>
                          <a:latin typeface="Arial" pitchFamily="34" charset="0"/>
                          <a:cs typeface="Arial" pitchFamily="34" charset="0"/>
                        </a:rPr>
                        <a:t>3</a:t>
                      </a:r>
                      <a:r>
                        <a:rPr lang="en-US" sz="1700" b="0" i="0" u="none" strike="noStrike" dirty="0" smtClean="0">
                          <a:solidFill>
                            <a:srgbClr val="000000"/>
                          </a:solidFill>
                          <a:effectLst/>
                          <a:latin typeface="Arial" pitchFamily="34" charset="0"/>
                          <a:cs typeface="Arial" pitchFamily="34" charset="0"/>
                        </a:rPr>
                        <a:t>%</a:t>
                      </a:r>
                      <a:endParaRPr lang="en-US" sz="17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53438">
                <a:tc>
                  <a:txBody>
                    <a:bodyPr/>
                    <a:lstStyle/>
                    <a:p>
                      <a:pPr algn="l" fontAlgn="b"/>
                      <a:r>
                        <a:rPr lang="en-US" sz="1700" b="0" i="0" u="none" strike="noStrike" dirty="0">
                          <a:solidFill>
                            <a:srgbClr val="000000"/>
                          </a:solidFill>
                          <a:effectLst/>
                          <a:latin typeface="Arial" pitchFamily="34" charset="0"/>
                          <a:cs typeface="Arial" pitchFamily="34" charset="0"/>
                        </a:rPr>
                        <a:t>Normal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0" i="0" u="none" strike="noStrike" dirty="0">
                          <a:solidFill>
                            <a:srgbClr val="000000"/>
                          </a:solidFill>
                          <a:effectLst/>
                          <a:latin typeface="Arial" pitchFamily="34" charset="0"/>
                          <a:cs typeface="Arial" pitchFamily="34" charset="0"/>
                        </a:rPr>
                        <a:t>$100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57150" algn="ctr" fontAlgn="b">
                        <a:tabLst>
                          <a:tab pos="514350" algn="l"/>
                        </a:tabLst>
                      </a:pPr>
                      <a:r>
                        <a:rPr lang="en-US" sz="1700" b="0" i="0" u="none" strike="noStrike" dirty="0">
                          <a:solidFill>
                            <a:srgbClr val="000000"/>
                          </a:solidFill>
                          <a:effectLst/>
                          <a:latin typeface="Arial" pitchFamily="34" charset="0"/>
                          <a:cs typeface="Arial" pitchFamily="34" charset="0"/>
                        </a:rPr>
                        <a:t>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0" i="0" u="none" strike="noStrike" dirty="0">
                          <a:solidFill>
                            <a:srgbClr val="000000"/>
                          </a:solidFill>
                          <a:effectLst/>
                          <a:latin typeface="Arial" pitchFamily="34" charset="0"/>
                          <a:cs typeface="Arial" pitchFamily="34" charset="0"/>
                        </a:rPr>
                        <a:t>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114300" algn="ctr" fontAlgn="b">
                        <a:tabLst>
                          <a:tab pos="628650" algn="l"/>
                          <a:tab pos="685800" algn="l"/>
                          <a:tab pos="742950" algn="l"/>
                          <a:tab pos="857250" algn="l"/>
                        </a:tabLst>
                      </a:pPr>
                      <a:r>
                        <a:rPr lang="en-US" sz="1700" b="0" i="0" u="none" strike="noStrike" dirty="0">
                          <a:solidFill>
                            <a:srgbClr val="000000"/>
                          </a:solidFill>
                          <a:effectLst/>
                          <a:latin typeface="Arial" pitchFamily="34" charset="0"/>
                          <a:cs typeface="Arial" pitchFamily="34" charset="0"/>
                        </a:rPr>
                        <a:t>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0" i="0" u="none" strike="noStrike" dirty="0">
                          <a:solidFill>
                            <a:srgbClr val="000000"/>
                          </a:solidFill>
                          <a:effectLst/>
                          <a:latin typeface="Arial" pitchFamily="34" charset="0"/>
                          <a:cs typeface="Arial" pitchFamily="34" charset="0"/>
                        </a:rPr>
                        <a:t>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5343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700" b="0" i="0" u="none" strike="noStrike" dirty="0">
                          <a:solidFill>
                            <a:srgbClr val="000000"/>
                          </a:solidFill>
                          <a:effectLst/>
                          <a:latin typeface="Arial" pitchFamily="34" charset="0"/>
                          <a:cs typeface="Arial" pitchFamily="34" charset="0"/>
                        </a:rPr>
                        <a:t>Good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114300" algn="ctr" defTabSz="914400" rtl="0" eaLnBrk="1" fontAlgn="b" latinLnBrk="0" hangingPunct="1">
                        <a:lnSpc>
                          <a:spcPct val="100000"/>
                        </a:lnSpc>
                        <a:spcBef>
                          <a:spcPts val="0"/>
                        </a:spcBef>
                        <a:spcAft>
                          <a:spcPts val="0"/>
                        </a:spcAft>
                        <a:buClrTx/>
                        <a:buSzTx/>
                        <a:buFontTx/>
                        <a:buNone/>
                        <a:tabLst/>
                        <a:defRPr/>
                      </a:pPr>
                      <a:r>
                        <a:rPr lang="en-US" sz="1700" b="0" i="0" u="none" strike="noStrike" dirty="0">
                          <a:solidFill>
                            <a:srgbClr val="000000"/>
                          </a:solidFill>
                          <a:effectLst/>
                          <a:latin typeface="Arial" pitchFamily="34" charset="0"/>
                          <a:cs typeface="Arial" pitchFamily="34" charset="0"/>
                        </a:rPr>
                        <a:t>120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57150" algn="ctr" defTabSz="914400" rtl="0" eaLnBrk="1" fontAlgn="b" latinLnBrk="0" hangingPunct="1">
                        <a:lnSpc>
                          <a:spcPct val="100000"/>
                        </a:lnSpc>
                        <a:spcBef>
                          <a:spcPts val="0"/>
                        </a:spcBef>
                        <a:spcAft>
                          <a:spcPts val="0"/>
                        </a:spcAft>
                        <a:buClrTx/>
                        <a:buSzTx/>
                        <a:buFontTx/>
                        <a:buNone/>
                        <a:tabLst>
                          <a:tab pos="514350" algn="l"/>
                        </a:tabLst>
                        <a:defRPr/>
                      </a:pPr>
                      <a:r>
                        <a:rPr lang="en-US" sz="1700" b="0" i="0" u="none" strike="noStrike" dirty="0">
                          <a:solidFill>
                            <a:srgbClr val="000000"/>
                          </a:solidFill>
                          <a:effectLst/>
                          <a:latin typeface="Arial" pitchFamily="34" charset="0"/>
                          <a:cs typeface="Arial" pitchFamily="34" charset="0"/>
                        </a:rPr>
                        <a:t>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700" b="0" i="0" u="none" strike="noStrike" dirty="0">
                          <a:solidFill>
                            <a:srgbClr val="000000"/>
                          </a:solidFill>
                          <a:effectLst/>
                          <a:latin typeface="Arial" pitchFamily="34" charset="0"/>
                          <a:cs typeface="Arial" pitchFamily="34" charset="0"/>
                        </a:rPr>
                        <a:t>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114300" algn="ctr" fontAlgn="b"/>
                      <a:r>
                        <a:rPr lang="en-US" sz="1700" b="0" i="0" u="none" strike="noStrike" dirty="0">
                          <a:solidFill>
                            <a:srgbClr val="000000"/>
                          </a:solidFill>
                          <a:effectLst/>
                          <a:latin typeface="Arial" pitchFamily="34" charset="0"/>
                          <a:cs typeface="Arial" pitchFamily="34" charset="0"/>
                        </a:rPr>
                        <a:t>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700" b="0" i="0" u="none" strike="noStrike" dirty="0">
                          <a:solidFill>
                            <a:srgbClr val="000000"/>
                          </a:solidFill>
                          <a:effectLst/>
                          <a:latin typeface="Arial" pitchFamily="34" charset="0"/>
                          <a:cs typeface="Arial" pitchFamily="34" charset="0"/>
                        </a:rPr>
                        <a:t>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bl>
          </a:graphicData>
        </a:graphic>
      </p:graphicFrame>
    </p:spTree>
    <p:custDataLst>
      <p:tags r:id="rId1"/>
    </p:custDataLst>
    <p:extLst>
      <p:ext uri="{BB962C8B-B14F-4D97-AF65-F5344CB8AC3E}">
        <p14:creationId xmlns:p14="http://schemas.microsoft.com/office/powerpoint/2010/main" val="720193453"/>
      </p:ext>
    </p:extLst>
  </p:cSld>
  <p:clrMapOvr>
    <a:masterClrMapping/>
  </p:clrMapOvr>
  <mc:AlternateContent xmlns:mc="http://schemas.openxmlformats.org/markup-compatibility/2006" xmlns:p14="http://schemas.microsoft.com/office/powerpoint/2010/main">
    <mc:Choice Requires="p14">
      <p:transition spd="slow" p14:dur="2000" advTm="86495"/>
    </mc:Choice>
    <mc:Fallback xmlns="">
      <p:transition spd="slow" advTm="86495"/>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Table 14.5 Impact of Financial Leverage on ROE</a:t>
            </a:r>
            <a:endParaRPr lang="ru-RU" dirty="0"/>
          </a:p>
        </p:txBody>
      </p:sp>
      <p:graphicFrame>
        <p:nvGraphicFramePr>
          <p:cNvPr id="5" name="Table 4"/>
          <p:cNvGraphicFramePr>
            <a:graphicFrameLocks noGrp="1"/>
          </p:cNvGraphicFramePr>
          <p:nvPr>
            <p:extLst>
              <p:ext uri="{D42A27DB-BD31-4B8C-83A1-F6EECF244321}">
                <p14:modId xmlns:p14="http://schemas.microsoft.com/office/powerpoint/2010/main" val="275938838"/>
              </p:ext>
            </p:extLst>
          </p:nvPr>
        </p:nvGraphicFramePr>
        <p:xfrm>
          <a:off x="228600" y="2255520"/>
          <a:ext cx="8686800" cy="1935480"/>
        </p:xfrm>
        <a:graphic>
          <a:graphicData uri="http://schemas.openxmlformats.org/drawingml/2006/table">
            <a:tbl>
              <a:tblPr firstRow="1" bandRow="1">
                <a:tableStyleId>{5940675A-B579-460E-94D1-54222C63F5DA}</a:tableStyleId>
              </a:tblPr>
              <a:tblGrid>
                <a:gridCol w="1365266">
                  <a:extLst>
                    <a:ext uri="{9D8B030D-6E8A-4147-A177-3AD203B41FA5}">
                      <a16:colId xmlns:a16="http://schemas.microsoft.com/office/drawing/2014/main" xmlns="" val="20000"/>
                    </a:ext>
                  </a:extLst>
                </a:gridCol>
                <a:gridCol w="1682734">
                  <a:extLst>
                    <a:ext uri="{9D8B030D-6E8A-4147-A177-3AD203B41FA5}">
                      <a16:colId xmlns:a16="http://schemas.microsoft.com/office/drawing/2014/main" xmlns="" val="20001"/>
                    </a:ext>
                  </a:extLst>
                </a:gridCol>
                <a:gridCol w="1371600">
                  <a:extLst>
                    <a:ext uri="{9D8B030D-6E8A-4147-A177-3AD203B41FA5}">
                      <a16:colId xmlns:a16="http://schemas.microsoft.com/office/drawing/2014/main" xmlns="" val="20002"/>
                    </a:ext>
                  </a:extLst>
                </a:gridCol>
                <a:gridCol w="1143000">
                  <a:extLst>
                    <a:ext uri="{9D8B030D-6E8A-4147-A177-3AD203B41FA5}">
                      <a16:colId xmlns:a16="http://schemas.microsoft.com/office/drawing/2014/main" xmlns="" val="20003"/>
                    </a:ext>
                  </a:extLst>
                </a:gridCol>
                <a:gridCol w="1524000">
                  <a:extLst>
                    <a:ext uri="{9D8B030D-6E8A-4147-A177-3AD203B41FA5}">
                      <a16:colId xmlns:a16="http://schemas.microsoft.com/office/drawing/2014/main" xmlns="" val="20004"/>
                    </a:ext>
                  </a:extLst>
                </a:gridCol>
                <a:gridCol w="1600200">
                  <a:extLst>
                    <a:ext uri="{9D8B030D-6E8A-4147-A177-3AD203B41FA5}">
                      <a16:colId xmlns:a16="http://schemas.microsoft.com/office/drawing/2014/main" xmlns="" val="20005"/>
                    </a:ext>
                  </a:extLst>
                </a:gridCol>
              </a:tblGrid>
              <a:tr h="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b="1" u="none" strike="noStrike" dirty="0">
                          <a:effectLst/>
                          <a:latin typeface="Arial" pitchFamily="34" charset="0"/>
                          <a:cs typeface="Arial" pitchFamily="34" charset="0"/>
                        </a:rPr>
                        <a:t>Scenario</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u="none" strike="noStrike" dirty="0">
                          <a:effectLst/>
                          <a:latin typeface="Arial" pitchFamily="34" charset="0"/>
                          <a:cs typeface="Arial" pitchFamily="34" charset="0"/>
                        </a:rPr>
                        <a:t>EBIT</a:t>
                      </a:r>
                      <a:r>
                        <a:rPr lang="en-US" sz="1600" b="1" u="none" strike="noStrike" baseline="0" dirty="0">
                          <a:effectLst/>
                          <a:latin typeface="Arial" pitchFamily="34" charset="0"/>
                          <a:cs typeface="Arial" pitchFamily="34" charset="0"/>
                        </a:rPr>
                        <a:t> </a:t>
                      </a:r>
                      <a:r>
                        <a:rPr lang="en-US" sz="1600" b="1" u="none" strike="noStrike" dirty="0">
                          <a:effectLst/>
                          <a:latin typeface="Arial" pitchFamily="34" charset="0"/>
                          <a:cs typeface="Arial" pitchFamily="34" charset="0"/>
                        </a:rPr>
                        <a:t>($</a:t>
                      </a:r>
                      <a:r>
                        <a:rPr lang="en-US" sz="1600" b="1" u="none" strike="noStrike" baseline="0" dirty="0">
                          <a:effectLst/>
                          <a:latin typeface="Arial" pitchFamily="34" charset="0"/>
                          <a:cs typeface="Arial" pitchFamily="34" charset="0"/>
                        </a:rPr>
                        <a:t> </a:t>
                      </a:r>
                      <a:r>
                        <a:rPr lang="en-US" sz="1600" b="1" u="none" strike="noStrike" dirty="0">
                          <a:effectLst/>
                          <a:latin typeface="Arial" pitchFamily="34" charset="0"/>
                          <a:cs typeface="Arial" pitchFamily="34" charset="0"/>
                        </a:rPr>
                        <a:t>million)</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u="none" strike="noStrike" dirty="0" err="1">
                          <a:effectLst/>
                          <a:latin typeface="Arial" pitchFamily="34" charset="0"/>
                          <a:cs typeface="Arial" pitchFamily="34" charset="0"/>
                        </a:rPr>
                        <a:t>Nodett</a:t>
                      </a:r>
                      <a:r>
                        <a:rPr lang="en-US" sz="1600" b="1" i="0" u="none" strike="noStrike" dirty="0">
                          <a:solidFill>
                            <a:srgbClr val="000000"/>
                          </a:solidFill>
                          <a:effectLst/>
                          <a:latin typeface="Arial" pitchFamily="34" charset="0"/>
                          <a:cs typeface="Arial" pitchFamily="34" charset="0"/>
                        </a:rPr>
                        <a:t>:</a:t>
                      </a:r>
                      <a:r>
                        <a:rPr lang="en-US" sz="1600" b="1" i="0" u="none" strike="noStrike" baseline="0" dirty="0">
                          <a:solidFill>
                            <a:srgbClr val="000000"/>
                          </a:solidFill>
                          <a:effectLst/>
                          <a:latin typeface="Arial" pitchFamily="34" charset="0"/>
                          <a:cs typeface="Arial" pitchFamily="34" charset="0"/>
                        </a:rPr>
                        <a:t> </a:t>
                      </a:r>
                      <a:r>
                        <a:rPr lang="en-US" sz="1600" b="1" u="none" strike="noStrike" dirty="0">
                          <a:effectLst/>
                          <a:latin typeface="Arial" pitchFamily="34" charset="0"/>
                          <a:cs typeface="Arial" pitchFamily="34" charset="0"/>
                        </a:rPr>
                        <a:t>Net Profit</a:t>
                      </a:r>
                    </a:p>
                    <a:p>
                      <a:pPr algn="ctr" fontAlgn="b"/>
                      <a:r>
                        <a:rPr lang="en-US" sz="1600" b="1" u="none" strike="noStrike" dirty="0">
                          <a:effectLst/>
                          <a:latin typeface="Arial" pitchFamily="34" charset="0"/>
                          <a:cs typeface="Arial" pitchFamily="34" charset="0"/>
                        </a:rPr>
                        <a:t>($ million)</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u="none" strike="noStrike" dirty="0" err="1">
                          <a:effectLst/>
                          <a:latin typeface="Arial" pitchFamily="34" charset="0"/>
                          <a:cs typeface="Arial" pitchFamily="34" charset="0"/>
                        </a:rPr>
                        <a:t>Nodett</a:t>
                      </a:r>
                      <a:r>
                        <a:rPr lang="en-US" sz="1600" b="1" i="0" u="none" strike="noStrike" dirty="0">
                          <a:solidFill>
                            <a:srgbClr val="000000"/>
                          </a:solidFill>
                          <a:effectLst/>
                          <a:latin typeface="Arial" pitchFamily="34" charset="0"/>
                          <a:cs typeface="Arial" pitchFamily="34" charset="0"/>
                        </a:rPr>
                        <a:t>:</a:t>
                      </a:r>
                      <a:r>
                        <a:rPr lang="en-US" sz="1600" b="1" i="0" u="none" strike="noStrike" baseline="0" dirty="0">
                          <a:solidFill>
                            <a:srgbClr val="000000"/>
                          </a:solidFill>
                          <a:effectLst/>
                          <a:latin typeface="Arial" pitchFamily="34" charset="0"/>
                          <a:cs typeface="Arial" pitchFamily="34" charset="0"/>
                        </a:rPr>
                        <a:t> </a:t>
                      </a:r>
                      <a:r>
                        <a:rPr lang="en-US" sz="1600" b="1" u="none" strike="noStrike" dirty="0">
                          <a:effectLst/>
                          <a:latin typeface="Arial" pitchFamily="34" charset="0"/>
                          <a:cs typeface="Arial" pitchFamily="34" charset="0"/>
                        </a:rPr>
                        <a:t>ROE (%)</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u="none" strike="noStrike" dirty="0" err="1">
                          <a:effectLst/>
                          <a:latin typeface="Arial" pitchFamily="34" charset="0"/>
                          <a:cs typeface="Arial" pitchFamily="34" charset="0"/>
                        </a:rPr>
                        <a:t>Somdett</a:t>
                      </a:r>
                      <a:r>
                        <a:rPr lang="en-US" sz="1600" b="1" i="0" u="none" strike="noStrike" dirty="0">
                          <a:solidFill>
                            <a:srgbClr val="000000"/>
                          </a:solidFill>
                          <a:effectLst/>
                          <a:latin typeface="Arial" pitchFamily="34" charset="0"/>
                          <a:cs typeface="Arial" pitchFamily="34" charset="0"/>
                        </a:rPr>
                        <a:t>:</a:t>
                      </a:r>
                      <a:r>
                        <a:rPr lang="en-US" sz="1600" b="1" i="0" u="none" strike="noStrike" baseline="0" dirty="0">
                          <a:solidFill>
                            <a:srgbClr val="000000"/>
                          </a:solidFill>
                          <a:effectLst/>
                          <a:latin typeface="Arial" pitchFamily="34" charset="0"/>
                          <a:cs typeface="Arial" pitchFamily="34" charset="0"/>
                        </a:rPr>
                        <a:t> </a:t>
                      </a:r>
                      <a:r>
                        <a:rPr lang="en-US" sz="1600" b="1" u="none" strike="noStrike" dirty="0">
                          <a:effectLst/>
                          <a:latin typeface="Arial" pitchFamily="34" charset="0"/>
                          <a:cs typeface="Arial" pitchFamily="34" charset="0"/>
                        </a:rPr>
                        <a:t>Net</a:t>
                      </a:r>
                      <a:r>
                        <a:rPr lang="en-US" sz="1600" b="1" u="none" strike="noStrike" baseline="0" dirty="0">
                          <a:effectLst/>
                          <a:latin typeface="Arial" pitchFamily="34" charset="0"/>
                          <a:cs typeface="Arial" pitchFamily="34" charset="0"/>
                        </a:rPr>
                        <a:t> </a:t>
                      </a:r>
                      <a:r>
                        <a:rPr lang="en-US" sz="1600" b="1" u="none" strike="noStrike" dirty="0">
                          <a:effectLst/>
                          <a:latin typeface="Arial" pitchFamily="34" charset="0"/>
                          <a:cs typeface="Arial" pitchFamily="34" charset="0"/>
                        </a:rPr>
                        <a:t>Profit*</a:t>
                      </a:r>
                    </a:p>
                    <a:p>
                      <a:pPr algn="ctr" fontAlgn="b"/>
                      <a:r>
                        <a:rPr lang="en-US" sz="1600" b="1" u="none" strike="noStrike" dirty="0">
                          <a:effectLst/>
                          <a:latin typeface="Arial" pitchFamily="34" charset="0"/>
                          <a:cs typeface="Arial" pitchFamily="34" charset="0"/>
                        </a:rPr>
                        <a:t>($ million)</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u="none" strike="noStrike" dirty="0" err="1">
                          <a:effectLst/>
                          <a:latin typeface="Arial" pitchFamily="34" charset="0"/>
                          <a:cs typeface="Arial" pitchFamily="34" charset="0"/>
                        </a:rPr>
                        <a:t>Somdett</a:t>
                      </a:r>
                      <a:r>
                        <a:rPr lang="en-US" sz="1600" b="1" i="0" u="none" strike="noStrike" dirty="0">
                          <a:solidFill>
                            <a:srgbClr val="000000"/>
                          </a:solidFill>
                          <a:effectLst/>
                          <a:latin typeface="Arial" pitchFamily="34" charset="0"/>
                          <a:cs typeface="Arial" pitchFamily="34" charset="0"/>
                        </a:rPr>
                        <a:t>:</a:t>
                      </a:r>
                      <a:r>
                        <a:rPr lang="en-US" sz="1600" b="1" i="0" u="none" strike="noStrike" baseline="0" dirty="0">
                          <a:solidFill>
                            <a:srgbClr val="000000"/>
                          </a:solidFill>
                          <a:effectLst/>
                          <a:latin typeface="Arial" pitchFamily="34" charset="0"/>
                          <a:cs typeface="Arial" pitchFamily="34" charset="0"/>
                        </a:rPr>
                        <a:t> </a:t>
                      </a:r>
                      <a:r>
                        <a:rPr lang="en-US" sz="1600" b="1" u="none" strike="noStrike" dirty="0">
                          <a:effectLst/>
                          <a:latin typeface="Arial" pitchFamily="34" charset="0"/>
                          <a:cs typeface="Arial" pitchFamily="34" charset="0"/>
                        </a:rPr>
                        <a:t>ROE</a:t>
                      </a:r>
                      <a:r>
                        <a:rPr lang="en-US" sz="1600" b="1" i="0" u="none" strike="noStrike" baseline="30000" dirty="0">
                          <a:effectLst/>
                          <a:latin typeface="Arial" pitchFamily="34" charset="0"/>
                          <a:cs typeface="Arial" pitchFamily="34" charset="0"/>
                        </a:rPr>
                        <a:t>†</a:t>
                      </a:r>
                      <a:endParaRPr lang="en-US" sz="1600" b="1" u="none" strike="noStrike" baseline="30000" dirty="0">
                        <a:effectLst/>
                        <a:latin typeface="Arial" pitchFamily="34" charset="0"/>
                        <a:cs typeface="Arial" pitchFamily="34" charset="0"/>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u="none" strike="noStrike" baseline="0" dirty="0">
                          <a:effectLst/>
                          <a:latin typeface="Arial" pitchFamily="34" charset="0"/>
                          <a:cs typeface="Arial" pitchFamily="34" charset="0"/>
                        </a:rPr>
                        <a:t>(</a:t>
                      </a:r>
                      <a:r>
                        <a:rPr lang="en-US" sz="1600" b="1" u="none" strike="noStrike" dirty="0">
                          <a:effectLst/>
                          <a:latin typeface="Arial" pitchFamily="34" charset="0"/>
                          <a:cs typeface="Arial" pitchFamily="34" charset="0"/>
                        </a:rPr>
                        <a:t>%)</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70840">
                <a:tc>
                  <a:txBody>
                    <a:bodyPr/>
                    <a:lstStyle/>
                    <a:p>
                      <a:pPr algn="l" fontAlgn="b"/>
                      <a:r>
                        <a:rPr lang="en-US" sz="1600" u="none" strike="noStrike" dirty="0">
                          <a:effectLst/>
                          <a:latin typeface="Arial" pitchFamily="34" charset="0"/>
                          <a:cs typeface="Arial" pitchFamily="34" charset="0"/>
                        </a:rPr>
                        <a:t>Bad year</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$ 5</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$3</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indent="171450" algn="ctr" fontAlgn="b">
                        <a:tabLst>
                          <a:tab pos="342900" algn="l"/>
                        </a:tabLst>
                      </a:pPr>
                      <a:r>
                        <a:rPr lang="en-US" sz="1600" u="none" strike="noStrike" dirty="0">
                          <a:effectLst/>
                          <a:latin typeface="Arial" pitchFamily="34" charset="0"/>
                          <a:cs typeface="Arial" pitchFamily="34" charset="0"/>
                        </a:rPr>
                        <a:t>3%</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$1.08</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indent="285750" algn="ctr" fontAlgn="b">
                        <a:tabLst>
                          <a:tab pos="342900" algn="l"/>
                          <a:tab pos="400050" algn="l"/>
                          <a:tab pos="457200" algn="l"/>
                        </a:tabLst>
                      </a:pPr>
                      <a:r>
                        <a:rPr lang="en-US" sz="1600" u="none" strike="noStrike" dirty="0">
                          <a:effectLst/>
                          <a:latin typeface="Arial" pitchFamily="34" charset="0"/>
                          <a:cs typeface="Arial" pitchFamily="34" charset="0"/>
                        </a:rPr>
                        <a:t>1.8%</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70840">
                <a:tc>
                  <a:txBody>
                    <a:bodyPr/>
                    <a:lstStyle/>
                    <a:p>
                      <a:pPr algn="l" fontAlgn="b"/>
                      <a:r>
                        <a:rPr lang="en-US" sz="1600" u="none" strike="noStrike" dirty="0">
                          <a:effectLst/>
                          <a:latin typeface="Arial" pitchFamily="34" charset="0"/>
                          <a:cs typeface="Arial" pitchFamily="34" charset="0"/>
                        </a:rPr>
                        <a:t>Normal year</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600" u="none" strike="noStrike" dirty="0">
                          <a:effectLst/>
                          <a:latin typeface="Arial" pitchFamily="34" charset="0"/>
                          <a:cs typeface="Arial" pitchFamily="34" charset="0"/>
                        </a:rPr>
                        <a:t>10</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tab pos="571500" algn="l"/>
                        </a:tabLst>
                      </a:pPr>
                      <a:r>
                        <a:rPr lang="en-US" sz="1600" u="none" strike="noStrike" dirty="0">
                          <a:effectLst/>
                          <a:latin typeface="Arial" pitchFamily="34" charset="0"/>
                          <a:cs typeface="Arial" pitchFamily="34" charset="0"/>
                        </a:rPr>
                        <a:t>6</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6</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r>
                        <a:rPr lang="en-US" sz="1600" u="none" strike="noStrike" dirty="0">
                          <a:effectLst/>
                          <a:latin typeface="Arial" pitchFamily="34" charset="0"/>
                          <a:cs typeface="Arial" pitchFamily="34" charset="0"/>
                        </a:rPr>
                        <a:t>4.08</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71450" algn="ctr" fontAlgn="b">
                        <a:tabLst>
                          <a:tab pos="342900" algn="l"/>
                          <a:tab pos="400050" algn="l"/>
                          <a:tab pos="457200" algn="l"/>
                          <a:tab pos="860425" algn="l"/>
                        </a:tabLst>
                      </a:pPr>
                      <a:r>
                        <a:rPr lang="en-US" sz="1600" u="none" strike="noStrike" dirty="0">
                          <a:effectLst/>
                          <a:latin typeface="Arial" pitchFamily="34" charset="0"/>
                          <a:cs typeface="Arial" pitchFamily="34" charset="0"/>
                        </a:rPr>
                        <a:t>6.8</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70840">
                <a:tc>
                  <a:txBody>
                    <a:bodyPr/>
                    <a:lstStyle/>
                    <a:p>
                      <a:pPr algn="l" fontAlgn="b"/>
                      <a:r>
                        <a:rPr lang="en-US" sz="1600" u="none" strike="noStrike" dirty="0">
                          <a:effectLst/>
                          <a:latin typeface="Arial" pitchFamily="34" charset="0"/>
                          <a:cs typeface="Arial" pitchFamily="34" charset="0"/>
                        </a:rPr>
                        <a:t>Good year</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tabLst>
                          <a:tab pos="457200" algn="l"/>
                          <a:tab pos="571500" algn="l"/>
                        </a:tabLst>
                      </a:pPr>
                      <a:r>
                        <a:rPr lang="en-US" sz="1600" u="none" strike="noStrike" dirty="0">
                          <a:effectLst/>
                          <a:latin typeface="Arial" pitchFamily="34" charset="0"/>
                          <a:cs typeface="Arial" pitchFamily="34" charset="0"/>
                        </a:rPr>
                        <a:t>15</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tab pos="571500" algn="l"/>
                        </a:tabLst>
                      </a:pPr>
                      <a:r>
                        <a:rPr lang="en-US" sz="1600" u="none" strike="noStrike" dirty="0">
                          <a:effectLst/>
                          <a:latin typeface="Arial" pitchFamily="34" charset="0"/>
                          <a:cs typeface="Arial" pitchFamily="34" charset="0"/>
                        </a:rPr>
                        <a:t>9</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9</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r>
                        <a:rPr lang="en-US" sz="1600" u="none" strike="noStrike" dirty="0">
                          <a:effectLst/>
                          <a:latin typeface="Arial" pitchFamily="34" charset="0"/>
                          <a:cs typeface="Arial" pitchFamily="34" charset="0"/>
                        </a:rPr>
                        <a:t>7.08</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11.8</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bl>
          </a:graphicData>
        </a:graphic>
      </p:graphicFrame>
      <p:sp>
        <p:nvSpPr>
          <p:cNvPr id="8" name="Content Placeholder 7"/>
          <p:cNvSpPr>
            <a:spLocks noGrp="1"/>
          </p:cNvSpPr>
          <p:nvPr>
            <p:ph sz="quarter" idx="12"/>
          </p:nvPr>
        </p:nvSpPr>
        <p:spPr>
          <a:xfrm>
            <a:off x="533400" y="4610366"/>
            <a:ext cx="8382000" cy="952234"/>
          </a:xfrm>
        </p:spPr>
        <p:txBody>
          <a:bodyPr>
            <a:normAutofit/>
          </a:bodyPr>
          <a:lstStyle/>
          <a:p>
            <a:pPr marL="0" indent="0">
              <a:spcBef>
                <a:spcPts val="624"/>
              </a:spcBef>
              <a:buNone/>
            </a:pPr>
            <a:r>
              <a:rPr lang="en-US" sz="2400" dirty="0"/>
              <a:t>*</a:t>
            </a:r>
            <a:r>
              <a:rPr lang="en-US" sz="2400" dirty="0" err="1"/>
              <a:t>Somdett’s</a:t>
            </a:r>
            <a:r>
              <a:rPr lang="en-US" sz="2400" dirty="0"/>
              <a:t> after-tax profits equal </a:t>
            </a:r>
            <a:r>
              <a:rPr lang="en-US" sz="2400" dirty="0" smtClean="0"/>
              <a:t>0.6(EBIT </a:t>
            </a:r>
            <a:r>
              <a:rPr lang="en-US" sz="2400" dirty="0"/>
              <a:t>− $3.2 million).</a:t>
            </a:r>
          </a:p>
          <a:p>
            <a:pPr marL="0" indent="0">
              <a:spcBef>
                <a:spcPts val="1000"/>
              </a:spcBef>
              <a:buNone/>
            </a:pPr>
            <a:r>
              <a:rPr lang="en-US" sz="2400" dirty="0"/>
              <a:t>†</a:t>
            </a:r>
            <a:r>
              <a:rPr lang="en-US" sz="2400" dirty="0" err="1"/>
              <a:t>Somdett’s</a:t>
            </a:r>
            <a:r>
              <a:rPr lang="en-US" sz="2400" dirty="0"/>
              <a:t> equity is only $60 million.</a:t>
            </a:r>
          </a:p>
        </p:txBody>
      </p:sp>
    </p:spTree>
    <p:custDataLst>
      <p:tags r:id="rId1"/>
    </p:custDataLst>
    <p:extLst>
      <p:ext uri="{BB962C8B-B14F-4D97-AF65-F5344CB8AC3E}">
        <p14:creationId xmlns:p14="http://schemas.microsoft.com/office/powerpoint/2010/main" val="1162890629"/>
      </p:ext>
    </p:extLst>
  </p:cSld>
  <p:clrMapOvr>
    <a:masterClrMapping/>
  </p:clrMapOvr>
  <mc:AlternateContent xmlns:mc="http://schemas.openxmlformats.org/markup-compatibility/2006" xmlns:p14="http://schemas.microsoft.com/office/powerpoint/2010/main">
    <mc:Choice Requires="p14">
      <p:transition spd="slow" p14:dur="2000" advTm="150663"/>
    </mc:Choice>
    <mc:Fallback xmlns="">
      <p:transition spd="slow" advTm="150663"/>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14.3 Profitability </a:t>
            </a:r>
            <a:r>
              <a:rPr lang="en-US" dirty="0" smtClean="0"/>
              <a:t>Measures</a:t>
            </a:r>
            <a:endParaRPr lang="ru-RU" dirty="0"/>
          </a:p>
        </p:txBody>
      </p:sp>
      <p:sp>
        <p:nvSpPr>
          <p:cNvPr id="17" name="Content Placeholder 16"/>
          <p:cNvSpPr>
            <a:spLocks noGrp="1"/>
          </p:cNvSpPr>
          <p:nvPr>
            <p:ph sz="quarter" idx="10"/>
          </p:nvPr>
        </p:nvSpPr>
        <p:spPr>
          <a:xfrm>
            <a:off x="504886" y="1143000"/>
            <a:ext cx="8258114" cy="3429000"/>
          </a:xfrm>
        </p:spPr>
        <p:txBody>
          <a:bodyPr>
            <a:noAutofit/>
          </a:bodyPr>
          <a:lstStyle/>
          <a:p>
            <a:pPr marL="0" indent="0">
              <a:buNone/>
            </a:pPr>
            <a:r>
              <a:rPr lang="en-US" sz="2400" dirty="0"/>
              <a:t>Economic Value </a:t>
            </a:r>
            <a:r>
              <a:rPr lang="en-US" sz="2400" dirty="0" smtClean="0"/>
              <a:t>Added (residual income)</a:t>
            </a:r>
            <a:endParaRPr lang="en-US" sz="2400" dirty="0"/>
          </a:p>
          <a:p>
            <a:pPr>
              <a:spcBef>
                <a:spcPts val="800"/>
              </a:spcBef>
            </a:pPr>
            <a:r>
              <a:rPr lang="en-US" altLang="en-US" sz="2400" dirty="0"/>
              <a:t>Earnings must be sufficient to pay those who provide funds to the firm; otherwise the value of the firm should decrease</a:t>
            </a:r>
            <a:r>
              <a:rPr lang="en-US" altLang="en-US" sz="2400" dirty="0" smtClean="0"/>
              <a:t>.</a:t>
            </a:r>
            <a:endParaRPr lang="en-US" sz="2400" dirty="0" smtClean="0"/>
          </a:p>
          <a:p>
            <a:pPr>
              <a:spcBef>
                <a:spcPts val="800"/>
              </a:spcBef>
            </a:pPr>
            <a:r>
              <a:rPr lang="en-US" sz="2400" dirty="0" smtClean="0"/>
              <a:t>Measure </a:t>
            </a:r>
            <a:r>
              <a:rPr lang="en-US" sz="2400" dirty="0"/>
              <a:t>of dollar value of firm’s return in excess of opportunity cost</a:t>
            </a:r>
          </a:p>
          <a:p>
            <a:pPr>
              <a:spcBef>
                <a:spcPts val="800"/>
              </a:spcBef>
            </a:pPr>
            <a:r>
              <a:rPr lang="en-US" sz="2400" dirty="0"/>
              <a:t>Also known as residual income</a:t>
            </a:r>
          </a:p>
          <a:p>
            <a:pPr>
              <a:spcBef>
                <a:spcPts val="800"/>
              </a:spcBef>
            </a:pPr>
            <a:r>
              <a:rPr lang="en-US" sz="2400" dirty="0"/>
              <a:t>Spread between ROA and cost of capital multiplied by capital invested in </a:t>
            </a:r>
            <a:r>
              <a:rPr lang="en-US" sz="2400" dirty="0" smtClean="0"/>
              <a:t>firm</a:t>
            </a:r>
          </a:p>
        </p:txBody>
      </p:sp>
      <p:graphicFrame>
        <p:nvGraphicFramePr>
          <p:cNvPr id="5" name="Object 5"/>
          <p:cNvGraphicFramePr>
            <a:graphicFrameLocks noChangeAspect="1"/>
          </p:cNvGraphicFramePr>
          <p:nvPr>
            <p:extLst>
              <p:ext uri="{D42A27DB-BD31-4B8C-83A1-F6EECF244321}">
                <p14:modId xmlns:p14="http://schemas.microsoft.com/office/powerpoint/2010/main" val="549026258"/>
              </p:ext>
            </p:extLst>
          </p:nvPr>
        </p:nvGraphicFramePr>
        <p:xfrm>
          <a:off x="1760220" y="5105400"/>
          <a:ext cx="5554980" cy="1234440"/>
        </p:xfrm>
        <a:graphic>
          <a:graphicData uri="http://schemas.openxmlformats.org/presentationml/2006/ole">
            <mc:AlternateContent xmlns:mc="http://schemas.openxmlformats.org/markup-compatibility/2006">
              <mc:Choice xmlns:v="urn:schemas-microsoft-com:vml" Requires="v">
                <p:oleObj spid="_x0000_s7185" name="Equation" r:id="rId4" imgW="3086100" imgH="685800" progId="Equation.DSMT4">
                  <p:embed/>
                </p:oleObj>
              </mc:Choice>
              <mc:Fallback>
                <p:oleObj name="Equation" r:id="rId4" imgW="3086100" imgH="6858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0220" y="5105400"/>
                        <a:ext cx="5554980" cy="12344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987246035"/>
      </p:ext>
    </p:extLst>
  </p:cSld>
  <p:clrMapOvr>
    <a:masterClrMapping/>
  </p:clrMapOvr>
  <mc:AlternateContent xmlns:mc="http://schemas.openxmlformats.org/markup-compatibility/2006" xmlns:p14="http://schemas.microsoft.com/office/powerpoint/2010/main">
    <mc:Choice Requires="p14">
      <p:transition spd="slow" p14:dur="2000" advTm="164847"/>
    </mc:Choice>
    <mc:Fallback xmlns="">
      <p:transition spd="slow" advTm="1648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Table 14.6 Economic Value Added, 2016</a:t>
            </a:r>
            <a:endParaRPr lang="ru-RU" dirty="0"/>
          </a:p>
        </p:txBody>
      </p:sp>
      <p:graphicFrame>
        <p:nvGraphicFramePr>
          <p:cNvPr id="7" name="Table 6"/>
          <p:cNvGraphicFramePr>
            <a:graphicFrameLocks noGrp="1" noChangeAspect="1"/>
          </p:cNvGraphicFramePr>
          <p:nvPr>
            <p:extLst>
              <p:ext uri="{D42A27DB-BD31-4B8C-83A1-F6EECF244321}">
                <p14:modId xmlns:p14="http://schemas.microsoft.com/office/powerpoint/2010/main" val="279599825"/>
              </p:ext>
            </p:extLst>
          </p:nvPr>
        </p:nvGraphicFramePr>
        <p:xfrm>
          <a:off x="685800" y="1656080"/>
          <a:ext cx="7696200" cy="4211321"/>
        </p:xfrm>
        <a:graphic>
          <a:graphicData uri="http://schemas.openxmlformats.org/drawingml/2006/table">
            <a:tbl>
              <a:tblPr firstRow="1" bandRow="1">
                <a:tableStyleId>{5940675A-B579-460E-94D1-54222C63F5DA}</a:tableStyleId>
              </a:tblPr>
              <a:tblGrid>
                <a:gridCol w="1670215">
                  <a:extLst>
                    <a:ext uri="{9D8B030D-6E8A-4147-A177-3AD203B41FA5}">
                      <a16:colId xmlns:a16="http://schemas.microsoft.com/office/drawing/2014/main" xmlns="" val="20000"/>
                    </a:ext>
                  </a:extLst>
                </a:gridCol>
                <a:gridCol w="1036744">
                  <a:extLst>
                    <a:ext uri="{9D8B030D-6E8A-4147-A177-3AD203B41FA5}">
                      <a16:colId xmlns:a16="http://schemas.microsoft.com/office/drawing/2014/main" xmlns="" val="20001"/>
                    </a:ext>
                  </a:extLst>
                </a:gridCol>
                <a:gridCol w="1278529">
                  <a:extLst>
                    <a:ext uri="{9D8B030D-6E8A-4147-A177-3AD203B41FA5}">
                      <a16:colId xmlns:a16="http://schemas.microsoft.com/office/drawing/2014/main" xmlns="" val="20002"/>
                    </a:ext>
                  </a:extLst>
                </a:gridCol>
                <a:gridCol w="1328496">
                  <a:extLst>
                    <a:ext uri="{9D8B030D-6E8A-4147-A177-3AD203B41FA5}">
                      <a16:colId xmlns:a16="http://schemas.microsoft.com/office/drawing/2014/main" xmlns="" val="20003"/>
                    </a:ext>
                  </a:extLst>
                </a:gridCol>
                <a:gridCol w="935631">
                  <a:extLst>
                    <a:ext uri="{9D8B030D-6E8A-4147-A177-3AD203B41FA5}">
                      <a16:colId xmlns:a16="http://schemas.microsoft.com/office/drawing/2014/main" xmlns="" val="20004"/>
                    </a:ext>
                  </a:extLst>
                </a:gridCol>
                <a:gridCol w="1446585">
                  <a:extLst>
                    <a:ext uri="{9D8B030D-6E8A-4147-A177-3AD203B41FA5}">
                      <a16:colId xmlns:a16="http://schemas.microsoft.com/office/drawing/2014/main" xmlns="" val="20005"/>
                    </a:ext>
                  </a:extLst>
                </a:gridCol>
              </a:tblGrid>
              <a:tr h="687809">
                <a:tc>
                  <a:txBody>
                    <a:bodyPr/>
                    <a:lstStyle/>
                    <a:p>
                      <a:pPr algn="r" fontAlgn="b"/>
                      <a:endParaRPr lang="en-US" sz="16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b="1" u="none" strike="noStrike" dirty="0">
                          <a:effectLst/>
                          <a:latin typeface="Arial" pitchFamily="34" charset="0"/>
                          <a:cs typeface="Arial" pitchFamily="34" charset="0"/>
                        </a:rPr>
                        <a:t>Ticker</a:t>
                      </a:r>
                      <a:endParaRPr lang="en-US" sz="16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latin typeface="Arial" pitchFamily="34" charset="0"/>
                          <a:cs typeface="Arial" pitchFamily="34" charset="0"/>
                        </a:rPr>
                        <a:t>EVA</a:t>
                      </a:r>
                    </a:p>
                    <a:p>
                      <a:pPr algn="ctr" fontAlgn="b"/>
                      <a:r>
                        <a:rPr lang="en-US" sz="1600" b="1" u="none" strike="noStrike" dirty="0">
                          <a:effectLst/>
                          <a:latin typeface="Arial" pitchFamily="34" charset="0"/>
                          <a:cs typeface="Arial" pitchFamily="34" charset="0"/>
                        </a:rPr>
                        <a:t>($ billion)</a:t>
                      </a:r>
                      <a:endParaRPr lang="en-US" sz="16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u="none" strike="noStrike" dirty="0">
                          <a:effectLst/>
                          <a:latin typeface="Arial" pitchFamily="34" charset="0"/>
                          <a:cs typeface="Arial" pitchFamily="34" charset="0"/>
                        </a:rPr>
                        <a:t>Capital</a:t>
                      </a:r>
                    </a:p>
                    <a:p>
                      <a:pPr algn="ctr" fontAlgn="b"/>
                      <a:r>
                        <a:rPr lang="en-US" sz="1600" b="1" u="none" strike="noStrike" dirty="0">
                          <a:effectLst/>
                          <a:latin typeface="Arial" pitchFamily="34" charset="0"/>
                          <a:cs typeface="Arial" pitchFamily="34" charset="0"/>
                        </a:rPr>
                        <a:t>($ billion)</a:t>
                      </a:r>
                      <a:endParaRPr lang="en-US" sz="16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latin typeface="Arial" pitchFamily="34" charset="0"/>
                          <a:cs typeface="Arial" pitchFamily="34" charset="0"/>
                        </a:rPr>
                        <a:t>ROA</a:t>
                      </a:r>
                      <a:r>
                        <a:rPr lang="en-US" sz="1600" b="1" u="none" strike="noStrike" baseline="0" dirty="0">
                          <a:effectLst/>
                          <a:latin typeface="Arial" pitchFamily="34" charset="0"/>
                          <a:cs typeface="Arial" pitchFamily="34" charset="0"/>
                        </a:rPr>
                        <a:t> </a:t>
                      </a:r>
                      <a:r>
                        <a:rPr lang="en-US" sz="1600" b="1" u="none" strike="noStrike" dirty="0">
                          <a:effectLst/>
                          <a:latin typeface="Arial" pitchFamily="34" charset="0"/>
                          <a:cs typeface="Arial" pitchFamily="34" charset="0"/>
                        </a:rPr>
                        <a:t>(%)</a:t>
                      </a:r>
                      <a:endParaRPr lang="en-US" sz="16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latin typeface="Arial" pitchFamily="34" charset="0"/>
                          <a:cs typeface="Arial" pitchFamily="34" charset="0"/>
                        </a:rPr>
                        <a:t>Cost of</a:t>
                      </a:r>
                      <a:r>
                        <a:rPr lang="en-US" sz="1600" b="1" u="none" strike="noStrike" baseline="0" dirty="0">
                          <a:effectLst/>
                          <a:latin typeface="Arial" pitchFamily="34" charset="0"/>
                          <a:cs typeface="Arial" pitchFamily="34" charset="0"/>
                        </a:rPr>
                        <a:t> </a:t>
                      </a:r>
                      <a:r>
                        <a:rPr lang="en-US" sz="1600" b="1" u="none" strike="noStrike" dirty="0">
                          <a:effectLst/>
                          <a:latin typeface="Arial" pitchFamily="34" charset="0"/>
                          <a:cs typeface="Arial" pitchFamily="34" charset="0"/>
                        </a:rPr>
                        <a:t>Capital (%)</a:t>
                      </a:r>
                      <a:endParaRPr lang="en-US" sz="16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4404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latin typeface="Arial" pitchFamily="34" charset="0"/>
                          <a:cs typeface="Arial" pitchFamily="34" charset="0"/>
                        </a:rPr>
                        <a:t>Apple</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600" u="none" strike="noStrike" dirty="0">
                          <a:effectLst/>
                          <a:latin typeface="Arial" pitchFamily="34" charset="0"/>
                          <a:cs typeface="Arial" pitchFamily="34" charset="0"/>
                        </a:rPr>
                        <a:t>AAPL</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indent="114300" algn="ctr" fontAlgn="b"/>
                      <a:r>
                        <a:rPr lang="en-US" sz="1600" u="none" strike="noStrike" dirty="0">
                          <a:effectLst/>
                          <a:latin typeface="Arial" pitchFamily="34" charset="0"/>
                          <a:cs typeface="Arial" pitchFamily="34" charset="0"/>
                        </a:rPr>
                        <a:t>5.28</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220.07</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11.85</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9.45</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440439">
                <a:tc>
                  <a:txBody>
                    <a:bodyPr/>
                    <a:lstStyle/>
                    <a:p>
                      <a:pPr algn="l" fontAlgn="b"/>
                      <a:r>
                        <a:rPr lang="en-US" sz="1600" u="none" strike="noStrike" dirty="0">
                          <a:effectLst/>
                          <a:latin typeface="Arial" pitchFamily="34" charset="0"/>
                          <a:cs typeface="Arial" pitchFamily="34" charset="0"/>
                        </a:rPr>
                        <a:t>Home Depot </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600" u="none" strike="noStrike" dirty="0">
                          <a:effectLst/>
                          <a:latin typeface="Arial" pitchFamily="34" charset="0"/>
                          <a:cs typeface="Arial" pitchFamily="34" charset="0"/>
                        </a:rPr>
                        <a:t>HD</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r>
                        <a:rPr lang="en-US" sz="1600" u="none" strike="noStrike" dirty="0">
                          <a:effectLst/>
                          <a:latin typeface="Arial" pitchFamily="34" charset="0"/>
                          <a:cs typeface="Arial" pitchFamily="34" charset="0"/>
                        </a:rPr>
                        <a:t>3.27</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tab pos="285750" algn="l"/>
                        </a:tabLst>
                      </a:pPr>
                      <a:r>
                        <a:rPr lang="en-US" sz="1600" u="none" strike="noStrike" dirty="0">
                          <a:effectLst/>
                          <a:latin typeface="Arial" pitchFamily="34" charset="0"/>
                          <a:cs typeface="Arial" pitchFamily="34" charset="0"/>
                        </a:rPr>
                        <a:t>27.93</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19.76</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8.05</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440439">
                <a:tc>
                  <a:txBody>
                    <a:bodyPr/>
                    <a:lstStyle/>
                    <a:p>
                      <a:pPr algn="l" fontAlgn="b"/>
                      <a:r>
                        <a:rPr lang="en-US" sz="1600" u="none" strike="noStrike" dirty="0" err="1">
                          <a:effectLst/>
                          <a:latin typeface="Arial" pitchFamily="34" charset="0"/>
                          <a:cs typeface="Arial" pitchFamily="34" charset="0"/>
                        </a:rPr>
                        <a:t>Walmart</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600" u="none" strike="noStrike" dirty="0">
                          <a:effectLst/>
                          <a:latin typeface="Arial" pitchFamily="34" charset="0"/>
                          <a:cs typeface="Arial" pitchFamily="34" charset="0"/>
                        </a:rPr>
                        <a:t>WMT</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r>
                        <a:rPr lang="en-US" sz="1600" u="none" strike="noStrike" dirty="0">
                          <a:effectLst/>
                          <a:latin typeface="Arial" pitchFamily="34" charset="0"/>
                          <a:cs typeface="Arial" pitchFamily="34" charset="0"/>
                        </a:rPr>
                        <a:t>3.16</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123.97</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tab pos="171450" algn="l"/>
                        </a:tabLst>
                      </a:pPr>
                      <a:r>
                        <a:rPr lang="en-US" sz="1600" u="none" strike="noStrike" dirty="0">
                          <a:effectLst/>
                          <a:latin typeface="Arial" pitchFamily="34" charset="0"/>
                          <a:cs typeface="Arial" pitchFamily="34" charset="0"/>
                        </a:rPr>
                        <a:t>7.14</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4.59</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440439">
                <a:tc>
                  <a:txBody>
                    <a:bodyPr/>
                    <a:lstStyle/>
                    <a:p>
                      <a:pPr algn="l" fontAlgn="b"/>
                      <a:r>
                        <a:rPr lang="en-US" sz="1600" u="none" strike="noStrike" dirty="0">
                          <a:effectLst/>
                          <a:latin typeface="Arial" pitchFamily="34" charset="0"/>
                          <a:cs typeface="Arial" pitchFamily="34" charset="0"/>
                        </a:rPr>
                        <a:t>Microsoft</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600" u="none" strike="noStrike" dirty="0">
                          <a:effectLst/>
                          <a:latin typeface="Arial" pitchFamily="34" charset="0"/>
                          <a:cs typeface="Arial" pitchFamily="34" charset="0"/>
                        </a:rPr>
                        <a:t>MSFT</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tab pos="228600" algn="l"/>
                          <a:tab pos="285750" algn="l"/>
                          <a:tab pos="400050" algn="l"/>
                        </a:tabLst>
                      </a:pPr>
                      <a:r>
                        <a:rPr lang="en-US" sz="1600" u="none" strike="noStrike" dirty="0">
                          <a:effectLst/>
                          <a:latin typeface="Arial" pitchFamily="34" charset="0"/>
                          <a:cs typeface="Arial" pitchFamily="34" charset="0"/>
                        </a:rPr>
                        <a:t>2.26</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164.37 </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pPr>
                      <a:r>
                        <a:rPr lang="en-US" sz="1600" u="none" strike="noStrike" dirty="0">
                          <a:effectLst/>
                          <a:latin typeface="Arial" pitchFamily="34" charset="0"/>
                          <a:cs typeface="Arial" pitchFamily="34" charset="0"/>
                        </a:rPr>
                        <a:t>9.41</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8.04</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440439">
                <a:tc>
                  <a:txBody>
                    <a:bodyPr/>
                    <a:lstStyle/>
                    <a:p>
                      <a:pPr algn="l" fontAlgn="b"/>
                      <a:r>
                        <a:rPr lang="en-US" sz="1600" u="none" strike="noStrike" dirty="0">
                          <a:effectLst/>
                          <a:latin typeface="Arial" pitchFamily="34" charset="0"/>
                          <a:cs typeface="Arial" pitchFamily="34" charset="0"/>
                        </a:rPr>
                        <a:t>Intel</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600" u="none" strike="noStrike" dirty="0">
                          <a:effectLst/>
                          <a:latin typeface="Arial" pitchFamily="34" charset="0"/>
                          <a:cs typeface="Arial" pitchFamily="34" charset="0"/>
                        </a:rPr>
                        <a:t>INTC</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r>
                        <a:rPr lang="en-US" sz="1600" u="none" strike="noStrike" dirty="0">
                          <a:effectLst/>
                          <a:latin typeface="Arial" pitchFamily="34" charset="0"/>
                          <a:cs typeface="Arial" pitchFamily="34" charset="0"/>
                        </a:rPr>
                        <a:t>0.60</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tab pos="285750" algn="l"/>
                        </a:tabLst>
                      </a:pPr>
                      <a:r>
                        <a:rPr lang="en-US" sz="1600" u="none" strike="noStrike" dirty="0">
                          <a:effectLst/>
                          <a:latin typeface="Arial" pitchFamily="34" charset="0"/>
                          <a:cs typeface="Arial" pitchFamily="34" charset="0"/>
                        </a:rPr>
                        <a:t>91.28</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tab pos="228600" algn="l"/>
                        </a:tabLst>
                      </a:pPr>
                      <a:r>
                        <a:rPr lang="en-US" sz="1600" u="none" strike="noStrike" dirty="0">
                          <a:effectLst/>
                          <a:latin typeface="Arial" pitchFamily="34" charset="0"/>
                          <a:cs typeface="Arial" pitchFamily="34" charset="0"/>
                        </a:rPr>
                        <a:t>8.78</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8.12</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440439">
                <a:tc>
                  <a:txBody>
                    <a:bodyPr/>
                    <a:lstStyle/>
                    <a:p>
                      <a:pPr algn="l" fontAlgn="b"/>
                      <a:r>
                        <a:rPr lang="en-US" sz="1600" u="none" strike="noStrike" dirty="0">
                          <a:effectLst/>
                          <a:latin typeface="Arial" pitchFamily="34" charset="0"/>
                          <a:cs typeface="Arial" pitchFamily="34" charset="0"/>
                        </a:rPr>
                        <a:t>Walt Disney</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600" u="none" strike="noStrike" dirty="0">
                          <a:effectLst/>
                          <a:latin typeface="Arial" pitchFamily="34" charset="0"/>
                          <a:cs typeface="Arial" pitchFamily="34" charset="0"/>
                        </a:rPr>
                        <a:t>DIS</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pPr>
                      <a:r>
                        <a:rPr lang="en-US" sz="1600" u="none" strike="noStrike" dirty="0">
                          <a:effectLst/>
                          <a:latin typeface="Arial" pitchFamily="34" charset="0"/>
                          <a:cs typeface="Arial" pitchFamily="34" charset="0"/>
                        </a:rPr>
                        <a:t>0.44</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r>
                        <a:rPr lang="en-US" sz="1600" u="none" strike="noStrike" dirty="0">
                          <a:effectLst/>
                          <a:latin typeface="Arial" pitchFamily="34" charset="0"/>
                          <a:cs typeface="Arial" pitchFamily="34" charset="0"/>
                        </a:rPr>
                        <a:t>63.15</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tab pos="228600" algn="l"/>
                        </a:tabLst>
                      </a:pPr>
                      <a:r>
                        <a:rPr lang="en-US" sz="1600" u="none" strike="noStrike" dirty="0">
                          <a:effectLst/>
                          <a:latin typeface="Arial" pitchFamily="34" charset="0"/>
                          <a:cs typeface="Arial" pitchFamily="34" charset="0"/>
                        </a:rPr>
                        <a:t>9.75</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9.05</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440439">
                <a:tc>
                  <a:txBody>
                    <a:bodyPr/>
                    <a:lstStyle/>
                    <a:p>
                      <a:pPr algn="l" fontAlgn="b"/>
                      <a:r>
                        <a:rPr lang="en-US" sz="1600" u="none" strike="noStrike" dirty="0">
                          <a:effectLst/>
                          <a:latin typeface="Arial" pitchFamily="34" charset="0"/>
                          <a:cs typeface="Arial" pitchFamily="34" charset="0"/>
                        </a:rPr>
                        <a:t>AT&amp;T</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600" u="none" strike="noStrike" dirty="0">
                          <a:effectLst/>
                          <a:latin typeface="Arial" pitchFamily="34" charset="0"/>
                          <a:cs typeface="Arial" pitchFamily="34" charset="0"/>
                        </a:rPr>
                        <a:t>T</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0" algn="ctr" fontAlgn="b">
                        <a:tabLst/>
                      </a:pPr>
                      <a:r>
                        <a:rPr lang="en-US" sz="1600" u="none" strike="noStrike" dirty="0">
                          <a:effectLst/>
                          <a:latin typeface="Arial" pitchFamily="34" charset="0"/>
                          <a:cs typeface="Arial" pitchFamily="34" charset="0"/>
                        </a:rPr>
                        <a:t>−2.35</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250.28</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pPr>
                      <a:r>
                        <a:rPr lang="en-US" sz="1600" u="none" strike="noStrike" dirty="0">
                          <a:effectLst/>
                          <a:latin typeface="Arial" pitchFamily="34" charset="0"/>
                          <a:cs typeface="Arial" pitchFamily="34" charset="0"/>
                        </a:rPr>
                        <a:t>4.07</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5.01</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440439">
                <a:tc>
                  <a:txBody>
                    <a:bodyPr/>
                    <a:lstStyle/>
                    <a:p>
                      <a:pPr algn="l" fontAlgn="b"/>
                      <a:r>
                        <a:rPr lang="en-US" sz="1600" u="none" strike="noStrike" dirty="0">
                          <a:effectLst/>
                          <a:latin typeface="Arial" pitchFamily="34" charset="0"/>
                          <a:cs typeface="Arial" pitchFamily="34" charset="0"/>
                        </a:rPr>
                        <a:t>Honda</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600" u="none" strike="noStrike" dirty="0">
                          <a:effectLst/>
                          <a:latin typeface="Arial" pitchFamily="34" charset="0"/>
                          <a:cs typeface="Arial" pitchFamily="34" charset="0"/>
                        </a:rPr>
                        <a:t>HMC</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−4.10</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124.56</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114300" algn="ctr" fontAlgn="b">
                        <a:tabLst/>
                      </a:pPr>
                      <a:r>
                        <a:rPr lang="en-US" sz="1600" u="none" strike="noStrike" dirty="0">
                          <a:effectLst/>
                          <a:latin typeface="Arial" pitchFamily="34" charset="0"/>
                          <a:cs typeface="Arial" pitchFamily="34" charset="0"/>
                        </a:rPr>
                        <a:t>2.13  </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600" u="none" strike="noStrike" dirty="0">
                          <a:effectLst/>
                          <a:latin typeface="Arial" pitchFamily="34" charset="0"/>
                          <a:cs typeface="Arial" pitchFamily="34" charset="0"/>
                        </a:rPr>
                        <a:t>5.42</a:t>
                      </a:r>
                      <a:endParaRPr lang="en-US" sz="16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bl>
          </a:graphicData>
        </a:graphic>
      </p:graphicFrame>
    </p:spTree>
    <p:custDataLst>
      <p:tags r:id="rId1"/>
    </p:custDataLst>
    <p:extLst>
      <p:ext uri="{BB962C8B-B14F-4D97-AF65-F5344CB8AC3E}">
        <p14:creationId xmlns:p14="http://schemas.microsoft.com/office/powerpoint/2010/main" val="2402269287"/>
      </p:ext>
    </p:extLst>
  </p:cSld>
  <p:clrMapOvr>
    <a:masterClrMapping/>
  </p:clrMapOvr>
  <mc:AlternateContent xmlns:mc="http://schemas.openxmlformats.org/markup-compatibility/2006" xmlns:p14="http://schemas.microsoft.com/office/powerpoint/2010/main">
    <mc:Choice Requires="p14">
      <p:transition spd="slow" p14:dur="2000" advTm="160847"/>
    </mc:Choice>
    <mc:Fallback xmlns="">
      <p:transition spd="slow" advTm="160847"/>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14.4 Ratio </a:t>
            </a:r>
            <a:r>
              <a:rPr lang="en-US" dirty="0" smtClean="0"/>
              <a:t>Analysis</a:t>
            </a:r>
            <a:endParaRPr lang="ru-RU" dirty="0"/>
          </a:p>
        </p:txBody>
      </p:sp>
      <p:sp>
        <p:nvSpPr>
          <p:cNvPr id="17" name="Content Placeholder 16"/>
          <p:cNvSpPr>
            <a:spLocks noGrp="1"/>
          </p:cNvSpPr>
          <p:nvPr>
            <p:ph sz="quarter" idx="10"/>
          </p:nvPr>
        </p:nvSpPr>
        <p:spPr>
          <a:xfrm>
            <a:off x="281940" y="1447800"/>
            <a:ext cx="8557260" cy="1066800"/>
          </a:xfrm>
        </p:spPr>
        <p:txBody>
          <a:bodyPr>
            <a:normAutofit/>
          </a:bodyPr>
          <a:lstStyle/>
          <a:p>
            <a:pPr marL="0" indent="0">
              <a:buNone/>
            </a:pPr>
            <a:r>
              <a:rPr lang="en-US" dirty="0"/>
              <a:t>Decomposition of ROE</a:t>
            </a:r>
          </a:p>
          <a:p>
            <a:r>
              <a:rPr lang="en-US" dirty="0"/>
              <a:t>DuPont system</a:t>
            </a:r>
          </a:p>
        </p:txBody>
      </p:sp>
      <p:graphicFrame>
        <p:nvGraphicFramePr>
          <p:cNvPr id="3" name="Object 2"/>
          <p:cNvGraphicFramePr>
            <a:graphicFrameLocks noChangeAspect="1"/>
          </p:cNvGraphicFramePr>
          <p:nvPr>
            <p:extLst>
              <p:ext uri="{D42A27DB-BD31-4B8C-83A1-F6EECF244321}">
                <p14:modId xmlns:p14="http://schemas.microsoft.com/office/powerpoint/2010/main" val="1214472318"/>
              </p:ext>
            </p:extLst>
          </p:nvPr>
        </p:nvGraphicFramePr>
        <p:xfrm>
          <a:off x="478339" y="2590800"/>
          <a:ext cx="8437061" cy="764961"/>
        </p:xfrm>
        <a:graphic>
          <a:graphicData uri="http://schemas.openxmlformats.org/presentationml/2006/ole">
            <mc:AlternateContent xmlns:mc="http://schemas.openxmlformats.org/markup-compatibility/2006">
              <mc:Choice xmlns:v="urn:schemas-microsoft-com:vml" Requires="v">
                <p:oleObj spid="_x0000_s2142" name="Equation" r:id="rId4" imgW="4762440" imgH="431640" progId="Equation.DSMT4">
                  <p:embed/>
                </p:oleObj>
              </mc:Choice>
              <mc:Fallback>
                <p:oleObj name="Equation" r:id="rId4" imgW="4762440" imgH="431640" progId="Equation.DSMT4">
                  <p:embed/>
                  <p:pic>
                    <p:nvPicPr>
                      <p:cNvPr id="0" name=""/>
                      <p:cNvPicPr/>
                      <p:nvPr/>
                    </p:nvPicPr>
                    <p:blipFill>
                      <a:blip r:embed="rId5"/>
                      <a:stretch>
                        <a:fillRect/>
                      </a:stretch>
                    </p:blipFill>
                    <p:spPr>
                      <a:xfrm>
                        <a:off x="478339" y="2590800"/>
                        <a:ext cx="8437061" cy="764961"/>
                      </a:xfrm>
                      <a:prstGeom prst="rect">
                        <a:avLst/>
                      </a:prstGeom>
                    </p:spPr>
                  </p:pic>
                </p:oleObj>
              </mc:Fallback>
            </mc:AlternateContent>
          </a:graphicData>
        </a:graphic>
      </p:graphicFrame>
      <p:sp>
        <p:nvSpPr>
          <p:cNvPr id="2" name="Content Placeholder 1"/>
          <p:cNvSpPr>
            <a:spLocks noGrp="1"/>
          </p:cNvSpPr>
          <p:nvPr>
            <p:ph sz="quarter" idx="11"/>
          </p:nvPr>
        </p:nvSpPr>
        <p:spPr>
          <a:xfrm>
            <a:off x="281940" y="3581400"/>
            <a:ext cx="8557260" cy="2667000"/>
          </a:xfrm>
        </p:spPr>
        <p:txBody>
          <a:bodyPr>
            <a:normAutofit/>
          </a:bodyPr>
          <a:lstStyle/>
          <a:p>
            <a:r>
              <a:rPr lang="en-US" dirty="0">
                <a:solidFill>
                  <a:srgbClr val="C00000"/>
                </a:solidFill>
              </a:rPr>
              <a:t>P</a:t>
            </a:r>
            <a:r>
              <a:rPr lang="en-US" dirty="0" smtClean="0">
                <a:solidFill>
                  <a:srgbClr val="C00000"/>
                </a:solidFill>
              </a:rPr>
              <a:t>rofit margins</a:t>
            </a:r>
            <a:endParaRPr lang="en-US" dirty="0">
              <a:solidFill>
                <a:srgbClr val="C00000"/>
              </a:solidFill>
            </a:endParaRPr>
          </a:p>
          <a:p>
            <a:pPr lvl="1"/>
            <a:r>
              <a:rPr lang="en-US" dirty="0" smtClean="0"/>
              <a:t>(Net profit)/(Pretax profit) = E/EBT = tax burden ratio</a:t>
            </a:r>
          </a:p>
          <a:p>
            <a:pPr lvl="1"/>
            <a:r>
              <a:rPr lang="en-US" dirty="0" smtClean="0"/>
              <a:t>(Pretax profit)/EBIT = interest-burden ratio </a:t>
            </a:r>
            <a:r>
              <a:rPr lang="en-US" u="sng" dirty="0" smtClean="0"/>
              <a:t>&lt;</a:t>
            </a:r>
            <a:r>
              <a:rPr lang="en-US" dirty="0" smtClean="0"/>
              <a:t> 1.0</a:t>
            </a:r>
          </a:p>
          <a:p>
            <a:pPr lvl="1"/>
            <a:r>
              <a:rPr lang="en-US" dirty="0"/>
              <a:t>EBIT/Sales = </a:t>
            </a:r>
            <a:r>
              <a:rPr lang="en-US" dirty="0" smtClean="0"/>
              <a:t>operating </a:t>
            </a:r>
            <a:r>
              <a:rPr lang="en-US" dirty="0"/>
              <a:t>profit margin</a:t>
            </a:r>
            <a:endParaRPr lang="en-US" dirty="0" smtClean="0"/>
          </a:p>
          <a:p>
            <a:pPr lvl="1"/>
            <a:r>
              <a:rPr lang="en-US" dirty="0" smtClean="0"/>
              <a:t>Net profit margin = (Net income)/Sales</a:t>
            </a:r>
            <a:endParaRPr lang="en-US" dirty="0"/>
          </a:p>
        </p:txBody>
      </p:sp>
      <p:sp>
        <p:nvSpPr>
          <p:cNvPr id="4" name="Left Bracket 3"/>
          <p:cNvSpPr/>
          <p:nvPr/>
        </p:nvSpPr>
        <p:spPr>
          <a:xfrm>
            <a:off x="2670048" y="2514600"/>
            <a:ext cx="73152" cy="841161"/>
          </a:xfrm>
          <a:prstGeom prst="leftBracket">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ket 4"/>
          <p:cNvSpPr/>
          <p:nvPr/>
        </p:nvSpPr>
        <p:spPr>
          <a:xfrm>
            <a:off x="6708648" y="2514600"/>
            <a:ext cx="73152" cy="841248"/>
          </a:xfrm>
          <a:prstGeom prst="rightBracket">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ustDataLst>
      <p:tags r:id="rId2"/>
    </p:custDataLst>
    <p:extLst>
      <p:ext uri="{BB962C8B-B14F-4D97-AF65-F5344CB8AC3E}">
        <p14:creationId xmlns:p14="http://schemas.microsoft.com/office/powerpoint/2010/main" val="1480979890"/>
      </p:ext>
    </p:extLst>
  </p:cSld>
  <p:clrMapOvr>
    <a:masterClrMapping/>
  </p:clrMapOvr>
  <mc:AlternateContent xmlns:mc="http://schemas.openxmlformats.org/markup-compatibility/2006" xmlns:p14="http://schemas.microsoft.com/office/powerpoint/2010/main">
    <mc:Choice Requires="p14">
      <p:transition spd="slow" p14:dur="2000" advTm="294266"/>
    </mc:Choice>
    <mc:Fallback xmlns="">
      <p:transition spd="slow" advTm="2942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4"/>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14.4 Ratio </a:t>
            </a:r>
            <a:r>
              <a:rPr lang="en-US" dirty="0" smtClean="0"/>
              <a:t>Analysis</a:t>
            </a:r>
            <a:endParaRPr lang="ru-RU" dirty="0"/>
          </a:p>
        </p:txBody>
      </p:sp>
      <p:sp>
        <p:nvSpPr>
          <p:cNvPr id="17" name="Content Placeholder 16"/>
          <p:cNvSpPr>
            <a:spLocks noGrp="1"/>
          </p:cNvSpPr>
          <p:nvPr>
            <p:ph sz="quarter" idx="10"/>
          </p:nvPr>
        </p:nvSpPr>
        <p:spPr>
          <a:xfrm>
            <a:off x="342900" y="3744912"/>
            <a:ext cx="8534400" cy="2333839"/>
          </a:xfrm>
        </p:spPr>
        <p:txBody>
          <a:bodyPr/>
          <a:lstStyle/>
          <a:p>
            <a:pPr marL="0" indent="0">
              <a:buNone/>
            </a:pPr>
            <a:r>
              <a:rPr lang="en-US" dirty="0"/>
              <a:t>Decomposition of ROE</a:t>
            </a:r>
          </a:p>
          <a:p>
            <a:pPr>
              <a:spcBef>
                <a:spcPts val="1000"/>
              </a:spcBef>
            </a:pPr>
            <a:r>
              <a:rPr lang="en-US" dirty="0"/>
              <a:t>Total asset turnover (ATO</a:t>
            </a:r>
            <a:r>
              <a:rPr lang="en-US" dirty="0" smtClean="0"/>
              <a:t>) = Sales/(Total assets</a:t>
            </a:r>
            <a:r>
              <a:rPr lang="en-US" dirty="0"/>
              <a:t>)</a:t>
            </a:r>
          </a:p>
          <a:p>
            <a:pPr>
              <a:spcBef>
                <a:spcPts val="1000"/>
              </a:spcBef>
            </a:pPr>
            <a:r>
              <a:rPr lang="en-US" dirty="0" smtClean="0"/>
              <a:t>Equity multiplier = (Total assets)/Equity</a:t>
            </a:r>
          </a:p>
          <a:p>
            <a:pPr>
              <a:spcBef>
                <a:spcPts val="1000"/>
              </a:spcBef>
            </a:pPr>
            <a:r>
              <a:rPr lang="en-US" dirty="0" smtClean="0"/>
              <a:t>ROE = (Net profit)/(Total assets) x Equity multiplier</a:t>
            </a:r>
            <a:endParaRPr lang="en-US" dirty="0"/>
          </a:p>
        </p:txBody>
      </p:sp>
      <p:sp>
        <p:nvSpPr>
          <p:cNvPr id="4" name="Content Placeholder 16"/>
          <p:cNvSpPr>
            <a:spLocks noGrp="1"/>
          </p:cNvSpPr>
          <p:nvPr>
            <p:ph sz="quarter" idx="10"/>
          </p:nvPr>
        </p:nvSpPr>
        <p:spPr>
          <a:xfrm>
            <a:off x="281940" y="1447800"/>
            <a:ext cx="8557260" cy="1066800"/>
          </a:xfrm>
        </p:spPr>
        <p:txBody>
          <a:bodyPr>
            <a:normAutofit/>
          </a:bodyPr>
          <a:lstStyle/>
          <a:p>
            <a:pPr marL="0" indent="0">
              <a:buNone/>
            </a:pPr>
            <a:r>
              <a:rPr lang="en-US" dirty="0"/>
              <a:t>Decomposition of ROE</a:t>
            </a:r>
          </a:p>
          <a:p>
            <a:r>
              <a:rPr lang="en-US" dirty="0"/>
              <a:t>DuPont system</a:t>
            </a:r>
          </a:p>
        </p:txBody>
      </p:sp>
      <p:graphicFrame>
        <p:nvGraphicFramePr>
          <p:cNvPr id="5" name="Object 4"/>
          <p:cNvGraphicFramePr>
            <a:graphicFrameLocks noChangeAspect="1"/>
          </p:cNvGraphicFramePr>
          <p:nvPr>
            <p:extLst>
              <p:ext uri="{D42A27DB-BD31-4B8C-83A1-F6EECF244321}">
                <p14:modId xmlns:p14="http://schemas.microsoft.com/office/powerpoint/2010/main" val="2326167518"/>
              </p:ext>
            </p:extLst>
          </p:nvPr>
        </p:nvGraphicFramePr>
        <p:xfrm>
          <a:off x="478339" y="2590800"/>
          <a:ext cx="8437061" cy="764961"/>
        </p:xfrm>
        <a:graphic>
          <a:graphicData uri="http://schemas.openxmlformats.org/presentationml/2006/ole">
            <mc:AlternateContent xmlns:mc="http://schemas.openxmlformats.org/markup-compatibility/2006">
              <mc:Choice xmlns:v="urn:schemas-microsoft-com:vml" Requires="v">
                <p:oleObj spid="_x0000_s9224" name="Equation" r:id="rId4" imgW="4762440" imgH="431640" progId="Equation.DSMT4">
                  <p:embed/>
                </p:oleObj>
              </mc:Choice>
              <mc:Fallback>
                <p:oleObj name="Equation" r:id="rId4" imgW="4762440" imgH="431640" progId="Equation.DSMT4">
                  <p:embed/>
                  <p:pic>
                    <p:nvPicPr>
                      <p:cNvPr id="0" name=""/>
                      <p:cNvPicPr/>
                      <p:nvPr/>
                    </p:nvPicPr>
                    <p:blipFill>
                      <a:blip r:embed="rId5"/>
                      <a:stretch>
                        <a:fillRect/>
                      </a:stretch>
                    </p:blipFill>
                    <p:spPr>
                      <a:xfrm>
                        <a:off x="478339" y="2590800"/>
                        <a:ext cx="8437061" cy="764961"/>
                      </a:xfrm>
                      <a:prstGeom prst="rect">
                        <a:avLst/>
                      </a:prstGeom>
                    </p:spPr>
                  </p:pic>
                </p:oleObj>
              </mc:Fallback>
            </mc:AlternateContent>
          </a:graphicData>
        </a:graphic>
      </p:graphicFrame>
      <p:sp>
        <p:nvSpPr>
          <p:cNvPr id="6" name="Left Bracket 5"/>
          <p:cNvSpPr/>
          <p:nvPr/>
        </p:nvSpPr>
        <p:spPr>
          <a:xfrm>
            <a:off x="6937248" y="2514600"/>
            <a:ext cx="73152" cy="841161"/>
          </a:xfrm>
          <a:prstGeom prst="leftBracket">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ket 6"/>
          <p:cNvSpPr/>
          <p:nvPr/>
        </p:nvSpPr>
        <p:spPr>
          <a:xfrm>
            <a:off x="8918448" y="2514600"/>
            <a:ext cx="73152" cy="841248"/>
          </a:xfrm>
          <a:prstGeom prst="rightBracket">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ustDataLst>
      <p:tags r:id="rId2"/>
    </p:custDataLst>
    <p:extLst>
      <p:ext uri="{BB962C8B-B14F-4D97-AF65-F5344CB8AC3E}">
        <p14:creationId xmlns:p14="http://schemas.microsoft.com/office/powerpoint/2010/main" val="2955867996"/>
      </p:ext>
    </p:extLst>
  </p:cSld>
  <p:clrMapOvr>
    <a:masterClrMapping/>
  </p:clrMapOvr>
  <mc:AlternateContent xmlns:mc="http://schemas.openxmlformats.org/markup-compatibility/2006" xmlns:p14="http://schemas.microsoft.com/office/powerpoint/2010/main">
    <mc:Choice Requires="p14">
      <p:transition spd="slow" p14:dur="2000" advTm="158983"/>
    </mc:Choice>
    <mc:Fallback xmlns="">
      <p:transition spd="slow" advTm="1589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14.4 Ratio </a:t>
            </a:r>
            <a:r>
              <a:rPr lang="en-US" dirty="0" smtClean="0"/>
              <a:t>Analysis</a:t>
            </a:r>
            <a:endParaRPr lang="ru-RU" dirty="0"/>
          </a:p>
        </p:txBody>
      </p:sp>
      <p:sp>
        <p:nvSpPr>
          <p:cNvPr id="17" name="Content Placeholder 16"/>
          <p:cNvSpPr>
            <a:spLocks noGrp="1"/>
          </p:cNvSpPr>
          <p:nvPr>
            <p:ph sz="quarter" idx="10"/>
          </p:nvPr>
        </p:nvSpPr>
        <p:spPr>
          <a:xfrm>
            <a:off x="304800" y="1143000"/>
            <a:ext cx="8534400" cy="2286000"/>
          </a:xfrm>
        </p:spPr>
        <p:txBody>
          <a:bodyPr/>
          <a:lstStyle/>
          <a:p>
            <a:pPr marL="0" indent="0">
              <a:buNone/>
            </a:pPr>
            <a:r>
              <a:rPr lang="en-US" dirty="0" smtClean="0"/>
              <a:t>Leverage ratios</a:t>
            </a:r>
            <a:endParaRPr lang="en-US" dirty="0"/>
          </a:p>
          <a:p>
            <a:pPr>
              <a:spcBef>
                <a:spcPts val="1000"/>
              </a:spcBef>
            </a:pPr>
            <a:r>
              <a:rPr lang="en-US" dirty="0"/>
              <a:t>Interest coverage ratio</a:t>
            </a:r>
          </a:p>
          <a:p>
            <a:pPr lvl="1">
              <a:spcBef>
                <a:spcPts val="1000"/>
              </a:spcBef>
              <a:buFont typeface="Arial" pitchFamily="34" charset="0"/>
              <a:buChar char="•"/>
            </a:pPr>
            <a:r>
              <a:rPr lang="en-US" dirty="0"/>
              <a:t>Financial leverage measure</a:t>
            </a:r>
          </a:p>
          <a:p>
            <a:pPr lvl="1">
              <a:spcBef>
                <a:spcPts val="1000"/>
              </a:spcBef>
              <a:buFont typeface="Arial" pitchFamily="34" charset="0"/>
              <a:buChar char="•"/>
            </a:pPr>
            <a:r>
              <a:rPr lang="en-US" dirty="0" smtClean="0"/>
              <a:t>TIE ratio = EBIT/(Interest expense)</a:t>
            </a:r>
            <a:endParaRPr lang="en-US" dirty="0"/>
          </a:p>
        </p:txBody>
      </p:sp>
      <p:sp>
        <p:nvSpPr>
          <p:cNvPr id="9" name="Content Placeholder 16"/>
          <p:cNvSpPr>
            <a:spLocks noGrp="1"/>
          </p:cNvSpPr>
          <p:nvPr>
            <p:ph sz="quarter" idx="10"/>
          </p:nvPr>
        </p:nvSpPr>
        <p:spPr>
          <a:xfrm>
            <a:off x="304800" y="3124200"/>
            <a:ext cx="8534400" cy="2209800"/>
          </a:xfrm>
        </p:spPr>
        <p:txBody>
          <a:bodyPr/>
          <a:lstStyle/>
          <a:p>
            <a:pPr>
              <a:spcBef>
                <a:spcPts val="1000"/>
              </a:spcBef>
            </a:pPr>
            <a:r>
              <a:rPr lang="en-US" dirty="0" smtClean="0"/>
              <a:t>Debt ratio</a:t>
            </a:r>
            <a:endParaRPr lang="en-US" dirty="0"/>
          </a:p>
          <a:p>
            <a:pPr lvl="1">
              <a:spcBef>
                <a:spcPts val="1000"/>
              </a:spcBef>
              <a:buFont typeface="Arial" pitchFamily="34" charset="0"/>
              <a:buChar char="•"/>
            </a:pPr>
            <a:r>
              <a:rPr lang="en-US" dirty="0"/>
              <a:t>Measure of debt to total capitalization of </a:t>
            </a:r>
            <a:r>
              <a:rPr lang="en-US" dirty="0" smtClean="0"/>
              <a:t>firm</a:t>
            </a:r>
          </a:p>
          <a:p>
            <a:pPr lvl="1">
              <a:spcBef>
                <a:spcPts val="1000"/>
              </a:spcBef>
              <a:buFont typeface="Arial" pitchFamily="34" charset="0"/>
              <a:buChar char="•"/>
            </a:pPr>
            <a:r>
              <a:rPr lang="en-US" dirty="0" smtClean="0"/>
              <a:t>Debt ratio = (Total liabilities)/(Total assets)</a:t>
            </a:r>
            <a:endParaRPr lang="en-US" dirty="0"/>
          </a:p>
        </p:txBody>
      </p:sp>
      <p:sp>
        <p:nvSpPr>
          <p:cNvPr id="3" name="TextBox 2"/>
          <p:cNvSpPr txBox="1"/>
          <p:nvPr/>
        </p:nvSpPr>
        <p:spPr>
          <a:xfrm>
            <a:off x="381000" y="4770735"/>
            <a:ext cx="4926349" cy="461665"/>
          </a:xfrm>
          <a:prstGeom prst="rect">
            <a:avLst/>
          </a:prstGeom>
          <a:noFill/>
        </p:spPr>
        <p:txBody>
          <a:bodyPr wrap="none" rtlCol="0">
            <a:spAutoFit/>
          </a:bodyPr>
          <a:lstStyle/>
          <a:p>
            <a:r>
              <a:rPr lang="en-US" sz="2400" dirty="0" smtClean="0">
                <a:latin typeface="Arial" panose="020B0604020202020204" pitchFamily="34" charset="0"/>
                <a:cs typeface="Arial" panose="020B0604020202020204" pitchFamily="34" charset="0"/>
              </a:rPr>
              <a:t>Equity multiplier = leverage ratio  </a:t>
            </a:r>
            <a:endParaRPr lang="en-US" sz="2400" dirty="0">
              <a:latin typeface="Arial" panose="020B0604020202020204" pitchFamily="34" charset="0"/>
              <a:cs typeface="Arial" panose="020B0604020202020204" pitchFamily="34"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3591515549"/>
              </p:ext>
            </p:extLst>
          </p:nvPr>
        </p:nvGraphicFramePr>
        <p:xfrm>
          <a:off x="4876800" y="4648200"/>
          <a:ext cx="3657600" cy="1727200"/>
        </p:xfrm>
        <a:graphic>
          <a:graphicData uri="http://schemas.openxmlformats.org/presentationml/2006/ole">
            <mc:AlternateContent xmlns:mc="http://schemas.openxmlformats.org/markup-compatibility/2006">
              <mc:Choice xmlns:v="urn:schemas-microsoft-com:vml" Requires="v">
                <p:oleObj spid="_x0000_s10249" name="Equation" r:id="rId4" imgW="1828800" imgH="863280" progId="Equation.DSMT4">
                  <p:embed/>
                </p:oleObj>
              </mc:Choice>
              <mc:Fallback>
                <p:oleObj name="Equation" r:id="rId4" imgW="1828800" imgH="863280" progId="Equation.DSMT4">
                  <p:embed/>
                  <p:pic>
                    <p:nvPicPr>
                      <p:cNvPr id="0" name=""/>
                      <p:cNvPicPr/>
                      <p:nvPr/>
                    </p:nvPicPr>
                    <p:blipFill>
                      <a:blip r:embed="rId5"/>
                      <a:stretch>
                        <a:fillRect/>
                      </a:stretch>
                    </p:blipFill>
                    <p:spPr>
                      <a:xfrm>
                        <a:off x="4876800" y="4648200"/>
                        <a:ext cx="3657600" cy="172720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1132479119"/>
      </p:ext>
    </p:extLst>
  </p:cSld>
  <p:clrMapOvr>
    <a:masterClrMapping/>
  </p:clrMapOvr>
  <mc:AlternateContent xmlns:mc="http://schemas.openxmlformats.org/markup-compatibility/2006" xmlns:p14="http://schemas.microsoft.com/office/powerpoint/2010/main">
    <mc:Choice Requires="p14">
      <p:transition spd="slow" p14:dur="2000" advTm="169778"/>
    </mc:Choice>
    <mc:Fallback xmlns="">
      <p:transition spd="slow" advTm="1697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bldLvl="3"/>
      <p:bldP spid="9" grpId="0" build="p" bldLvl="3"/>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14.4 Ratio </a:t>
            </a:r>
            <a:r>
              <a:rPr lang="en-US" dirty="0" smtClean="0"/>
              <a:t>Analysis</a:t>
            </a:r>
            <a:endParaRPr lang="ru-RU" dirty="0"/>
          </a:p>
        </p:txBody>
      </p:sp>
      <p:sp>
        <p:nvSpPr>
          <p:cNvPr id="17" name="Content Placeholder 16"/>
          <p:cNvSpPr>
            <a:spLocks noGrp="1"/>
          </p:cNvSpPr>
          <p:nvPr>
            <p:ph sz="quarter" idx="10"/>
          </p:nvPr>
        </p:nvSpPr>
        <p:spPr>
          <a:xfrm>
            <a:off x="279400" y="1752600"/>
            <a:ext cx="8534400" cy="4648200"/>
          </a:xfrm>
        </p:spPr>
        <p:txBody>
          <a:bodyPr>
            <a:normAutofit/>
          </a:bodyPr>
          <a:lstStyle/>
          <a:p>
            <a:pPr marL="0" indent="0">
              <a:buNone/>
            </a:pPr>
            <a:r>
              <a:rPr lang="en-US" dirty="0"/>
              <a:t>Decomposition of ROE</a:t>
            </a:r>
          </a:p>
          <a:p>
            <a:pPr>
              <a:spcBef>
                <a:spcPts val="1000"/>
              </a:spcBef>
            </a:pPr>
            <a:r>
              <a:rPr lang="en-US" dirty="0" smtClean="0"/>
              <a:t>ROE </a:t>
            </a:r>
            <a:r>
              <a:rPr lang="en-US" dirty="0"/>
              <a:t>= Tax burden </a:t>
            </a:r>
            <a:endParaRPr lang="en-US" dirty="0" smtClean="0"/>
          </a:p>
          <a:p>
            <a:pPr marL="0" indent="0">
              <a:spcBef>
                <a:spcPts val="1000"/>
              </a:spcBef>
              <a:buNone/>
              <a:tabLst>
                <a:tab pos="1371600" algn="l"/>
              </a:tabLst>
            </a:pPr>
            <a:r>
              <a:rPr lang="en-US" dirty="0"/>
              <a:t>	</a:t>
            </a:r>
            <a:r>
              <a:rPr lang="en-US" dirty="0" smtClean="0"/>
              <a:t>× </a:t>
            </a:r>
            <a:r>
              <a:rPr lang="en-US" dirty="0"/>
              <a:t>Interest burden </a:t>
            </a:r>
            <a:endParaRPr lang="en-US" dirty="0" smtClean="0"/>
          </a:p>
          <a:p>
            <a:pPr marL="914400" lvl="2" indent="0">
              <a:spcBef>
                <a:spcPts val="1000"/>
              </a:spcBef>
              <a:buNone/>
              <a:tabLst>
                <a:tab pos="1371600" algn="l"/>
              </a:tabLst>
            </a:pPr>
            <a:r>
              <a:rPr lang="en-US" sz="2600" dirty="0"/>
              <a:t>	</a:t>
            </a:r>
            <a:r>
              <a:rPr lang="en-US" sz="2600" dirty="0" smtClean="0"/>
              <a:t>× Operating profit margin </a:t>
            </a:r>
          </a:p>
          <a:p>
            <a:pPr marL="914400" lvl="2" indent="0">
              <a:spcBef>
                <a:spcPts val="1000"/>
              </a:spcBef>
              <a:buNone/>
              <a:tabLst>
                <a:tab pos="1371600" algn="l"/>
              </a:tabLst>
            </a:pPr>
            <a:r>
              <a:rPr lang="en-US" sz="2600" dirty="0"/>
              <a:t>	</a:t>
            </a:r>
            <a:r>
              <a:rPr lang="en-US" sz="2600" dirty="0" smtClean="0"/>
              <a:t>× Assets turnover </a:t>
            </a:r>
          </a:p>
          <a:p>
            <a:pPr marL="914400" lvl="2" indent="0">
              <a:spcBef>
                <a:spcPts val="1000"/>
              </a:spcBef>
              <a:buNone/>
              <a:tabLst>
                <a:tab pos="1371600" algn="l"/>
              </a:tabLst>
            </a:pPr>
            <a:r>
              <a:rPr lang="en-US" sz="2600" dirty="0"/>
              <a:t>	</a:t>
            </a:r>
            <a:r>
              <a:rPr lang="en-US" sz="2600" dirty="0" smtClean="0"/>
              <a:t>× </a:t>
            </a:r>
            <a:r>
              <a:rPr lang="en-US" sz="2600" dirty="0"/>
              <a:t>Leverage</a:t>
            </a:r>
          </a:p>
          <a:p>
            <a:pPr>
              <a:spcBef>
                <a:spcPts val="1000"/>
              </a:spcBef>
            </a:pPr>
            <a:r>
              <a:rPr lang="en-US" dirty="0"/>
              <a:t>ROA = Operating profit margin </a:t>
            </a:r>
            <a:r>
              <a:rPr lang="en-US" dirty="0" smtClean="0"/>
              <a:t>× Assets turnover</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539327222"/>
              </p:ext>
            </p:extLst>
          </p:nvPr>
        </p:nvGraphicFramePr>
        <p:xfrm>
          <a:off x="1587500" y="5416550"/>
          <a:ext cx="2222500" cy="984250"/>
        </p:xfrm>
        <a:graphic>
          <a:graphicData uri="http://schemas.openxmlformats.org/presentationml/2006/ole">
            <mc:AlternateContent xmlns:mc="http://schemas.openxmlformats.org/markup-compatibility/2006">
              <mc:Choice xmlns:v="urn:schemas-microsoft-com:vml" Requires="v">
                <p:oleObj spid="_x0000_s11272" name="Equation" r:id="rId4" imgW="888840" imgH="393480" progId="Equation.DSMT4">
                  <p:embed/>
                </p:oleObj>
              </mc:Choice>
              <mc:Fallback>
                <p:oleObj name="Equation" r:id="rId4" imgW="888840" imgH="393480" progId="Equation.DSMT4">
                  <p:embed/>
                  <p:pic>
                    <p:nvPicPr>
                      <p:cNvPr id="0" name=""/>
                      <p:cNvPicPr/>
                      <p:nvPr/>
                    </p:nvPicPr>
                    <p:blipFill>
                      <a:blip r:embed="rId5"/>
                      <a:stretch>
                        <a:fillRect/>
                      </a:stretch>
                    </p:blipFill>
                    <p:spPr>
                      <a:xfrm>
                        <a:off x="1587500" y="5416550"/>
                        <a:ext cx="2222500" cy="98425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264539010"/>
      </p:ext>
    </p:extLst>
  </p:cSld>
  <p:clrMapOvr>
    <a:masterClrMapping/>
  </p:clrMapOvr>
  <mc:AlternateContent xmlns:mc="http://schemas.openxmlformats.org/markup-compatibility/2006" xmlns:p14="http://schemas.microsoft.com/office/powerpoint/2010/main">
    <mc:Choice Requires="p14">
      <p:transition spd="slow" p14:dur="2000" advTm="75216"/>
    </mc:Choice>
    <mc:Fallback xmlns="">
      <p:transition spd="slow" advTm="752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Table 14.7 Ratio Decomposition Analysis for </a:t>
            </a:r>
            <a:r>
              <a:rPr lang="en-US" dirty="0" err="1"/>
              <a:t>Nodett</a:t>
            </a:r>
            <a:r>
              <a:rPr lang="en-US" dirty="0"/>
              <a:t> and </a:t>
            </a:r>
            <a:r>
              <a:rPr lang="en-US" dirty="0" err="1"/>
              <a:t>Somdett</a:t>
            </a:r>
            <a:endParaRPr lang="ru-RU" dirty="0"/>
          </a:p>
        </p:txBody>
      </p:sp>
      <p:pic>
        <p:nvPicPr>
          <p:cNvPr id="4" name="Picture 2" descr="Table 14.7 from the text, Ratio decomposition analysis for Nodett and Somdett. The row headers are &quot;bad year,&quot; &quot;normal year,&quot; and &quot;good year.&quot; The column categories are: 1. Net profit to pretax profit. 2. Pretax profit to EBIT. 3. EBIT to Sales (margin). 4. Sales to Assets (turnover). 5. Assets to equity. 6. Compound leverage factor column 2 times column 5. "/>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304800" y="1905000"/>
            <a:ext cx="8534400" cy="3479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560063145"/>
      </p:ext>
    </p:extLst>
  </p:cSld>
  <p:clrMapOvr>
    <a:masterClrMapping/>
  </p:clrMapOvr>
  <mc:AlternateContent xmlns:mc="http://schemas.openxmlformats.org/markup-compatibility/2006" xmlns:p14="http://schemas.microsoft.com/office/powerpoint/2010/main">
    <mc:Choice Requires="p14">
      <p:transition spd="slow" p14:dur="2000" advTm="298843"/>
    </mc:Choice>
    <mc:Fallback xmlns="">
      <p:transition spd="slow" advTm="298843"/>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Table 14.8 Differences between Profit Margin and Asset Turnover across Industries</a:t>
            </a:r>
            <a:endParaRPr lang="ru-RU" dirty="0"/>
          </a:p>
        </p:txBody>
      </p:sp>
      <p:graphicFrame>
        <p:nvGraphicFramePr>
          <p:cNvPr id="2" name="Table 1"/>
          <p:cNvGraphicFramePr>
            <a:graphicFrameLocks noGrp="1" noChangeAspect="1"/>
          </p:cNvGraphicFramePr>
          <p:nvPr>
            <p:extLst>
              <p:ext uri="{D42A27DB-BD31-4B8C-83A1-F6EECF244321}">
                <p14:modId xmlns:p14="http://schemas.microsoft.com/office/powerpoint/2010/main" val="3174234019"/>
              </p:ext>
            </p:extLst>
          </p:nvPr>
        </p:nvGraphicFramePr>
        <p:xfrm>
          <a:off x="1066799" y="2667000"/>
          <a:ext cx="7010401" cy="1371600"/>
        </p:xfrm>
        <a:graphic>
          <a:graphicData uri="http://schemas.openxmlformats.org/drawingml/2006/table">
            <a:tbl>
              <a:tblPr firstRow="1" bandRow="1">
                <a:tableStyleId>{5940675A-B579-460E-94D1-54222C63F5DA}</a:tableStyleId>
              </a:tblPr>
              <a:tblGrid>
                <a:gridCol w="2819116">
                  <a:extLst>
                    <a:ext uri="{9D8B030D-6E8A-4147-A177-3AD203B41FA5}">
                      <a16:colId xmlns:a16="http://schemas.microsoft.com/office/drawing/2014/main" xmlns="" val="20000"/>
                    </a:ext>
                  </a:extLst>
                </a:gridCol>
                <a:gridCol w="1297058">
                  <a:extLst>
                    <a:ext uri="{9D8B030D-6E8A-4147-A177-3AD203B41FA5}">
                      <a16:colId xmlns:a16="http://schemas.microsoft.com/office/drawing/2014/main" xmlns="" val="20001"/>
                    </a:ext>
                  </a:extLst>
                </a:gridCol>
                <a:gridCol w="494669">
                  <a:extLst>
                    <a:ext uri="{9D8B030D-6E8A-4147-A177-3AD203B41FA5}">
                      <a16:colId xmlns:a16="http://schemas.microsoft.com/office/drawing/2014/main" xmlns="" val="20002"/>
                    </a:ext>
                  </a:extLst>
                </a:gridCol>
                <a:gridCol w="922169">
                  <a:extLst>
                    <a:ext uri="{9D8B030D-6E8A-4147-A177-3AD203B41FA5}">
                      <a16:colId xmlns:a16="http://schemas.microsoft.com/office/drawing/2014/main" xmlns="" val="20003"/>
                    </a:ext>
                  </a:extLst>
                </a:gridCol>
                <a:gridCol w="494669">
                  <a:extLst>
                    <a:ext uri="{9D8B030D-6E8A-4147-A177-3AD203B41FA5}">
                      <a16:colId xmlns:a16="http://schemas.microsoft.com/office/drawing/2014/main" xmlns="" val="20004"/>
                    </a:ext>
                  </a:extLst>
                </a:gridCol>
                <a:gridCol w="982720">
                  <a:extLst>
                    <a:ext uri="{9D8B030D-6E8A-4147-A177-3AD203B41FA5}">
                      <a16:colId xmlns:a16="http://schemas.microsoft.com/office/drawing/2014/main" xmlns="" val="20005"/>
                    </a:ext>
                  </a:extLst>
                </a:gridCol>
              </a:tblGrid>
              <a:tr h="370840">
                <a:tc>
                  <a:txBody>
                    <a:bodyPr/>
                    <a:lstStyle/>
                    <a:p>
                      <a:endParaRPr lang="en-US" sz="2400" b="1" dirty="0">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latin typeface="Arial" pitchFamily="34" charset="0"/>
                          <a:cs typeface="Arial" pitchFamily="34" charset="0"/>
                        </a:rPr>
                        <a:t>Margin</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latin typeface="Arial" pitchFamily="34" charset="0"/>
                          <a:cs typeface="Arial" pitchFamily="34" charset="0"/>
                        </a:rPr>
                        <a:t>×</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latin typeface="Arial" pitchFamily="34" charset="0"/>
                          <a:cs typeface="Arial" pitchFamily="34" charset="0"/>
                        </a:rPr>
                        <a:t>ATO</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latin typeface="Arial" pitchFamily="34" charset="0"/>
                          <a:cs typeface="Arial" pitchFamily="34" charset="0"/>
                        </a:rPr>
                        <a:t>=</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latin typeface="Arial" pitchFamily="34" charset="0"/>
                          <a:cs typeface="Arial" pitchFamily="34" charset="0"/>
                        </a:rPr>
                        <a:t>ROA</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70840">
                <a:tc>
                  <a:txBody>
                    <a:bodyPr/>
                    <a:lstStyle/>
                    <a:p>
                      <a:r>
                        <a:rPr lang="en-US" sz="2400" dirty="0">
                          <a:latin typeface="Arial" pitchFamily="34" charset="0"/>
                          <a:cs typeface="Arial" pitchFamily="34" charset="0"/>
                        </a:rPr>
                        <a:t>Supermarket chain</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400050" indent="-228600" algn="ctr">
                        <a:tabLst>
                          <a:tab pos="228600" algn="l"/>
                        </a:tabLst>
                      </a:pPr>
                      <a:r>
                        <a:rPr lang="en-US" sz="2400" dirty="0">
                          <a:latin typeface="Arial" pitchFamily="34" charset="0"/>
                          <a:cs typeface="Arial" pitchFamily="34" charset="0"/>
                        </a:rPr>
                        <a:t>2%</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sz="2400" dirty="0">
                        <a:latin typeface="Arial" pitchFamily="34" charset="0"/>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Arial" pitchFamily="34" charset="0"/>
                          <a:cs typeface="Arial" pitchFamily="34" charset="0"/>
                        </a:rPr>
                        <a:t>5.0</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sz="2400" dirty="0">
                        <a:latin typeface="Arial" pitchFamily="34" charset="0"/>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Arial" pitchFamily="34" charset="0"/>
                          <a:cs typeface="Arial" pitchFamily="34" charset="0"/>
                        </a:rPr>
                        <a:t>10%</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70840">
                <a:tc>
                  <a:txBody>
                    <a:bodyPr/>
                    <a:lstStyle/>
                    <a:p>
                      <a:r>
                        <a:rPr lang="en-US" sz="2400" dirty="0">
                          <a:latin typeface="Arial" pitchFamily="34" charset="0"/>
                          <a:cs typeface="Arial" pitchFamily="34" charset="0"/>
                        </a:rPr>
                        <a:t>Utility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Arial" pitchFamily="34" charset="0"/>
                          <a:cs typeface="Arial"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Arial" pitchFamily="34" charset="0"/>
                          <a:cs typeface="Arial" pitchFamily="34" charset="0"/>
                        </a:rPr>
                        <a:t>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Arial" pitchFamily="34" charset="0"/>
                          <a:cs typeface="Arial" pitchFamily="34" charset="0"/>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bl>
          </a:graphicData>
        </a:graphic>
      </p:graphicFrame>
    </p:spTree>
    <p:custDataLst>
      <p:tags r:id="rId1"/>
    </p:custDataLst>
    <p:extLst>
      <p:ext uri="{BB962C8B-B14F-4D97-AF65-F5344CB8AC3E}">
        <p14:creationId xmlns:p14="http://schemas.microsoft.com/office/powerpoint/2010/main" val="4265840616"/>
      </p:ext>
    </p:extLst>
  </p:cSld>
  <p:clrMapOvr>
    <a:masterClrMapping/>
  </p:clrMapOvr>
  <mc:AlternateContent xmlns:mc="http://schemas.openxmlformats.org/markup-compatibility/2006" xmlns:p14="http://schemas.microsoft.com/office/powerpoint/2010/main">
    <mc:Choice Requires="p14">
      <p:transition spd="slow" p14:dur="2000" advTm="71303"/>
    </mc:Choice>
    <mc:Fallback xmlns="">
      <p:transition spd="slow" advTm="71303"/>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Figure 14.2 Median ROA, Profit Margin, and Asset Turnover for 45 Industries</a:t>
            </a:r>
            <a:endParaRPr lang="ru-RU" dirty="0"/>
          </a:p>
        </p:txBody>
      </p:sp>
      <p:pic>
        <p:nvPicPr>
          <p:cNvPr id="2" name="Picture 1" descr="Graph illustrates how return on assets is downward sloping for most industries."/>
          <p:cNvPicPr>
            <a:picLocks noChangeAspect="1"/>
          </p:cNvPicPr>
          <p:nvPr/>
        </p:nvPicPr>
        <p:blipFill>
          <a:blip r:embed="rId3"/>
          <a:stretch>
            <a:fillRect/>
          </a:stretch>
        </p:blipFill>
        <p:spPr>
          <a:xfrm>
            <a:off x="1828800" y="1371600"/>
            <a:ext cx="5522119" cy="4879181"/>
          </a:xfrm>
          <a:prstGeom prst="rect">
            <a:avLst/>
          </a:prstGeom>
        </p:spPr>
      </p:pic>
    </p:spTree>
    <p:custDataLst>
      <p:tags r:id="rId1"/>
    </p:custDataLst>
    <p:extLst>
      <p:ext uri="{BB962C8B-B14F-4D97-AF65-F5344CB8AC3E}">
        <p14:creationId xmlns:p14="http://schemas.microsoft.com/office/powerpoint/2010/main" val="1708029513"/>
      </p:ext>
    </p:extLst>
  </p:cSld>
  <p:clrMapOvr>
    <a:masterClrMapping/>
  </p:clrMapOvr>
  <mc:AlternateContent xmlns:mc="http://schemas.openxmlformats.org/markup-compatibility/2006" xmlns:p14="http://schemas.microsoft.com/office/powerpoint/2010/main">
    <mc:Choice Requires="p14">
      <p:transition spd="slow" p14:dur="2000" advTm="79594"/>
    </mc:Choice>
    <mc:Fallback xmlns="">
      <p:transition spd="slow" advTm="79594"/>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14.4 Ratio </a:t>
            </a:r>
            <a:r>
              <a:rPr lang="en-US" dirty="0" smtClean="0"/>
              <a:t>Analysis</a:t>
            </a:r>
            <a:endParaRPr lang="ru-RU" dirty="0"/>
          </a:p>
        </p:txBody>
      </p:sp>
      <p:sp>
        <p:nvSpPr>
          <p:cNvPr id="17" name="Content Placeholder 16"/>
          <p:cNvSpPr>
            <a:spLocks noGrp="1"/>
          </p:cNvSpPr>
          <p:nvPr>
            <p:ph sz="quarter" idx="10"/>
          </p:nvPr>
        </p:nvSpPr>
        <p:spPr>
          <a:xfrm>
            <a:off x="281940" y="1752600"/>
            <a:ext cx="8557260" cy="990600"/>
          </a:xfrm>
        </p:spPr>
        <p:txBody>
          <a:bodyPr>
            <a:normAutofit/>
          </a:bodyPr>
          <a:lstStyle/>
          <a:p>
            <a:pPr marL="0" indent="0">
              <a:buNone/>
            </a:pPr>
            <a:r>
              <a:rPr lang="en-US" dirty="0"/>
              <a:t>Turnover and Asset Utilization</a:t>
            </a:r>
          </a:p>
          <a:p>
            <a:pPr>
              <a:spcAft>
                <a:spcPts val="5400"/>
              </a:spcAft>
            </a:pPr>
            <a:r>
              <a:rPr lang="en-US" dirty="0"/>
              <a:t>Fixed-asset turnover</a:t>
            </a:r>
          </a:p>
        </p:txBody>
      </p:sp>
      <p:graphicFrame>
        <p:nvGraphicFramePr>
          <p:cNvPr id="3" name="Object 2"/>
          <p:cNvGraphicFramePr>
            <a:graphicFrameLocks noChangeAspect="1"/>
          </p:cNvGraphicFramePr>
          <p:nvPr>
            <p:extLst>
              <p:ext uri="{D42A27DB-BD31-4B8C-83A1-F6EECF244321}">
                <p14:modId xmlns:p14="http://schemas.microsoft.com/office/powerpoint/2010/main" val="2737166584"/>
              </p:ext>
            </p:extLst>
          </p:nvPr>
        </p:nvGraphicFramePr>
        <p:xfrm>
          <a:off x="825500" y="2819400"/>
          <a:ext cx="1806575" cy="841375"/>
        </p:xfrm>
        <a:graphic>
          <a:graphicData uri="http://schemas.openxmlformats.org/presentationml/2006/ole">
            <mc:AlternateContent xmlns:mc="http://schemas.openxmlformats.org/markup-compatibility/2006">
              <mc:Choice xmlns:v="urn:schemas-microsoft-com:vml" Requires="v">
                <p:oleObj spid="_x0000_s3162" name="Equation" r:id="rId4" imgW="927000" imgH="431640" progId="Equation.DSMT4">
                  <p:embed/>
                </p:oleObj>
              </mc:Choice>
              <mc:Fallback>
                <p:oleObj name="Equation" r:id="rId4" imgW="927000" imgH="431640" progId="Equation.DSMT4">
                  <p:embed/>
                  <p:pic>
                    <p:nvPicPr>
                      <p:cNvPr id="0" name=""/>
                      <p:cNvPicPr/>
                      <p:nvPr/>
                    </p:nvPicPr>
                    <p:blipFill>
                      <a:blip r:embed="rId5"/>
                      <a:stretch>
                        <a:fillRect/>
                      </a:stretch>
                    </p:blipFill>
                    <p:spPr>
                      <a:xfrm>
                        <a:off x="825500" y="2819400"/>
                        <a:ext cx="1806575" cy="841375"/>
                      </a:xfrm>
                      <a:prstGeom prst="rect">
                        <a:avLst/>
                      </a:prstGeom>
                    </p:spPr>
                  </p:pic>
                </p:oleObj>
              </mc:Fallback>
            </mc:AlternateContent>
          </a:graphicData>
        </a:graphic>
      </p:graphicFrame>
      <p:sp>
        <p:nvSpPr>
          <p:cNvPr id="2" name="Content Placeholder 1"/>
          <p:cNvSpPr>
            <a:spLocks noGrp="1"/>
          </p:cNvSpPr>
          <p:nvPr>
            <p:ph sz="quarter" idx="11"/>
          </p:nvPr>
        </p:nvSpPr>
        <p:spPr>
          <a:xfrm>
            <a:off x="281940" y="3657600"/>
            <a:ext cx="8557260" cy="2362200"/>
          </a:xfrm>
        </p:spPr>
        <p:txBody>
          <a:bodyPr>
            <a:normAutofit/>
          </a:bodyPr>
          <a:lstStyle/>
          <a:p>
            <a:r>
              <a:rPr lang="en-US" dirty="0" smtClean="0"/>
              <a:t>Inventory </a:t>
            </a:r>
            <a:r>
              <a:rPr lang="en-US" dirty="0"/>
              <a:t>turnover ratio</a:t>
            </a:r>
          </a:p>
          <a:p>
            <a:pPr lvl="1"/>
            <a:r>
              <a:rPr lang="en-US" dirty="0"/>
              <a:t>Cost of goods sold divided by average inventory</a:t>
            </a:r>
          </a:p>
          <a:p>
            <a:r>
              <a:rPr lang="en-US" dirty="0"/>
              <a:t>Average collection period</a:t>
            </a:r>
          </a:p>
          <a:p>
            <a:pPr lvl="1"/>
            <a:r>
              <a:rPr lang="en-US" dirty="0"/>
              <a:t>Accounts receivable per dollar of daily </a:t>
            </a:r>
            <a:r>
              <a:rPr lang="en-US" dirty="0" smtClean="0"/>
              <a:t>sales</a:t>
            </a:r>
          </a:p>
          <a:p>
            <a:pPr lvl="1"/>
            <a:r>
              <a:rPr lang="en-US" dirty="0" smtClean="0"/>
              <a:t>Days sales outstanding = average age of receivables</a:t>
            </a:r>
            <a:endParaRPr lang="en-US" dirty="0"/>
          </a:p>
        </p:txBody>
      </p:sp>
    </p:spTree>
    <p:custDataLst>
      <p:tags r:id="rId2"/>
    </p:custDataLst>
    <p:extLst>
      <p:ext uri="{BB962C8B-B14F-4D97-AF65-F5344CB8AC3E}">
        <p14:creationId xmlns:p14="http://schemas.microsoft.com/office/powerpoint/2010/main" val="1072196798"/>
      </p:ext>
    </p:extLst>
  </p:cSld>
  <p:clrMapOvr>
    <a:masterClrMapping/>
  </p:clrMapOvr>
  <mc:AlternateContent xmlns:mc="http://schemas.openxmlformats.org/markup-compatibility/2006" xmlns:p14="http://schemas.microsoft.com/office/powerpoint/2010/main">
    <mc:Choice Requires="p14">
      <p:transition spd="slow" p14:dur="2000" advTm="254049"/>
    </mc:Choice>
    <mc:Fallback xmlns="">
      <p:transition spd="slow" advTm="2540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 grpId="0" build="p" bldLvl="3"/>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14.4 Ratio </a:t>
            </a:r>
            <a:r>
              <a:rPr lang="en-US" dirty="0" smtClean="0"/>
              <a:t>Analysis</a:t>
            </a:r>
            <a:endParaRPr lang="ru-RU" dirty="0"/>
          </a:p>
        </p:txBody>
      </p:sp>
      <p:sp>
        <p:nvSpPr>
          <p:cNvPr id="17" name="Content Placeholder 16"/>
          <p:cNvSpPr>
            <a:spLocks noGrp="1"/>
          </p:cNvSpPr>
          <p:nvPr>
            <p:ph sz="quarter" idx="10"/>
          </p:nvPr>
        </p:nvSpPr>
        <p:spPr>
          <a:xfrm>
            <a:off x="279400" y="1752600"/>
            <a:ext cx="8534400" cy="4648200"/>
          </a:xfrm>
        </p:spPr>
        <p:txBody>
          <a:bodyPr/>
          <a:lstStyle/>
          <a:p>
            <a:pPr marL="0" indent="0">
              <a:buNone/>
            </a:pPr>
            <a:r>
              <a:rPr lang="en-US" dirty="0"/>
              <a:t>Liquidity Ratios</a:t>
            </a:r>
          </a:p>
          <a:p>
            <a:pPr>
              <a:spcBef>
                <a:spcPts val="1000"/>
              </a:spcBef>
            </a:pPr>
            <a:r>
              <a:rPr lang="en-US" dirty="0"/>
              <a:t>Liquidity: Ability to convert assets into cash at short </a:t>
            </a:r>
            <a:r>
              <a:rPr lang="en-US" dirty="0" smtClean="0"/>
              <a:t>notice without loss of principal</a:t>
            </a:r>
            <a:endParaRPr lang="en-US" dirty="0"/>
          </a:p>
          <a:p>
            <a:pPr>
              <a:spcBef>
                <a:spcPts val="1000"/>
              </a:spcBef>
            </a:pPr>
            <a:r>
              <a:rPr lang="en-US" dirty="0"/>
              <a:t>Current ratio: Current assets/Current liabilities</a:t>
            </a:r>
          </a:p>
          <a:p>
            <a:pPr>
              <a:spcBef>
                <a:spcPts val="1000"/>
              </a:spcBef>
            </a:pPr>
            <a:r>
              <a:rPr lang="en-US" dirty="0"/>
              <a:t>Quick ratio: Measure of liquidity similar to current ratio; excludes inventories</a:t>
            </a:r>
          </a:p>
          <a:p>
            <a:pPr>
              <a:spcBef>
                <a:spcPts val="1000"/>
              </a:spcBef>
            </a:pPr>
            <a:r>
              <a:rPr lang="en-US" dirty="0"/>
              <a:t>Cash ratio: Cash and marketable securities to current liabilities</a:t>
            </a:r>
          </a:p>
        </p:txBody>
      </p:sp>
    </p:spTree>
    <p:custDataLst>
      <p:tags r:id="rId1"/>
    </p:custDataLst>
    <p:extLst>
      <p:ext uri="{BB962C8B-B14F-4D97-AF65-F5344CB8AC3E}">
        <p14:creationId xmlns:p14="http://schemas.microsoft.com/office/powerpoint/2010/main" val="243424162"/>
      </p:ext>
    </p:extLst>
  </p:cSld>
  <p:clrMapOvr>
    <a:masterClrMapping/>
  </p:clrMapOvr>
  <mc:AlternateContent xmlns:mc="http://schemas.openxmlformats.org/markup-compatibility/2006" xmlns:p14="http://schemas.microsoft.com/office/powerpoint/2010/main">
    <mc:Choice Requires="p14">
      <p:transition spd="slow" p14:dur="2000" advTm="203514"/>
    </mc:Choice>
    <mc:Fallback xmlns="">
      <p:transition spd="slow" advTm="2035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14.4 Ratio </a:t>
            </a:r>
            <a:r>
              <a:rPr lang="en-US" dirty="0" smtClean="0"/>
              <a:t>Analysis</a:t>
            </a:r>
            <a:endParaRPr lang="ru-RU" dirty="0"/>
          </a:p>
        </p:txBody>
      </p:sp>
      <p:sp>
        <p:nvSpPr>
          <p:cNvPr id="2" name="Content Placeholder 1"/>
          <p:cNvSpPr>
            <a:spLocks noGrp="1"/>
          </p:cNvSpPr>
          <p:nvPr>
            <p:ph sz="quarter" idx="10"/>
          </p:nvPr>
        </p:nvSpPr>
        <p:spPr>
          <a:xfrm>
            <a:off x="281940" y="1371600"/>
            <a:ext cx="8557260" cy="3173412"/>
          </a:xfrm>
        </p:spPr>
        <p:txBody>
          <a:bodyPr>
            <a:normAutofit/>
          </a:bodyPr>
          <a:lstStyle/>
          <a:p>
            <a:pPr marL="0" indent="0">
              <a:spcBef>
                <a:spcPts val="800"/>
              </a:spcBef>
              <a:buNone/>
            </a:pPr>
            <a:r>
              <a:rPr lang="en-US" dirty="0"/>
              <a:t>Market </a:t>
            </a:r>
            <a:r>
              <a:rPr lang="en-US" dirty="0" smtClean="0"/>
              <a:t>Price (Value) </a:t>
            </a:r>
            <a:r>
              <a:rPr lang="en-US" dirty="0"/>
              <a:t>Ratios</a:t>
            </a:r>
          </a:p>
          <a:p>
            <a:pPr>
              <a:spcBef>
                <a:spcPts val="800"/>
              </a:spcBef>
            </a:pPr>
            <a:r>
              <a:rPr lang="en-US" dirty="0"/>
              <a:t>Market-to-book-value ratio</a:t>
            </a:r>
          </a:p>
          <a:p>
            <a:pPr lvl="1">
              <a:spcBef>
                <a:spcPts val="800"/>
              </a:spcBef>
            </a:pPr>
            <a:r>
              <a:rPr lang="en-US" dirty="0"/>
              <a:t>Market price of share divided by book value per share</a:t>
            </a:r>
          </a:p>
          <a:p>
            <a:pPr>
              <a:spcBef>
                <a:spcPts val="800"/>
              </a:spcBef>
            </a:pPr>
            <a:r>
              <a:rPr lang="en-US" dirty="0"/>
              <a:t>Price-earnings ratio</a:t>
            </a:r>
          </a:p>
          <a:p>
            <a:pPr lvl="1">
              <a:spcBef>
                <a:spcPts val="800"/>
              </a:spcBef>
            </a:pPr>
            <a:r>
              <a:rPr lang="en-US" dirty="0"/>
              <a:t>Ratio of stock’s price to earnings per share</a:t>
            </a:r>
          </a:p>
          <a:p>
            <a:pPr lvl="1">
              <a:spcBef>
                <a:spcPts val="800"/>
              </a:spcBef>
            </a:pPr>
            <a:r>
              <a:rPr lang="en-US" dirty="0"/>
              <a:t>Also known as P/E multiple</a:t>
            </a:r>
          </a:p>
        </p:txBody>
      </p:sp>
      <p:graphicFrame>
        <p:nvGraphicFramePr>
          <p:cNvPr id="4" name="Object 3"/>
          <p:cNvGraphicFramePr>
            <a:graphicFrameLocks noChangeAspect="1"/>
          </p:cNvGraphicFramePr>
          <p:nvPr>
            <p:extLst>
              <p:ext uri="{D42A27DB-BD31-4B8C-83A1-F6EECF244321}">
                <p14:modId xmlns:p14="http://schemas.microsoft.com/office/powerpoint/2010/main" val="1197937091"/>
              </p:ext>
            </p:extLst>
          </p:nvPr>
        </p:nvGraphicFramePr>
        <p:xfrm>
          <a:off x="1253720" y="4416343"/>
          <a:ext cx="6137680" cy="841457"/>
        </p:xfrm>
        <a:graphic>
          <a:graphicData uri="http://schemas.openxmlformats.org/presentationml/2006/ole">
            <mc:AlternateContent xmlns:mc="http://schemas.openxmlformats.org/markup-compatibility/2006">
              <mc:Choice xmlns:v="urn:schemas-microsoft-com:vml" Requires="v">
                <p:oleObj spid="_x0000_s4186" name="Equation" r:id="rId4" imgW="3149280" imgH="431640" progId="Equation.DSMT4">
                  <p:embed/>
                </p:oleObj>
              </mc:Choice>
              <mc:Fallback>
                <p:oleObj name="Equation" r:id="rId4" imgW="3149280" imgH="431640" progId="Equation.DSMT4">
                  <p:embed/>
                  <p:pic>
                    <p:nvPicPr>
                      <p:cNvPr id="0" name=""/>
                      <p:cNvPicPr/>
                      <p:nvPr/>
                    </p:nvPicPr>
                    <p:blipFill>
                      <a:blip r:embed="rId5"/>
                      <a:stretch>
                        <a:fillRect/>
                      </a:stretch>
                    </p:blipFill>
                    <p:spPr>
                      <a:xfrm>
                        <a:off x="1253720" y="4416343"/>
                        <a:ext cx="6137680" cy="841457"/>
                      </a:xfrm>
                      <a:prstGeom prst="rect">
                        <a:avLst/>
                      </a:prstGeom>
                    </p:spPr>
                  </p:pic>
                </p:oleObj>
              </mc:Fallback>
            </mc:AlternateContent>
          </a:graphicData>
        </a:graphic>
      </p:graphicFrame>
      <p:sp>
        <p:nvSpPr>
          <p:cNvPr id="3" name="Content Placeholder 2"/>
          <p:cNvSpPr>
            <a:spLocks noGrp="1"/>
          </p:cNvSpPr>
          <p:nvPr>
            <p:ph sz="quarter" idx="11"/>
          </p:nvPr>
        </p:nvSpPr>
        <p:spPr>
          <a:xfrm>
            <a:off x="381000" y="5462860"/>
            <a:ext cx="8557260" cy="480740"/>
          </a:xfrm>
        </p:spPr>
        <p:txBody>
          <a:bodyPr>
            <a:normAutofit/>
          </a:bodyPr>
          <a:lstStyle/>
          <a:p>
            <a:pPr marL="806450" lvl="2">
              <a:spcBef>
                <a:spcPts val="624"/>
              </a:spcBef>
            </a:pPr>
            <a:r>
              <a:rPr lang="pt-BR" sz="2400" dirty="0"/>
              <a:t>ROE = P/B ratio ÷ P/E ratio</a:t>
            </a:r>
            <a:endParaRPr lang="en-US" sz="2400" dirty="0"/>
          </a:p>
        </p:txBody>
      </p:sp>
    </p:spTree>
    <p:custDataLst>
      <p:tags r:id="rId2"/>
    </p:custDataLst>
    <p:extLst>
      <p:ext uri="{BB962C8B-B14F-4D97-AF65-F5344CB8AC3E}">
        <p14:creationId xmlns:p14="http://schemas.microsoft.com/office/powerpoint/2010/main" val="1174934352"/>
      </p:ext>
    </p:extLst>
  </p:cSld>
  <p:clrMapOvr>
    <a:masterClrMapping/>
  </p:clrMapOvr>
  <mc:AlternateContent xmlns:mc="http://schemas.openxmlformats.org/markup-compatibility/2006" xmlns:p14="http://schemas.microsoft.com/office/powerpoint/2010/main">
    <mc:Choice Requires="p14">
      <p:transition spd="slow" p14:dur="2000" advTm="150204"/>
    </mc:Choice>
    <mc:Fallback xmlns="">
      <p:transition spd="slow" advTm="1502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 y="76200"/>
            <a:ext cx="9052560" cy="712788"/>
          </a:xfrm>
        </p:spPr>
        <p:txBody>
          <a:bodyPr anchor="b" anchorCtr="0"/>
          <a:lstStyle/>
          <a:p>
            <a:r>
              <a:rPr lang="en-US" dirty="0"/>
              <a:t>Table 14.10A Summary of Financial Ratios</a:t>
            </a:r>
            <a:endParaRPr lang="ru-RU" dirty="0"/>
          </a:p>
        </p:txBody>
      </p:sp>
      <p:graphicFrame>
        <p:nvGraphicFramePr>
          <p:cNvPr id="2" name="Object 1"/>
          <p:cNvGraphicFramePr>
            <a:graphicFrameLocks noChangeAspect="1"/>
          </p:cNvGraphicFramePr>
          <p:nvPr>
            <p:extLst>
              <p:ext uri="{D42A27DB-BD31-4B8C-83A1-F6EECF244321}">
                <p14:modId xmlns:p14="http://schemas.microsoft.com/office/powerpoint/2010/main" val="2788322075"/>
              </p:ext>
            </p:extLst>
          </p:nvPr>
        </p:nvGraphicFramePr>
        <p:xfrm>
          <a:off x="893763" y="1066800"/>
          <a:ext cx="7356475" cy="5040313"/>
        </p:xfrm>
        <a:graphic>
          <a:graphicData uri="http://schemas.openxmlformats.org/presentationml/2006/ole">
            <mc:AlternateContent xmlns:mc="http://schemas.openxmlformats.org/markup-compatibility/2006">
              <mc:Choice xmlns:v="urn:schemas-microsoft-com:vml" Requires="v">
                <p:oleObj spid="_x0000_s5209" name="Equation" r:id="rId4" imgW="5448240" imgH="3733560" progId="Equation.DSMT4">
                  <p:embed/>
                </p:oleObj>
              </mc:Choice>
              <mc:Fallback>
                <p:oleObj name="Equation" r:id="rId4" imgW="5448240" imgH="3733560" progId="Equation.DSMT4">
                  <p:embed/>
                  <p:pic>
                    <p:nvPicPr>
                      <p:cNvPr id="0" name=""/>
                      <p:cNvPicPr/>
                      <p:nvPr/>
                    </p:nvPicPr>
                    <p:blipFill>
                      <a:blip r:embed="rId5"/>
                      <a:stretch>
                        <a:fillRect/>
                      </a:stretch>
                    </p:blipFill>
                    <p:spPr>
                      <a:xfrm>
                        <a:off x="893763" y="1066800"/>
                        <a:ext cx="7356475" cy="5040313"/>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4233677446"/>
      </p:ext>
    </p:extLst>
  </p:cSld>
  <p:clrMapOvr>
    <a:masterClrMapping/>
  </p:clrMapOvr>
  <mc:AlternateContent xmlns:mc="http://schemas.openxmlformats.org/markup-compatibility/2006" xmlns:p14="http://schemas.microsoft.com/office/powerpoint/2010/main">
    <mc:Choice Requires="p14">
      <p:transition spd="slow" p14:dur="2000" advTm="29283"/>
    </mc:Choice>
    <mc:Fallback xmlns="">
      <p:transition spd="slow" advTm="29283"/>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 y="0"/>
            <a:ext cx="9052560" cy="788988"/>
          </a:xfrm>
        </p:spPr>
        <p:txBody>
          <a:bodyPr anchor="b" anchorCtr="0"/>
          <a:lstStyle/>
          <a:p>
            <a:r>
              <a:rPr lang="en-US" dirty="0"/>
              <a:t>Table 14.10B Summary of Financial Ratios</a:t>
            </a:r>
            <a:endParaRPr lang="ru-RU" dirty="0"/>
          </a:p>
        </p:txBody>
      </p:sp>
      <p:graphicFrame>
        <p:nvGraphicFramePr>
          <p:cNvPr id="2" name="Object 1"/>
          <p:cNvGraphicFramePr>
            <a:graphicFrameLocks noChangeAspect="1"/>
          </p:cNvGraphicFramePr>
          <p:nvPr>
            <p:extLst>
              <p:ext uri="{D42A27DB-BD31-4B8C-83A1-F6EECF244321}">
                <p14:modId xmlns:p14="http://schemas.microsoft.com/office/powerpoint/2010/main" val="2745841893"/>
              </p:ext>
            </p:extLst>
          </p:nvPr>
        </p:nvGraphicFramePr>
        <p:xfrm>
          <a:off x="1371600" y="895249"/>
          <a:ext cx="6050160" cy="5547312"/>
        </p:xfrm>
        <a:graphic>
          <a:graphicData uri="http://schemas.openxmlformats.org/presentationml/2006/ole">
            <mc:AlternateContent xmlns:mc="http://schemas.openxmlformats.org/markup-compatibility/2006">
              <mc:Choice xmlns:v="urn:schemas-microsoft-com:vml" Requires="v">
                <p:oleObj spid="_x0000_s6231" name="Equation" r:id="rId4" imgW="5041800" imgH="4622760" progId="Equation.DSMT4">
                  <p:embed/>
                </p:oleObj>
              </mc:Choice>
              <mc:Fallback>
                <p:oleObj name="Equation" r:id="rId4" imgW="5041800" imgH="4622760" progId="Equation.DSMT4">
                  <p:embed/>
                  <p:pic>
                    <p:nvPicPr>
                      <p:cNvPr id="0" name=""/>
                      <p:cNvPicPr/>
                      <p:nvPr/>
                    </p:nvPicPr>
                    <p:blipFill>
                      <a:blip r:embed="rId5"/>
                      <a:stretch>
                        <a:fillRect/>
                      </a:stretch>
                    </p:blipFill>
                    <p:spPr>
                      <a:xfrm>
                        <a:off x="1371600" y="895249"/>
                        <a:ext cx="6050160" cy="5547312"/>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1856004287"/>
      </p:ext>
    </p:extLst>
  </p:cSld>
  <p:clrMapOvr>
    <a:masterClrMapping/>
  </p:clrMapOvr>
  <mc:AlternateContent xmlns:mc="http://schemas.openxmlformats.org/markup-compatibility/2006" xmlns:p14="http://schemas.microsoft.com/office/powerpoint/2010/main">
    <mc:Choice Requires="p14">
      <p:transition spd="slow" p14:dur="2000" advTm="69093"/>
    </mc:Choice>
    <mc:Fallback xmlns="">
      <p:transition spd="slow" advTm="69093"/>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 y="152400"/>
            <a:ext cx="9052560" cy="1149600"/>
          </a:xfrm>
        </p:spPr>
        <p:txBody>
          <a:bodyPr>
            <a:normAutofit fontScale="90000"/>
          </a:bodyPr>
          <a:lstStyle/>
          <a:p>
            <a:r>
              <a:rPr lang="en-US" dirty="0"/>
              <a:t>Table 14.11 Financial Ratios: Major Industry Groups</a:t>
            </a:r>
            <a:endParaRPr lang="ru-RU" dirty="0"/>
          </a:p>
        </p:txBody>
      </p:sp>
      <p:graphicFrame>
        <p:nvGraphicFramePr>
          <p:cNvPr id="10" name="Table 9"/>
          <p:cNvGraphicFramePr>
            <a:graphicFrameLocks noGrp="1"/>
          </p:cNvGraphicFramePr>
          <p:nvPr>
            <p:extLst>
              <p:ext uri="{D42A27DB-BD31-4B8C-83A1-F6EECF244321}">
                <p14:modId xmlns:p14="http://schemas.microsoft.com/office/powerpoint/2010/main" val="1545566244"/>
              </p:ext>
            </p:extLst>
          </p:nvPr>
        </p:nvGraphicFramePr>
        <p:xfrm>
          <a:off x="381000" y="1661160"/>
          <a:ext cx="8458201" cy="3749044"/>
        </p:xfrm>
        <a:graphic>
          <a:graphicData uri="http://schemas.openxmlformats.org/drawingml/2006/table">
            <a:tbl>
              <a:tblPr firstRow="1" bandRow="1">
                <a:tableStyleId>{5940675A-B579-460E-94D1-54222C63F5DA}</a:tableStyleId>
              </a:tblPr>
              <a:tblGrid>
                <a:gridCol w="1072451">
                  <a:extLst>
                    <a:ext uri="{9D8B030D-6E8A-4147-A177-3AD203B41FA5}">
                      <a16:colId xmlns:a16="http://schemas.microsoft.com/office/drawing/2014/main" xmlns="" val="20000"/>
                    </a:ext>
                  </a:extLst>
                </a:gridCol>
                <a:gridCol w="809398">
                  <a:extLst>
                    <a:ext uri="{9D8B030D-6E8A-4147-A177-3AD203B41FA5}">
                      <a16:colId xmlns:a16="http://schemas.microsoft.com/office/drawing/2014/main" xmlns="" val="20001"/>
                    </a:ext>
                  </a:extLst>
                </a:gridCol>
                <a:gridCol w="809398">
                  <a:extLst>
                    <a:ext uri="{9D8B030D-6E8A-4147-A177-3AD203B41FA5}">
                      <a16:colId xmlns:a16="http://schemas.microsoft.com/office/drawing/2014/main" xmlns="" val="20002"/>
                    </a:ext>
                  </a:extLst>
                </a:gridCol>
                <a:gridCol w="728457">
                  <a:extLst>
                    <a:ext uri="{9D8B030D-6E8A-4147-A177-3AD203B41FA5}">
                      <a16:colId xmlns:a16="http://schemas.microsoft.com/office/drawing/2014/main" xmlns="" val="20003"/>
                    </a:ext>
                  </a:extLst>
                </a:gridCol>
                <a:gridCol w="647518">
                  <a:extLst>
                    <a:ext uri="{9D8B030D-6E8A-4147-A177-3AD203B41FA5}">
                      <a16:colId xmlns:a16="http://schemas.microsoft.com/office/drawing/2014/main" xmlns="" val="20004"/>
                    </a:ext>
                  </a:extLst>
                </a:gridCol>
                <a:gridCol w="910572">
                  <a:extLst>
                    <a:ext uri="{9D8B030D-6E8A-4147-A177-3AD203B41FA5}">
                      <a16:colId xmlns:a16="http://schemas.microsoft.com/office/drawing/2014/main" xmlns="" val="20005"/>
                    </a:ext>
                  </a:extLst>
                </a:gridCol>
                <a:gridCol w="971276">
                  <a:extLst>
                    <a:ext uri="{9D8B030D-6E8A-4147-A177-3AD203B41FA5}">
                      <a16:colId xmlns:a16="http://schemas.microsoft.com/office/drawing/2014/main" xmlns="" val="20006"/>
                    </a:ext>
                  </a:extLst>
                </a:gridCol>
                <a:gridCol w="890337">
                  <a:extLst>
                    <a:ext uri="{9D8B030D-6E8A-4147-A177-3AD203B41FA5}">
                      <a16:colId xmlns:a16="http://schemas.microsoft.com/office/drawing/2014/main" xmlns="" val="20007"/>
                    </a:ext>
                  </a:extLst>
                </a:gridCol>
                <a:gridCol w="890337">
                  <a:extLst>
                    <a:ext uri="{9D8B030D-6E8A-4147-A177-3AD203B41FA5}">
                      <a16:colId xmlns:a16="http://schemas.microsoft.com/office/drawing/2014/main" xmlns="" val="20008"/>
                    </a:ext>
                  </a:extLst>
                </a:gridCol>
                <a:gridCol w="728457">
                  <a:extLst>
                    <a:ext uri="{9D8B030D-6E8A-4147-A177-3AD203B41FA5}">
                      <a16:colId xmlns:a16="http://schemas.microsoft.com/office/drawing/2014/main" xmlns="" val="20009"/>
                    </a:ext>
                  </a:extLst>
                </a:gridCol>
              </a:tblGrid>
              <a:tr h="473180">
                <a:tc>
                  <a:txBody>
                    <a:bodyPr/>
                    <a:lstStyle/>
                    <a:p>
                      <a:pPr algn="l" fontAlgn="b"/>
                      <a:r>
                        <a:rPr lang="en-US" sz="1000" u="none" strike="noStrike" dirty="0">
                          <a:effectLst/>
                          <a:latin typeface="Arial" pitchFamily="34" charset="0"/>
                          <a:cs typeface="Arial" pitchFamily="34" charset="0"/>
                        </a:rPr>
                        <a:t> </a:t>
                      </a:r>
                      <a:endParaRPr lang="en-US" sz="1000" b="0"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b="1" u="sng" strike="noStrike" dirty="0">
                          <a:effectLst/>
                          <a:latin typeface="Arial" pitchFamily="34" charset="0"/>
                          <a:cs typeface="Arial" pitchFamily="34" charset="0"/>
                        </a:rPr>
                        <a:t>LT Debt </a:t>
                      </a:r>
                      <a:r>
                        <a:rPr lang="en-US" sz="1000" b="1" u="none" strike="noStrike" dirty="0">
                          <a:effectLst/>
                          <a:latin typeface="Arial" pitchFamily="34" charset="0"/>
                          <a:cs typeface="Arial" pitchFamily="34" charset="0"/>
                        </a:rPr>
                        <a:t>Assets</a:t>
                      </a:r>
                      <a:endParaRPr lang="en-US" sz="10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b="1" u="none" strike="noStrike" dirty="0">
                          <a:effectLst/>
                          <a:latin typeface="Arial" pitchFamily="34" charset="0"/>
                          <a:cs typeface="Arial" pitchFamily="34" charset="0"/>
                        </a:rPr>
                        <a:t>Interest  Coverage</a:t>
                      </a:r>
                      <a:endParaRPr lang="en-US" sz="10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b="1" u="none" strike="noStrike" dirty="0">
                          <a:effectLst/>
                          <a:latin typeface="Arial" pitchFamily="34" charset="0"/>
                          <a:cs typeface="Arial" pitchFamily="34" charset="0"/>
                        </a:rPr>
                        <a:t>Current Ratio</a:t>
                      </a:r>
                      <a:endParaRPr lang="en-US" sz="10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b="1" u="none" strike="noStrike" dirty="0">
                          <a:effectLst/>
                          <a:latin typeface="Arial" pitchFamily="34" charset="0"/>
                          <a:cs typeface="Arial" pitchFamily="34" charset="0"/>
                        </a:rPr>
                        <a:t>Quick Ratio</a:t>
                      </a:r>
                      <a:endParaRPr lang="en-US" sz="10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b="1" u="none" strike="noStrike" dirty="0">
                          <a:effectLst/>
                          <a:latin typeface="Arial" pitchFamily="34" charset="0"/>
                          <a:cs typeface="Arial" pitchFamily="34" charset="0"/>
                        </a:rPr>
                        <a:t>Asset Turnover</a:t>
                      </a:r>
                      <a:endParaRPr lang="en-US" sz="10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b="1" u="none" strike="noStrike" dirty="0">
                          <a:effectLst/>
                          <a:latin typeface="Arial" pitchFamily="34" charset="0"/>
                          <a:cs typeface="Arial" pitchFamily="34" charset="0"/>
                        </a:rPr>
                        <a:t>Profit Margin (%) </a:t>
                      </a:r>
                      <a:endParaRPr lang="en-US" sz="10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b="1" u="none" strike="noStrike" dirty="0">
                          <a:effectLst/>
                          <a:latin typeface="Arial" pitchFamily="34" charset="0"/>
                          <a:cs typeface="Arial" pitchFamily="34" charset="0"/>
                        </a:rPr>
                        <a:t>Return on Assets (%) </a:t>
                      </a:r>
                      <a:endParaRPr lang="en-US" sz="10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b="1" u="none" strike="noStrike" dirty="0">
                          <a:effectLst/>
                          <a:latin typeface="Arial" pitchFamily="34" charset="0"/>
                          <a:cs typeface="Arial" pitchFamily="34" charset="0"/>
                        </a:rPr>
                        <a:t>Return on Equity (%)</a:t>
                      </a:r>
                      <a:endParaRPr lang="en-US" sz="10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b="1" u="none" strike="noStrike" dirty="0">
                          <a:effectLst/>
                          <a:latin typeface="Arial" pitchFamily="34" charset="0"/>
                          <a:cs typeface="Arial" pitchFamily="34" charset="0"/>
                        </a:rPr>
                        <a:t>Payout Ratio</a:t>
                      </a:r>
                      <a:endParaRPr lang="en-US" sz="1000" b="1" i="0" u="none" strike="noStrike" dirty="0">
                        <a:solidFill>
                          <a:srgbClr val="000000"/>
                        </a:solidFill>
                        <a:effectLst/>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473180">
                <a:tc>
                  <a:txBody>
                    <a:bodyPr/>
                    <a:lstStyle/>
                    <a:p>
                      <a:pPr algn="l" fontAlgn="b"/>
                      <a:r>
                        <a:rPr lang="en-US" sz="1000" u="none" strike="noStrike" dirty="0">
                          <a:effectLst/>
                          <a:latin typeface="Arial" pitchFamily="34" charset="0"/>
                          <a:cs typeface="Arial" pitchFamily="34" charset="0"/>
                        </a:rPr>
                        <a:t>All</a:t>
                      </a:r>
                      <a:r>
                        <a:rPr lang="en-US" sz="1000" u="none" strike="noStrike" baseline="0" dirty="0">
                          <a:effectLst/>
                          <a:latin typeface="Arial" pitchFamily="34" charset="0"/>
                          <a:cs typeface="Arial" pitchFamily="34" charset="0"/>
                        </a:rPr>
                        <a:t> </a:t>
                      </a:r>
                      <a:r>
                        <a:rPr lang="en-US" sz="1000" u="none" strike="noStrike" dirty="0">
                          <a:effectLst/>
                          <a:latin typeface="Arial" pitchFamily="34" charset="0"/>
                          <a:cs typeface="Arial" pitchFamily="34" charset="0"/>
                        </a:rPr>
                        <a:t>manufacturing</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0.26</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3.11</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1.26</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0.85</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0.63</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indent="57150" algn="ctr" fontAlgn="b">
                        <a:tabLst>
                          <a:tab pos="285750" algn="l"/>
                        </a:tabLst>
                      </a:pPr>
                      <a:r>
                        <a:rPr lang="en-US" sz="1000" u="none" strike="noStrike" dirty="0">
                          <a:effectLst/>
                          <a:latin typeface="Arial" pitchFamily="34" charset="0"/>
                          <a:cs typeface="Arial" pitchFamily="34" charset="0"/>
                        </a:rPr>
                        <a:t>6.76</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4.28</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13.04</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0.54</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291188">
                <a:tc>
                  <a:txBody>
                    <a:bodyPr/>
                    <a:lstStyle/>
                    <a:p>
                      <a:pPr algn="l" fontAlgn="b"/>
                      <a:r>
                        <a:rPr lang="en-US" sz="1000" u="none" strike="noStrike" dirty="0">
                          <a:effectLst/>
                          <a:latin typeface="Arial" pitchFamily="34" charset="0"/>
                          <a:cs typeface="Arial" pitchFamily="34" charset="0"/>
                        </a:rPr>
                        <a:t>Food products</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0.25</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6.87</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1.52</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0.97</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0.91</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8.92</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8.09</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13.05</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0.44</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291188">
                <a:tc>
                  <a:txBody>
                    <a:bodyPr/>
                    <a:lstStyle/>
                    <a:p>
                      <a:pPr algn="l" fontAlgn="b"/>
                      <a:r>
                        <a:rPr lang="en-US" sz="1000" u="none" strike="noStrike" dirty="0">
                          <a:effectLst/>
                          <a:latin typeface="Arial" pitchFamily="34" charset="0"/>
                          <a:cs typeface="Arial" pitchFamily="34" charset="0"/>
                        </a:rPr>
                        <a:t>Clothing</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0.25</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7.36</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1.17</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0.36</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2.07</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5.49</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11.39</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22.28</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0.23</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291188">
                <a:tc>
                  <a:txBody>
                    <a:bodyPr/>
                    <a:lstStyle/>
                    <a:p>
                      <a:pPr algn="l" fontAlgn="b"/>
                      <a:r>
                        <a:rPr lang="en-US" sz="1000" u="none" strike="noStrike" dirty="0">
                          <a:effectLst/>
                          <a:latin typeface="Arial" pitchFamily="34" charset="0"/>
                          <a:cs typeface="Arial" pitchFamily="34" charset="0"/>
                        </a:rPr>
                        <a:t>Aerospace</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0.23</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5.70</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1.15</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0.47</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0.71</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9.29</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6.62</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24.59</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1.01</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291188">
                <a:tc>
                  <a:txBody>
                    <a:bodyPr/>
                    <a:lstStyle/>
                    <a:p>
                      <a:pPr algn="l" fontAlgn="b"/>
                      <a:r>
                        <a:rPr lang="en-US" sz="1000" u="none" strike="noStrike" dirty="0">
                          <a:effectLst/>
                          <a:latin typeface="Arial" pitchFamily="34" charset="0"/>
                          <a:cs typeface="Arial" pitchFamily="34" charset="0"/>
                        </a:rPr>
                        <a:t>Chemicals</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0.32</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2.29</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1.12</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0.83</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0.39</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10.11</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3.97</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13.20</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0.66</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291188">
                <a:tc>
                  <a:txBody>
                    <a:bodyPr/>
                    <a:lstStyle/>
                    <a:p>
                      <a:pPr algn="l" fontAlgn="b"/>
                      <a:r>
                        <a:rPr lang="en-US" sz="1000" u="none" strike="noStrike" dirty="0">
                          <a:effectLst/>
                          <a:latin typeface="Arial" pitchFamily="34" charset="0"/>
                          <a:cs typeface="Arial" pitchFamily="34" charset="0"/>
                        </a:rPr>
                        <a:t>Drugs</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0.33</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2.18</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1.05</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0.81</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0.32</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11.85</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3.76</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10.52</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0.86</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291188">
                <a:tc>
                  <a:txBody>
                    <a:bodyPr/>
                    <a:lstStyle/>
                    <a:p>
                      <a:pPr algn="l" fontAlgn="b"/>
                      <a:r>
                        <a:rPr lang="en-US" sz="1000" u="none" strike="noStrike" dirty="0">
                          <a:effectLst/>
                          <a:latin typeface="Arial" pitchFamily="34" charset="0"/>
                          <a:cs typeface="Arial" pitchFamily="34" charset="0"/>
                        </a:rPr>
                        <a:t>Machinery</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0.23</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2.43</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1.32</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0.86</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0.65</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tabLst>
                          <a:tab pos="285750" algn="l"/>
                          <a:tab pos="342900" algn="l"/>
                        </a:tabLst>
                      </a:pPr>
                      <a:r>
                        <a:rPr lang="en-US" sz="1000" u="none" strike="noStrike" dirty="0">
                          <a:effectLst/>
                          <a:latin typeface="Arial" pitchFamily="34" charset="0"/>
                          <a:cs typeface="Arial" pitchFamily="34" charset="0"/>
                        </a:rPr>
                        <a:t>5.03</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3.28</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tabLst/>
                      </a:pPr>
                      <a:r>
                        <a:rPr lang="en-US" sz="1000" u="none" strike="noStrike" dirty="0">
                          <a:effectLst/>
                          <a:latin typeface="Arial" pitchFamily="34" charset="0"/>
                          <a:cs typeface="Arial" pitchFamily="34" charset="0"/>
                        </a:rPr>
                        <a:t>6.11</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1.22</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291188">
                <a:tc>
                  <a:txBody>
                    <a:bodyPr/>
                    <a:lstStyle/>
                    <a:p>
                      <a:pPr algn="l" fontAlgn="b"/>
                      <a:r>
                        <a:rPr lang="en-US" sz="1000" u="none" strike="noStrike" dirty="0">
                          <a:effectLst/>
                          <a:latin typeface="Arial" pitchFamily="34" charset="0"/>
                          <a:cs typeface="Arial" pitchFamily="34" charset="0"/>
                        </a:rPr>
                        <a:t>Electrical</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0.21</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4.51</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1.12</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0.74</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0.54</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7.74</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4.19</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13.29</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0.74</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291188">
                <a:tc>
                  <a:txBody>
                    <a:bodyPr/>
                    <a:lstStyle/>
                    <a:p>
                      <a:pPr algn="l" fontAlgn="b"/>
                      <a:r>
                        <a:rPr lang="en-US" sz="1000" u="none" strike="noStrike" dirty="0">
                          <a:effectLst/>
                          <a:latin typeface="Arial" pitchFamily="34" charset="0"/>
                          <a:cs typeface="Arial" pitchFamily="34" charset="0"/>
                        </a:rPr>
                        <a:t>Motor vehicles</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0.14</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4.50</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1.04</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0.74</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a:effectLst/>
                          <a:latin typeface="Arial" pitchFamily="34" charset="0"/>
                          <a:cs typeface="Arial" pitchFamily="34" charset="0"/>
                        </a:rPr>
                        <a:t>1.25</a:t>
                      </a:r>
                      <a:endParaRPr lang="en-US" sz="1000" b="0" i="0" u="none" strike="noStrike">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tabLst>
                          <a:tab pos="285750" algn="l"/>
                        </a:tabLst>
                      </a:pPr>
                      <a:r>
                        <a:rPr lang="en-US" sz="1000" u="none" strike="noStrike" dirty="0">
                          <a:effectLst/>
                          <a:latin typeface="Arial" pitchFamily="34" charset="0"/>
                          <a:cs typeface="Arial" pitchFamily="34" charset="0"/>
                        </a:rPr>
                        <a:t>3.24</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4.06</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11.70</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0.54</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473180">
                <a:tc>
                  <a:txBody>
                    <a:bodyPr/>
                    <a:lstStyle/>
                    <a:p>
                      <a:pPr algn="r" fontAlgn="b"/>
                      <a:r>
                        <a:rPr lang="en-US" sz="1000" u="none" strike="noStrike" dirty="0">
                          <a:effectLst/>
                          <a:latin typeface="Arial" pitchFamily="34" charset="0"/>
                          <a:cs typeface="Arial" pitchFamily="34" charset="0"/>
                        </a:rPr>
                        <a:t>Computer and electronic</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0.27</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3.10</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1.21</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0.98</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0.42</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9.83</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57150" algn="ctr" fontAlgn="b"/>
                      <a:r>
                        <a:rPr lang="en-US" sz="1000" u="none" strike="noStrike" dirty="0">
                          <a:effectLst/>
                          <a:latin typeface="Arial" pitchFamily="34" charset="0"/>
                          <a:cs typeface="Arial" pitchFamily="34" charset="0"/>
                        </a:rPr>
                        <a:t>4.12</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18.27</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000" u="none" strike="noStrike" dirty="0">
                          <a:effectLst/>
                          <a:latin typeface="Arial" pitchFamily="34" charset="0"/>
                          <a:cs typeface="Arial" pitchFamily="34" charset="0"/>
                        </a:rPr>
                        <a:t>0.27</a:t>
                      </a:r>
                      <a:endParaRPr lang="en-US" sz="1000" b="0" i="0" u="none" strike="noStrike" dirty="0">
                        <a:solidFill>
                          <a:srgbClr val="000000"/>
                        </a:solidFill>
                        <a:effectLst/>
                        <a:latin typeface="Arial" pitchFamily="34" charset="0"/>
                        <a:cs typeface="Arial"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bl>
          </a:graphicData>
        </a:graphic>
      </p:graphicFrame>
      <p:sp>
        <p:nvSpPr>
          <p:cNvPr id="8" name="Content Placeholder 7"/>
          <p:cNvSpPr>
            <a:spLocks noGrp="1"/>
          </p:cNvSpPr>
          <p:nvPr>
            <p:ph sz="quarter" idx="13"/>
          </p:nvPr>
        </p:nvSpPr>
        <p:spPr>
          <a:xfrm>
            <a:off x="195940" y="5715001"/>
            <a:ext cx="8729261" cy="761999"/>
          </a:xfrm>
        </p:spPr>
        <p:txBody>
          <a:bodyPr>
            <a:normAutofit/>
          </a:bodyPr>
          <a:lstStyle/>
          <a:p>
            <a:pPr marL="0" indent="0">
              <a:spcBef>
                <a:spcPts val="624"/>
              </a:spcBef>
              <a:buNone/>
            </a:pPr>
            <a:r>
              <a:rPr lang="en-US" sz="1800" dirty="0"/>
              <a:t>Source: </a:t>
            </a:r>
            <a:r>
              <a:rPr lang="en-US" sz="1800" i="1" dirty="0"/>
              <a:t>U.S. Department of Commerce, Quarterly Financial Report for Manufacturing, Mining and Trade Corporations, </a:t>
            </a:r>
            <a:r>
              <a:rPr lang="en-US" sz="1800" dirty="0"/>
              <a:t>March 2017</a:t>
            </a:r>
            <a:r>
              <a:rPr lang="en-US" sz="1800" dirty="0" smtClean="0"/>
              <a:t>.</a:t>
            </a:r>
            <a:endParaRPr lang="en-US" sz="1800" dirty="0"/>
          </a:p>
        </p:txBody>
      </p:sp>
    </p:spTree>
    <p:custDataLst>
      <p:tags r:id="rId1"/>
    </p:custDataLst>
    <p:extLst>
      <p:ext uri="{BB962C8B-B14F-4D97-AF65-F5344CB8AC3E}">
        <p14:creationId xmlns:p14="http://schemas.microsoft.com/office/powerpoint/2010/main" val="816460488"/>
      </p:ext>
    </p:extLst>
  </p:cSld>
  <p:clrMapOvr>
    <a:masterClrMapping/>
  </p:clrMapOvr>
  <mc:AlternateContent xmlns:mc="http://schemas.openxmlformats.org/markup-compatibility/2006" xmlns:p14="http://schemas.microsoft.com/office/powerpoint/2010/main">
    <mc:Choice Requires="p14">
      <p:transition spd="slow" p14:dur="2000" advTm="215641"/>
    </mc:Choice>
    <mc:Fallback xmlns="">
      <p:transition spd="slow" advTm="215641"/>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Figure 14.3 DuPont Composition for Home Depot</a:t>
            </a:r>
            <a:endParaRPr lang="ru-RU" dirty="0"/>
          </a:p>
        </p:txBody>
      </p:sp>
      <p:pic>
        <p:nvPicPr>
          <p:cNvPr id="5" name="Picture 2" descr="Graph compares profit margin, ROA, and turnover from 2001 to 2017."/>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tretch>
            <a:fillRect/>
          </a:stretch>
        </p:blipFill>
        <p:spPr bwMode="auto">
          <a:xfrm>
            <a:off x="747712" y="1504285"/>
            <a:ext cx="7648575" cy="479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824647241"/>
      </p:ext>
    </p:extLst>
  </p:cSld>
  <p:clrMapOvr>
    <a:masterClrMapping/>
  </p:clrMapOvr>
  <mc:AlternateContent xmlns:mc="http://schemas.openxmlformats.org/markup-compatibility/2006" xmlns:p14="http://schemas.microsoft.com/office/powerpoint/2010/main">
    <mc:Choice Requires="p14">
      <p:transition spd="slow" p14:dur="2000" advTm="141795"/>
    </mc:Choice>
    <mc:Fallback xmlns="">
      <p:transition spd="slow" advTm="141795"/>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14.5 Illustration of Financial Statement Analysis </a:t>
            </a:r>
            <a:endParaRPr lang="ru-RU" dirty="0"/>
          </a:p>
        </p:txBody>
      </p:sp>
      <p:sp>
        <p:nvSpPr>
          <p:cNvPr id="2" name="Content Placeholder 1"/>
          <p:cNvSpPr>
            <a:spLocks noGrp="1"/>
          </p:cNvSpPr>
          <p:nvPr>
            <p:ph sz="quarter" idx="10"/>
          </p:nvPr>
        </p:nvSpPr>
        <p:spPr>
          <a:xfrm>
            <a:off x="281940" y="1752600"/>
            <a:ext cx="8633460" cy="4572000"/>
          </a:xfrm>
        </p:spPr>
        <p:txBody>
          <a:bodyPr>
            <a:noAutofit/>
          </a:bodyPr>
          <a:lstStyle/>
          <a:p>
            <a:pPr marL="0" indent="0">
              <a:buNone/>
            </a:pPr>
            <a:r>
              <a:rPr lang="en-US" dirty="0"/>
              <a:t>Example: Growth Industries</a:t>
            </a:r>
          </a:p>
          <a:p>
            <a:pPr>
              <a:spcBef>
                <a:spcPts val="1500"/>
              </a:spcBef>
            </a:pPr>
            <a:r>
              <a:rPr lang="en-US" dirty="0"/>
              <a:t>Sales, assets, operating income increased 20%</a:t>
            </a:r>
          </a:p>
          <a:p>
            <a:pPr>
              <a:spcBef>
                <a:spcPts val="1500"/>
              </a:spcBef>
            </a:pPr>
            <a:r>
              <a:rPr lang="en-US" dirty="0"/>
              <a:t>ROE declining</a:t>
            </a:r>
          </a:p>
          <a:p>
            <a:pPr>
              <a:spcBef>
                <a:spcPts val="1500"/>
              </a:spcBef>
            </a:pPr>
            <a:r>
              <a:rPr lang="en-US" dirty="0"/>
              <a:t>ROA not declining</a:t>
            </a:r>
          </a:p>
          <a:p>
            <a:pPr>
              <a:spcBef>
                <a:spcPts val="1500"/>
              </a:spcBef>
            </a:pPr>
            <a:r>
              <a:rPr lang="en-US" dirty="0"/>
              <a:t>Rapid increase in year-to-year short-term debt and interest expense</a:t>
            </a:r>
          </a:p>
        </p:txBody>
      </p:sp>
    </p:spTree>
    <p:custDataLst>
      <p:tags r:id="rId1"/>
    </p:custDataLst>
    <p:extLst>
      <p:ext uri="{BB962C8B-B14F-4D97-AF65-F5344CB8AC3E}">
        <p14:creationId xmlns:p14="http://schemas.microsoft.com/office/powerpoint/2010/main" val="3528825676"/>
      </p:ext>
    </p:extLst>
  </p:cSld>
  <p:clrMapOvr>
    <a:masterClrMapping/>
  </p:clrMapOvr>
  <mc:AlternateContent xmlns:mc="http://schemas.openxmlformats.org/markup-compatibility/2006" xmlns:p14="http://schemas.microsoft.com/office/powerpoint/2010/main">
    <mc:Choice Requires="p14">
      <p:transition spd="slow" p14:dur="2000" advTm="36977"/>
    </mc:Choice>
    <mc:Fallback xmlns="">
      <p:transition spd="slow" advTm="369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Table 14.12 Key Financial Ratios: Growth Industries</a:t>
            </a:r>
            <a:endParaRPr lang="ru-RU" dirty="0"/>
          </a:p>
        </p:txBody>
      </p:sp>
      <p:pic>
        <p:nvPicPr>
          <p:cNvPr id="4" name="Picture 2" descr="Key financial ratios of Growth Industries, Inc. The column categories are: 1. Net profit to pretax profit. 2. Pretax profit to EBIT. 3. EBIT to Sales (margin). 4. Sales to Assets (turnover). 5. Assets to equity. 6. Compound leverage factor column 2 times column 5. 7. ROA, which is column 3 times column 4. P/E and finally P/B. "/>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1218" y="2216669"/>
            <a:ext cx="8810762" cy="2776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98703797"/>
      </p:ext>
    </p:extLst>
  </p:cSld>
  <p:clrMapOvr>
    <a:masterClrMapping/>
  </p:clrMapOvr>
  <mc:AlternateContent xmlns:mc="http://schemas.openxmlformats.org/markup-compatibility/2006" xmlns:p14="http://schemas.microsoft.com/office/powerpoint/2010/main">
    <mc:Choice Requires="p14">
      <p:transition spd="slow" p14:dur="2000" advTm="179125"/>
    </mc:Choice>
    <mc:Fallback xmlns="">
      <p:transition spd="slow" advTm="179125"/>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Table 14.13 Growth Industries Cash Flows</a:t>
            </a:r>
            <a:endParaRPr lang="ru-RU" dirty="0"/>
          </a:p>
        </p:txBody>
      </p:sp>
      <p:graphicFrame>
        <p:nvGraphicFramePr>
          <p:cNvPr id="2" name="Table 1"/>
          <p:cNvGraphicFramePr>
            <a:graphicFrameLocks noGrp="1"/>
          </p:cNvGraphicFramePr>
          <p:nvPr>
            <p:extLst>
              <p:ext uri="{D42A27DB-BD31-4B8C-83A1-F6EECF244321}">
                <p14:modId xmlns:p14="http://schemas.microsoft.com/office/powerpoint/2010/main" val="588470109"/>
              </p:ext>
            </p:extLst>
          </p:nvPr>
        </p:nvGraphicFramePr>
        <p:xfrm>
          <a:off x="381000" y="1371606"/>
          <a:ext cx="8381999" cy="4800600"/>
        </p:xfrm>
        <a:graphic>
          <a:graphicData uri="http://schemas.openxmlformats.org/drawingml/2006/table">
            <a:tbl>
              <a:tblPr firstRow="1" bandRow="1">
                <a:tableStyleId>{5940675A-B579-460E-94D1-54222C63F5DA}</a:tableStyleId>
              </a:tblPr>
              <a:tblGrid>
                <a:gridCol w="3853374">
                  <a:extLst>
                    <a:ext uri="{9D8B030D-6E8A-4147-A177-3AD203B41FA5}">
                      <a16:colId xmlns:a16="http://schemas.microsoft.com/office/drawing/2014/main" xmlns="" val="20000"/>
                    </a:ext>
                  </a:extLst>
                </a:gridCol>
                <a:gridCol w="1617366">
                  <a:extLst>
                    <a:ext uri="{9D8B030D-6E8A-4147-A177-3AD203B41FA5}">
                      <a16:colId xmlns:a16="http://schemas.microsoft.com/office/drawing/2014/main" xmlns="" val="20001"/>
                    </a:ext>
                  </a:extLst>
                </a:gridCol>
                <a:gridCol w="1374761">
                  <a:extLst>
                    <a:ext uri="{9D8B030D-6E8A-4147-A177-3AD203B41FA5}">
                      <a16:colId xmlns:a16="http://schemas.microsoft.com/office/drawing/2014/main" xmlns="" val="20002"/>
                    </a:ext>
                  </a:extLst>
                </a:gridCol>
                <a:gridCol w="1536498">
                  <a:extLst>
                    <a:ext uri="{9D8B030D-6E8A-4147-A177-3AD203B41FA5}">
                      <a16:colId xmlns:a16="http://schemas.microsoft.com/office/drawing/2014/main" xmlns="" val="20003"/>
                    </a:ext>
                  </a:extLst>
                </a:gridCol>
              </a:tblGrid>
              <a:tr h="342900">
                <a:tc>
                  <a:txBody>
                    <a:bodyPr/>
                    <a:lstStyle/>
                    <a:p>
                      <a:pPr algn="ctr"/>
                      <a:endParaRPr lang="en-US" sz="1400" b="1" dirty="0">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tabLst>
                          <a:tab pos="1139825" algn="r"/>
                        </a:tabLst>
                      </a:pPr>
                      <a:r>
                        <a:rPr lang="en-US" sz="1400" b="1" dirty="0" smtClean="0">
                          <a:latin typeface="Arial" pitchFamily="34" charset="0"/>
                          <a:cs typeface="Arial" pitchFamily="34" charset="0"/>
                        </a:rPr>
                        <a:t>	2015</a:t>
                      </a:r>
                      <a:endParaRPr lang="en-US" sz="1400" b="1" dirty="0">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tabLst>
                          <a:tab pos="1031875" algn="r"/>
                        </a:tabLst>
                      </a:pPr>
                      <a:r>
                        <a:rPr lang="en-US" sz="1400" b="1" dirty="0" smtClean="0">
                          <a:latin typeface="Arial" pitchFamily="34" charset="0"/>
                          <a:cs typeface="Arial" pitchFamily="34" charset="0"/>
                        </a:rPr>
                        <a:t>	2016</a:t>
                      </a:r>
                      <a:endParaRPr lang="en-US" sz="1400" b="1" dirty="0">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tabLst>
                          <a:tab pos="1200150" algn="r"/>
                        </a:tabLst>
                      </a:pPr>
                      <a:r>
                        <a:rPr lang="en-US" sz="1400" b="1" dirty="0" smtClean="0">
                          <a:latin typeface="Arial" pitchFamily="34" charset="0"/>
                          <a:cs typeface="Arial" pitchFamily="34" charset="0"/>
                        </a:rPr>
                        <a:t>	2017</a:t>
                      </a:r>
                      <a:endParaRPr lang="en-US" sz="1400" b="1" dirty="0">
                        <a:latin typeface="Arial" pitchFamily="34" charset="0"/>
                        <a:cs typeface="Arial"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42900">
                <a:tc>
                  <a:txBody>
                    <a:bodyPr/>
                    <a:lstStyle/>
                    <a:p>
                      <a:r>
                        <a:rPr lang="en-US" sz="1400" b="1" dirty="0">
                          <a:latin typeface="Arial" pitchFamily="34" charset="0"/>
                          <a:cs typeface="Arial" pitchFamily="34" charset="0"/>
                        </a:rPr>
                        <a:t>Cash flow from operating activities</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sz="1400" b="1" dirty="0">
                        <a:latin typeface="Arial" pitchFamily="34" charset="0"/>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sz="1400" b="1" dirty="0">
                        <a:latin typeface="Arial" pitchFamily="34" charset="0"/>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sz="1400" b="1" dirty="0">
                        <a:latin typeface="Arial" pitchFamily="34" charset="0"/>
                        <a:cs typeface="Arial"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42900">
                <a:tc>
                  <a:txBody>
                    <a:bodyPr/>
                    <a:lstStyle/>
                    <a:p>
                      <a:r>
                        <a:rPr lang="en-US" sz="1400" dirty="0">
                          <a:latin typeface="Arial" pitchFamily="34" charset="0"/>
                          <a:cs typeface="Arial" pitchFamily="34" charset="0"/>
                        </a:rPr>
                        <a:t>Net income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$ 11,700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$ 10,143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$ 5,285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42900">
                <a:tc>
                  <a:txBody>
                    <a:bodyPr/>
                    <a:lstStyle/>
                    <a:p>
                      <a:r>
                        <a:rPr lang="en-US" sz="1400" dirty="0">
                          <a:latin typeface="Arial" pitchFamily="34" charset="0"/>
                          <a:cs typeface="Arial" pitchFamily="34" charset="0"/>
                        </a:rPr>
                        <a:t>Depreciation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15,000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18,000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21,600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342900">
                <a:tc>
                  <a:txBody>
                    <a:bodyPr/>
                    <a:lstStyle/>
                    <a:p>
                      <a:r>
                        <a:rPr lang="en-US" sz="1400" dirty="0">
                          <a:latin typeface="Arial" pitchFamily="34" charset="0"/>
                          <a:cs typeface="Arial" pitchFamily="34" charset="0"/>
                        </a:rPr>
                        <a:t>Decrease (increase) in accounts receivable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(5,000)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(6,000)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(7,200)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42900">
                <a:tc>
                  <a:txBody>
                    <a:bodyPr/>
                    <a:lstStyle/>
                    <a:p>
                      <a:r>
                        <a:rPr lang="en-US" sz="1400" dirty="0">
                          <a:latin typeface="Arial" pitchFamily="34" charset="0"/>
                          <a:cs typeface="Arial" pitchFamily="34" charset="0"/>
                        </a:rPr>
                        <a:t>Decrease (increase) in inventories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(15,000)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(18,000)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(21,600)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342900">
                <a:tc>
                  <a:txBody>
                    <a:bodyPr/>
                    <a:lstStyle/>
                    <a:p>
                      <a:r>
                        <a:rPr lang="en-US" sz="1400" dirty="0">
                          <a:latin typeface="Arial" pitchFamily="34" charset="0"/>
                          <a:cs typeface="Arial" pitchFamily="34" charset="0"/>
                        </a:rPr>
                        <a:t>Increase in accounts</a:t>
                      </a:r>
                      <a:r>
                        <a:rPr lang="en-US" sz="1400" baseline="0" dirty="0">
                          <a:latin typeface="Arial" pitchFamily="34" charset="0"/>
                          <a:cs typeface="Arial" pitchFamily="34" charset="0"/>
                        </a:rPr>
                        <a:t> payable</a:t>
                      </a:r>
                      <a:endParaRPr lang="en-US" sz="1400"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u="sng" dirty="0">
                          <a:latin typeface="Arial" pitchFamily="34" charset="0"/>
                          <a:cs typeface="Arial" pitchFamily="34" charset="0"/>
                        </a:rPr>
                        <a:t>6,000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u="sng" dirty="0">
                          <a:latin typeface="Arial" pitchFamily="34" charset="0"/>
                          <a:cs typeface="Arial" pitchFamily="34" charset="0"/>
                        </a:rPr>
                        <a:t>7,200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u="sng" dirty="0">
                          <a:latin typeface="Arial" pitchFamily="34" charset="0"/>
                          <a:cs typeface="Arial" pitchFamily="34" charset="0"/>
                        </a:rPr>
                        <a:t>8,640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42900">
                <a:tc>
                  <a:txBody>
                    <a:bodyPr/>
                    <a:lstStyle/>
                    <a:p>
                      <a:r>
                        <a:rPr lang="en-US" sz="1400" dirty="0">
                          <a:latin typeface="Arial" pitchFamily="34" charset="0"/>
                          <a:cs typeface="Arial" pitchFamily="34" charset="0"/>
                        </a:rPr>
                        <a:t>Cash</a:t>
                      </a:r>
                      <a:r>
                        <a:rPr lang="en-US" sz="1400" baseline="0" dirty="0">
                          <a:latin typeface="Arial" pitchFamily="34" charset="0"/>
                          <a:cs typeface="Arial" pitchFamily="34" charset="0"/>
                        </a:rPr>
                        <a:t> provided by operations</a:t>
                      </a:r>
                      <a:endParaRPr lang="en-US" sz="1400"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$ 12,700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a:t>
                      </a:r>
                      <a:r>
                        <a:rPr lang="en-US" sz="1400" baseline="0" dirty="0">
                          <a:latin typeface="Arial" pitchFamily="34" charset="0"/>
                          <a:cs typeface="Arial" pitchFamily="34" charset="0"/>
                        </a:rPr>
                        <a:t> 11,343</a:t>
                      </a:r>
                      <a:endParaRPr lang="en-US" sz="1400"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$ 6,725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342900">
                <a:tc>
                  <a:txBody>
                    <a:bodyPr/>
                    <a:lstStyle/>
                    <a:p>
                      <a:r>
                        <a:rPr lang="en-US" sz="1400" b="1" dirty="0">
                          <a:latin typeface="Arial" pitchFamily="34" charset="0"/>
                          <a:cs typeface="Arial" pitchFamily="34" charset="0"/>
                        </a:rPr>
                        <a:t>Cash flow</a:t>
                      </a:r>
                      <a:r>
                        <a:rPr lang="en-US" sz="1400" b="1" baseline="0" dirty="0">
                          <a:latin typeface="Arial" pitchFamily="34" charset="0"/>
                          <a:cs typeface="Arial" pitchFamily="34" charset="0"/>
                        </a:rPr>
                        <a:t> from investing activities</a:t>
                      </a:r>
                      <a:endParaRPr lang="en-US" sz="1400" b="1"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sz="1400" b="1"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sz="1400" b="1"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sz="1400" b="1"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342900">
                <a:tc>
                  <a:txBody>
                    <a:bodyPr/>
                    <a:lstStyle/>
                    <a:p>
                      <a:r>
                        <a:rPr lang="en-US" sz="1400" dirty="0">
                          <a:latin typeface="Arial" pitchFamily="34" charset="0"/>
                          <a:cs typeface="Arial" pitchFamily="34" charset="0"/>
                        </a:rPr>
                        <a:t>Investment</a:t>
                      </a:r>
                      <a:r>
                        <a:rPr lang="en-US" sz="1400" baseline="0" dirty="0">
                          <a:latin typeface="Arial" pitchFamily="34" charset="0"/>
                          <a:cs typeface="Arial" pitchFamily="34" charset="0"/>
                        </a:rPr>
                        <a:t> in plant and equipment*</a:t>
                      </a:r>
                      <a:endParaRPr lang="en-US" sz="1400"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$(45,000)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$(54,000)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$(64,800)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342900">
                <a:tc>
                  <a:txBody>
                    <a:bodyPr/>
                    <a:lstStyle/>
                    <a:p>
                      <a:r>
                        <a:rPr lang="en-US" sz="1400" b="1" dirty="0">
                          <a:latin typeface="Arial" pitchFamily="34" charset="0"/>
                          <a:cs typeface="Arial" pitchFamily="34" charset="0"/>
                        </a:rPr>
                        <a:t>Cash flow from financing</a:t>
                      </a:r>
                      <a:r>
                        <a:rPr lang="en-US" sz="1400" b="1" baseline="0" dirty="0">
                          <a:latin typeface="Arial" pitchFamily="34" charset="0"/>
                          <a:cs typeface="Arial" pitchFamily="34" charset="0"/>
                        </a:rPr>
                        <a:t> activities</a:t>
                      </a:r>
                      <a:endParaRPr lang="en-US" sz="1400" b="1"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sz="1400" b="1"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sz="1400" b="1"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sz="1400" b="1"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r h="342900">
                <a:tc>
                  <a:txBody>
                    <a:bodyPr/>
                    <a:lstStyle/>
                    <a:p>
                      <a:r>
                        <a:rPr lang="en-US" sz="1400" dirty="0">
                          <a:latin typeface="Arial" pitchFamily="34" charset="0"/>
                          <a:cs typeface="Arial" pitchFamily="34" charset="0"/>
                        </a:rPr>
                        <a:t>Dividends paid</a:t>
                      </a:r>
                      <a:r>
                        <a:rPr lang="en-US" sz="1400" baseline="30000" dirty="0">
                          <a:latin typeface="Arial" pitchFamily="34" charset="0"/>
                          <a:cs typeface="Arial" pitchFamily="34" charset="0"/>
                        </a:rPr>
                        <a:t>†</a:t>
                      </a:r>
                      <a:endParaRPr lang="en-US" sz="1400"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11"/>
                  </a:ext>
                </a:extLst>
              </a:tr>
              <a:tr h="342900">
                <a:tc>
                  <a:txBody>
                    <a:bodyPr/>
                    <a:lstStyle/>
                    <a:p>
                      <a:r>
                        <a:rPr lang="en-US" sz="1400" dirty="0">
                          <a:latin typeface="Arial" pitchFamily="34" charset="0"/>
                          <a:cs typeface="Arial" pitchFamily="34" charset="0"/>
                        </a:rPr>
                        <a:t>Short-term</a:t>
                      </a:r>
                      <a:r>
                        <a:rPr lang="en-US" sz="1400" baseline="0" dirty="0">
                          <a:latin typeface="Arial" pitchFamily="34" charset="0"/>
                          <a:cs typeface="Arial" pitchFamily="34" charset="0"/>
                        </a:rPr>
                        <a:t> debt issued</a:t>
                      </a:r>
                      <a:endParaRPr lang="en-US" sz="1400" baseline="30000" dirty="0">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u="sng" dirty="0">
                          <a:latin typeface="Arial" pitchFamily="34" charset="0"/>
                          <a:cs typeface="Arial" pitchFamily="34" charset="0"/>
                        </a:rPr>
                        <a:t>42,300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u="sng" dirty="0">
                          <a:latin typeface="Arial" pitchFamily="34" charset="0"/>
                          <a:cs typeface="Arial" pitchFamily="34" charset="0"/>
                        </a:rPr>
                        <a:t>54,657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u="sng" dirty="0">
                          <a:latin typeface="Arial" pitchFamily="34" charset="0"/>
                          <a:cs typeface="Arial" pitchFamily="34" charset="0"/>
                        </a:rPr>
                        <a:t>72,475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12"/>
                  </a:ext>
                </a:extLst>
              </a:tr>
              <a:tr h="342900">
                <a:tc>
                  <a:txBody>
                    <a:bodyPr/>
                    <a:lstStyle/>
                    <a:p>
                      <a:r>
                        <a:rPr lang="en-US" sz="1400" dirty="0">
                          <a:latin typeface="Arial" pitchFamily="34" charset="0"/>
                          <a:cs typeface="Arial" pitchFamily="34" charset="0"/>
                        </a:rPr>
                        <a:t>Change in cash and marketable securities</a:t>
                      </a:r>
                      <a:r>
                        <a:rPr lang="en-US" sz="1400" baseline="30000" dirty="0">
                          <a:latin typeface="Arial" pitchFamily="34" charset="0"/>
                          <a:cs typeface="Arial" pitchFamily="34"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$ 10,000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$ 12,000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400" dirty="0">
                          <a:latin typeface="Arial" pitchFamily="34" charset="0"/>
                          <a:cs typeface="Arial" pitchFamily="34" charset="0"/>
                        </a:rPr>
                        <a:t>$ 14,400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13"/>
                  </a:ext>
                </a:extLst>
              </a:tr>
            </a:tbl>
          </a:graphicData>
        </a:graphic>
      </p:graphicFrame>
    </p:spTree>
    <p:custDataLst>
      <p:tags r:id="rId1"/>
    </p:custDataLst>
    <p:extLst>
      <p:ext uri="{BB962C8B-B14F-4D97-AF65-F5344CB8AC3E}">
        <p14:creationId xmlns:p14="http://schemas.microsoft.com/office/powerpoint/2010/main" val="462065563"/>
      </p:ext>
    </p:extLst>
  </p:cSld>
  <p:clrMapOvr>
    <a:masterClrMapping/>
  </p:clrMapOvr>
  <mc:AlternateContent xmlns:mc="http://schemas.openxmlformats.org/markup-compatibility/2006" xmlns:p14="http://schemas.microsoft.com/office/powerpoint/2010/main">
    <mc:Choice Requires="p14">
      <p:transition spd="slow" p14:dur="2000" advTm="237392"/>
    </mc:Choice>
    <mc:Fallback xmlns="">
      <p:transition spd="slow" advTm="237392"/>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14.6 Comparability </a:t>
            </a:r>
            <a:r>
              <a:rPr lang="en-US" dirty="0" smtClean="0"/>
              <a:t>Problems</a:t>
            </a:r>
            <a:endParaRPr lang="ru-RU" dirty="0"/>
          </a:p>
        </p:txBody>
      </p:sp>
      <p:sp>
        <p:nvSpPr>
          <p:cNvPr id="2" name="Content Placeholder 1"/>
          <p:cNvSpPr>
            <a:spLocks noGrp="1"/>
          </p:cNvSpPr>
          <p:nvPr>
            <p:ph sz="quarter" idx="10"/>
          </p:nvPr>
        </p:nvSpPr>
        <p:spPr>
          <a:xfrm>
            <a:off x="279400" y="1752600"/>
            <a:ext cx="8534400" cy="3886200"/>
          </a:xfrm>
        </p:spPr>
        <p:txBody>
          <a:bodyPr/>
          <a:lstStyle/>
          <a:p>
            <a:pPr marL="0" indent="0">
              <a:buNone/>
            </a:pPr>
            <a:r>
              <a:rPr lang="en-US" dirty="0"/>
              <a:t>Inventory Valuation</a:t>
            </a:r>
          </a:p>
          <a:p>
            <a:r>
              <a:rPr lang="en-US" dirty="0"/>
              <a:t>LIFO</a:t>
            </a:r>
          </a:p>
          <a:p>
            <a:pPr lvl="1">
              <a:buClr>
                <a:srgbClr val="000000"/>
              </a:buClr>
              <a:buFont typeface="Arial" pitchFamily="34" charset="0"/>
              <a:buChar char="•"/>
            </a:pPr>
            <a:r>
              <a:rPr lang="en-US" dirty="0"/>
              <a:t>Last-in first-out inventory valuation</a:t>
            </a:r>
          </a:p>
          <a:p>
            <a:pPr marL="349250" lvl="1">
              <a:buFont typeface="Arial" panose="020B0604020202020204" pitchFamily="34" charset="0"/>
              <a:buChar char="•"/>
            </a:pPr>
            <a:r>
              <a:rPr lang="en-US" sz="2600" dirty="0"/>
              <a:t>FIFO</a:t>
            </a:r>
          </a:p>
          <a:p>
            <a:pPr marL="806450" lvl="2">
              <a:buFont typeface="Arial" panose="020B0604020202020204" pitchFamily="34" charset="0"/>
              <a:buChar char="•"/>
            </a:pPr>
            <a:r>
              <a:rPr lang="en-US" sz="2600" dirty="0"/>
              <a:t>First-in first-out inventory valuation</a:t>
            </a:r>
          </a:p>
        </p:txBody>
      </p:sp>
    </p:spTree>
    <p:custDataLst>
      <p:tags r:id="rId1"/>
    </p:custDataLst>
    <p:extLst>
      <p:ext uri="{BB962C8B-B14F-4D97-AF65-F5344CB8AC3E}">
        <p14:creationId xmlns:p14="http://schemas.microsoft.com/office/powerpoint/2010/main" val="370155573"/>
      </p:ext>
    </p:extLst>
  </p:cSld>
  <p:clrMapOvr>
    <a:masterClrMapping/>
  </p:clrMapOvr>
  <mc:AlternateContent xmlns:mc="http://schemas.openxmlformats.org/markup-compatibility/2006" xmlns:p14="http://schemas.microsoft.com/office/powerpoint/2010/main">
    <mc:Choice Requires="p14">
      <p:transition spd="slow" p14:dur="2000" advTm="99752"/>
    </mc:Choice>
    <mc:Fallback xmlns="">
      <p:transition spd="slow" advTm="99752"/>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14.6 Comparability </a:t>
            </a:r>
            <a:r>
              <a:rPr lang="en-US" dirty="0" smtClean="0"/>
              <a:t>Problems</a:t>
            </a:r>
            <a:endParaRPr lang="ru-RU" dirty="0"/>
          </a:p>
        </p:txBody>
      </p:sp>
      <p:sp>
        <p:nvSpPr>
          <p:cNvPr id="2" name="Content Placeholder 1"/>
          <p:cNvSpPr>
            <a:spLocks noGrp="1"/>
          </p:cNvSpPr>
          <p:nvPr>
            <p:ph sz="quarter" idx="10"/>
          </p:nvPr>
        </p:nvSpPr>
        <p:spPr>
          <a:xfrm>
            <a:off x="279400" y="1752600"/>
            <a:ext cx="8534400" cy="4191000"/>
          </a:xfrm>
        </p:spPr>
        <p:txBody>
          <a:bodyPr>
            <a:normAutofit/>
          </a:bodyPr>
          <a:lstStyle/>
          <a:p>
            <a:pPr marL="0" indent="0">
              <a:buNone/>
            </a:pPr>
            <a:r>
              <a:rPr lang="en-US" dirty="0"/>
              <a:t>Depreciation</a:t>
            </a:r>
          </a:p>
          <a:p>
            <a:r>
              <a:rPr lang="en-US" dirty="0"/>
              <a:t>Economic</a:t>
            </a:r>
          </a:p>
          <a:p>
            <a:pPr lvl="1">
              <a:buFont typeface="Arial" pitchFamily="34" charset="0"/>
              <a:buChar char="•"/>
            </a:pPr>
            <a:r>
              <a:rPr lang="en-US" dirty="0"/>
              <a:t>Amount of operating cash flow that must be reinvested in firm to sustain real cash flow</a:t>
            </a:r>
          </a:p>
          <a:p>
            <a:r>
              <a:rPr lang="en-US" dirty="0"/>
              <a:t>Accounting</a:t>
            </a:r>
          </a:p>
          <a:p>
            <a:pPr lvl="1">
              <a:buFont typeface="Arial" pitchFamily="34" charset="0"/>
              <a:buChar char="•"/>
            </a:pPr>
            <a:r>
              <a:rPr lang="en-US" dirty="0"/>
              <a:t>Amount of acquisition cost of asset that is allocated to each accounting period over arbitrarily specified life of asset</a:t>
            </a:r>
            <a:endParaRPr lang="en-US" sz="1800" dirty="0"/>
          </a:p>
        </p:txBody>
      </p:sp>
    </p:spTree>
    <p:custDataLst>
      <p:tags r:id="rId1"/>
    </p:custDataLst>
    <p:extLst>
      <p:ext uri="{BB962C8B-B14F-4D97-AF65-F5344CB8AC3E}">
        <p14:creationId xmlns:p14="http://schemas.microsoft.com/office/powerpoint/2010/main" val="2068680498"/>
      </p:ext>
    </p:extLst>
  </p:cSld>
  <p:clrMapOvr>
    <a:masterClrMapping/>
  </p:clrMapOvr>
  <mc:AlternateContent xmlns:mc="http://schemas.openxmlformats.org/markup-compatibility/2006" xmlns:p14="http://schemas.microsoft.com/office/powerpoint/2010/main">
    <mc:Choice Requires="p14">
      <p:transition spd="slow" p14:dur="2000" advTm="159688"/>
    </mc:Choice>
    <mc:Fallback xmlns="">
      <p:transition spd="slow" advTm="1596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4"/>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14.6 Comparability </a:t>
            </a:r>
            <a:r>
              <a:rPr lang="en-US" dirty="0" smtClean="0"/>
              <a:t>Problems</a:t>
            </a:r>
            <a:endParaRPr lang="ru-RU" dirty="0"/>
          </a:p>
        </p:txBody>
      </p:sp>
      <p:sp>
        <p:nvSpPr>
          <p:cNvPr id="2" name="Content Placeholder 1"/>
          <p:cNvSpPr>
            <a:spLocks noGrp="1"/>
          </p:cNvSpPr>
          <p:nvPr>
            <p:ph sz="quarter" idx="10"/>
          </p:nvPr>
        </p:nvSpPr>
        <p:spPr>
          <a:xfrm>
            <a:off x="279400" y="1752600"/>
            <a:ext cx="8534400" cy="4191000"/>
          </a:xfrm>
        </p:spPr>
        <p:txBody>
          <a:bodyPr>
            <a:normAutofit/>
          </a:bodyPr>
          <a:lstStyle/>
          <a:p>
            <a:pPr marL="0" indent="0">
              <a:buNone/>
            </a:pPr>
            <a:r>
              <a:rPr lang="en-US" dirty="0"/>
              <a:t>Fair Value </a:t>
            </a:r>
            <a:r>
              <a:rPr lang="en-US" dirty="0" smtClean="0"/>
              <a:t>Accounting = mark-to-market accounting</a:t>
            </a:r>
            <a:endParaRPr lang="en-US" dirty="0"/>
          </a:p>
          <a:p>
            <a:r>
              <a:rPr lang="en-US" dirty="0"/>
              <a:t>Use of current market values rather than historic costs in firm’s financial statements</a:t>
            </a:r>
          </a:p>
          <a:p>
            <a:r>
              <a:rPr lang="en-US" dirty="0"/>
              <a:t>Relies heavily on estimates</a:t>
            </a:r>
          </a:p>
        </p:txBody>
      </p:sp>
    </p:spTree>
    <p:custDataLst>
      <p:tags r:id="rId1"/>
    </p:custDataLst>
    <p:extLst>
      <p:ext uri="{BB962C8B-B14F-4D97-AF65-F5344CB8AC3E}">
        <p14:creationId xmlns:p14="http://schemas.microsoft.com/office/powerpoint/2010/main" val="223248159"/>
      </p:ext>
    </p:extLst>
  </p:cSld>
  <p:clrMapOvr>
    <a:masterClrMapping/>
  </p:clrMapOvr>
  <mc:AlternateContent xmlns:mc="http://schemas.openxmlformats.org/markup-compatibility/2006" xmlns:p14="http://schemas.microsoft.com/office/powerpoint/2010/main">
    <mc:Choice Requires="p14">
      <p:transition spd="slow" p14:dur="2000" advTm="146571"/>
    </mc:Choice>
    <mc:Fallback xmlns="">
      <p:transition spd="slow" advTm="1465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14.6 Comparability </a:t>
            </a:r>
            <a:r>
              <a:rPr lang="en-US" dirty="0" smtClean="0"/>
              <a:t>Problems</a:t>
            </a:r>
            <a:endParaRPr lang="ru-RU" dirty="0"/>
          </a:p>
        </p:txBody>
      </p:sp>
      <p:sp>
        <p:nvSpPr>
          <p:cNvPr id="2" name="Content Placeholder 1"/>
          <p:cNvSpPr>
            <a:spLocks noGrp="1"/>
          </p:cNvSpPr>
          <p:nvPr>
            <p:ph sz="quarter" idx="10"/>
          </p:nvPr>
        </p:nvSpPr>
        <p:spPr>
          <a:xfrm>
            <a:off x="279400" y="1752600"/>
            <a:ext cx="8534400" cy="4572000"/>
          </a:xfrm>
        </p:spPr>
        <p:txBody>
          <a:bodyPr>
            <a:noAutofit/>
          </a:bodyPr>
          <a:lstStyle/>
          <a:p>
            <a:pPr marL="0" indent="0">
              <a:buNone/>
            </a:pPr>
            <a:r>
              <a:rPr lang="en-US" dirty="0"/>
              <a:t>Quality of Earnings</a:t>
            </a:r>
          </a:p>
          <a:p>
            <a:r>
              <a:rPr lang="en-US" dirty="0"/>
              <a:t>Realism and sustainability of reported earnings</a:t>
            </a:r>
          </a:p>
          <a:p>
            <a:r>
              <a:rPr lang="en-US" dirty="0"/>
              <a:t>Factors that affect quality of earnings</a:t>
            </a:r>
          </a:p>
          <a:p>
            <a:pPr lvl="1">
              <a:buFont typeface="Arial" pitchFamily="34" charset="0"/>
              <a:buChar char="•"/>
            </a:pPr>
            <a:r>
              <a:rPr lang="en-US" dirty="0"/>
              <a:t>Allowance for bad debt</a:t>
            </a:r>
          </a:p>
          <a:p>
            <a:pPr lvl="1">
              <a:buFont typeface="Arial" pitchFamily="34" charset="0"/>
              <a:buChar char="•"/>
            </a:pPr>
            <a:r>
              <a:rPr lang="en-US" dirty="0"/>
              <a:t>Nonrecurring items</a:t>
            </a:r>
          </a:p>
          <a:p>
            <a:pPr lvl="1">
              <a:buFont typeface="Arial" pitchFamily="34" charset="0"/>
              <a:buChar char="•"/>
            </a:pPr>
            <a:r>
              <a:rPr lang="en-US" dirty="0"/>
              <a:t>Earnings smoothing</a:t>
            </a:r>
          </a:p>
          <a:p>
            <a:pPr lvl="1">
              <a:buFont typeface="Arial" pitchFamily="34" charset="0"/>
              <a:buChar char="•"/>
            </a:pPr>
            <a:r>
              <a:rPr lang="en-US" dirty="0"/>
              <a:t>Revenue recognition</a:t>
            </a:r>
          </a:p>
          <a:p>
            <a:pPr lvl="1">
              <a:buFont typeface="Arial" pitchFamily="34" charset="0"/>
              <a:buChar char="•"/>
            </a:pPr>
            <a:r>
              <a:rPr lang="en-US" dirty="0"/>
              <a:t>Off-balance-sheet assets and liabilities</a:t>
            </a:r>
          </a:p>
        </p:txBody>
      </p:sp>
    </p:spTree>
    <p:custDataLst>
      <p:tags r:id="rId1"/>
    </p:custDataLst>
    <p:extLst>
      <p:ext uri="{BB962C8B-B14F-4D97-AF65-F5344CB8AC3E}">
        <p14:creationId xmlns:p14="http://schemas.microsoft.com/office/powerpoint/2010/main" val="2019002748"/>
      </p:ext>
    </p:extLst>
  </p:cSld>
  <p:clrMapOvr>
    <a:masterClrMapping/>
  </p:clrMapOvr>
  <mc:AlternateContent xmlns:mc="http://schemas.openxmlformats.org/markup-compatibility/2006" xmlns:p14="http://schemas.microsoft.com/office/powerpoint/2010/main">
    <mc:Choice Requires="p14">
      <p:transition spd="slow" p14:dur="2000" advTm="371905"/>
    </mc:Choice>
    <mc:Fallback xmlns="">
      <p:transition spd="slow" advTm="37190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14.6 Comparability </a:t>
            </a:r>
            <a:r>
              <a:rPr lang="en-US" dirty="0" smtClean="0"/>
              <a:t>Problems</a:t>
            </a:r>
            <a:endParaRPr lang="ru-RU" dirty="0"/>
          </a:p>
        </p:txBody>
      </p:sp>
      <p:sp>
        <p:nvSpPr>
          <p:cNvPr id="2" name="Content Placeholder 1"/>
          <p:cNvSpPr>
            <a:spLocks noGrp="1"/>
          </p:cNvSpPr>
          <p:nvPr>
            <p:ph sz="quarter" idx="10"/>
          </p:nvPr>
        </p:nvSpPr>
        <p:spPr>
          <a:xfrm>
            <a:off x="304800" y="1752600"/>
            <a:ext cx="8534400" cy="4191000"/>
          </a:xfrm>
        </p:spPr>
        <p:txBody>
          <a:bodyPr>
            <a:normAutofit/>
          </a:bodyPr>
          <a:lstStyle/>
          <a:p>
            <a:pPr marL="0" indent="0">
              <a:buNone/>
            </a:pPr>
            <a:r>
              <a:rPr lang="en-US" dirty="0"/>
              <a:t>International Accounting Conventions</a:t>
            </a:r>
          </a:p>
          <a:p>
            <a:r>
              <a:rPr lang="en-US" dirty="0"/>
              <a:t>Reserving practices</a:t>
            </a:r>
          </a:p>
          <a:p>
            <a:pPr lvl="1">
              <a:buFont typeface="Arial" pitchFamily="34" charset="0"/>
              <a:buChar char="•"/>
            </a:pPr>
            <a:r>
              <a:rPr lang="en-US" dirty="0"/>
              <a:t>Subject to more managerial discretion in U.S.</a:t>
            </a:r>
          </a:p>
          <a:p>
            <a:r>
              <a:rPr lang="en-US" dirty="0"/>
              <a:t>Depreciation</a:t>
            </a:r>
          </a:p>
          <a:p>
            <a:pPr lvl="1">
              <a:buFont typeface="Arial" pitchFamily="34" charset="0"/>
              <a:buChar char="•"/>
            </a:pPr>
            <a:r>
              <a:rPr lang="en-US" dirty="0"/>
              <a:t>Other countries do not allow dual sets of accounts</a:t>
            </a:r>
          </a:p>
          <a:p>
            <a:pPr lvl="1">
              <a:buFont typeface="Arial" pitchFamily="34" charset="0"/>
              <a:buChar char="•"/>
            </a:pPr>
            <a:r>
              <a:rPr lang="en-US" dirty="0"/>
              <a:t>Most firms in foreign countries use accelerated depreciation</a:t>
            </a:r>
          </a:p>
          <a:p>
            <a:r>
              <a:rPr lang="en-US" dirty="0"/>
              <a:t>Intangibles</a:t>
            </a:r>
          </a:p>
          <a:p>
            <a:pPr lvl="1">
              <a:buFont typeface="Arial" pitchFamily="34" charset="0"/>
              <a:buChar char="•"/>
            </a:pPr>
            <a:r>
              <a:rPr lang="en-US" dirty="0"/>
              <a:t>Treatment varies wildly from country to country</a:t>
            </a:r>
          </a:p>
        </p:txBody>
      </p:sp>
    </p:spTree>
    <p:custDataLst>
      <p:tags r:id="rId1"/>
    </p:custDataLst>
    <p:extLst>
      <p:ext uri="{BB962C8B-B14F-4D97-AF65-F5344CB8AC3E}">
        <p14:creationId xmlns:p14="http://schemas.microsoft.com/office/powerpoint/2010/main" val="1681372058"/>
      </p:ext>
    </p:extLst>
  </p:cSld>
  <p:clrMapOvr>
    <a:masterClrMapping/>
  </p:clrMapOvr>
  <mc:AlternateContent xmlns:mc="http://schemas.openxmlformats.org/markup-compatibility/2006" xmlns:p14="http://schemas.microsoft.com/office/powerpoint/2010/main">
    <mc:Choice Requires="p14">
      <p:transition spd="slow" p14:dur="2000" advTm="51031"/>
    </mc:Choice>
    <mc:Fallback xmlns="">
      <p:transition spd="slow" advTm="510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4"/>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14.6 Comparability </a:t>
            </a:r>
            <a:r>
              <a:rPr lang="en-US" dirty="0" smtClean="0"/>
              <a:t>Problems</a:t>
            </a:r>
            <a:endParaRPr lang="ru-RU" dirty="0"/>
          </a:p>
        </p:txBody>
      </p:sp>
      <p:sp>
        <p:nvSpPr>
          <p:cNvPr id="2" name="Content Placeholder 1"/>
          <p:cNvSpPr>
            <a:spLocks noGrp="1"/>
          </p:cNvSpPr>
          <p:nvPr>
            <p:ph sz="quarter" idx="10"/>
          </p:nvPr>
        </p:nvSpPr>
        <p:spPr>
          <a:xfrm>
            <a:off x="279400" y="1752600"/>
            <a:ext cx="8534400" cy="4191000"/>
          </a:xfrm>
        </p:spPr>
        <p:txBody>
          <a:bodyPr>
            <a:normAutofit/>
          </a:bodyPr>
          <a:lstStyle/>
          <a:p>
            <a:pPr marL="0" indent="0">
              <a:buNone/>
            </a:pPr>
            <a:r>
              <a:rPr lang="en-US" dirty="0"/>
              <a:t>International Accounting Conventions</a:t>
            </a:r>
          </a:p>
          <a:p>
            <a:r>
              <a:rPr lang="en-US" dirty="0"/>
              <a:t>International Financial Reporting Standards (IFRS)</a:t>
            </a:r>
          </a:p>
          <a:p>
            <a:pPr lvl="1">
              <a:buFont typeface="Arial" pitchFamily="34" charset="0"/>
              <a:buChar char="•"/>
            </a:pPr>
            <a:r>
              <a:rPr lang="en-US" dirty="0"/>
              <a:t>Principles-based set of accounting rules adopted by around 100 countries, including European Union</a:t>
            </a:r>
          </a:p>
        </p:txBody>
      </p:sp>
    </p:spTree>
    <p:custDataLst>
      <p:tags r:id="rId1"/>
    </p:custDataLst>
    <p:extLst>
      <p:ext uri="{BB962C8B-B14F-4D97-AF65-F5344CB8AC3E}">
        <p14:creationId xmlns:p14="http://schemas.microsoft.com/office/powerpoint/2010/main" val="2828482458"/>
      </p:ext>
    </p:extLst>
  </p:cSld>
  <p:clrMapOvr>
    <a:masterClrMapping/>
  </p:clrMapOvr>
  <mc:AlternateContent xmlns:mc="http://schemas.openxmlformats.org/markup-compatibility/2006" xmlns:p14="http://schemas.microsoft.com/office/powerpoint/2010/main">
    <mc:Choice Requires="p14">
      <p:transition spd="slow" p14:dur="2000" advTm="143811"/>
    </mc:Choice>
    <mc:Fallback xmlns="">
      <p:transition spd="slow" advTm="143811"/>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 y="152400"/>
            <a:ext cx="9052560" cy="1257300"/>
          </a:xfrm>
        </p:spPr>
        <p:txBody>
          <a:bodyPr/>
          <a:lstStyle/>
          <a:p>
            <a:r>
              <a:rPr lang="en-US" dirty="0"/>
              <a:t>Figure 14.4 Adjusted versus Reported Price-Earnings Ratios</a:t>
            </a:r>
            <a:endParaRPr lang="ru-RU" dirty="0"/>
          </a:p>
        </p:txBody>
      </p:sp>
      <p:pic>
        <p:nvPicPr>
          <p:cNvPr id="3074" name="Picture 2" descr="Bar graph illustrates reported and adjusted price to earning ratios for six countr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644" y="1435417"/>
            <a:ext cx="7193756" cy="374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4"/>
          <p:cNvSpPr>
            <a:spLocks noGrp="1"/>
          </p:cNvSpPr>
          <p:nvPr>
            <p:ph sz="quarter" idx="12"/>
          </p:nvPr>
        </p:nvSpPr>
        <p:spPr>
          <a:xfrm>
            <a:off x="304800" y="5334000"/>
            <a:ext cx="8534400" cy="1066800"/>
          </a:xfrm>
        </p:spPr>
        <p:txBody>
          <a:bodyPr>
            <a:normAutofit/>
          </a:bodyPr>
          <a:lstStyle/>
          <a:p>
            <a:pPr marL="0" indent="0">
              <a:buNone/>
            </a:pPr>
            <a:r>
              <a:rPr lang="en-US" sz="1400" dirty="0"/>
              <a:t>Source: Figure J: Adjusted versus Reported Price/Earnings Ratios: from Lawrence S. </a:t>
            </a:r>
            <a:r>
              <a:rPr lang="en-US" sz="1400" dirty="0" err="1"/>
              <a:t>Speidell</a:t>
            </a:r>
            <a:r>
              <a:rPr lang="en-US" sz="1400" dirty="0"/>
              <a:t> and </a:t>
            </a:r>
            <a:r>
              <a:rPr lang="en-US" sz="1400" dirty="0" err="1"/>
              <a:t>Vinod</a:t>
            </a:r>
            <a:r>
              <a:rPr lang="en-US" sz="1400" dirty="0"/>
              <a:t> </a:t>
            </a:r>
            <a:r>
              <a:rPr lang="en-US" sz="1400" dirty="0" err="1"/>
              <a:t>Bavishi</a:t>
            </a:r>
            <a:r>
              <a:rPr lang="en-US" sz="1400" dirty="0"/>
              <a:t>, “GAAP Arbitrage: Valuation Opportunities in International Accounting Standards.” “</a:t>
            </a:r>
            <a:r>
              <a:rPr lang="en-US" sz="1400" i="1" dirty="0"/>
              <a:t>Financial Analysts Journal, </a:t>
            </a:r>
            <a:r>
              <a:rPr lang="en-US" sz="1400" dirty="0"/>
              <a:t>November-December 1992, pp. 58-66. Copyright 1992, CFA Institute. Reproduced and republished from </a:t>
            </a:r>
            <a:r>
              <a:rPr lang="en-US" sz="1400" i="1" dirty="0"/>
              <a:t>Financial Analysts Journal </a:t>
            </a:r>
            <a:r>
              <a:rPr lang="en-US" sz="1400" dirty="0"/>
              <a:t>with permission from the CFA Institute. All Rights Reserved.</a:t>
            </a:r>
          </a:p>
        </p:txBody>
      </p:sp>
    </p:spTree>
    <p:custDataLst>
      <p:tags r:id="rId1"/>
    </p:custDataLst>
    <p:extLst>
      <p:ext uri="{BB962C8B-B14F-4D97-AF65-F5344CB8AC3E}">
        <p14:creationId xmlns:p14="http://schemas.microsoft.com/office/powerpoint/2010/main" val="666171643"/>
      </p:ext>
    </p:extLst>
  </p:cSld>
  <p:clrMapOvr>
    <a:masterClrMapping/>
  </p:clrMapOvr>
  <mc:AlternateContent xmlns:mc="http://schemas.openxmlformats.org/markup-compatibility/2006" xmlns:p14="http://schemas.microsoft.com/office/powerpoint/2010/main">
    <mc:Choice Requires="p14">
      <p:transition spd="slow" p14:dur="2000" advTm="153135"/>
    </mc:Choice>
    <mc:Fallback xmlns="">
      <p:transition spd="slow" advTm="153135"/>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a:xfrm>
            <a:off x="228600" y="609600"/>
            <a:ext cx="8686800" cy="5257800"/>
          </a:xfrm>
        </p:spPr>
        <p:txBody>
          <a:bodyPr/>
          <a:lstStyle/>
          <a:p>
            <a:pPr marL="0" indent="0" algn="ctr" eaLnBrk="1" hangingPunct="1">
              <a:lnSpc>
                <a:spcPct val="90000"/>
              </a:lnSpc>
              <a:buFontTx/>
              <a:buNone/>
              <a:tabLst>
                <a:tab pos="908050" algn="l"/>
                <a:tab pos="2292350" algn="dec"/>
                <a:tab pos="3660775" algn="dec"/>
                <a:tab pos="4970463" algn="dec"/>
                <a:tab pos="6340475" algn="dec"/>
                <a:tab pos="7708900" algn="dec"/>
              </a:tabLst>
            </a:pPr>
            <a:r>
              <a:rPr lang="en-US" altLang="en-US" sz="2400" b="1" dirty="0" smtClean="0">
                <a:latin typeface="Arial" panose="020B0604020202020204" pitchFamily="34" charset="0"/>
              </a:rPr>
              <a:t>BALANCE SHEET</a:t>
            </a:r>
          </a:p>
          <a:p>
            <a:pPr marL="0" indent="0" algn="ctr" eaLnBrk="1" hangingPunct="1">
              <a:lnSpc>
                <a:spcPct val="90000"/>
              </a:lnSpc>
              <a:buFontTx/>
              <a:buNone/>
              <a:tabLst>
                <a:tab pos="908050" algn="l"/>
                <a:tab pos="2292350" algn="dec"/>
                <a:tab pos="3660775" algn="dec"/>
                <a:tab pos="4970463" algn="dec"/>
                <a:tab pos="6340475" algn="dec"/>
                <a:tab pos="7708900" algn="dec"/>
              </a:tabLst>
            </a:pPr>
            <a:r>
              <a:rPr lang="en-US" altLang="en-US" sz="2400" b="1" dirty="0" smtClean="0">
                <a:latin typeface="Arial" panose="020B0604020202020204" pitchFamily="34" charset="0"/>
              </a:rPr>
              <a:t>as of January 31</a:t>
            </a:r>
          </a:p>
          <a:p>
            <a:pPr marL="0" indent="0" algn="ctr" eaLnBrk="1" hangingPunct="1">
              <a:lnSpc>
                <a:spcPct val="90000"/>
              </a:lnSpc>
              <a:buFontTx/>
              <a:buNone/>
              <a:tabLst>
                <a:tab pos="908050" algn="l"/>
                <a:tab pos="2292350" algn="dec"/>
                <a:tab pos="3660775" algn="dec"/>
                <a:tab pos="4970463" algn="dec"/>
                <a:tab pos="6340475" algn="dec"/>
                <a:tab pos="7708900" algn="dec"/>
              </a:tabLst>
            </a:pPr>
            <a:r>
              <a:rPr lang="en-US" altLang="en-US" sz="2400" b="1" dirty="0" smtClean="0">
                <a:latin typeface="Arial" panose="020B0604020202020204" pitchFamily="34" charset="0"/>
              </a:rPr>
              <a:t>($ millions)</a:t>
            </a:r>
            <a:endParaRPr lang="en-US" altLang="en-US" sz="2400" dirty="0" smtClean="0">
              <a:latin typeface="Arial" panose="020B0604020202020204" pitchFamily="34" charset="0"/>
            </a:endParaRPr>
          </a:p>
          <a:p>
            <a:pPr marL="0" indent="0" eaLnBrk="1" hangingPunct="1">
              <a:lnSpc>
                <a:spcPct val="90000"/>
              </a:lnSpc>
              <a:buFontTx/>
              <a:buNone/>
              <a:tabLst>
                <a:tab pos="908050" algn="l"/>
                <a:tab pos="2292350" algn="dec"/>
                <a:tab pos="3660775" algn="dec"/>
                <a:tab pos="4970463" algn="dec"/>
                <a:tab pos="6340475" algn="dec"/>
                <a:tab pos="7708900" algn="dec"/>
              </a:tabLst>
            </a:pPr>
            <a:endParaRPr lang="en-US" altLang="en-US" sz="2400" dirty="0" smtClean="0">
              <a:latin typeface="Arial" panose="020B0604020202020204" pitchFamily="34" charset="0"/>
            </a:endParaRPr>
          </a:p>
          <a:p>
            <a:pPr marL="0" indent="0" eaLnBrk="1" hangingPunct="1">
              <a:lnSpc>
                <a:spcPct val="90000"/>
              </a:lnSpc>
              <a:buFontTx/>
              <a:buNone/>
              <a:tabLst>
                <a:tab pos="908050" algn="l"/>
                <a:tab pos="2286000" algn="ctr"/>
                <a:tab pos="3657600" algn="ctr"/>
                <a:tab pos="5029200" algn="ctr"/>
                <a:tab pos="6400800" algn="ctr"/>
                <a:tab pos="7886700" algn="ctr"/>
              </a:tabLst>
            </a:pPr>
            <a:r>
              <a:rPr lang="en-US" altLang="en-US" sz="2400" b="1" dirty="0" smtClean="0">
                <a:latin typeface="Arial" panose="020B0604020202020204" pitchFamily="34" charset="0"/>
              </a:rPr>
              <a:t>   		1974   	1973   	 1972   	1971  	 1970   </a:t>
            </a:r>
          </a:p>
          <a:p>
            <a:pPr marL="0" indent="0" eaLnBrk="1" hangingPunct="1">
              <a:lnSpc>
                <a:spcPct val="90000"/>
              </a:lnSpc>
              <a:buFontTx/>
              <a:buNone/>
              <a:tabLst>
                <a:tab pos="908050" algn="l"/>
                <a:tab pos="2292350" algn="dec"/>
                <a:tab pos="3660775" algn="dec"/>
                <a:tab pos="4978400" algn="dec"/>
                <a:tab pos="6400800" algn="dec"/>
                <a:tab pos="7835900" algn="dec"/>
              </a:tabLst>
            </a:pPr>
            <a:r>
              <a:rPr lang="en-US" altLang="en-US" sz="2400" dirty="0" smtClean="0">
                <a:latin typeface="Arial" panose="020B0604020202020204" pitchFamily="34" charset="0"/>
              </a:rPr>
              <a:t>Cash/MS	   45.95  	  30.94  	  49.85  	  34.01  	  32.98</a:t>
            </a:r>
          </a:p>
          <a:p>
            <a:pPr marL="0" indent="0" eaLnBrk="1" hangingPunct="1">
              <a:lnSpc>
                <a:spcPct val="90000"/>
              </a:lnSpc>
              <a:buFontTx/>
              <a:buNone/>
              <a:tabLst>
                <a:tab pos="908050" algn="l"/>
                <a:tab pos="2292350" algn="dec"/>
                <a:tab pos="3660775" algn="dec"/>
                <a:tab pos="4978400" algn="dec"/>
                <a:tab pos="6400800" algn="dec"/>
                <a:tab pos="7835900" algn="dec"/>
              </a:tabLst>
            </a:pPr>
            <a:r>
              <a:rPr lang="en-US" altLang="en-US" sz="2400" dirty="0" smtClean="0">
                <a:latin typeface="Arial" panose="020B0604020202020204" pitchFamily="34" charset="0"/>
              </a:rPr>
              <a:t>Accts rec  	540.80     	542.75     	477.34     	419.73     	368.27</a:t>
            </a:r>
          </a:p>
          <a:p>
            <a:pPr marL="0" indent="0" eaLnBrk="1" hangingPunct="1">
              <a:lnSpc>
                <a:spcPct val="90000"/>
              </a:lnSpc>
              <a:buFontTx/>
              <a:buNone/>
              <a:tabLst>
                <a:tab pos="908050" algn="l"/>
                <a:tab pos="2292350" algn="dec"/>
                <a:tab pos="3660775" algn="dec"/>
                <a:tab pos="4978400" algn="dec"/>
                <a:tab pos="6400800" algn="dec"/>
                <a:tab pos="7835900" algn="dec"/>
              </a:tabLst>
            </a:pPr>
            <a:r>
              <a:rPr lang="en-US" altLang="en-US" sz="2400" dirty="0" smtClean="0">
                <a:latin typeface="Arial" panose="020B0604020202020204" pitchFamily="34" charset="0"/>
              </a:rPr>
              <a:t>Invent     	450.64     	399.53     	298.70     	260.49     	222.13</a:t>
            </a:r>
          </a:p>
          <a:p>
            <a:pPr marL="0" indent="0" eaLnBrk="1" hangingPunct="1">
              <a:lnSpc>
                <a:spcPct val="90000"/>
              </a:lnSpc>
              <a:buFontTx/>
              <a:buNone/>
              <a:tabLst>
                <a:tab pos="908050" algn="l"/>
                <a:tab pos="2292350" algn="dec"/>
                <a:tab pos="3660775" algn="dec"/>
                <a:tab pos="4978400" algn="dec"/>
                <a:tab pos="6400800" algn="dec"/>
                <a:tab pos="7835900" algn="dec"/>
              </a:tabLst>
            </a:pPr>
            <a:r>
              <a:rPr lang="en-US" altLang="en-US" sz="2400" dirty="0" smtClean="0">
                <a:latin typeface="Arial" panose="020B0604020202020204" pitchFamily="34" charset="0"/>
              </a:rPr>
              <a:t>Other CA	</a:t>
            </a:r>
            <a:r>
              <a:rPr lang="en-US" altLang="en-US" sz="2400" u="sng" dirty="0" smtClean="0">
                <a:latin typeface="Arial" panose="020B0604020202020204" pitchFamily="34" charset="0"/>
              </a:rPr>
              <a:t>      7.30</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6.65</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5.38</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4.25</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5.04</a:t>
            </a:r>
            <a:endParaRPr lang="en-US" altLang="en-US" sz="2400" dirty="0" smtClean="0">
              <a:latin typeface="Arial" panose="020B0604020202020204" pitchFamily="34" charset="0"/>
            </a:endParaRPr>
          </a:p>
          <a:p>
            <a:pPr marL="0" indent="0" eaLnBrk="1" hangingPunct="1">
              <a:lnSpc>
                <a:spcPct val="90000"/>
              </a:lnSpc>
              <a:buFontTx/>
              <a:buNone/>
              <a:tabLst>
                <a:tab pos="908050" algn="l"/>
                <a:tab pos="2292350" algn="dec"/>
                <a:tab pos="3660775" algn="dec"/>
                <a:tab pos="4978400" algn="dec"/>
                <a:tab pos="6400800" algn="dec"/>
                <a:tab pos="7835900" algn="dec"/>
              </a:tabLst>
            </a:pPr>
            <a:r>
              <a:rPr lang="en-US" altLang="en-US" sz="2400" dirty="0" smtClean="0">
                <a:latin typeface="Arial" panose="020B0604020202020204" pitchFamily="34" charset="0"/>
              </a:rPr>
              <a:t>Total CA	</a:t>
            </a:r>
            <a:r>
              <a:rPr lang="en-US" altLang="en-US" sz="2400" b="1" dirty="0" smtClean="0">
                <a:latin typeface="Arial" panose="020B0604020202020204" pitchFamily="34" charset="0"/>
              </a:rPr>
              <a:t>1,044.69     	979.87     	831.27     	718.48     	628.42</a:t>
            </a:r>
            <a:endParaRPr lang="en-US" altLang="en-US" sz="2400" dirty="0" smtClean="0">
              <a:latin typeface="Arial" panose="020B0604020202020204" pitchFamily="34" charset="0"/>
            </a:endParaRPr>
          </a:p>
          <a:p>
            <a:pPr marL="0" indent="0" eaLnBrk="1" hangingPunct="1">
              <a:lnSpc>
                <a:spcPct val="90000"/>
              </a:lnSpc>
              <a:buFontTx/>
              <a:buNone/>
              <a:tabLst>
                <a:tab pos="908050" algn="l"/>
                <a:tab pos="2292350" algn="dec"/>
                <a:tab pos="3660775" algn="dec"/>
                <a:tab pos="4978400" algn="dec"/>
                <a:tab pos="6400800" algn="dec"/>
                <a:tab pos="7835900" algn="dec"/>
              </a:tabLst>
            </a:pPr>
            <a:r>
              <a:rPr lang="en-US" altLang="en-US" sz="2400" dirty="0" smtClean="0">
                <a:latin typeface="Arial" panose="020B0604020202020204" pitchFamily="34" charset="0"/>
              </a:rPr>
              <a:t>Net FA	</a:t>
            </a:r>
            <a:r>
              <a:rPr lang="en-US" altLang="en-US" sz="2400" u="sng" dirty="0" smtClean="0">
                <a:latin typeface="Arial" panose="020B0604020202020204" pitchFamily="34" charset="0"/>
              </a:rPr>
              <a:t>   150.30</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30.83</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113.43</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89.15</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78.37</a:t>
            </a:r>
            <a:endParaRPr lang="en-US" altLang="en-US" sz="2400" dirty="0" smtClean="0">
              <a:latin typeface="Arial" panose="020B0604020202020204" pitchFamily="34" charset="0"/>
            </a:endParaRPr>
          </a:p>
          <a:p>
            <a:pPr marL="0" indent="0" eaLnBrk="1" hangingPunct="1">
              <a:lnSpc>
                <a:spcPct val="90000"/>
              </a:lnSpc>
              <a:buFontTx/>
              <a:buNone/>
              <a:tabLst>
                <a:tab pos="908050" algn="l"/>
                <a:tab pos="2292350" algn="dec"/>
                <a:tab pos="3660775" algn="dec"/>
                <a:tab pos="4978400" algn="dec"/>
                <a:tab pos="6400800" algn="dec"/>
                <a:tab pos="7835900" algn="dec"/>
              </a:tabLst>
            </a:pPr>
            <a:r>
              <a:rPr lang="en-US" altLang="en-US" sz="2400" dirty="0" smtClean="0">
                <a:latin typeface="Arial" panose="020B0604020202020204" pitchFamily="34" charset="0"/>
              </a:rPr>
              <a:t>TA   		</a:t>
            </a:r>
            <a:r>
              <a:rPr lang="en-US" altLang="en-US" sz="2400" b="1" dirty="0" smtClean="0">
                <a:latin typeface="Arial" panose="020B0604020202020204" pitchFamily="34" charset="0"/>
              </a:rPr>
              <a:t>1,194.99	1,110.70	  944.70	  807.63	  706.79</a:t>
            </a:r>
            <a:endParaRPr lang="en-US" altLang="en-US" sz="2400" dirty="0" smtClean="0">
              <a:latin typeface="Arial" panose="020B0604020202020204" pitchFamily="34" charset="0"/>
            </a:endParaRPr>
          </a:p>
          <a:p>
            <a:pPr marL="0" indent="0" eaLnBrk="1" hangingPunct="1">
              <a:lnSpc>
                <a:spcPct val="90000"/>
              </a:lnSpc>
              <a:buFontTx/>
              <a:buNone/>
              <a:tabLst>
                <a:tab pos="908050" algn="l"/>
                <a:tab pos="2292350" algn="dec"/>
                <a:tab pos="3660775" algn="dec"/>
                <a:tab pos="4970463" algn="dec"/>
                <a:tab pos="6340475" algn="dec"/>
                <a:tab pos="7708900" algn="dec"/>
              </a:tabLst>
            </a:pPr>
            <a:endParaRPr lang="en-US" altLang="en-US" sz="2400" dirty="0" smtClean="0"/>
          </a:p>
        </p:txBody>
      </p:sp>
      <p:cxnSp>
        <p:nvCxnSpPr>
          <p:cNvPr id="3" name="Straight Connector 2"/>
          <p:cNvCxnSpPr/>
          <p:nvPr/>
        </p:nvCxnSpPr>
        <p:spPr>
          <a:xfrm>
            <a:off x="381000" y="2590800"/>
            <a:ext cx="80772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806214675"/>
      </p:ext>
    </p:extLst>
  </p:cSld>
  <p:clrMapOvr>
    <a:masterClrMapping/>
  </p:clrMapOvr>
  <mc:AlternateContent xmlns:mc="http://schemas.openxmlformats.org/markup-compatibility/2006" xmlns:p14="http://schemas.microsoft.com/office/powerpoint/2010/main">
    <mc:Choice Requires="p14">
      <p:transition spd="slow" p14:dur="2000" advTm="67217"/>
    </mc:Choice>
    <mc:Fallback xmlns="">
      <p:transition spd="slow" advTm="67217"/>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62000" y="609600"/>
            <a:ext cx="7924800" cy="6019800"/>
          </a:xfrm>
        </p:spPr>
        <p:txBody>
          <a:bodyPr>
            <a:noAutofit/>
          </a:bodyPr>
          <a:lstStyle/>
          <a:p>
            <a:pPr marL="0" indent="0" algn="ctr" eaLnBrk="1" hangingPunct="1">
              <a:lnSpc>
                <a:spcPct val="90000"/>
              </a:lnSpc>
              <a:buFontTx/>
              <a:buNone/>
              <a:tabLst>
                <a:tab pos="908050" algn="l"/>
                <a:tab pos="2292350" algn="dec"/>
                <a:tab pos="3660775" algn="dec"/>
                <a:tab pos="4970463" algn="dec"/>
                <a:tab pos="6340475" algn="dec"/>
                <a:tab pos="7708900" algn="dec"/>
              </a:tabLst>
              <a:defRPr/>
            </a:pPr>
            <a:r>
              <a:rPr lang="en-US" sz="2800" b="1" dirty="0" smtClean="0">
                <a:latin typeface="Arial" charset="0"/>
              </a:rPr>
              <a:t>BALANCE SHEET</a:t>
            </a:r>
          </a:p>
          <a:p>
            <a:pPr marL="0" indent="0" algn="ctr" eaLnBrk="1" hangingPunct="1">
              <a:lnSpc>
                <a:spcPct val="90000"/>
              </a:lnSpc>
              <a:buFontTx/>
              <a:buNone/>
              <a:tabLst>
                <a:tab pos="908050" algn="l"/>
                <a:tab pos="2292350" algn="dec"/>
                <a:tab pos="3660775" algn="dec"/>
                <a:tab pos="4970463" algn="dec"/>
                <a:tab pos="6340475" algn="dec"/>
                <a:tab pos="7708900" algn="dec"/>
              </a:tabLst>
              <a:defRPr/>
            </a:pPr>
            <a:r>
              <a:rPr lang="en-US" sz="2800" b="1" dirty="0" smtClean="0">
                <a:latin typeface="Arial" charset="0"/>
              </a:rPr>
              <a:t>as of January 31</a:t>
            </a:r>
          </a:p>
          <a:p>
            <a:pPr marL="0" indent="0" algn="ctr" eaLnBrk="1" hangingPunct="1">
              <a:lnSpc>
                <a:spcPct val="90000"/>
              </a:lnSpc>
              <a:buFontTx/>
              <a:buNone/>
              <a:tabLst>
                <a:tab pos="908050" algn="l"/>
                <a:tab pos="2292350" algn="dec"/>
                <a:tab pos="3660775" algn="dec"/>
                <a:tab pos="4970463" algn="dec"/>
                <a:tab pos="6340475" algn="dec"/>
                <a:tab pos="7708900" algn="dec"/>
              </a:tabLst>
              <a:defRPr/>
            </a:pPr>
            <a:r>
              <a:rPr lang="en-US" sz="2800" b="1" dirty="0" smtClean="0">
                <a:latin typeface="Arial" charset="0"/>
              </a:rPr>
              <a:t>($ millions)</a:t>
            </a:r>
            <a:endParaRPr lang="en-US" sz="2800" dirty="0" smtClean="0">
              <a:latin typeface="Arial" charset="0"/>
            </a:endParaRPr>
          </a:p>
          <a:p>
            <a:pPr marL="0" indent="0" eaLnBrk="1" hangingPunct="1">
              <a:lnSpc>
                <a:spcPct val="90000"/>
              </a:lnSpc>
              <a:buFontTx/>
              <a:buNone/>
              <a:tabLst>
                <a:tab pos="908050" algn="l"/>
                <a:tab pos="2292350" algn="dec"/>
                <a:tab pos="3660775" algn="dec"/>
                <a:tab pos="4970463" algn="dec"/>
                <a:tab pos="6340475" algn="dec"/>
                <a:tab pos="7708900" algn="dec"/>
              </a:tabLst>
              <a:defRPr/>
            </a:pPr>
            <a:endParaRPr lang="en-US" sz="2800" dirty="0" smtClean="0">
              <a:latin typeface="Arial" charset="0"/>
            </a:endParaRPr>
          </a:p>
          <a:p>
            <a:pPr marL="0" indent="0" eaLnBrk="1" hangingPunct="1">
              <a:lnSpc>
                <a:spcPct val="90000"/>
              </a:lnSpc>
              <a:buFontTx/>
              <a:buNone/>
              <a:tabLst>
                <a:tab pos="908050" algn="l"/>
                <a:tab pos="2971800" algn="ctr"/>
                <a:tab pos="4800600" algn="ctr"/>
                <a:tab pos="4970463" algn="dec"/>
                <a:tab pos="6340475" algn="dec"/>
                <a:tab pos="7708900" algn="dec"/>
              </a:tabLst>
              <a:defRPr/>
            </a:pPr>
            <a:r>
              <a:rPr lang="en-US" sz="2800" b="1" dirty="0" smtClean="0">
                <a:latin typeface="Arial" charset="0"/>
              </a:rPr>
              <a:t>   		</a:t>
            </a:r>
            <a:r>
              <a:rPr lang="en-US" sz="2800" b="1" u="sng" dirty="0" smtClean="0">
                <a:latin typeface="Arial" charset="0"/>
              </a:rPr>
              <a:t> </a:t>
            </a:r>
            <a:r>
              <a:rPr lang="en-US" sz="2800" b="1" u="sng" dirty="0" smtClean="0"/>
              <a:t>1974 </a:t>
            </a:r>
            <a:r>
              <a:rPr lang="en-US" sz="2800" b="1" dirty="0" smtClean="0"/>
              <a:t> 	 </a:t>
            </a:r>
            <a:r>
              <a:rPr lang="en-US" sz="2800" b="1" u="sng" dirty="0" smtClean="0"/>
              <a:t> 1970     </a:t>
            </a:r>
            <a:endParaRPr lang="en-US" sz="2800" b="1" dirty="0" smtClean="0"/>
          </a:p>
          <a:p>
            <a:pPr marL="0" indent="0" eaLnBrk="1" hangingPunct="1">
              <a:lnSpc>
                <a:spcPct val="90000"/>
              </a:lnSpc>
              <a:buFontTx/>
              <a:buNone/>
              <a:tabLst>
                <a:tab pos="908050" algn="l"/>
                <a:tab pos="3035300" algn="dec"/>
                <a:tab pos="4800600" algn="dec"/>
                <a:tab pos="6340475" algn="dec"/>
                <a:tab pos="7708900" algn="dec"/>
              </a:tabLst>
              <a:defRPr/>
            </a:pPr>
            <a:r>
              <a:rPr lang="en-US" sz="2800" dirty="0" smtClean="0"/>
              <a:t>Cash/MS 	45.95 	32.98 	39.33% </a:t>
            </a:r>
          </a:p>
          <a:p>
            <a:pPr marL="0" indent="0" eaLnBrk="1" hangingPunct="1">
              <a:lnSpc>
                <a:spcPct val="90000"/>
              </a:lnSpc>
              <a:buFontTx/>
              <a:buNone/>
              <a:tabLst>
                <a:tab pos="908050" algn="l"/>
                <a:tab pos="3035300" algn="dec"/>
                <a:tab pos="4800600" algn="dec"/>
                <a:tab pos="6340475" algn="dec"/>
                <a:tab pos="7708900" algn="dec"/>
              </a:tabLst>
              <a:defRPr/>
            </a:pPr>
            <a:r>
              <a:rPr lang="en-US" sz="2800" dirty="0" smtClean="0"/>
              <a:t>Accts </a:t>
            </a:r>
            <a:r>
              <a:rPr lang="en-US" sz="2800" dirty="0" err="1" smtClean="0"/>
              <a:t>rec</a:t>
            </a:r>
            <a:r>
              <a:rPr lang="en-US" sz="2800" dirty="0" smtClean="0"/>
              <a:t>   	540.80 	368.27 	46.85% </a:t>
            </a:r>
          </a:p>
          <a:p>
            <a:pPr marL="0" indent="0" eaLnBrk="1" hangingPunct="1">
              <a:lnSpc>
                <a:spcPct val="90000"/>
              </a:lnSpc>
              <a:buFontTx/>
              <a:buNone/>
              <a:tabLst>
                <a:tab pos="908050" algn="l"/>
                <a:tab pos="3035300" algn="dec"/>
                <a:tab pos="4800600" algn="dec"/>
                <a:tab pos="6340475" algn="dec"/>
                <a:tab pos="7708900" algn="dec"/>
              </a:tabLst>
              <a:defRPr/>
            </a:pPr>
            <a:r>
              <a:rPr lang="en-US" sz="2800" dirty="0" smtClean="0"/>
              <a:t>Invent      	450.64 	222.13 	102.87% </a:t>
            </a:r>
          </a:p>
          <a:p>
            <a:pPr marL="0" indent="0" eaLnBrk="1" hangingPunct="1">
              <a:lnSpc>
                <a:spcPct val="90000"/>
              </a:lnSpc>
              <a:buFontTx/>
              <a:buNone/>
              <a:tabLst>
                <a:tab pos="908050" algn="l"/>
                <a:tab pos="3035300" algn="dec"/>
                <a:tab pos="4800600" algn="dec"/>
                <a:tab pos="6340475" algn="dec"/>
                <a:tab pos="7708900" algn="dec"/>
              </a:tabLst>
              <a:defRPr/>
            </a:pPr>
            <a:r>
              <a:rPr lang="en-US" sz="2800" dirty="0" smtClean="0"/>
              <a:t>Other CA 	</a:t>
            </a:r>
            <a:r>
              <a:rPr lang="en-US" sz="2800" u="sng" dirty="0" smtClean="0"/>
              <a:t>       7.30</a:t>
            </a:r>
            <a:r>
              <a:rPr lang="en-US" sz="2800" dirty="0" smtClean="0"/>
              <a:t> 	</a:t>
            </a:r>
            <a:r>
              <a:rPr lang="en-US" sz="2800" dirty="0" smtClean="0">
                <a:effectLst>
                  <a:outerShdw blurRad="38100" dist="38100" dir="2700000" algn="tl">
                    <a:srgbClr val="000000">
                      <a:alpha val="43137"/>
                    </a:srgbClr>
                  </a:outerShdw>
                </a:effectLst>
              </a:rPr>
              <a:t>   </a:t>
            </a:r>
            <a:r>
              <a:rPr lang="en-US" sz="2800" u="sng" dirty="0" smtClean="0"/>
              <a:t>     5.04 </a:t>
            </a:r>
            <a:r>
              <a:rPr lang="en-US" sz="2800" dirty="0" smtClean="0"/>
              <a:t>	44.84% </a:t>
            </a:r>
          </a:p>
          <a:p>
            <a:pPr marL="0" indent="0" eaLnBrk="1" hangingPunct="1">
              <a:lnSpc>
                <a:spcPct val="90000"/>
              </a:lnSpc>
              <a:buFontTx/>
              <a:buNone/>
              <a:tabLst>
                <a:tab pos="908050" algn="l"/>
                <a:tab pos="3035300" algn="dec"/>
                <a:tab pos="4800600" algn="dec"/>
                <a:tab pos="6340475" algn="dec"/>
                <a:tab pos="7708900" algn="dec"/>
              </a:tabLst>
              <a:defRPr/>
            </a:pPr>
            <a:r>
              <a:rPr lang="en-US" sz="2800" dirty="0" smtClean="0"/>
              <a:t>Total CA 	</a:t>
            </a:r>
            <a:r>
              <a:rPr lang="en-US" sz="2800" b="1" dirty="0" smtClean="0"/>
              <a:t>1,044.69</a:t>
            </a:r>
            <a:r>
              <a:rPr lang="en-US" sz="2800" dirty="0" smtClean="0"/>
              <a:t> 	</a:t>
            </a:r>
            <a:r>
              <a:rPr lang="en-US" sz="2800" b="1" dirty="0" smtClean="0"/>
              <a:t>628.42</a:t>
            </a:r>
            <a:r>
              <a:rPr lang="en-US" sz="2800" dirty="0" smtClean="0"/>
              <a:t> 	66.24% </a:t>
            </a:r>
          </a:p>
          <a:p>
            <a:pPr marL="0" indent="0" eaLnBrk="1" hangingPunct="1">
              <a:lnSpc>
                <a:spcPct val="90000"/>
              </a:lnSpc>
              <a:buFontTx/>
              <a:buNone/>
              <a:tabLst>
                <a:tab pos="908050" algn="l"/>
                <a:tab pos="3035300" algn="dec"/>
                <a:tab pos="4800600" algn="dec"/>
                <a:tab pos="6340475" algn="dec"/>
                <a:tab pos="7708900" algn="dec"/>
              </a:tabLst>
              <a:defRPr/>
            </a:pPr>
            <a:r>
              <a:rPr lang="en-US" sz="2800" dirty="0" smtClean="0"/>
              <a:t>Net FA 	</a:t>
            </a:r>
            <a:r>
              <a:rPr lang="en-US" sz="2800" u="sng" dirty="0" smtClean="0"/>
              <a:t>   150.3</a:t>
            </a:r>
            <a:r>
              <a:rPr lang="en-US" sz="2800" dirty="0" smtClean="0"/>
              <a:t> 	</a:t>
            </a:r>
            <a:r>
              <a:rPr lang="en-US" sz="2800" u="sng" dirty="0" smtClean="0"/>
              <a:t>   78.37</a:t>
            </a:r>
            <a:r>
              <a:rPr lang="en-US" sz="2800" dirty="0" smtClean="0"/>
              <a:t> 	91.78% </a:t>
            </a:r>
          </a:p>
          <a:p>
            <a:pPr marL="0" indent="0" eaLnBrk="1" hangingPunct="1">
              <a:lnSpc>
                <a:spcPct val="90000"/>
              </a:lnSpc>
              <a:buFontTx/>
              <a:buNone/>
              <a:tabLst>
                <a:tab pos="908050" algn="l"/>
                <a:tab pos="3035300" algn="dec"/>
                <a:tab pos="4800600" algn="dec"/>
                <a:tab pos="6340475" algn="dec"/>
                <a:tab pos="7708900" algn="dec"/>
              </a:tabLst>
              <a:defRPr/>
            </a:pPr>
            <a:r>
              <a:rPr lang="en-US" sz="2800" dirty="0" smtClean="0"/>
              <a:t>TA    		</a:t>
            </a:r>
            <a:r>
              <a:rPr lang="en-US" sz="2800" b="1" dirty="0" smtClean="0"/>
              <a:t>1,194.99</a:t>
            </a:r>
            <a:r>
              <a:rPr lang="en-US" sz="2800" dirty="0" smtClean="0"/>
              <a:t> 	</a:t>
            </a:r>
            <a:r>
              <a:rPr lang="en-US" sz="2800" b="1" dirty="0" smtClean="0"/>
              <a:t>706.79</a:t>
            </a:r>
            <a:r>
              <a:rPr lang="en-US" sz="2800" dirty="0" smtClean="0"/>
              <a:t> 	69.07% </a:t>
            </a:r>
          </a:p>
        </p:txBody>
      </p:sp>
      <p:sp>
        <p:nvSpPr>
          <p:cNvPr id="4" name="Rectangle 3"/>
          <p:cNvSpPr txBox="1">
            <a:spLocks noChangeArrowheads="1"/>
          </p:cNvSpPr>
          <p:nvPr/>
        </p:nvSpPr>
        <p:spPr>
          <a:xfrm>
            <a:off x="762000" y="609600"/>
            <a:ext cx="7924800" cy="6019800"/>
          </a:xfrm>
          <a:prstGeom prst="rect">
            <a:avLst/>
          </a:prstGeom>
        </p:spPr>
        <p:txBody>
          <a:bodyPr vert="horz" lIns="91440" tIns="45720" rIns="91440" bIns="45720" rtlCol="0">
            <a:noAutofit/>
          </a:bodyPr>
          <a:lstStyle>
            <a:lvl1pPr marL="349250" indent="-349250" algn="l" defTabSz="914400" rtl="0" eaLnBrk="1" latinLnBrk="0" hangingPunct="1">
              <a:spcBef>
                <a:spcPct val="20000"/>
              </a:spcBef>
              <a:buFont typeface="Arial" panose="020B0604020202020204" pitchFamily="34" charset="0"/>
              <a:buChar char="•"/>
              <a:defRPr sz="2600" kern="1200">
                <a:solidFill>
                  <a:schemeClr val="tx1"/>
                </a:solidFill>
                <a:latin typeface="Arial" pitchFamily="34" charset="0"/>
                <a:ea typeface="Verdana" panose="020B0604030504040204" pitchFamily="34" charset="0"/>
                <a:cs typeface="Arial" pitchFamily="34" charset="0"/>
              </a:defRPr>
            </a:lvl1pPr>
            <a:lvl2pPr marL="806450" indent="-349250" algn="l" defTabSz="914400" rtl="0" eaLnBrk="1" latinLnBrk="0" hangingPunct="1">
              <a:spcBef>
                <a:spcPct val="20000"/>
              </a:spcBef>
              <a:buFont typeface="Arial" panose="020B0604020202020204" pitchFamily="34" charset="0"/>
              <a:buChar char="–"/>
              <a:defRPr sz="2400" kern="1200">
                <a:solidFill>
                  <a:schemeClr val="tx1"/>
                </a:solidFill>
                <a:latin typeface="Arial" pitchFamily="34" charset="0"/>
                <a:ea typeface="Verdana" panose="020B0604030504040204" pitchFamily="34" charset="0"/>
                <a:cs typeface="Arial" pitchFamily="34" charset="0"/>
              </a:defRPr>
            </a:lvl2pPr>
            <a:lvl3pPr marL="1263650" indent="-349250" algn="l" defTabSz="914400" rtl="0" eaLnBrk="1" latinLnBrk="0" hangingPunct="1">
              <a:spcBef>
                <a:spcPct val="20000"/>
              </a:spcBef>
              <a:buFont typeface="Wingdings" panose="05000000000000000000" pitchFamily="2" charset="2"/>
              <a:buChar char="§"/>
              <a:defRPr sz="2200" kern="1200">
                <a:solidFill>
                  <a:schemeClr val="tx1"/>
                </a:solidFill>
                <a:latin typeface="Arial" pitchFamily="34" charset="0"/>
                <a:ea typeface="Verdana" panose="020B0604030504040204" pitchFamily="34" charset="0"/>
                <a:cs typeface="Arial" pitchFamily="34" charset="0"/>
              </a:defRPr>
            </a:lvl3pPr>
            <a:lvl4pPr marL="1720850" indent="-349250" algn="l" defTabSz="914400" rtl="0" eaLnBrk="1" latinLnBrk="0" hangingPunct="1">
              <a:spcBef>
                <a:spcPct val="20000"/>
              </a:spcBef>
              <a:buFont typeface="Courier New" panose="02070309020205020404" pitchFamily="49" charset="0"/>
              <a:buChar char="o"/>
              <a:defRPr sz="2000" kern="1200">
                <a:solidFill>
                  <a:schemeClr val="tx1"/>
                </a:solidFill>
                <a:latin typeface="Arial" pitchFamily="34" charset="0"/>
                <a:ea typeface="Verdana" panose="020B0604030504040204" pitchFamily="34" charset="0"/>
                <a:cs typeface="Arial" pitchFamily="34" charset="0"/>
              </a:defRPr>
            </a:lvl4pPr>
            <a:lvl5pPr marL="2178050" indent="-349250" algn="l" defTabSz="914400" rtl="0" eaLnBrk="1" latinLnBrk="0" hangingPunct="1">
              <a:spcBef>
                <a:spcPct val="20000"/>
              </a:spcBef>
              <a:buFont typeface="Wingdings" panose="05000000000000000000" pitchFamily="2" charset="2"/>
              <a:buChar char="Ø"/>
              <a:defRPr sz="1800" kern="1200">
                <a:solidFill>
                  <a:schemeClr val="tx1"/>
                </a:solidFill>
                <a:latin typeface="Arial" pitchFamily="34" charset="0"/>
                <a:ea typeface="Verdana" panose="020B0604030504040204" pitchFamily="34" charset="0"/>
                <a:cs typeface="Arial"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FontTx/>
              <a:buNone/>
              <a:tabLst>
                <a:tab pos="908050" algn="l"/>
                <a:tab pos="2292350" algn="dec"/>
                <a:tab pos="3660775" algn="dec"/>
                <a:tab pos="4970463" algn="dec"/>
                <a:tab pos="6340475" algn="dec"/>
                <a:tab pos="7708900" algn="dec"/>
              </a:tabLst>
              <a:defRPr/>
            </a:pPr>
            <a:r>
              <a:rPr lang="en-US" sz="2800" b="1" dirty="0" smtClean="0">
                <a:latin typeface="Arial" charset="0"/>
              </a:rPr>
              <a:t>BALANCE SHEET</a:t>
            </a:r>
          </a:p>
          <a:p>
            <a:pPr marL="0" indent="0" algn="ctr">
              <a:lnSpc>
                <a:spcPct val="90000"/>
              </a:lnSpc>
              <a:buFontTx/>
              <a:buNone/>
              <a:tabLst>
                <a:tab pos="908050" algn="l"/>
                <a:tab pos="2292350" algn="dec"/>
                <a:tab pos="3660775" algn="dec"/>
                <a:tab pos="4970463" algn="dec"/>
                <a:tab pos="6340475" algn="dec"/>
                <a:tab pos="7708900" algn="dec"/>
              </a:tabLst>
              <a:defRPr/>
            </a:pPr>
            <a:r>
              <a:rPr lang="en-US" sz="2800" b="1" dirty="0" smtClean="0">
                <a:latin typeface="Arial" charset="0"/>
              </a:rPr>
              <a:t>as of January 31</a:t>
            </a:r>
          </a:p>
          <a:p>
            <a:pPr marL="0" indent="0" algn="ctr">
              <a:lnSpc>
                <a:spcPct val="90000"/>
              </a:lnSpc>
              <a:buFontTx/>
              <a:buNone/>
              <a:tabLst>
                <a:tab pos="908050" algn="l"/>
                <a:tab pos="2292350" algn="dec"/>
                <a:tab pos="3660775" algn="dec"/>
                <a:tab pos="4970463" algn="dec"/>
                <a:tab pos="6340475" algn="dec"/>
                <a:tab pos="7708900" algn="dec"/>
              </a:tabLst>
              <a:defRPr/>
            </a:pPr>
            <a:r>
              <a:rPr lang="en-US" sz="2800" b="1" dirty="0" smtClean="0">
                <a:latin typeface="Arial" charset="0"/>
              </a:rPr>
              <a:t>($ millions)</a:t>
            </a:r>
            <a:endParaRPr lang="en-US" sz="2800" dirty="0" smtClean="0">
              <a:latin typeface="Arial" charset="0"/>
            </a:endParaRPr>
          </a:p>
          <a:p>
            <a:pPr marL="0" indent="0">
              <a:lnSpc>
                <a:spcPct val="90000"/>
              </a:lnSpc>
              <a:buFontTx/>
              <a:buNone/>
              <a:tabLst>
                <a:tab pos="908050" algn="l"/>
                <a:tab pos="2292350" algn="dec"/>
                <a:tab pos="3660775" algn="dec"/>
                <a:tab pos="4970463" algn="dec"/>
                <a:tab pos="6340475" algn="dec"/>
                <a:tab pos="7708900" algn="dec"/>
              </a:tabLst>
              <a:defRPr/>
            </a:pPr>
            <a:endParaRPr lang="en-US" sz="2800" dirty="0" smtClean="0">
              <a:latin typeface="Arial" charset="0"/>
            </a:endParaRPr>
          </a:p>
          <a:p>
            <a:pPr marL="0" indent="0">
              <a:lnSpc>
                <a:spcPct val="90000"/>
              </a:lnSpc>
              <a:buFontTx/>
              <a:buNone/>
              <a:tabLst>
                <a:tab pos="908050" algn="l"/>
                <a:tab pos="2971800" algn="ctr"/>
                <a:tab pos="4800600" algn="ctr"/>
                <a:tab pos="4970463" algn="dec"/>
                <a:tab pos="6340475" algn="dec"/>
                <a:tab pos="7708900" algn="dec"/>
              </a:tabLst>
              <a:defRPr/>
            </a:pPr>
            <a:r>
              <a:rPr lang="en-US" sz="2800" b="1" dirty="0" smtClean="0">
                <a:latin typeface="Arial" charset="0"/>
              </a:rPr>
              <a:t>   		</a:t>
            </a:r>
            <a:r>
              <a:rPr lang="en-US" sz="2800" b="1" u="sng" dirty="0" smtClean="0">
                <a:latin typeface="Arial" charset="0"/>
              </a:rPr>
              <a:t> </a:t>
            </a:r>
            <a:r>
              <a:rPr lang="en-US" sz="2800" b="1" u="sng" dirty="0" smtClean="0"/>
              <a:t>1974 </a:t>
            </a:r>
            <a:r>
              <a:rPr lang="en-US" sz="2800" b="1" dirty="0" smtClean="0"/>
              <a:t> 	 </a:t>
            </a:r>
            <a:r>
              <a:rPr lang="en-US" sz="2800" b="1" u="sng" dirty="0" smtClean="0"/>
              <a:t> 1970     </a:t>
            </a:r>
            <a:endParaRPr lang="en-US" sz="2800" b="1" dirty="0" smtClean="0"/>
          </a:p>
          <a:p>
            <a:pPr marL="0" indent="0">
              <a:lnSpc>
                <a:spcPct val="90000"/>
              </a:lnSpc>
              <a:buFontTx/>
              <a:buNone/>
              <a:tabLst>
                <a:tab pos="908050" algn="l"/>
                <a:tab pos="3035300" algn="dec"/>
                <a:tab pos="4800600" algn="dec"/>
                <a:tab pos="6340475" algn="dec"/>
                <a:tab pos="7708900" algn="dec"/>
              </a:tabLst>
              <a:defRPr/>
            </a:pPr>
            <a:r>
              <a:rPr lang="en-US" sz="2800" dirty="0" smtClean="0"/>
              <a:t>Cash/MS 	45.95 	32.98 	39.33% </a:t>
            </a:r>
          </a:p>
          <a:p>
            <a:pPr marL="0" indent="0">
              <a:lnSpc>
                <a:spcPct val="90000"/>
              </a:lnSpc>
              <a:buFontTx/>
              <a:buNone/>
              <a:tabLst>
                <a:tab pos="908050" algn="l"/>
                <a:tab pos="3035300" algn="dec"/>
                <a:tab pos="4800600" algn="dec"/>
                <a:tab pos="6340475" algn="dec"/>
                <a:tab pos="7708900" algn="dec"/>
              </a:tabLst>
              <a:defRPr/>
            </a:pPr>
            <a:r>
              <a:rPr lang="en-US" sz="2800" dirty="0" smtClean="0"/>
              <a:t>Accts rec   	540.80 	368.27 	46.85% </a:t>
            </a:r>
          </a:p>
          <a:p>
            <a:pPr marL="0" indent="0">
              <a:lnSpc>
                <a:spcPct val="90000"/>
              </a:lnSpc>
              <a:buFontTx/>
              <a:buNone/>
              <a:tabLst>
                <a:tab pos="908050" algn="l"/>
                <a:tab pos="3035300" algn="dec"/>
                <a:tab pos="4800600" algn="dec"/>
                <a:tab pos="6340475" algn="dec"/>
                <a:tab pos="7708900" algn="dec"/>
              </a:tabLst>
              <a:defRPr/>
            </a:pPr>
            <a:r>
              <a:rPr lang="en-US" sz="2800" dirty="0" smtClean="0">
                <a:solidFill>
                  <a:srgbClr val="C00000"/>
                </a:solidFill>
              </a:rPr>
              <a:t>Invent      	450.64 	222.13 	102.87% </a:t>
            </a:r>
          </a:p>
          <a:p>
            <a:pPr marL="0" indent="0">
              <a:lnSpc>
                <a:spcPct val="90000"/>
              </a:lnSpc>
              <a:buFontTx/>
              <a:buNone/>
              <a:tabLst>
                <a:tab pos="908050" algn="l"/>
                <a:tab pos="3035300" algn="dec"/>
                <a:tab pos="4800600" algn="dec"/>
                <a:tab pos="6340475" algn="dec"/>
                <a:tab pos="7708900" algn="dec"/>
              </a:tabLst>
              <a:defRPr/>
            </a:pPr>
            <a:r>
              <a:rPr lang="en-US" sz="2800" dirty="0" smtClean="0"/>
              <a:t>Other CA 	</a:t>
            </a:r>
            <a:r>
              <a:rPr lang="en-US" sz="2800" u="sng" dirty="0" smtClean="0"/>
              <a:t>       7.30</a:t>
            </a:r>
            <a:r>
              <a:rPr lang="en-US" sz="2800" dirty="0" smtClean="0"/>
              <a:t> 	</a:t>
            </a:r>
            <a:r>
              <a:rPr lang="en-US" sz="2800" dirty="0" smtClean="0">
                <a:effectLst>
                  <a:outerShdw blurRad="38100" dist="38100" dir="2700000" algn="tl">
                    <a:srgbClr val="000000">
                      <a:alpha val="43137"/>
                    </a:srgbClr>
                  </a:outerShdw>
                </a:effectLst>
              </a:rPr>
              <a:t>   </a:t>
            </a:r>
            <a:r>
              <a:rPr lang="en-US" sz="2800" u="sng" dirty="0" smtClean="0"/>
              <a:t>     5.04 </a:t>
            </a:r>
            <a:r>
              <a:rPr lang="en-US" sz="2800" dirty="0" smtClean="0"/>
              <a:t>	44.84% </a:t>
            </a:r>
          </a:p>
          <a:p>
            <a:pPr marL="0" indent="0">
              <a:lnSpc>
                <a:spcPct val="90000"/>
              </a:lnSpc>
              <a:buFontTx/>
              <a:buNone/>
              <a:tabLst>
                <a:tab pos="908050" algn="l"/>
                <a:tab pos="3035300" algn="dec"/>
                <a:tab pos="4800600" algn="dec"/>
                <a:tab pos="6340475" algn="dec"/>
                <a:tab pos="7708900" algn="dec"/>
              </a:tabLst>
              <a:defRPr/>
            </a:pPr>
            <a:r>
              <a:rPr lang="en-US" sz="2800" dirty="0" smtClean="0"/>
              <a:t>Total CA 	</a:t>
            </a:r>
            <a:r>
              <a:rPr lang="en-US" sz="2800" b="1" dirty="0" smtClean="0"/>
              <a:t>1,044.69</a:t>
            </a:r>
            <a:r>
              <a:rPr lang="en-US" sz="2800" dirty="0" smtClean="0"/>
              <a:t> 	</a:t>
            </a:r>
            <a:r>
              <a:rPr lang="en-US" sz="2800" b="1" dirty="0" smtClean="0"/>
              <a:t>628.42</a:t>
            </a:r>
            <a:r>
              <a:rPr lang="en-US" sz="2800" dirty="0" smtClean="0"/>
              <a:t> 	66.24% </a:t>
            </a:r>
          </a:p>
          <a:p>
            <a:pPr marL="0" indent="0">
              <a:lnSpc>
                <a:spcPct val="90000"/>
              </a:lnSpc>
              <a:buFontTx/>
              <a:buNone/>
              <a:tabLst>
                <a:tab pos="908050" algn="l"/>
                <a:tab pos="3035300" algn="dec"/>
                <a:tab pos="4800600" algn="dec"/>
                <a:tab pos="6340475" algn="dec"/>
                <a:tab pos="7708900" algn="dec"/>
              </a:tabLst>
              <a:defRPr/>
            </a:pPr>
            <a:r>
              <a:rPr lang="en-US" sz="2800" dirty="0" smtClean="0">
                <a:solidFill>
                  <a:srgbClr val="C00000"/>
                </a:solidFill>
              </a:rPr>
              <a:t>Net FA 	</a:t>
            </a:r>
            <a:r>
              <a:rPr lang="en-US" sz="2800" u="sng" dirty="0" smtClean="0">
                <a:solidFill>
                  <a:srgbClr val="C00000"/>
                </a:solidFill>
              </a:rPr>
              <a:t>   150.3</a:t>
            </a:r>
            <a:r>
              <a:rPr lang="en-US" sz="2800" dirty="0" smtClean="0">
                <a:solidFill>
                  <a:srgbClr val="C00000"/>
                </a:solidFill>
              </a:rPr>
              <a:t> 	</a:t>
            </a:r>
            <a:r>
              <a:rPr lang="en-US" sz="2800" u="sng" dirty="0" smtClean="0">
                <a:solidFill>
                  <a:srgbClr val="C00000"/>
                </a:solidFill>
              </a:rPr>
              <a:t>   78.37</a:t>
            </a:r>
            <a:r>
              <a:rPr lang="en-US" sz="2800" dirty="0" smtClean="0">
                <a:solidFill>
                  <a:srgbClr val="C00000"/>
                </a:solidFill>
              </a:rPr>
              <a:t> 	91.78% </a:t>
            </a:r>
          </a:p>
          <a:p>
            <a:pPr marL="0" indent="0">
              <a:lnSpc>
                <a:spcPct val="90000"/>
              </a:lnSpc>
              <a:buFontTx/>
              <a:buNone/>
              <a:tabLst>
                <a:tab pos="908050" algn="l"/>
                <a:tab pos="3035300" algn="dec"/>
                <a:tab pos="4800600" algn="dec"/>
                <a:tab pos="6340475" algn="dec"/>
                <a:tab pos="7708900" algn="dec"/>
              </a:tabLst>
              <a:defRPr/>
            </a:pPr>
            <a:r>
              <a:rPr lang="en-US" sz="2800" dirty="0" smtClean="0"/>
              <a:t>TA    		</a:t>
            </a:r>
            <a:r>
              <a:rPr lang="en-US" sz="2800" b="1" dirty="0" smtClean="0"/>
              <a:t>1,194.99</a:t>
            </a:r>
            <a:r>
              <a:rPr lang="en-US" sz="2800" dirty="0" smtClean="0"/>
              <a:t> 	</a:t>
            </a:r>
            <a:r>
              <a:rPr lang="en-US" sz="2800" b="1" dirty="0" smtClean="0"/>
              <a:t>706.79</a:t>
            </a:r>
            <a:r>
              <a:rPr lang="en-US" sz="2800" dirty="0" smtClean="0"/>
              <a:t> 	69.07% </a:t>
            </a:r>
          </a:p>
        </p:txBody>
      </p:sp>
    </p:spTree>
    <p:custDataLst>
      <p:tags r:id="rId1"/>
    </p:custDataLst>
    <p:extLst>
      <p:ext uri="{BB962C8B-B14F-4D97-AF65-F5344CB8AC3E}">
        <p14:creationId xmlns:p14="http://schemas.microsoft.com/office/powerpoint/2010/main" val="380433203"/>
      </p:ext>
    </p:extLst>
  </p:cSld>
  <p:clrMapOvr>
    <a:masterClrMapping/>
  </p:clrMapOvr>
  <mc:AlternateContent xmlns:mc="http://schemas.openxmlformats.org/markup-compatibility/2006" xmlns:p14="http://schemas.microsoft.com/office/powerpoint/2010/main">
    <mc:Choice Requires="p14">
      <p:transition spd="slow" p14:dur="2000" advTm="68739"/>
    </mc:Choice>
    <mc:Fallback xmlns="">
      <p:transition spd="slow" advTm="687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533400" y="533400"/>
            <a:ext cx="8153400" cy="5791200"/>
          </a:xfrm>
        </p:spPr>
        <p:txBody>
          <a:bodyPr/>
          <a:lstStyle/>
          <a:p>
            <a:pPr marL="0" indent="0" eaLnBrk="1" hangingPunct="1">
              <a:buFontTx/>
              <a:buNone/>
              <a:tabLst>
                <a:tab pos="2117725" algn="ctr"/>
                <a:tab pos="3429000" algn="ctr"/>
                <a:tab pos="4692650" algn="ctr"/>
                <a:tab pos="6064250" algn="ctr"/>
                <a:tab pos="7146925" algn="ctr"/>
              </a:tabLst>
            </a:pPr>
            <a:r>
              <a:rPr lang="en-US" altLang="en-US" sz="2400" b="1" dirty="0" smtClean="0">
                <a:latin typeface="Arial" panose="020B0604020202020204" pitchFamily="34" charset="0"/>
              </a:rPr>
              <a:t>	 1974   	   1973   	   1972   	  1971  	   1970   </a:t>
            </a:r>
            <a:endParaRPr lang="en-US" altLang="en-US" sz="2400" dirty="0" smtClean="0">
              <a:latin typeface="Arial" panose="020B0604020202020204" pitchFamily="34" charset="0"/>
            </a:endParaRP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Acct pay	   58.19	   78.79	   94.68	   80.68	   70.85</a:t>
            </a: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Notes pay	453.10	390.03	237.74	246.42	182.13</a:t>
            </a: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Accruals  	46.69	25.62	20.83	23.83	23.72</a:t>
            </a: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Other CL	</a:t>
            </a:r>
            <a:r>
              <a:rPr lang="en-US" altLang="en-US" sz="2400" u="sng" dirty="0" smtClean="0">
                <a:latin typeface="Arial" panose="020B0604020202020204" pitchFamily="34" charset="0"/>
              </a:rPr>
              <a:t>   103.08</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138.61</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122.32</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108.05</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90.00</a:t>
            </a:r>
            <a:endParaRPr lang="en-US" altLang="en-US" sz="2400" dirty="0" smtClean="0">
              <a:latin typeface="Arial" panose="020B0604020202020204" pitchFamily="34" charset="0"/>
            </a:endParaRP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Total CL	</a:t>
            </a:r>
            <a:r>
              <a:rPr lang="en-US" altLang="en-US" sz="2400" b="1" dirty="0" smtClean="0">
                <a:latin typeface="Arial" panose="020B0604020202020204" pitchFamily="34" charset="0"/>
              </a:rPr>
              <a:t>661.06	633.05	475.57	458.98	366.70</a:t>
            </a:r>
            <a:endParaRPr lang="en-US" altLang="en-US" sz="2400" dirty="0" smtClean="0">
              <a:latin typeface="Arial" panose="020B0604020202020204" pitchFamily="34" charset="0"/>
            </a:endParaRP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LT debt  	</a:t>
            </a:r>
            <a:r>
              <a:rPr lang="en-US" altLang="en-US" sz="2400" u="sng" dirty="0" smtClean="0">
                <a:latin typeface="Arial" panose="020B0604020202020204" pitchFamily="34" charset="0"/>
              </a:rPr>
              <a:t>   176.25</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142.23</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144.03</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46.35</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49.40</a:t>
            </a:r>
            <a:endParaRPr lang="en-US" altLang="en-US" sz="2400" dirty="0" smtClean="0">
              <a:latin typeface="Arial" panose="020B0604020202020204" pitchFamily="34" charset="0"/>
            </a:endParaRP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TL         	</a:t>
            </a:r>
            <a:r>
              <a:rPr lang="en-US" altLang="en-US" sz="2400" b="1" dirty="0" smtClean="0">
                <a:latin typeface="Arial" panose="020B0604020202020204" pitchFamily="34" charset="0"/>
              </a:rPr>
              <a:t>837.31	775.28	619.60	505.33	416.10</a:t>
            </a:r>
            <a:endParaRPr lang="en-US" altLang="en-US" sz="2400" dirty="0" smtClean="0">
              <a:latin typeface="Arial" panose="020B0604020202020204" pitchFamily="34" charset="0"/>
            </a:endParaRPr>
          </a:p>
          <a:p>
            <a:pPr marL="0" indent="0" eaLnBrk="1" hangingPunct="1">
              <a:buFontTx/>
              <a:buNone/>
              <a:tabLst>
                <a:tab pos="2232025" algn="dec"/>
                <a:tab pos="3602038" algn="dec"/>
                <a:tab pos="4851400" algn="dec"/>
                <a:tab pos="6116638" algn="dec"/>
                <a:tab pos="7262813" algn="dec"/>
              </a:tabLst>
            </a:pPr>
            <a:r>
              <a:rPr lang="en-US" altLang="en-US" sz="2400" dirty="0" err="1" smtClean="0">
                <a:latin typeface="Arial" panose="020B0604020202020204" pitchFamily="34" charset="0"/>
              </a:rPr>
              <a:t>Pref</a:t>
            </a:r>
            <a:r>
              <a:rPr lang="en-US" altLang="en-US" sz="2400" dirty="0" smtClean="0">
                <a:latin typeface="Arial" panose="020B0604020202020204" pitchFamily="34" charset="0"/>
              </a:rPr>
              <a:t> stock	7.46	8.60	9.05	9.60	11.45</a:t>
            </a: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CS             	67.81	64.59	70.95	62.01	67.56</a:t>
            </a: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Ret earn	</a:t>
            </a:r>
            <a:r>
              <a:rPr lang="en-US" altLang="en-US" sz="2400" u="sng" dirty="0" smtClean="0">
                <a:latin typeface="Arial" panose="020B0604020202020204" pitchFamily="34" charset="0"/>
              </a:rPr>
              <a:t>   282.41</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262.23</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245.10</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230.69</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211.68</a:t>
            </a:r>
            <a:endParaRPr lang="en-US" altLang="en-US" sz="2400" dirty="0" smtClean="0">
              <a:latin typeface="Arial" panose="020B0604020202020204" pitchFamily="34" charset="0"/>
            </a:endParaRP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 Own </a:t>
            </a:r>
            <a:r>
              <a:rPr lang="en-US" altLang="en-US" sz="2400" dirty="0" err="1" smtClean="0">
                <a:latin typeface="Arial" panose="020B0604020202020204" pitchFamily="34" charset="0"/>
              </a:rPr>
              <a:t>eq</a:t>
            </a:r>
            <a:r>
              <a:rPr lang="en-US" altLang="en-US" sz="2400" dirty="0" smtClean="0">
                <a:latin typeface="Arial" panose="020B0604020202020204" pitchFamily="34" charset="0"/>
              </a:rPr>
              <a:t>	</a:t>
            </a:r>
            <a:r>
              <a:rPr lang="en-US" altLang="en-US" sz="2400" b="1" dirty="0" smtClean="0">
                <a:latin typeface="Arial" panose="020B0604020202020204" pitchFamily="34" charset="0"/>
              </a:rPr>
              <a:t>357.68	335.42	325.10	302.30	290.69</a:t>
            </a:r>
            <a:endParaRPr lang="en-US" altLang="en-US" sz="2400" dirty="0" smtClean="0">
              <a:latin typeface="Arial" panose="020B0604020202020204" pitchFamily="34" charset="0"/>
            </a:endParaRPr>
          </a:p>
          <a:p>
            <a:pPr marL="0" indent="0" eaLnBrk="1" hangingPunct="1">
              <a:buFontTx/>
              <a:buNone/>
              <a:tabLst>
                <a:tab pos="2232025" algn="dec"/>
                <a:tab pos="3602038" algn="dec"/>
                <a:tab pos="4851400" algn="dec"/>
                <a:tab pos="6116638" algn="dec"/>
                <a:tab pos="7262813" algn="dec"/>
              </a:tabLst>
            </a:pPr>
            <a:r>
              <a:rPr lang="en-US" altLang="en-US" sz="2400" dirty="0" smtClean="0">
                <a:latin typeface="Arial" panose="020B0604020202020204" pitchFamily="34" charset="0"/>
              </a:rPr>
              <a:t>Total L&amp;E	</a:t>
            </a:r>
            <a:r>
              <a:rPr lang="en-US" altLang="en-US" sz="2400" b="1" dirty="0" smtClean="0">
                <a:latin typeface="Arial" panose="020B0604020202020204" pitchFamily="34" charset="0"/>
              </a:rPr>
              <a:t>1,194.99	1,110.70	   944.70	   807.63	 706.79</a:t>
            </a:r>
          </a:p>
          <a:p>
            <a:pPr marL="0" indent="0" eaLnBrk="1" hangingPunct="1">
              <a:buFontTx/>
              <a:buNone/>
              <a:tabLst>
                <a:tab pos="2232025" algn="dec"/>
                <a:tab pos="3602038" algn="dec"/>
                <a:tab pos="4851400" algn="dec"/>
                <a:tab pos="6116638" algn="dec"/>
                <a:tab pos="7262813" algn="dec"/>
              </a:tabLst>
            </a:pPr>
            <a:endParaRPr lang="en-US" altLang="en-US" sz="2000" dirty="0" smtClean="0"/>
          </a:p>
        </p:txBody>
      </p:sp>
      <p:cxnSp>
        <p:nvCxnSpPr>
          <p:cNvPr id="3" name="Straight Connector 2"/>
          <p:cNvCxnSpPr/>
          <p:nvPr/>
        </p:nvCxnSpPr>
        <p:spPr>
          <a:xfrm>
            <a:off x="381000" y="990600"/>
            <a:ext cx="80772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48040041"/>
      </p:ext>
    </p:extLst>
  </p:cSld>
  <p:clrMapOvr>
    <a:masterClrMapping/>
  </p:clrMapOvr>
  <mc:AlternateContent xmlns:mc="http://schemas.openxmlformats.org/markup-compatibility/2006" xmlns:p14="http://schemas.microsoft.com/office/powerpoint/2010/main">
    <mc:Choice Requires="p14">
      <p:transition spd="slow" p14:dur="2000" advTm="54447"/>
    </mc:Choice>
    <mc:Fallback xmlns="">
      <p:transition spd="slow" advTm="54447"/>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304800" y="381000"/>
            <a:ext cx="8153400" cy="5791200"/>
          </a:xfrm>
        </p:spPr>
        <p:txBody>
          <a:bodyPr>
            <a:noAutofit/>
          </a:bodyPr>
          <a:lstStyle/>
          <a:p>
            <a:pPr marL="0" indent="0" eaLnBrk="1" hangingPunct="1">
              <a:buFontTx/>
              <a:buNone/>
              <a:tabLst>
                <a:tab pos="2743200" algn="ctr"/>
                <a:tab pos="4914900" algn="dec"/>
                <a:tab pos="6116638" algn="dec"/>
                <a:tab pos="7262813" algn="dec"/>
              </a:tabLst>
            </a:pPr>
            <a:r>
              <a:rPr lang="en-US" altLang="en-US" b="1" dirty="0" smtClean="0">
                <a:latin typeface="Arial" panose="020B0604020202020204" pitchFamily="34" charset="0"/>
                <a:cs typeface="Arial" panose="020B0604020202020204" pitchFamily="34" charset="0"/>
              </a:rPr>
              <a:t>	 1974   	   1970   </a:t>
            </a:r>
            <a:endParaRPr lang="en-US" altLang="en-US" dirty="0" smtClean="0">
              <a:latin typeface="Arial" panose="020B0604020202020204" pitchFamily="34" charset="0"/>
              <a:cs typeface="Arial" panose="020B0604020202020204" pitchFamily="34" charset="0"/>
            </a:endParaRP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Acct pay 	58.19 	70.85	 -17.87% </a:t>
            </a: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Notes pay 	453.10 	182.13 	148.78% </a:t>
            </a: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Accruals   	46.69 	23.72 	96.84% </a:t>
            </a: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Other CL 	</a:t>
            </a:r>
            <a:r>
              <a:rPr lang="en-US" altLang="en-US" u="sng" dirty="0" smtClean="0">
                <a:latin typeface="Arial" panose="020B0604020202020204" pitchFamily="34" charset="0"/>
                <a:cs typeface="Arial" panose="020B0604020202020204" pitchFamily="34" charset="0"/>
              </a:rPr>
              <a:t>103.08</a:t>
            </a:r>
            <a:r>
              <a:rPr lang="en-US" altLang="en-US" dirty="0" smtClean="0">
                <a:latin typeface="Arial" panose="020B0604020202020204" pitchFamily="34" charset="0"/>
                <a:cs typeface="Arial" panose="020B0604020202020204" pitchFamily="34" charset="0"/>
              </a:rPr>
              <a:t> 	</a:t>
            </a:r>
            <a:r>
              <a:rPr lang="en-US" altLang="en-US" u="sng" dirty="0" smtClean="0">
                <a:latin typeface="Arial" panose="020B0604020202020204" pitchFamily="34" charset="0"/>
                <a:cs typeface="Arial" panose="020B0604020202020204" pitchFamily="34" charset="0"/>
              </a:rPr>
              <a:t>90.00</a:t>
            </a:r>
            <a:r>
              <a:rPr lang="en-US" altLang="en-US" dirty="0" smtClean="0">
                <a:latin typeface="Arial" panose="020B0604020202020204" pitchFamily="34" charset="0"/>
                <a:cs typeface="Arial" panose="020B0604020202020204" pitchFamily="34" charset="0"/>
              </a:rPr>
              <a:t> 	14.53% </a:t>
            </a: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Total CL 	</a:t>
            </a:r>
            <a:r>
              <a:rPr lang="en-US" altLang="en-US" b="1" dirty="0" smtClean="0">
                <a:latin typeface="Arial" panose="020B0604020202020204" pitchFamily="34" charset="0"/>
                <a:cs typeface="Arial" panose="020B0604020202020204" pitchFamily="34" charset="0"/>
              </a:rPr>
              <a:t>661.06</a:t>
            </a:r>
            <a:r>
              <a:rPr lang="en-US" altLang="en-US" dirty="0" smtClean="0">
                <a:latin typeface="Arial" panose="020B0604020202020204" pitchFamily="34" charset="0"/>
                <a:cs typeface="Arial" panose="020B0604020202020204" pitchFamily="34" charset="0"/>
              </a:rPr>
              <a:t> 	</a:t>
            </a:r>
            <a:r>
              <a:rPr lang="en-US" altLang="en-US" b="1" dirty="0" smtClean="0">
                <a:latin typeface="Arial" panose="020B0604020202020204" pitchFamily="34" charset="0"/>
                <a:cs typeface="Arial" panose="020B0604020202020204" pitchFamily="34" charset="0"/>
              </a:rPr>
              <a:t>366.70</a:t>
            </a:r>
            <a:r>
              <a:rPr lang="en-US" altLang="en-US" dirty="0" smtClean="0">
                <a:latin typeface="Arial" panose="020B0604020202020204" pitchFamily="34" charset="0"/>
                <a:cs typeface="Arial" panose="020B0604020202020204" pitchFamily="34" charset="0"/>
              </a:rPr>
              <a:t> 	80.27% </a:t>
            </a: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LT debt  	 </a:t>
            </a:r>
            <a:r>
              <a:rPr lang="en-US" altLang="en-US" u="sng" dirty="0" smtClean="0">
                <a:latin typeface="Arial" panose="020B0604020202020204" pitchFamily="34" charset="0"/>
                <a:cs typeface="Arial" panose="020B0604020202020204" pitchFamily="34" charset="0"/>
              </a:rPr>
              <a:t>176.25</a:t>
            </a:r>
            <a:r>
              <a:rPr lang="en-US" altLang="en-US" dirty="0" smtClean="0">
                <a:latin typeface="Arial" panose="020B0604020202020204" pitchFamily="34" charset="0"/>
                <a:cs typeface="Arial" panose="020B0604020202020204" pitchFamily="34" charset="0"/>
              </a:rPr>
              <a:t> 	</a:t>
            </a:r>
            <a:r>
              <a:rPr lang="en-US" altLang="en-US" u="sng" dirty="0" smtClean="0">
                <a:latin typeface="Arial" panose="020B0604020202020204" pitchFamily="34" charset="0"/>
                <a:cs typeface="Arial" panose="020B0604020202020204" pitchFamily="34" charset="0"/>
              </a:rPr>
              <a:t>49.40</a:t>
            </a:r>
            <a:r>
              <a:rPr lang="en-US" altLang="en-US" dirty="0" smtClean="0">
                <a:latin typeface="Arial" panose="020B0604020202020204" pitchFamily="34" charset="0"/>
                <a:cs typeface="Arial" panose="020B0604020202020204" pitchFamily="34" charset="0"/>
              </a:rPr>
              <a:t> 	256.78% </a:t>
            </a: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TL          	</a:t>
            </a:r>
            <a:r>
              <a:rPr lang="en-US" altLang="en-US" b="1" dirty="0" smtClean="0">
                <a:latin typeface="Arial" panose="020B0604020202020204" pitchFamily="34" charset="0"/>
                <a:cs typeface="Arial" panose="020B0604020202020204" pitchFamily="34" charset="0"/>
              </a:rPr>
              <a:t>837.31</a:t>
            </a:r>
            <a:r>
              <a:rPr lang="en-US" altLang="en-US" dirty="0" smtClean="0">
                <a:latin typeface="Arial" panose="020B0604020202020204" pitchFamily="34" charset="0"/>
                <a:cs typeface="Arial" panose="020B0604020202020204" pitchFamily="34" charset="0"/>
              </a:rPr>
              <a:t> 	</a:t>
            </a:r>
            <a:r>
              <a:rPr lang="en-US" altLang="en-US" b="1" dirty="0" smtClean="0">
                <a:latin typeface="Arial" panose="020B0604020202020204" pitchFamily="34" charset="0"/>
                <a:cs typeface="Arial" panose="020B0604020202020204" pitchFamily="34" charset="0"/>
              </a:rPr>
              <a:t>416.10</a:t>
            </a:r>
            <a:r>
              <a:rPr lang="en-US" altLang="en-US" dirty="0" smtClean="0">
                <a:latin typeface="Arial" panose="020B0604020202020204" pitchFamily="34" charset="0"/>
                <a:cs typeface="Arial" panose="020B0604020202020204" pitchFamily="34" charset="0"/>
              </a:rPr>
              <a:t> 	101.23% </a:t>
            </a:r>
          </a:p>
          <a:p>
            <a:pPr marL="0" indent="0" eaLnBrk="1" hangingPunct="1">
              <a:buFontTx/>
              <a:buNone/>
              <a:tabLst>
                <a:tab pos="2743200" algn="dec"/>
                <a:tab pos="4572000" algn="dec"/>
                <a:tab pos="6116638" algn="dec"/>
                <a:tab pos="7262813" algn="dec"/>
              </a:tabLst>
            </a:pPr>
            <a:r>
              <a:rPr lang="en-US" altLang="en-US" dirty="0" err="1" smtClean="0">
                <a:latin typeface="Arial" panose="020B0604020202020204" pitchFamily="34" charset="0"/>
                <a:cs typeface="Arial" panose="020B0604020202020204" pitchFamily="34" charset="0"/>
              </a:rPr>
              <a:t>Pref</a:t>
            </a:r>
            <a:r>
              <a:rPr lang="en-US" altLang="en-US" dirty="0" smtClean="0">
                <a:latin typeface="Arial" panose="020B0604020202020204" pitchFamily="34" charset="0"/>
                <a:cs typeface="Arial" panose="020B0604020202020204" pitchFamily="34" charset="0"/>
              </a:rPr>
              <a:t> stock	 7.46 	11.45 	-34.85% </a:t>
            </a: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CS              	67.81 	67.56 	0.37% </a:t>
            </a: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Ret earn 	</a:t>
            </a:r>
            <a:r>
              <a:rPr lang="en-US" altLang="en-US" u="sng" dirty="0" smtClean="0">
                <a:latin typeface="Arial" panose="020B0604020202020204" pitchFamily="34" charset="0"/>
                <a:cs typeface="Arial" panose="020B0604020202020204" pitchFamily="34" charset="0"/>
              </a:rPr>
              <a:t>282.41</a:t>
            </a:r>
            <a:r>
              <a:rPr lang="en-US" altLang="en-US" dirty="0" smtClean="0">
                <a:latin typeface="Arial" panose="020B0604020202020204" pitchFamily="34" charset="0"/>
                <a:cs typeface="Arial" panose="020B0604020202020204" pitchFamily="34" charset="0"/>
              </a:rPr>
              <a:t> 	</a:t>
            </a:r>
            <a:r>
              <a:rPr lang="en-US" altLang="en-US" u="sng" dirty="0" smtClean="0">
                <a:latin typeface="Arial" panose="020B0604020202020204" pitchFamily="34" charset="0"/>
                <a:cs typeface="Arial" panose="020B0604020202020204" pitchFamily="34" charset="0"/>
              </a:rPr>
              <a:t>211.68</a:t>
            </a:r>
            <a:r>
              <a:rPr lang="en-US" altLang="en-US" dirty="0" smtClean="0">
                <a:latin typeface="Arial" panose="020B0604020202020204" pitchFamily="34" charset="0"/>
                <a:cs typeface="Arial" panose="020B0604020202020204" pitchFamily="34" charset="0"/>
              </a:rPr>
              <a:t> 	33.41%  </a:t>
            </a: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Own </a:t>
            </a:r>
            <a:r>
              <a:rPr lang="en-US" altLang="en-US" dirty="0" err="1" smtClean="0">
                <a:latin typeface="Arial" panose="020B0604020202020204" pitchFamily="34" charset="0"/>
                <a:cs typeface="Arial" panose="020B0604020202020204" pitchFamily="34" charset="0"/>
              </a:rPr>
              <a:t>eq</a:t>
            </a:r>
            <a:r>
              <a:rPr lang="en-US" altLang="en-US" dirty="0" smtClean="0">
                <a:latin typeface="Arial" panose="020B0604020202020204" pitchFamily="34" charset="0"/>
                <a:cs typeface="Arial" panose="020B0604020202020204" pitchFamily="34" charset="0"/>
              </a:rPr>
              <a:t> 	</a:t>
            </a:r>
            <a:r>
              <a:rPr lang="en-US" altLang="en-US" b="1" dirty="0" smtClean="0">
                <a:latin typeface="Arial" panose="020B0604020202020204" pitchFamily="34" charset="0"/>
                <a:cs typeface="Arial" panose="020B0604020202020204" pitchFamily="34" charset="0"/>
              </a:rPr>
              <a:t>357.68</a:t>
            </a:r>
            <a:r>
              <a:rPr lang="en-US" altLang="en-US" dirty="0" smtClean="0">
                <a:latin typeface="Arial" panose="020B0604020202020204" pitchFamily="34" charset="0"/>
                <a:cs typeface="Arial" panose="020B0604020202020204" pitchFamily="34" charset="0"/>
              </a:rPr>
              <a:t> 	</a:t>
            </a:r>
            <a:r>
              <a:rPr lang="en-US" altLang="en-US" b="1" dirty="0" smtClean="0">
                <a:latin typeface="Arial" panose="020B0604020202020204" pitchFamily="34" charset="0"/>
                <a:cs typeface="Arial" panose="020B0604020202020204" pitchFamily="34" charset="0"/>
              </a:rPr>
              <a:t>290.69</a:t>
            </a:r>
            <a:r>
              <a:rPr lang="en-US" altLang="en-US" dirty="0" smtClean="0">
                <a:latin typeface="Arial" panose="020B0604020202020204" pitchFamily="34" charset="0"/>
                <a:cs typeface="Arial" panose="020B0604020202020204" pitchFamily="34" charset="0"/>
              </a:rPr>
              <a:t> 	23.05% </a:t>
            </a:r>
          </a:p>
          <a:p>
            <a:pPr marL="0" indent="0" eaLnBrk="1" hangingPunct="1">
              <a:buFontTx/>
              <a:buNone/>
              <a:tabLst>
                <a:tab pos="2743200" algn="dec"/>
                <a:tab pos="4572000" algn="dec"/>
                <a:tab pos="6116638" algn="dec"/>
                <a:tab pos="7262813" algn="dec"/>
              </a:tabLst>
            </a:pPr>
            <a:r>
              <a:rPr lang="en-US" altLang="en-US" dirty="0" smtClean="0">
                <a:latin typeface="Arial" panose="020B0604020202020204" pitchFamily="34" charset="0"/>
                <a:cs typeface="Arial" panose="020B0604020202020204" pitchFamily="34" charset="0"/>
              </a:rPr>
              <a:t>Total L&amp;E 	</a:t>
            </a:r>
            <a:r>
              <a:rPr lang="en-US" altLang="en-US" b="1" dirty="0" smtClean="0">
                <a:latin typeface="Arial" panose="020B0604020202020204" pitchFamily="34" charset="0"/>
                <a:cs typeface="Arial" panose="020B0604020202020204" pitchFamily="34" charset="0"/>
              </a:rPr>
              <a:t>1,194.99</a:t>
            </a:r>
            <a:r>
              <a:rPr lang="en-US" altLang="en-US" dirty="0" smtClean="0">
                <a:latin typeface="Arial" panose="020B0604020202020204" pitchFamily="34" charset="0"/>
                <a:cs typeface="Arial" panose="020B0604020202020204" pitchFamily="34" charset="0"/>
              </a:rPr>
              <a:t> 	</a:t>
            </a:r>
            <a:r>
              <a:rPr lang="en-US" altLang="en-US" b="1" dirty="0" smtClean="0">
                <a:latin typeface="Arial" panose="020B0604020202020204" pitchFamily="34" charset="0"/>
                <a:cs typeface="Arial" panose="020B0604020202020204" pitchFamily="34" charset="0"/>
              </a:rPr>
              <a:t>706.79	</a:t>
            </a:r>
            <a:r>
              <a:rPr lang="en-US" altLang="en-US" dirty="0" smtClean="0">
                <a:latin typeface="Arial" panose="020B0604020202020204" pitchFamily="34" charset="0"/>
                <a:cs typeface="Arial" panose="020B0604020202020204" pitchFamily="34" charset="0"/>
              </a:rPr>
              <a:t> 69.07% </a:t>
            </a:r>
            <a:endParaRPr lang="en-US" altLang="en-US" b="1" dirty="0" smtClean="0">
              <a:latin typeface="Arial" panose="020B0604020202020204" pitchFamily="34" charset="0"/>
              <a:cs typeface="Arial" panose="020B0604020202020204" pitchFamily="34" charset="0"/>
            </a:endParaRPr>
          </a:p>
          <a:p>
            <a:pPr marL="0" indent="0" eaLnBrk="1" hangingPunct="1">
              <a:buFontTx/>
              <a:buNone/>
              <a:tabLst>
                <a:tab pos="2232025" algn="dec"/>
                <a:tab pos="3602038" algn="dec"/>
                <a:tab pos="4851400" algn="dec"/>
                <a:tab pos="6116638" algn="dec"/>
                <a:tab pos="7262813" algn="dec"/>
              </a:tabLst>
            </a:pPr>
            <a:endParaRPr lang="en-US" altLang="en-US" dirty="0" smtClean="0">
              <a:latin typeface="Arial" panose="020B0604020202020204" pitchFamily="34" charset="0"/>
              <a:cs typeface="Arial" panose="020B0604020202020204" pitchFamily="34" charset="0"/>
            </a:endParaRPr>
          </a:p>
        </p:txBody>
      </p:sp>
      <p:cxnSp>
        <p:nvCxnSpPr>
          <p:cNvPr id="4" name="Straight Connector 3"/>
          <p:cNvCxnSpPr/>
          <p:nvPr/>
        </p:nvCxnSpPr>
        <p:spPr>
          <a:xfrm>
            <a:off x="457200" y="838200"/>
            <a:ext cx="6781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3"/>
          <p:cNvSpPr txBox="1">
            <a:spLocks noChangeArrowheads="1"/>
          </p:cNvSpPr>
          <p:nvPr/>
        </p:nvSpPr>
        <p:spPr>
          <a:xfrm>
            <a:off x="304800" y="381000"/>
            <a:ext cx="8153400" cy="5791200"/>
          </a:xfrm>
          <a:prstGeom prst="rect">
            <a:avLst/>
          </a:prstGeom>
        </p:spPr>
        <p:txBody>
          <a:bodyPr vert="horz" lIns="91440" tIns="45720" rIns="91440" bIns="45720" rtlCol="0">
            <a:noAutofit/>
          </a:bodyPr>
          <a:lstStyle>
            <a:lvl1pPr marL="349250" indent="-349250" algn="l" defTabSz="914400" rtl="0" eaLnBrk="1" latinLnBrk="0" hangingPunct="1">
              <a:spcBef>
                <a:spcPct val="20000"/>
              </a:spcBef>
              <a:buFont typeface="Arial" panose="020B0604020202020204" pitchFamily="34" charset="0"/>
              <a:buChar char="•"/>
              <a:defRPr sz="2600" kern="1200">
                <a:solidFill>
                  <a:schemeClr val="tx1"/>
                </a:solidFill>
                <a:latin typeface="Arial" pitchFamily="34" charset="0"/>
                <a:ea typeface="Verdana" panose="020B0604030504040204" pitchFamily="34" charset="0"/>
                <a:cs typeface="Arial" pitchFamily="34" charset="0"/>
              </a:defRPr>
            </a:lvl1pPr>
            <a:lvl2pPr marL="806450" indent="-349250" algn="l" defTabSz="914400" rtl="0" eaLnBrk="1" latinLnBrk="0" hangingPunct="1">
              <a:spcBef>
                <a:spcPct val="20000"/>
              </a:spcBef>
              <a:buFont typeface="Arial" panose="020B0604020202020204" pitchFamily="34" charset="0"/>
              <a:buChar char="–"/>
              <a:defRPr sz="2400" kern="1200">
                <a:solidFill>
                  <a:schemeClr val="tx1"/>
                </a:solidFill>
                <a:latin typeface="Arial" pitchFamily="34" charset="0"/>
                <a:ea typeface="Verdana" panose="020B0604030504040204" pitchFamily="34" charset="0"/>
                <a:cs typeface="Arial" pitchFamily="34" charset="0"/>
              </a:defRPr>
            </a:lvl2pPr>
            <a:lvl3pPr marL="1263650" indent="-349250" algn="l" defTabSz="914400" rtl="0" eaLnBrk="1" latinLnBrk="0" hangingPunct="1">
              <a:spcBef>
                <a:spcPct val="20000"/>
              </a:spcBef>
              <a:buFont typeface="Wingdings" panose="05000000000000000000" pitchFamily="2" charset="2"/>
              <a:buChar char="§"/>
              <a:defRPr sz="2200" kern="1200">
                <a:solidFill>
                  <a:schemeClr val="tx1"/>
                </a:solidFill>
                <a:latin typeface="Arial" pitchFamily="34" charset="0"/>
                <a:ea typeface="Verdana" panose="020B0604030504040204" pitchFamily="34" charset="0"/>
                <a:cs typeface="Arial" pitchFamily="34" charset="0"/>
              </a:defRPr>
            </a:lvl3pPr>
            <a:lvl4pPr marL="1720850" indent="-349250" algn="l" defTabSz="914400" rtl="0" eaLnBrk="1" latinLnBrk="0" hangingPunct="1">
              <a:spcBef>
                <a:spcPct val="20000"/>
              </a:spcBef>
              <a:buFont typeface="Courier New" panose="02070309020205020404" pitchFamily="49" charset="0"/>
              <a:buChar char="o"/>
              <a:defRPr sz="2000" kern="1200">
                <a:solidFill>
                  <a:schemeClr val="tx1"/>
                </a:solidFill>
                <a:latin typeface="Arial" pitchFamily="34" charset="0"/>
                <a:ea typeface="Verdana" panose="020B0604030504040204" pitchFamily="34" charset="0"/>
                <a:cs typeface="Arial" pitchFamily="34" charset="0"/>
              </a:defRPr>
            </a:lvl4pPr>
            <a:lvl5pPr marL="2178050" indent="-349250" algn="l" defTabSz="914400" rtl="0" eaLnBrk="1" latinLnBrk="0" hangingPunct="1">
              <a:spcBef>
                <a:spcPct val="20000"/>
              </a:spcBef>
              <a:buFont typeface="Wingdings" panose="05000000000000000000" pitchFamily="2" charset="2"/>
              <a:buChar char="Ø"/>
              <a:defRPr sz="1800" kern="1200">
                <a:solidFill>
                  <a:schemeClr val="tx1"/>
                </a:solidFill>
                <a:latin typeface="Arial" pitchFamily="34" charset="0"/>
                <a:ea typeface="Verdana" panose="020B0604030504040204" pitchFamily="34" charset="0"/>
                <a:cs typeface="Arial"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Tx/>
              <a:buNone/>
              <a:tabLst>
                <a:tab pos="2743200" algn="ctr"/>
                <a:tab pos="4914900" algn="dec"/>
                <a:tab pos="6116638" algn="dec"/>
                <a:tab pos="7262813" algn="dec"/>
              </a:tabLst>
            </a:pPr>
            <a:r>
              <a:rPr lang="en-US" altLang="en-US" b="1" dirty="0" smtClean="0"/>
              <a:t>	 1974   	   1970   </a:t>
            </a:r>
            <a:endParaRPr lang="en-US" altLang="en-US" dirty="0" smtClean="0"/>
          </a:p>
          <a:p>
            <a:pPr marL="0" indent="0">
              <a:buFontTx/>
              <a:buNone/>
              <a:tabLst>
                <a:tab pos="2743200" algn="dec"/>
                <a:tab pos="4572000" algn="dec"/>
                <a:tab pos="6116638" algn="dec"/>
                <a:tab pos="7262813" algn="dec"/>
              </a:tabLst>
            </a:pPr>
            <a:r>
              <a:rPr lang="en-US" altLang="en-US" dirty="0" smtClean="0"/>
              <a:t>Acct pay 	58.19 	70.85	 -17.87% </a:t>
            </a:r>
          </a:p>
          <a:p>
            <a:pPr marL="0" indent="0">
              <a:buFontTx/>
              <a:buNone/>
              <a:tabLst>
                <a:tab pos="2743200" algn="dec"/>
                <a:tab pos="4572000" algn="dec"/>
                <a:tab pos="6116638" algn="dec"/>
                <a:tab pos="7262813" algn="dec"/>
              </a:tabLst>
            </a:pPr>
            <a:r>
              <a:rPr lang="en-US" altLang="en-US" dirty="0" smtClean="0">
                <a:solidFill>
                  <a:srgbClr val="C00000"/>
                </a:solidFill>
              </a:rPr>
              <a:t>Notes pay 	453.10 	182.13 	148.78% </a:t>
            </a:r>
          </a:p>
          <a:p>
            <a:pPr marL="0" indent="0">
              <a:buFontTx/>
              <a:buNone/>
              <a:tabLst>
                <a:tab pos="2743200" algn="dec"/>
                <a:tab pos="4572000" algn="dec"/>
                <a:tab pos="6116638" algn="dec"/>
                <a:tab pos="7262813" algn="dec"/>
              </a:tabLst>
            </a:pPr>
            <a:r>
              <a:rPr lang="en-US" altLang="en-US" dirty="0" smtClean="0">
                <a:solidFill>
                  <a:srgbClr val="C00000"/>
                </a:solidFill>
              </a:rPr>
              <a:t>Accruals   	46.69 	23.72 	96.84% </a:t>
            </a:r>
          </a:p>
          <a:p>
            <a:pPr marL="0" indent="0">
              <a:buFontTx/>
              <a:buNone/>
              <a:tabLst>
                <a:tab pos="2743200" algn="dec"/>
                <a:tab pos="4572000" algn="dec"/>
                <a:tab pos="6116638" algn="dec"/>
                <a:tab pos="7262813" algn="dec"/>
              </a:tabLst>
            </a:pPr>
            <a:r>
              <a:rPr lang="en-US" altLang="en-US" dirty="0" smtClean="0"/>
              <a:t>Other CL 	</a:t>
            </a:r>
            <a:r>
              <a:rPr lang="en-US" altLang="en-US" u="sng" dirty="0" smtClean="0"/>
              <a:t>103.08</a:t>
            </a:r>
            <a:r>
              <a:rPr lang="en-US" altLang="en-US" dirty="0" smtClean="0"/>
              <a:t> 	</a:t>
            </a:r>
            <a:r>
              <a:rPr lang="en-US" altLang="en-US" u="sng" dirty="0" smtClean="0"/>
              <a:t>90.00</a:t>
            </a:r>
            <a:r>
              <a:rPr lang="en-US" altLang="en-US" dirty="0" smtClean="0"/>
              <a:t> 	14.53% </a:t>
            </a:r>
          </a:p>
          <a:p>
            <a:pPr marL="0" indent="0">
              <a:buFontTx/>
              <a:buNone/>
              <a:tabLst>
                <a:tab pos="2743200" algn="dec"/>
                <a:tab pos="4572000" algn="dec"/>
                <a:tab pos="6116638" algn="dec"/>
                <a:tab pos="7262813" algn="dec"/>
              </a:tabLst>
            </a:pPr>
            <a:r>
              <a:rPr lang="en-US" altLang="en-US" dirty="0" smtClean="0"/>
              <a:t>Total CL 	</a:t>
            </a:r>
            <a:r>
              <a:rPr lang="en-US" altLang="en-US" b="1" dirty="0" smtClean="0"/>
              <a:t>661.06</a:t>
            </a:r>
            <a:r>
              <a:rPr lang="en-US" altLang="en-US" dirty="0" smtClean="0"/>
              <a:t> 	</a:t>
            </a:r>
            <a:r>
              <a:rPr lang="en-US" altLang="en-US" b="1" dirty="0" smtClean="0"/>
              <a:t>366.70</a:t>
            </a:r>
            <a:r>
              <a:rPr lang="en-US" altLang="en-US" dirty="0" smtClean="0"/>
              <a:t> 	80.27% </a:t>
            </a:r>
          </a:p>
          <a:p>
            <a:pPr marL="0" indent="0">
              <a:buFontTx/>
              <a:buNone/>
              <a:tabLst>
                <a:tab pos="2743200" algn="dec"/>
                <a:tab pos="4572000" algn="dec"/>
                <a:tab pos="6116638" algn="dec"/>
                <a:tab pos="7262813" algn="dec"/>
              </a:tabLst>
            </a:pPr>
            <a:r>
              <a:rPr lang="en-US" altLang="en-US" dirty="0" smtClean="0">
                <a:solidFill>
                  <a:srgbClr val="C00000"/>
                </a:solidFill>
              </a:rPr>
              <a:t>LT debt  	 </a:t>
            </a:r>
            <a:r>
              <a:rPr lang="en-US" altLang="en-US" u="sng" dirty="0" smtClean="0">
                <a:solidFill>
                  <a:srgbClr val="C00000"/>
                </a:solidFill>
              </a:rPr>
              <a:t>176.25</a:t>
            </a:r>
            <a:r>
              <a:rPr lang="en-US" altLang="en-US" dirty="0" smtClean="0">
                <a:solidFill>
                  <a:srgbClr val="C00000"/>
                </a:solidFill>
              </a:rPr>
              <a:t> 	</a:t>
            </a:r>
            <a:r>
              <a:rPr lang="en-US" altLang="en-US" u="sng" dirty="0" smtClean="0">
                <a:solidFill>
                  <a:srgbClr val="C00000"/>
                </a:solidFill>
              </a:rPr>
              <a:t>49.40</a:t>
            </a:r>
            <a:r>
              <a:rPr lang="en-US" altLang="en-US" dirty="0" smtClean="0">
                <a:solidFill>
                  <a:srgbClr val="C00000"/>
                </a:solidFill>
              </a:rPr>
              <a:t> 	256.78% </a:t>
            </a:r>
          </a:p>
          <a:p>
            <a:pPr marL="0" indent="0">
              <a:buFontTx/>
              <a:buNone/>
              <a:tabLst>
                <a:tab pos="2743200" algn="dec"/>
                <a:tab pos="4572000" algn="dec"/>
                <a:tab pos="6116638" algn="dec"/>
                <a:tab pos="7262813" algn="dec"/>
              </a:tabLst>
            </a:pPr>
            <a:r>
              <a:rPr lang="en-US" altLang="en-US" dirty="0" smtClean="0"/>
              <a:t>TL          	</a:t>
            </a:r>
            <a:r>
              <a:rPr lang="en-US" altLang="en-US" b="1" dirty="0" smtClean="0"/>
              <a:t>837.31</a:t>
            </a:r>
            <a:r>
              <a:rPr lang="en-US" altLang="en-US" dirty="0" smtClean="0"/>
              <a:t> 	</a:t>
            </a:r>
            <a:r>
              <a:rPr lang="en-US" altLang="en-US" b="1" dirty="0" smtClean="0"/>
              <a:t>416.10</a:t>
            </a:r>
            <a:r>
              <a:rPr lang="en-US" altLang="en-US" dirty="0" smtClean="0"/>
              <a:t> 	101.23% </a:t>
            </a:r>
          </a:p>
          <a:p>
            <a:pPr marL="0" indent="0">
              <a:buFontTx/>
              <a:buNone/>
              <a:tabLst>
                <a:tab pos="2743200" algn="dec"/>
                <a:tab pos="4572000" algn="dec"/>
                <a:tab pos="6116638" algn="dec"/>
                <a:tab pos="7262813" algn="dec"/>
              </a:tabLst>
            </a:pPr>
            <a:r>
              <a:rPr lang="en-US" altLang="en-US" dirty="0" err="1" smtClean="0">
                <a:solidFill>
                  <a:srgbClr val="0033CC"/>
                </a:solidFill>
              </a:rPr>
              <a:t>Pref</a:t>
            </a:r>
            <a:r>
              <a:rPr lang="en-US" altLang="en-US" dirty="0" smtClean="0">
                <a:solidFill>
                  <a:srgbClr val="0033CC"/>
                </a:solidFill>
              </a:rPr>
              <a:t> stock	 7.46 	11.45 	-34.85% </a:t>
            </a:r>
          </a:p>
          <a:p>
            <a:pPr marL="0" indent="0">
              <a:buFontTx/>
              <a:buNone/>
              <a:tabLst>
                <a:tab pos="2743200" algn="dec"/>
                <a:tab pos="4572000" algn="dec"/>
                <a:tab pos="6116638" algn="dec"/>
                <a:tab pos="7262813" algn="dec"/>
              </a:tabLst>
            </a:pPr>
            <a:r>
              <a:rPr lang="en-US" altLang="en-US" dirty="0" smtClean="0">
                <a:solidFill>
                  <a:srgbClr val="0033CC"/>
                </a:solidFill>
              </a:rPr>
              <a:t>CS              	67.81 	67.56 	0.37% </a:t>
            </a:r>
          </a:p>
          <a:p>
            <a:pPr marL="0" indent="0">
              <a:buFontTx/>
              <a:buNone/>
              <a:tabLst>
                <a:tab pos="2743200" algn="dec"/>
                <a:tab pos="4572000" algn="dec"/>
                <a:tab pos="6116638" algn="dec"/>
                <a:tab pos="7262813" algn="dec"/>
              </a:tabLst>
            </a:pPr>
            <a:r>
              <a:rPr lang="en-US" altLang="en-US" dirty="0" smtClean="0">
                <a:solidFill>
                  <a:srgbClr val="0033CC"/>
                </a:solidFill>
              </a:rPr>
              <a:t>Ret earn 	</a:t>
            </a:r>
            <a:r>
              <a:rPr lang="en-US" altLang="en-US" u="sng" dirty="0" smtClean="0">
                <a:solidFill>
                  <a:srgbClr val="0033CC"/>
                </a:solidFill>
              </a:rPr>
              <a:t>282.41</a:t>
            </a:r>
            <a:r>
              <a:rPr lang="en-US" altLang="en-US" dirty="0" smtClean="0">
                <a:solidFill>
                  <a:srgbClr val="0033CC"/>
                </a:solidFill>
              </a:rPr>
              <a:t> 	</a:t>
            </a:r>
            <a:r>
              <a:rPr lang="en-US" altLang="en-US" u="sng" dirty="0" smtClean="0">
                <a:solidFill>
                  <a:srgbClr val="0033CC"/>
                </a:solidFill>
              </a:rPr>
              <a:t>211.68</a:t>
            </a:r>
            <a:r>
              <a:rPr lang="en-US" altLang="en-US" dirty="0" smtClean="0">
                <a:solidFill>
                  <a:srgbClr val="0033CC"/>
                </a:solidFill>
              </a:rPr>
              <a:t> 	33.41%  </a:t>
            </a:r>
          </a:p>
          <a:p>
            <a:pPr marL="0" indent="0">
              <a:buFontTx/>
              <a:buNone/>
              <a:tabLst>
                <a:tab pos="2743200" algn="dec"/>
                <a:tab pos="4572000" algn="dec"/>
                <a:tab pos="6116638" algn="dec"/>
                <a:tab pos="7262813" algn="dec"/>
              </a:tabLst>
            </a:pPr>
            <a:r>
              <a:rPr lang="en-US" altLang="en-US" dirty="0" smtClean="0"/>
              <a:t>Own </a:t>
            </a:r>
            <a:r>
              <a:rPr lang="en-US" altLang="en-US" dirty="0" err="1" smtClean="0"/>
              <a:t>eq</a:t>
            </a:r>
            <a:r>
              <a:rPr lang="en-US" altLang="en-US" dirty="0" smtClean="0"/>
              <a:t> 	</a:t>
            </a:r>
            <a:r>
              <a:rPr lang="en-US" altLang="en-US" b="1" dirty="0" smtClean="0"/>
              <a:t>357.68</a:t>
            </a:r>
            <a:r>
              <a:rPr lang="en-US" altLang="en-US" dirty="0" smtClean="0"/>
              <a:t> 	</a:t>
            </a:r>
            <a:r>
              <a:rPr lang="en-US" altLang="en-US" b="1" dirty="0" smtClean="0"/>
              <a:t>290.69</a:t>
            </a:r>
            <a:r>
              <a:rPr lang="en-US" altLang="en-US" dirty="0" smtClean="0"/>
              <a:t> 	23.05% </a:t>
            </a:r>
          </a:p>
          <a:p>
            <a:pPr marL="0" indent="0">
              <a:buFontTx/>
              <a:buNone/>
              <a:tabLst>
                <a:tab pos="2743200" algn="dec"/>
                <a:tab pos="4572000" algn="dec"/>
                <a:tab pos="6116638" algn="dec"/>
                <a:tab pos="7262813" algn="dec"/>
              </a:tabLst>
            </a:pPr>
            <a:r>
              <a:rPr lang="en-US" altLang="en-US" dirty="0" smtClean="0"/>
              <a:t>Total L&amp;E 	</a:t>
            </a:r>
            <a:r>
              <a:rPr lang="en-US" altLang="en-US" b="1" dirty="0" smtClean="0"/>
              <a:t>1,194.99</a:t>
            </a:r>
            <a:r>
              <a:rPr lang="en-US" altLang="en-US" dirty="0" smtClean="0"/>
              <a:t> 	</a:t>
            </a:r>
            <a:r>
              <a:rPr lang="en-US" altLang="en-US" b="1" dirty="0" smtClean="0"/>
              <a:t>706.79	</a:t>
            </a:r>
            <a:r>
              <a:rPr lang="en-US" altLang="en-US" dirty="0" smtClean="0"/>
              <a:t> 69.07% </a:t>
            </a:r>
            <a:endParaRPr lang="en-US" altLang="en-US" b="1" dirty="0" smtClean="0"/>
          </a:p>
          <a:p>
            <a:pPr marL="0" indent="0">
              <a:buFontTx/>
              <a:buNone/>
              <a:tabLst>
                <a:tab pos="2232025" algn="dec"/>
                <a:tab pos="3602038" algn="dec"/>
                <a:tab pos="4851400" algn="dec"/>
                <a:tab pos="6116638" algn="dec"/>
                <a:tab pos="7262813" algn="dec"/>
              </a:tabLst>
            </a:pPr>
            <a:endParaRPr lang="en-US" altLang="en-US" dirty="0" smtClean="0"/>
          </a:p>
        </p:txBody>
      </p:sp>
    </p:spTree>
    <p:custDataLst>
      <p:tags r:id="rId1"/>
    </p:custDataLst>
    <p:extLst>
      <p:ext uri="{BB962C8B-B14F-4D97-AF65-F5344CB8AC3E}">
        <p14:creationId xmlns:p14="http://schemas.microsoft.com/office/powerpoint/2010/main" val="3537910019"/>
      </p:ext>
    </p:extLst>
  </p:cSld>
  <p:clrMapOvr>
    <a:masterClrMapping/>
  </p:clrMapOvr>
  <mc:AlternateContent xmlns:mc="http://schemas.openxmlformats.org/markup-compatibility/2006" xmlns:p14="http://schemas.microsoft.com/office/powerpoint/2010/main">
    <mc:Choice Requires="p14">
      <p:transition spd="slow" p14:dur="2000" advTm="144375"/>
    </mc:Choice>
    <mc:Fallback xmlns="">
      <p:transition spd="slow" advTm="1443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228600" y="304800"/>
            <a:ext cx="8610600" cy="6172200"/>
          </a:xfrm>
        </p:spPr>
        <p:txBody>
          <a:bodyPr/>
          <a:lstStyle/>
          <a:p>
            <a:pPr marL="0" indent="0" algn="ctr" eaLnBrk="1" hangingPunct="1">
              <a:lnSpc>
                <a:spcPct val="90000"/>
              </a:lnSpc>
              <a:buFontTx/>
              <a:buNone/>
              <a:tabLst>
                <a:tab pos="1830388" algn="dec"/>
                <a:tab pos="3378200" algn="dec"/>
                <a:tab pos="4851400" algn="dec"/>
                <a:tab pos="6280150" algn="dec"/>
                <a:tab pos="7827963" algn="dec"/>
              </a:tabLst>
            </a:pPr>
            <a:r>
              <a:rPr lang="en-US" altLang="en-US" sz="2800" b="1" dirty="0" smtClean="0">
                <a:latin typeface="Arial" panose="020B0604020202020204" pitchFamily="34" charset="0"/>
              </a:rPr>
              <a:t>INCOME STATEMENT</a:t>
            </a:r>
          </a:p>
          <a:p>
            <a:pPr marL="0" indent="0" algn="ctr" eaLnBrk="1" hangingPunct="1">
              <a:lnSpc>
                <a:spcPct val="90000"/>
              </a:lnSpc>
              <a:buFontTx/>
              <a:buNone/>
              <a:tabLst>
                <a:tab pos="1830388" algn="dec"/>
                <a:tab pos="3378200" algn="dec"/>
                <a:tab pos="4851400" algn="dec"/>
                <a:tab pos="6280150" algn="dec"/>
                <a:tab pos="7827963" algn="dec"/>
              </a:tabLst>
            </a:pPr>
            <a:r>
              <a:rPr lang="en-US" altLang="en-US" sz="2800" b="1" dirty="0" smtClean="0">
                <a:latin typeface="Arial" panose="020B0604020202020204" pitchFamily="34" charset="0"/>
              </a:rPr>
              <a:t>For the Period Ending January 31</a:t>
            </a:r>
          </a:p>
          <a:p>
            <a:pPr marL="0" indent="0" algn="ctr" eaLnBrk="1" hangingPunct="1">
              <a:lnSpc>
                <a:spcPct val="90000"/>
              </a:lnSpc>
              <a:buFontTx/>
              <a:buNone/>
              <a:tabLst>
                <a:tab pos="1830388" algn="dec"/>
                <a:tab pos="3378200" algn="dec"/>
                <a:tab pos="4851400" algn="dec"/>
                <a:tab pos="6280150" algn="dec"/>
                <a:tab pos="7827963" algn="dec"/>
              </a:tabLst>
            </a:pPr>
            <a:r>
              <a:rPr lang="en-US" altLang="en-US" sz="2800" b="1" dirty="0" smtClean="0">
                <a:latin typeface="Arial" panose="020B0604020202020204" pitchFamily="34" charset="0"/>
              </a:rPr>
              <a:t>($ millions)</a:t>
            </a:r>
            <a:endParaRPr lang="en-US" altLang="en-US" sz="2800" dirty="0" smtClean="0">
              <a:latin typeface="Arial" panose="020B0604020202020204" pitchFamily="34" charset="0"/>
            </a:endParaRPr>
          </a:p>
          <a:p>
            <a:pPr marL="0" indent="0" eaLnBrk="1" hangingPunct="1">
              <a:lnSpc>
                <a:spcPct val="90000"/>
              </a:lnSpc>
              <a:buFontTx/>
              <a:buNone/>
              <a:tabLst>
                <a:tab pos="1830388" algn="dec"/>
                <a:tab pos="3378200" algn="dec"/>
                <a:tab pos="4851400" algn="dec"/>
                <a:tab pos="6280150" algn="dec"/>
                <a:tab pos="7827963" algn="dec"/>
              </a:tabLst>
            </a:pPr>
            <a:endParaRPr lang="en-US" altLang="en-US" sz="2800" dirty="0" smtClean="0">
              <a:latin typeface="Arial" panose="020B0604020202020204" pitchFamily="34" charset="0"/>
            </a:endParaRPr>
          </a:p>
          <a:p>
            <a:pPr marL="0" indent="0" eaLnBrk="1" hangingPunct="1">
              <a:lnSpc>
                <a:spcPct val="90000"/>
              </a:lnSpc>
              <a:buFontTx/>
              <a:buNone/>
              <a:tabLst>
                <a:tab pos="1660525" algn="ctr"/>
                <a:tab pos="3200400" algn="ctr"/>
                <a:tab pos="4692650" algn="ctr"/>
                <a:tab pos="6111875" algn="ctr"/>
                <a:tab pos="7664450" algn="ctr"/>
                <a:tab pos="7827963" algn="dec"/>
              </a:tabLst>
            </a:pPr>
            <a:r>
              <a:rPr lang="en-US" altLang="en-US" sz="2800" b="1" dirty="0" smtClean="0">
                <a:latin typeface="Arial" panose="020B0604020202020204" pitchFamily="34" charset="0"/>
              </a:rPr>
              <a:t>   </a:t>
            </a:r>
            <a:r>
              <a:rPr lang="en-US" altLang="en-US" sz="2400" b="1" dirty="0" smtClean="0">
                <a:latin typeface="Arial" panose="020B0604020202020204" pitchFamily="34" charset="0"/>
              </a:rPr>
              <a:t>	    1974    	    1973    	    1972    	    1971   	    1970    </a:t>
            </a:r>
          </a:p>
          <a:p>
            <a:pPr marL="0" indent="0" eaLnBrk="1" hangingPunct="1">
              <a:lnSpc>
                <a:spcPct val="90000"/>
              </a:lnSpc>
              <a:buFontTx/>
              <a:buNone/>
              <a:tabLst>
                <a:tab pos="1830388" algn="dec"/>
                <a:tab pos="3378200" algn="dec"/>
                <a:tab pos="4851400" algn="dec"/>
                <a:tab pos="6280150" algn="dec"/>
                <a:tab pos="7827963" algn="dec"/>
              </a:tabLst>
            </a:pPr>
            <a:r>
              <a:rPr lang="en-US" altLang="en-US" sz="2400" dirty="0" smtClean="0">
                <a:latin typeface="Arial" panose="020B0604020202020204" pitchFamily="34" charset="0"/>
              </a:rPr>
              <a:t>Sales	1,853.77	1,648.50	1,378.25	1,259.12	1,214.67</a:t>
            </a:r>
          </a:p>
          <a:p>
            <a:pPr marL="0" indent="0" eaLnBrk="1" hangingPunct="1">
              <a:lnSpc>
                <a:spcPct val="90000"/>
              </a:lnSpc>
              <a:buFontTx/>
              <a:buNone/>
              <a:tabLst>
                <a:tab pos="1830388" algn="dec"/>
                <a:tab pos="3378200" algn="dec"/>
                <a:tab pos="4851400" algn="dec"/>
                <a:tab pos="6280150" algn="dec"/>
                <a:tab pos="7827963" algn="dec"/>
              </a:tabLst>
            </a:pPr>
            <a:r>
              <a:rPr lang="en-US" altLang="en-US" sz="2400" dirty="0" smtClean="0">
                <a:latin typeface="Arial" panose="020B0604020202020204" pitchFamily="34" charset="0"/>
              </a:rPr>
              <a:t>GP</a:t>
            </a:r>
            <a:r>
              <a:rPr lang="en-US" altLang="en-US" sz="2400" b="1" dirty="0" smtClean="0">
                <a:latin typeface="Arial" panose="020B0604020202020204" pitchFamily="34" charset="0"/>
              </a:rPr>
              <a:t>	570.83	523.24	447.01	416.00  	397.00</a:t>
            </a:r>
            <a:endParaRPr lang="en-US" altLang="en-US" sz="2400" dirty="0" smtClean="0">
              <a:latin typeface="Arial" panose="020B0604020202020204" pitchFamily="34" charset="0"/>
            </a:endParaRPr>
          </a:p>
          <a:p>
            <a:pPr marL="0" indent="0" eaLnBrk="1" hangingPunct="1">
              <a:lnSpc>
                <a:spcPct val="90000"/>
              </a:lnSpc>
              <a:buFontTx/>
              <a:buNone/>
              <a:tabLst>
                <a:tab pos="1830388" algn="dec"/>
                <a:tab pos="3378200" algn="dec"/>
                <a:tab pos="4851400" algn="dec"/>
                <a:tab pos="6280150" algn="dec"/>
                <a:tab pos="7827963" algn="dec"/>
              </a:tabLst>
            </a:pPr>
            <a:r>
              <a:rPr lang="en-US" altLang="en-US" sz="2400" dirty="0" smtClean="0">
                <a:latin typeface="Arial" panose="020B0604020202020204" pitchFamily="34" charset="0"/>
              </a:rPr>
              <a:t>EBIT	</a:t>
            </a:r>
            <a:r>
              <a:rPr lang="en-US" altLang="en-US" sz="2400" b="1" dirty="0" smtClean="0">
                <a:latin typeface="Arial" panose="020B0604020202020204" pitchFamily="34" charset="0"/>
              </a:rPr>
              <a:t>60.17	85.15	78.66	91.87	95.30</a:t>
            </a:r>
            <a:endParaRPr lang="en-US" altLang="en-US" sz="2400" dirty="0" smtClean="0">
              <a:latin typeface="Arial" panose="020B0604020202020204" pitchFamily="34" charset="0"/>
            </a:endParaRPr>
          </a:p>
          <a:p>
            <a:pPr marL="0" indent="0" eaLnBrk="1" hangingPunct="1">
              <a:lnSpc>
                <a:spcPct val="90000"/>
              </a:lnSpc>
              <a:buFontTx/>
              <a:buNone/>
              <a:tabLst>
                <a:tab pos="1830388" algn="dec"/>
                <a:tab pos="3378200" algn="dec"/>
                <a:tab pos="4851400" algn="dec"/>
                <a:tab pos="6280150" algn="dec"/>
                <a:tab pos="7827963" algn="dec"/>
              </a:tabLst>
            </a:pPr>
            <a:r>
              <a:rPr lang="en-US" altLang="en-US" sz="2400" dirty="0" smtClean="0">
                <a:latin typeface="Arial" panose="020B0604020202020204" pitchFamily="34" charset="0"/>
              </a:rPr>
              <a:t>Interest</a:t>
            </a:r>
            <a:r>
              <a:rPr lang="en-US" altLang="en-US" sz="2400" u="sng" dirty="0" smtClean="0">
                <a:latin typeface="Arial" panose="020B0604020202020204" pitchFamily="34" charset="0"/>
              </a:rPr>
              <a:t>	(   18.08)	</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21.13)	</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16.61)</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   19.23)</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   14.92)</a:t>
            </a:r>
            <a:endParaRPr lang="en-US" altLang="en-US" sz="2400" dirty="0" smtClean="0">
              <a:latin typeface="Arial" panose="020B0604020202020204" pitchFamily="34" charset="0"/>
            </a:endParaRPr>
          </a:p>
          <a:p>
            <a:pPr marL="0" indent="0" eaLnBrk="1" hangingPunct="1">
              <a:lnSpc>
                <a:spcPct val="90000"/>
              </a:lnSpc>
              <a:buFontTx/>
              <a:buNone/>
              <a:tabLst>
                <a:tab pos="1830388" algn="dec"/>
                <a:tab pos="3378200" algn="dec"/>
                <a:tab pos="4851400" algn="dec"/>
                <a:tab pos="6280150" algn="dec"/>
                <a:tab pos="7827963" algn="dec"/>
              </a:tabLst>
            </a:pPr>
            <a:r>
              <a:rPr lang="en-US" altLang="en-US" sz="2400" dirty="0" smtClean="0">
                <a:latin typeface="Arial" panose="020B0604020202020204" pitchFamily="34" charset="0"/>
              </a:rPr>
              <a:t>NI       	</a:t>
            </a:r>
            <a:r>
              <a:rPr lang="en-US" altLang="en-US" sz="2400" b="1" dirty="0" smtClean="0">
                <a:latin typeface="Arial" panose="020B0604020202020204" pitchFamily="34" charset="0"/>
              </a:rPr>
              <a:t>41.30 	38.27   	35.55 	39.84	42.38</a:t>
            </a:r>
          </a:p>
          <a:p>
            <a:pPr marL="0" indent="0" eaLnBrk="1" hangingPunct="1">
              <a:lnSpc>
                <a:spcPct val="90000"/>
              </a:lnSpc>
              <a:buFontTx/>
              <a:buNone/>
              <a:tabLst>
                <a:tab pos="1830388" algn="dec"/>
                <a:tab pos="3378200" algn="dec"/>
                <a:tab pos="4851400" algn="dec"/>
                <a:tab pos="6280150" algn="dec"/>
                <a:tab pos="7827963" algn="dec"/>
              </a:tabLst>
            </a:pPr>
            <a:r>
              <a:rPr lang="en-US" altLang="en-US" sz="2400" dirty="0" err="1" smtClean="0">
                <a:latin typeface="Arial" panose="020B0604020202020204" pitchFamily="34" charset="0"/>
              </a:rPr>
              <a:t>Pref</a:t>
            </a:r>
            <a:r>
              <a:rPr lang="en-US" altLang="en-US" sz="2400" dirty="0" smtClean="0">
                <a:latin typeface="Arial" panose="020B0604020202020204" pitchFamily="34" charset="0"/>
              </a:rPr>
              <a:t> div   </a:t>
            </a:r>
            <a:r>
              <a:rPr lang="en-US" altLang="en-US" sz="2400" u="sng" dirty="0" smtClean="0">
                <a:latin typeface="Arial" panose="020B0604020202020204" pitchFamily="34" charset="0"/>
              </a:rPr>
              <a:t>(  0 .29)</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     0.33)</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     0.35)</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     0.40)</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     0.46)</a:t>
            </a:r>
            <a:endParaRPr lang="en-US" altLang="en-US" sz="2400" dirty="0" smtClean="0">
              <a:latin typeface="Arial" panose="020B0604020202020204" pitchFamily="34" charset="0"/>
            </a:endParaRPr>
          </a:p>
          <a:p>
            <a:pPr marL="0" indent="0" eaLnBrk="1" hangingPunct="1">
              <a:lnSpc>
                <a:spcPct val="90000"/>
              </a:lnSpc>
              <a:buFontTx/>
              <a:buNone/>
              <a:tabLst>
                <a:tab pos="1830388" algn="dec"/>
                <a:tab pos="3378200" algn="dec"/>
                <a:tab pos="4851400" algn="dec"/>
                <a:tab pos="6280150" algn="dec"/>
                <a:tab pos="7827963" algn="dec"/>
              </a:tabLst>
            </a:pPr>
            <a:r>
              <a:rPr lang="en-US" altLang="en-US" sz="2400" dirty="0" smtClean="0">
                <a:latin typeface="Arial" panose="020B0604020202020204" pitchFamily="34" charset="0"/>
              </a:rPr>
              <a:t>EAC 	    41.01  	    37.94  	    35.20  	    39.44  	    41.92 </a:t>
            </a:r>
          </a:p>
          <a:p>
            <a:pPr marL="0" indent="0" eaLnBrk="1" hangingPunct="1">
              <a:lnSpc>
                <a:spcPct val="90000"/>
              </a:lnSpc>
              <a:buFontTx/>
              <a:buNone/>
              <a:tabLst>
                <a:tab pos="1830388" algn="dec"/>
                <a:tab pos="3378200" algn="dec"/>
                <a:tab pos="4851400" algn="dec"/>
                <a:tab pos="6280150" algn="dec"/>
                <a:tab pos="7827963" algn="dec"/>
              </a:tabLst>
            </a:pPr>
            <a:r>
              <a:rPr lang="en-US" altLang="en-US" sz="2400" dirty="0" smtClean="0">
                <a:latin typeface="Arial" panose="020B0604020202020204" pitchFamily="34" charset="0"/>
              </a:rPr>
              <a:t>Com div	$20.83	$20.81	$20.79	$20.43	$19.28</a:t>
            </a:r>
          </a:p>
          <a:p>
            <a:pPr marL="0" indent="0" eaLnBrk="1" hangingPunct="1">
              <a:lnSpc>
                <a:spcPct val="90000"/>
              </a:lnSpc>
              <a:buFontTx/>
              <a:buNone/>
              <a:tabLst>
                <a:tab pos="1830388" algn="dec"/>
                <a:tab pos="3378200" algn="dec"/>
                <a:tab pos="4851400" algn="dec"/>
                <a:tab pos="6280150" algn="dec"/>
                <a:tab pos="7827963" algn="dec"/>
              </a:tabLst>
            </a:pPr>
            <a:r>
              <a:rPr lang="en-US" altLang="en-US" sz="2400" dirty="0" smtClean="0">
                <a:latin typeface="Arial" panose="020B0604020202020204" pitchFamily="34" charset="0"/>
              </a:rPr>
              <a:t>DPS	$  1.50	$  1.50	$  1.40	$  1.40	   $  1.40</a:t>
            </a:r>
          </a:p>
          <a:p>
            <a:pPr marL="0" indent="0" eaLnBrk="1" hangingPunct="1">
              <a:lnSpc>
                <a:spcPct val="90000"/>
              </a:lnSpc>
              <a:buFontTx/>
              <a:buNone/>
              <a:tabLst>
                <a:tab pos="1830388" algn="dec"/>
                <a:tab pos="3378200" algn="dec"/>
                <a:tab pos="4851400" algn="dec"/>
                <a:tab pos="6280150" algn="dec"/>
                <a:tab pos="7827963" algn="dec"/>
              </a:tabLst>
            </a:pPr>
            <a:endParaRPr lang="en-US" altLang="en-US" sz="2400" dirty="0" smtClean="0"/>
          </a:p>
        </p:txBody>
      </p:sp>
      <p:cxnSp>
        <p:nvCxnSpPr>
          <p:cNvPr id="3" name="Straight Connector 2"/>
          <p:cNvCxnSpPr/>
          <p:nvPr/>
        </p:nvCxnSpPr>
        <p:spPr>
          <a:xfrm>
            <a:off x="304800" y="2590800"/>
            <a:ext cx="830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906881547"/>
      </p:ext>
    </p:extLst>
  </p:cSld>
  <p:clrMapOvr>
    <a:masterClrMapping/>
  </p:clrMapOvr>
  <mc:AlternateContent xmlns:mc="http://schemas.openxmlformats.org/markup-compatibility/2006" xmlns:p14="http://schemas.microsoft.com/office/powerpoint/2010/main">
    <mc:Choice Requires="p14">
      <p:transition spd="slow" p14:dur="2000" advTm="135040"/>
    </mc:Choice>
    <mc:Fallback xmlns="">
      <p:transition spd="slow" advTm="13504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228600" y="304800"/>
            <a:ext cx="8610600" cy="6400800"/>
          </a:xfrm>
        </p:spPr>
        <p:txBody>
          <a:bodyPr>
            <a:normAutofit lnSpcReduction="10000"/>
          </a:bodyPr>
          <a:lstStyle/>
          <a:p>
            <a:pPr marL="0" indent="0" algn="ctr" eaLnBrk="1" hangingPunct="1">
              <a:lnSpc>
                <a:spcPct val="90000"/>
              </a:lnSpc>
              <a:buFontTx/>
              <a:buNone/>
              <a:tabLst>
                <a:tab pos="1830388" algn="dec"/>
                <a:tab pos="3378200" algn="dec"/>
                <a:tab pos="4851400" algn="dec"/>
                <a:tab pos="6280150" algn="dec"/>
                <a:tab pos="7827963" algn="dec"/>
              </a:tabLst>
            </a:pPr>
            <a:r>
              <a:rPr lang="en-US" altLang="en-US" sz="2800" b="1" dirty="0" smtClean="0">
                <a:latin typeface="Arial" panose="020B0604020202020204" pitchFamily="34" charset="0"/>
                <a:cs typeface="Arial" panose="020B0604020202020204" pitchFamily="34" charset="0"/>
              </a:rPr>
              <a:t>INCOME STATEMENT</a:t>
            </a:r>
          </a:p>
          <a:p>
            <a:pPr marL="0" indent="0" algn="ctr" eaLnBrk="1" hangingPunct="1">
              <a:lnSpc>
                <a:spcPct val="90000"/>
              </a:lnSpc>
              <a:buFontTx/>
              <a:buNone/>
              <a:tabLst>
                <a:tab pos="1830388" algn="dec"/>
                <a:tab pos="3378200" algn="dec"/>
                <a:tab pos="4851400" algn="dec"/>
                <a:tab pos="6280150" algn="dec"/>
                <a:tab pos="7827963" algn="dec"/>
              </a:tabLst>
            </a:pPr>
            <a:r>
              <a:rPr lang="en-US" altLang="en-US" sz="2800" b="1" dirty="0" smtClean="0">
                <a:latin typeface="Arial" panose="020B0604020202020204" pitchFamily="34" charset="0"/>
                <a:cs typeface="Arial" panose="020B0604020202020204" pitchFamily="34" charset="0"/>
              </a:rPr>
              <a:t>For the Period Ending January 31</a:t>
            </a:r>
          </a:p>
          <a:p>
            <a:pPr marL="0" indent="0" algn="ctr" eaLnBrk="1" hangingPunct="1">
              <a:lnSpc>
                <a:spcPct val="90000"/>
              </a:lnSpc>
              <a:buFontTx/>
              <a:buNone/>
              <a:tabLst>
                <a:tab pos="1830388" algn="dec"/>
                <a:tab pos="3378200" algn="dec"/>
                <a:tab pos="4851400" algn="dec"/>
                <a:tab pos="6280150" algn="dec"/>
                <a:tab pos="7827963" algn="dec"/>
              </a:tabLst>
            </a:pPr>
            <a:r>
              <a:rPr lang="en-US" altLang="en-US" sz="2800" b="1" dirty="0" smtClean="0">
                <a:latin typeface="Arial" panose="020B0604020202020204" pitchFamily="34" charset="0"/>
                <a:cs typeface="Arial" panose="020B0604020202020204" pitchFamily="34" charset="0"/>
              </a:rPr>
              <a:t>($ millions)</a:t>
            </a:r>
            <a:endParaRPr lang="en-US" altLang="en-US" sz="2800" dirty="0" smtClean="0">
              <a:latin typeface="Arial" panose="020B0604020202020204" pitchFamily="34" charset="0"/>
              <a:cs typeface="Arial" panose="020B0604020202020204" pitchFamily="34" charset="0"/>
            </a:endParaRPr>
          </a:p>
          <a:p>
            <a:pPr marL="0" indent="0" eaLnBrk="1" hangingPunct="1">
              <a:lnSpc>
                <a:spcPct val="90000"/>
              </a:lnSpc>
              <a:buFontTx/>
              <a:buNone/>
              <a:tabLst>
                <a:tab pos="1830388" algn="dec"/>
                <a:tab pos="3378200" algn="dec"/>
                <a:tab pos="4851400" algn="dec"/>
                <a:tab pos="6280150" algn="dec"/>
                <a:tab pos="7827963" algn="dec"/>
              </a:tabLst>
            </a:pPr>
            <a:endParaRPr lang="en-US" altLang="en-US" sz="2800" dirty="0" smtClean="0">
              <a:latin typeface="Arial" panose="020B0604020202020204" pitchFamily="34" charset="0"/>
              <a:cs typeface="Arial" panose="020B0604020202020204" pitchFamily="34" charset="0"/>
            </a:endParaRPr>
          </a:p>
          <a:p>
            <a:pPr marL="0" indent="0" eaLnBrk="1" hangingPunct="1">
              <a:lnSpc>
                <a:spcPct val="90000"/>
              </a:lnSpc>
              <a:buFontTx/>
              <a:buNone/>
              <a:tabLst>
                <a:tab pos="2578100" algn="ctr"/>
                <a:tab pos="2806700" algn="ctr"/>
                <a:tab pos="5029200" algn="dec"/>
                <a:tab pos="6280150" algn="dec"/>
                <a:tab pos="7827963" algn="dec"/>
              </a:tabLst>
            </a:pPr>
            <a:r>
              <a:rPr lang="en-US" altLang="en-US" sz="2800" b="1" dirty="0" smtClean="0">
                <a:latin typeface="Arial" panose="020B0604020202020204" pitchFamily="34" charset="0"/>
                <a:cs typeface="Arial" panose="020B0604020202020204" pitchFamily="34" charset="0"/>
              </a:rPr>
              <a:t>   	   1974    	 1970    </a:t>
            </a:r>
          </a:p>
          <a:p>
            <a:pPr marL="0" indent="0" eaLnBrk="1" hangingPunct="1">
              <a:lnSpc>
                <a:spcPct val="90000"/>
              </a:lnSpc>
              <a:buFontTx/>
              <a:buNone/>
              <a:tabLst>
                <a:tab pos="2743200" algn="dec"/>
                <a:tab pos="4686300" algn="dec"/>
                <a:tab pos="6280150" algn="dec"/>
                <a:tab pos="7827963" algn="dec"/>
              </a:tabLst>
            </a:pPr>
            <a:r>
              <a:rPr lang="en-US" altLang="en-US" sz="2800" dirty="0" smtClean="0">
                <a:latin typeface="Arial" panose="020B0604020202020204" pitchFamily="34" charset="0"/>
                <a:cs typeface="Arial" panose="020B0604020202020204" pitchFamily="34" charset="0"/>
              </a:rPr>
              <a:t>Sales 	1,853.77 	1,214.67 	52.62% </a:t>
            </a:r>
          </a:p>
          <a:p>
            <a:pPr marL="0" indent="0" eaLnBrk="1" hangingPunct="1">
              <a:lnSpc>
                <a:spcPct val="90000"/>
              </a:lnSpc>
              <a:buFontTx/>
              <a:buNone/>
              <a:tabLst>
                <a:tab pos="2743200" algn="dec"/>
                <a:tab pos="4686300" algn="dec"/>
                <a:tab pos="6280150" algn="dec"/>
                <a:tab pos="7827963" algn="dec"/>
              </a:tabLst>
            </a:pPr>
            <a:r>
              <a:rPr lang="en-US" altLang="en-US" sz="2800" dirty="0" smtClean="0">
                <a:latin typeface="Arial" panose="020B0604020202020204" pitchFamily="34" charset="0"/>
                <a:cs typeface="Arial" panose="020B0604020202020204" pitchFamily="34" charset="0"/>
              </a:rPr>
              <a:t>GP 	</a:t>
            </a:r>
            <a:r>
              <a:rPr lang="en-US" altLang="en-US" sz="2800" b="1" dirty="0" smtClean="0">
                <a:latin typeface="Arial" panose="020B0604020202020204" pitchFamily="34" charset="0"/>
                <a:cs typeface="Arial" panose="020B0604020202020204" pitchFamily="34" charset="0"/>
              </a:rPr>
              <a:t>570.83 	397.00 	</a:t>
            </a:r>
            <a:r>
              <a:rPr lang="en-US" altLang="en-US" sz="2800" dirty="0" smtClean="0">
                <a:latin typeface="Arial" panose="020B0604020202020204" pitchFamily="34" charset="0"/>
                <a:cs typeface="Arial" panose="020B0604020202020204" pitchFamily="34" charset="0"/>
              </a:rPr>
              <a:t>43.79% </a:t>
            </a:r>
          </a:p>
          <a:p>
            <a:pPr marL="0" indent="0" eaLnBrk="1" hangingPunct="1">
              <a:lnSpc>
                <a:spcPct val="90000"/>
              </a:lnSpc>
              <a:buFontTx/>
              <a:buNone/>
              <a:tabLst>
                <a:tab pos="2743200" algn="dec"/>
                <a:tab pos="4686300" algn="dec"/>
                <a:tab pos="6280150" algn="dec"/>
                <a:tab pos="7827963" algn="dec"/>
              </a:tabLst>
            </a:pPr>
            <a:r>
              <a:rPr lang="en-US" altLang="en-US" sz="2800" dirty="0" smtClean="0">
                <a:latin typeface="Arial" panose="020B0604020202020204" pitchFamily="34" charset="0"/>
                <a:cs typeface="Arial" panose="020B0604020202020204" pitchFamily="34" charset="0"/>
              </a:rPr>
              <a:t>EBIT 	</a:t>
            </a:r>
            <a:r>
              <a:rPr lang="en-US" altLang="en-US" sz="2800" b="1" dirty="0" smtClean="0">
                <a:latin typeface="Arial" panose="020B0604020202020204" pitchFamily="34" charset="0"/>
                <a:cs typeface="Arial" panose="020B0604020202020204" pitchFamily="34" charset="0"/>
              </a:rPr>
              <a:t>60.17	 95.30 	</a:t>
            </a:r>
            <a:r>
              <a:rPr lang="en-US" altLang="en-US" sz="2800" dirty="0" smtClean="0">
                <a:latin typeface="Arial" panose="020B0604020202020204" pitchFamily="34" charset="0"/>
                <a:cs typeface="Arial" panose="020B0604020202020204" pitchFamily="34" charset="0"/>
              </a:rPr>
              <a:t>-36.86% </a:t>
            </a:r>
          </a:p>
          <a:p>
            <a:pPr marL="0" indent="0" eaLnBrk="1" hangingPunct="1">
              <a:lnSpc>
                <a:spcPct val="90000"/>
              </a:lnSpc>
              <a:buFontTx/>
              <a:buNone/>
              <a:tabLst>
                <a:tab pos="2743200" algn="dec"/>
                <a:tab pos="4686300" algn="dec"/>
                <a:tab pos="6280150" algn="dec"/>
                <a:tab pos="7827963" algn="dec"/>
              </a:tabLst>
            </a:pPr>
            <a:r>
              <a:rPr lang="en-US" altLang="en-US" sz="2800" dirty="0" smtClean="0">
                <a:latin typeface="Arial" panose="020B0604020202020204" pitchFamily="34" charset="0"/>
                <a:cs typeface="Arial" panose="020B0604020202020204" pitchFamily="34" charset="0"/>
              </a:rPr>
              <a:t>Interest	 </a:t>
            </a:r>
            <a:r>
              <a:rPr lang="en-US" altLang="en-US" sz="2800" u="sng" dirty="0" smtClean="0">
                <a:latin typeface="Arial" panose="020B0604020202020204" pitchFamily="34" charset="0"/>
                <a:cs typeface="Arial" panose="020B0604020202020204" pitchFamily="34" charset="0"/>
              </a:rPr>
              <a:t>(18.08)</a:t>
            </a:r>
            <a:r>
              <a:rPr lang="en-US" altLang="en-US" sz="2800" dirty="0" smtClean="0">
                <a:latin typeface="Arial" panose="020B0604020202020204" pitchFamily="34" charset="0"/>
                <a:cs typeface="Arial" panose="020B0604020202020204" pitchFamily="34" charset="0"/>
              </a:rPr>
              <a:t> 	</a:t>
            </a:r>
            <a:r>
              <a:rPr lang="en-US" altLang="en-US" sz="2800" u="sng" dirty="0" smtClean="0">
                <a:latin typeface="Arial" panose="020B0604020202020204" pitchFamily="34" charset="0"/>
                <a:cs typeface="Arial" panose="020B0604020202020204" pitchFamily="34" charset="0"/>
              </a:rPr>
              <a:t>(14.92)</a:t>
            </a:r>
            <a:r>
              <a:rPr lang="en-US" altLang="en-US" sz="2800" dirty="0" smtClean="0">
                <a:latin typeface="Arial" panose="020B0604020202020204" pitchFamily="34" charset="0"/>
                <a:cs typeface="Arial" panose="020B0604020202020204" pitchFamily="34" charset="0"/>
              </a:rPr>
              <a:t>	 21.18%</a:t>
            </a:r>
          </a:p>
          <a:p>
            <a:pPr marL="0" indent="0" eaLnBrk="1" hangingPunct="1">
              <a:lnSpc>
                <a:spcPct val="90000"/>
              </a:lnSpc>
              <a:buFontTx/>
              <a:buNone/>
              <a:tabLst>
                <a:tab pos="2743200" algn="dec"/>
                <a:tab pos="4686300" algn="dec"/>
                <a:tab pos="6280150" algn="dec"/>
                <a:tab pos="7827963" algn="dec"/>
              </a:tabLst>
            </a:pPr>
            <a:r>
              <a:rPr lang="en-US" altLang="en-US" sz="2800" dirty="0" smtClean="0">
                <a:latin typeface="Arial" panose="020B0604020202020204" pitchFamily="34" charset="0"/>
                <a:cs typeface="Arial" panose="020B0604020202020204" pitchFamily="34" charset="0"/>
              </a:rPr>
              <a:t> NI        	</a:t>
            </a:r>
            <a:r>
              <a:rPr lang="en-US" altLang="en-US" sz="2800" b="1" dirty="0" smtClean="0">
                <a:latin typeface="Arial" panose="020B0604020202020204" pitchFamily="34" charset="0"/>
                <a:cs typeface="Arial" panose="020B0604020202020204" pitchFamily="34" charset="0"/>
              </a:rPr>
              <a:t>41.30 	42.38 	</a:t>
            </a:r>
            <a:r>
              <a:rPr lang="en-US" altLang="en-US" sz="2800" dirty="0" smtClean="0">
                <a:latin typeface="Arial" panose="020B0604020202020204" pitchFamily="34" charset="0"/>
                <a:cs typeface="Arial" panose="020B0604020202020204" pitchFamily="34" charset="0"/>
              </a:rPr>
              <a:t>-2.55% </a:t>
            </a:r>
          </a:p>
          <a:p>
            <a:pPr marL="0" indent="0" eaLnBrk="1" hangingPunct="1">
              <a:lnSpc>
                <a:spcPct val="90000"/>
              </a:lnSpc>
              <a:buFontTx/>
              <a:buNone/>
              <a:tabLst>
                <a:tab pos="2743200" algn="dec"/>
                <a:tab pos="4686300" algn="dec"/>
                <a:tab pos="6280150" algn="dec"/>
                <a:tab pos="7827963" algn="dec"/>
              </a:tabLst>
            </a:pPr>
            <a:r>
              <a:rPr lang="en-US" altLang="en-US" sz="2800" dirty="0" err="1" smtClean="0">
                <a:latin typeface="Arial" panose="020B0604020202020204" pitchFamily="34" charset="0"/>
                <a:cs typeface="Arial" panose="020B0604020202020204" pitchFamily="34" charset="0"/>
              </a:rPr>
              <a:t>Pref</a:t>
            </a:r>
            <a:r>
              <a:rPr lang="en-US" altLang="en-US" sz="2800" dirty="0" smtClean="0">
                <a:latin typeface="Arial" panose="020B0604020202020204" pitchFamily="34" charset="0"/>
                <a:cs typeface="Arial" panose="020B0604020202020204" pitchFamily="34" charset="0"/>
              </a:rPr>
              <a:t> div  	   </a:t>
            </a:r>
            <a:r>
              <a:rPr lang="en-US" altLang="en-US" sz="2800" u="sng" dirty="0" smtClean="0">
                <a:latin typeface="Arial" panose="020B0604020202020204" pitchFamily="34" charset="0"/>
                <a:cs typeface="Arial" panose="020B0604020202020204" pitchFamily="34" charset="0"/>
              </a:rPr>
              <a:t>(0.29)</a:t>
            </a:r>
            <a:r>
              <a:rPr lang="en-US" altLang="en-US" sz="2800" dirty="0" smtClean="0">
                <a:latin typeface="Arial" panose="020B0604020202020204" pitchFamily="34" charset="0"/>
                <a:cs typeface="Arial" panose="020B0604020202020204" pitchFamily="34" charset="0"/>
              </a:rPr>
              <a:t>	 </a:t>
            </a:r>
            <a:r>
              <a:rPr lang="en-US" altLang="en-US" sz="2800" u="sng" dirty="0" smtClean="0">
                <a:latin typeface="Arial" panose="020B0604020202020204" pitchFamily="34" charset="0"/>
                <a:cs typeface="Arial" panose="020B0604020202020204" pitchFamily="34" charset="0"/>
              </a:rPr>
              <a:t>(0.46)</a:t>
            </a:r>
            <a:r>
              <a:rPr lang="en-US" altLang="en-US" sz="2800" dirty="0" smtClean="0">
                <a:latin typeface="Arial" panose="020B0604020202020204" pitchFamily="34" charset="0"/>
                <a:cs typeface="Arial" panose="020B0604020202020204" pitchFamily="34" charset="0"/>
              </a:rPr>
              <a:t> 	-36.96% </a:t>
            </a:r>
          </a:p>
          <a:p>
            <a:pPr marL="0" indent="0" eaLnBrk="1" hangingPunct="1">
              <a:lnSpc>
                <a:spcPct val="90000"/>
              </a:lnSpc>
              <a:buFontTx/>
              <a:buNone/>
              <a:tabLst>
                <a:tab pos="2743200" algn="dec"/>
                <a:tab pos="4686300" algn="dec"/>
                <a:tab pos="6280150" algn="dec"/>
                <a:tab pos="7827963" algn="dec"/>
              </a:tabLst>
            </a:pPr>
            <a:r>
              <a:rPr lang="en-US" altLang="en-US" sz="2800" dirty="0" smtClean="0">
                <a:latin typeface="Arial" panose="020B0604020202020204" pitchFamily="34" charset="0"/>
                <a:cs typeface="Arial" panose="020B0604020202020204" pitchFamily="34" charset="0"/>
              </a:rPr>
              <a:t>EAC  	41.01 	41.92 	-2.17% </a:t>
            </a:r>
          </a:p>
          <a:p>
            <a:pPr marL="0" indent="0" eaLnBrk="1" hangingPunct="1">
              <a:lnSpc>
                <a:spcPct val="90000"/>
              </a:lnSpc>
              <a:buFontTx/>
              <a:buNone/>
              <a:tabLst>
                <a:tab pos="2743200" algn="dec"/>
                <a:tab pos="4686300" algn="dec"/>
                <a:tab pos="6280150" algn="dec"/>
                <a:tab pos="7827963" algn="dec"/>
              </a:tabLst>
            </a:pPr>
            <a:r>
              <a:rPr lang="en-US" altLang="en-US" sz="2800" dirty="0" smtClean="0">
                <a:latin typeface="Arial" panose="020B0604020202020204" pitchFamily="34" charset="0"/>
                <a:cs typeface="Arial" panose="020B0604020202020204" pitchFamily="34" charset="0"/>
              </a:rPr>
              <a:t>Com div 	20.83 	19.28 	8.04% </a:t>
            </a:r>
          </a:p>
          <a:p>
            <a:pPr marL="0" indent="0" eaLnBrk="1" hangingPunct="1">
              <a:lnSpc>
                <a:spcPct val="90000"/>
              </a:lnSpc>
              <a:buFontTx/>
              <a:buNone/>
              <a:tabLst>
                <a:tab pos="2743200" algn="dec"/>
                <a:tab pos="4686300" algn="dec"/>
                <a:tab pos="6280150" algn="dec"/>
                <a:tab pos="7827963" algn="dec"/>
              </a:tabLst>
            </a:pPr>
            <a:r>
              <a:rPr lang="en-US" altLang="en-US" sz="2800" dirty="0" smtClean="0">
                <a:latin typeface="Arial" panose="020B0604020202020204" pitchFamily="34" charset="0"/>
                <a:cs typeface="Arial" panose="020B0604020202020204" pitchFamily="34" charset="0"/>
              </a:rPr>
              <a:t>DPS 	1.50 	1.40 	7.14% </a:t>
            </a:r>
          </a:p>
        </p:txBody>
      </p:sp>
      <p:cxnSp>
        <p:nvCxnSpPr>
          <p:cNvPr id="4" name="Straight Connector 3"/>
          <p:cNvCxnSpPr/>
          <p:nvPr/>
        </p:nvCxnSpPr>
        <p:spPr>
          <a:xfrm>
            <a:off x="381000" y="2362200"/>
            <a:ext cx="7086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11862019"/>
      </p:ext>
    </p:extLst>
  </p:cSld>
  <p:clrMapOvr>
    <a:masterClrMapping/>
  </p:clrMapOvr>
  <mc:AlternateContent xmlns:mc="http://schemas.openxmlformats.org/markup-compatibility/2006" xmlns:p14="http://schemas.microsoft.com/office/powerpoint/2010/main">
    <mc:Choice Requires="p14">
      <p:transition spd="slow" p14:dur="2000" advTm="75232"/>
    </mc:Choice>
    <mc:Fallback xmlns="">
      <p:transition spd="slow" advTm="75232"/>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flipH="1">
            <a:off x="304800" y="685800"/>
            <a:ext cx="86106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tabLst>
                <a:tab pos="2346325" algn="ctr"/>
                <a:tab pos="3717925" algn="ctr"/>
                <a:tab pos="4968875" algn="ctr"/>
                <a:tab pos="6340475" algn="ctr"/>
                <a:tab pos="7712075" algn="ctr"/>
              </a:tabLst>
              <a:defRPr sz="3200">
                <a:solidFill>
                  <a:schemeClr val="tx1"/>
                </a:solidFill>
                <a:latin typeface="Times New Roman" panose="02020603050405020304" pitchFamily="18" charset="0"/>
              </a:defRPr>
            </a:lvl1pPr>
            <a:lvl2pPr marL="742950" indent="-285750" eaLnBrk="0" hangingPunct="0">
              <a:spcBef>
                <a:spcPct val="20000"/>
              </a:spcBef>
              <a:buChar char="–"/>
              <a:tabLst>
                <a:tab pos="2346325" algn="ctr"/>
                <a:tab pos="3717925" algn="ctr"/>
                <a:tab pos="4968875" algn="ctr"/>
                <a:tab pos="6340475" algn="ctr"/>
                <a:tab pos="7712075" algn="ctr"/>
              </a:tabLst>
              <a:defRPr sz="2800">
                <a:solidFill>
                  <a:schemeClr val="tx1"/>
                </a:solidFill>
                <a:latin typeface="Times New Roman" panose="02020603050405020304" pitchFamily="18" charset="0"/>
              </a:defRPr>
            </a:lvl2pPr>
            <a:lvl3pPr marL="1143000" indent="-228600" eaLnBrk="0" hangingPunct="0">
              <a:spcBef>
                <a:spcPct val="20000"/>
              </a:spcBef>
              <a:buChar char="•"/>
              <a:tabLst>
                <a:tab pos="2346325" algn="ctr"/>
                <a:tab pos="3717925" algn="ctr"/>
                <a:tab pos="4968875" algn="ctr"/>
                <a:tab pos="6340475" algn="ctr"/>
                <a:tab pos="7712075" algn="ctr"/>
              </a:tabLst>
              <a:defRPr sz="2400">
                <a:solidFill>
                  <a:schemeClr val="tx1"/>
                </a:solidFill>
                <a:latin typeface="Times New Roman" panose="02020603050405020304" pitchFamily="18" charset="0"/>
              </a:defRPr>
            </a:lvl3pPr>
            <a:lvl4pPr marL="1600200" indent="-228600" eaLnBrk="0" hangingPunct="0">
              <a:spcBef>
                <a:spcPct val="20000"/>
              </a:spcBef>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4pPr>
            <a:lvl5pPr marL="2057400" indent="-228600" eaLnBrk="0" hangingPunct="0">
              <a:spcBef>
                <a:spcPct val="20000"/>
              </a:spcBef>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b="1" dirty="0">
                <a:latin typeface="Arial" panose="020B0604020202020204" pitchFamily="34" charset="0"/>
                <a:cs typeface="Arial" panose="020B0604020202020204" pitchFamily="34" charset="0"/>
              </a:rPr>
              <a:t>	</a:t>
            </a:r>
            <a:r>
              <a:rPr lang="en-US" altLang="en-US" sz="2400" b="1" u="sng" dirty="0" smtClean="0">
                <a:latin typeface="Arial" panose="020B0604020202020204" pitchFamily="34" charset="0"/>
                <a:cs typeface="Arial" panose="020B0604020202020204" pitchFamily="34" charset="0"/>
              </a:rPr>
              <a:t>1974 </a:t>
            </a:r>
            <a:r>
              <a:rPr lang="en-US" altLang="en-US" sz="2400" b="1" dirty="0" smtClean="0">
                <a:latin typeface="Arial" panose="020B0604020202020204" pitchFamily="34" charset="0"/>
                <a:cs typeface="Arial" panose="020B0604020202020204" pitchFamily="34" charset="0"/>
              </a:rPr>
              <a:t>  </a:t>
            </a:r>
            <a:r>
              <a:rPr lang="en-US" altLang="en-US" sz="2400" b="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 </a:t>
            </a:r>
            <a:r>
              <a:rPr lang="en-US" altLang="en-US" sz="2400" b="1" u="sng" dirty="0">
                <a:latin typeface="Arial" panose="020B0604020202020204" pitchFamily="34" charset="0"/>
                <a:cs typeface="Arial" panose="020B0604020202020204" pitchFamily="34" charset="0"/>
              </a:rPr>
              <a:t> </a:t>
            </a:r>
            <a:r>
              <a:rPr lang="en-US" altLang="en-US" sz="2400" b="1" u="sng" dirty="0" smtClean="0">
                <a:latin typeface="Arial" panose="020B0604020202020204" pitchFamily="34" charset="0"/>
                <a:cs typeface="Arial" panose="020B0604020202020204" pitchFamily="34" charset="0"/>
              </a:rPr>
              <a:t>1973 </a:t>
            </a:r>
            <a:r>
              <a:rPr lang="en-US" altLang="en-US" sz="2400" b="1" dirty="0" smtClean="0">
                <a:latin typeface="Arial" panose="020B0604020202020204" pitchFamily="34" charset="0"/>
                <a:cs typeface="Arial" panose="020B0604020202020204" pitchFamily="34" charset="0"/>
              </a:rPr>
              <a:t>  </a:t>
            </a:r>
            <a:r>
              <a:rPr lang="en-US" altLang="en-US" sz="2400" b="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 </a:t>
            </a:r>
            <a:r>
              <a:rPr lang="en-US" altLang="en-US" sz="2400" b="1" u="sng" dirty="0">
                <a:latin typeface="Arial" panose="020B0604020202020204" pitchFamily="34" charset="0"/>
                <a:cs typeface="Arial" panose="020B0604020202020204" pitchFamily="34" charset="0"/>
              </a:rPr>
              <a:t> </a:t>
            </a:r>
            <a:r>
              <a:rPr lang="en-US" altLang="en-US" sz="2400" b="1" u="sng" dirty="0" smtClean="0">
                <a:latin typeface="Arial" panose="020B0604020202020204" pitchFamily="34" charset="0"/>
                <a:cs typeface="Arial" panose="020B0604020202020204" pitchFamily="34" charset="0"/>
              </a:rPr>
              <a:t>1972 </a:t>
            </a:r>
            <a:r>
              <a:rPr lang="en-US" altLang="en-US" sz="2400" b="1" dirty="0" smtClean="0">
                <a:latin typeface="Arial" panose="020B0604020202020204" pitchFamily="34" charset="0"/>
                <a:cs typeface="Arial" panose="020B0604020202020204" pitchFamily="34" charset="0"/>
              </a:rPr>
              <a:t>  </a:t>
            </a:r>
            <a:r>
              <a:rPr lang="en-US" altLang="en-US" sz="2400" b="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 </a:t>
            </a:r>
            <a:r>
              <a:rPr lang="en-US" altLang="en-US" sz="2400" b="1" u="sng" dirty="0">
                <a:latin typeface="Arial" panose="020B0604020202020204" pitchFamily="34" charset="0"/>
                <a:cs typeface="Arial" panose="020B0604020202020204" pitchFamily="34" charset="0"/>
              </a:rPr>
              <a:t> </a:t>
            </a:r>
            <a:r>
              <a:rPr lang="en-US" altLang="en-US" sz="2400" b="1" u="sng" dirty="0" smtClean="0">
                <a:latin typeface="Arial" panose="020B0604020202020204" pitchFamily="34" charset="0"/>
                <a:cs typeface="Arial" panose="020B0604020202020204" pitchFamily="34" charset="0"/>
              </a:rPr>
              <a:t>1971 </a:t>
            </a:r>
            <a:r>
              <a:rPr lang="en-US" altLang="en-US" sz="2400" b="1" dirty="0" smtClean="0">
                <a:latin typeface="Arial" panose="020B0604020202020204" pitchFamily="34" charset="0"/>
                <a:cs typeface="Arial" panose="020B0604020202020204" pitchFamily="34" charset="0"/>
              </a:rPr>
              <a:t> </a:t>
            </a:r>
            <a:r>
              <a:rPr lang="en-US" altLang="en-US" sz="2400" b="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 </a:t>
            </a:r>
            <a:r>
              <a:rPr lang="en-US" altLang="en-US" sz="2400" b="1" u="sng" dirty="0">
                <a:latin typeface="Arial" panose="020B0604020202020204" pitchFamily="34" charset="0"/>
                <a:cs typeface="Arial" panose="020B0604020202020204" pitchFamily="34" charset="0"/>
              </a:rPr>
              <a:t>  </a:t>
            </a:r>
            <a:r>
              <a:rPr lang="en-US" altLang="en-US" sz="2400" b="1" u="sng" dirty="0" smtClean="0">
                <a:latin typeface="Arial" panose="020B0604020202020204" pitchFamily="34" charset="0"/>
                <a:cs typeface="Arial" panose="020B0604020202020204" pitchFamily="34" charset="0"/>
              </a:rPr>
              <a:t>1970   </a:t>
            </a:r>
            <a:r>
              <a:rPr lang="en-US" altLang="en-US" sz="2400" dirty="0" smtClean="0">
                <a:latin typeface="Arial" panose="020B0604020202020204" pitchFamily="34" charset="0"/>
                <a:cs typeface="Arial" panose="020B0604020202020204" pitchFamily="34" charset="0"/>
              </a:rPr>
              <a:t>  </a:t>
            </a:r>
            <a:endParaRPr lang="en-US" altLang="en-US" sz="2400" dirty="0">
              <a:latin typeface="Arial" panose="020B0604020202020204" pitchFamily="34" charset="0"/>
              <a:cs typeface="Arial" panose="020B0604020202020204" pitchFamily="34" charset="0"/>
            </a:endParaRP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Current ratio 	1.58 	1.55 	1.75 	1.57 	1.71</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Quick ratio 	0.90 	0.92  	1.12  	1.00 	1.11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DSO 	105.02 	118.53  	124.68  	120.01 	109.15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FA turnover 	12.33 	53.47  	12.15  	14.12 	15.50</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TA turnover 	1.55	 1.48  	1.46  	1.56 	1.72 </a:t>
            </a:r>
          </a:p>
          <a:p>
            <a:pPr eaLnBrk="1" hangingPunct="1">
              <a:spcBef>
                <a:spcPct val="0"/>
              </a:spcBef>
              <a:buFontTx/>
              <a:buNone/>
              <a:tabLst>
                <a:tab pos="2346325" algn="dec"/>
                <a:tab pos="3778250" algn="dec"/>
                <a:tab pos="5029200" algn="dec"/>
                <a:tab pos="6400800" algn="dec"/>
                <a:tab pos="7712075" algn="dec"/>
              </a:tabLst>
            </a:pPr>
            <a:r>
              <a:rPr lang="en-US" altLang="en-US" sz="2400" dirty="0">
                <a:solidFill>
                  <a:srgbClr val="FF0000"/>
                </a:solidFill>
                <a:latin typeface="Arial" panose="020B0604020202020204" pitchFamily="34" charset="0"/>
                <a:cs typeface="Arial" panose="020B0604020202020204" pitchFamily="34" charset="0"/>
              </a:rPr>
              <a:t>Debt ratio 	70.07% 	69.80%  65.59%	62.57% 	58.87% </a:t>
            </a:r>
          </a:p>
          <a:p>
            <a:pPr eaLnBrk="1" hangingPunct="1">
              <a:spcBef>
                <a:spcPct val="0"/>
              </a:spcBef>
              <a:buFontTx/>
              <a:buNone/>
              <a:tabLst>
                <a:tab pos="2346325" algn="dec"/>
                <a:tab pos="3778250" algn="dec"/>
                <a:tab pos="5029200" algn="dec"/>
                <a:tab pos="6400800" algn="dec"/>
                <a:tab pos="7712075" algn="dec"/>
              </a:tabLst>
            </a:pPr>
            <a:r>
              <a:rPr lang="en-US" altLang="en-US" sz="2400" dirty="0">
                <a:solidFill>
                  <a:srgbClr val="FF0000"/>
                </a:solidFill>
                <a:latin typeface="Arial" panose="020B0604020202020204" pitchFamily="34" charset="0"/>
                <a:cs typeface="Arial" panose="020B0604020202020204" pitchFamily="34" charset="0"/>
              </a:rPr>
              <a:t>TIE 	3.33 	4.03  	4.74  	4.78 	6.39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Prof margin	 2.21% 	2.30% 	 2.55%	 3.13% 	3.45%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ROA 	3.43%	 3.42% 	 3.73%	 4.88% 	5.93%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ROE 	11.47% 	11.31%	10.83%	 13.05% 	14.42% </a:t>
            </a:r>
          </a:p>
          <a:p>
            <a:pPr eaLnBrk="1" hangingPunct="1">
              <a:spcBef>
                <a:spcPct val="0"/>
              </a:spcBef>
              <a:buFontTx/>
              <a:buNone/>
              <a:tabLst>
                <a:tab pos="2346325" algn="dec"/>
                <a:tab pos="3778250" algn="dec"/>
                <a:tab pos="5029200" algn="dec"/>
                <a:tab pos="6400800" algn="dec"/>
                <a:tab pos="7712075" algn="dec"/>
              </a:tabLst>
            </a:pPr>
            <a:r>
              <a:rPr lang="en-US" altLang="en-US" sz="2400" dirty="0">
                <a:solidFill>
                  <a:srgbClr val="FF0000"/>
                </a:solidFill>
                <a:latin typeface="Arial" panose="020B0604020202020204" pitchFamily="34" charset="0"/>
                <a:cs typeface="Arial" panose="020B0604020202020204" pitchFamily="34" charset="0"/>
              </a:rPr>
              <a:t>DOL	 9.49 	6.14  	5.68 	4.53 	4.17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DFL 	1.44 	1.34 	1.28 	1.28 	1.20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DTL 	13.70	8.23 	7.26 	5.77	4.98</a:t>
            </a:r>
          </a:p>
        </p:txBody>
      </p:sp>
      <p:sp>
        <p:nvSpPr>
          <p:cNvPr id="5" name="TextBox 4"/>
          <p:cNvSpPr txBox="1">
            <a:spLocks noChangeArrowheads="1"/>
          </p:cNvSpPr>
          <p:nvPr/>
        </p:nvSpPr>
        <p:spPr bwMode="auto">
          <a:xfrm flipH="1">
            <a:off x="304800" y="685800"/>
            <a:ext cx="86106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tabLst>
                <a:tab pos="2346325" algn="ctr"/>
                <a:tab pos="3717925" algn="ctr"/>
                <a:tab pos="4968875" algn="ctr"/>
                <a:tab pos="6340475" algn="ctr"/>
                <a:tab pos="7712075" algn="ctr"/>
              </a:tabLst>
              <a:defRPr sz="3200">
                <a:solidFill>
                  <a:schemeClr val="tx1"/>
                </a:solidFill>
                <a:latin typeface="Times New Roman" panose="02020603050405020304" pitchFamily="18" charset="0"/>
              </a:defRPr>
            </a:lvl1pPr>
            <a:lvl2pPr marL="742950" indent="-285750" eaLnBrk="0" hangingPunct="0">
              <a:spcBef>
                <a:spcPct val="20000"/>
              </a:spcBef>
              <a:buChar char="–"/>
              <a:tabLst>
                <a:tab pos="2346325" algn="ctr"/>
                <a:tab pos="3717925" algn="ctr"/>
                <a:tab pos="4968875" algn="ctr"/>
                <a:tab pos="6340475" algn="ctr"/>
                <a:tab pos="7712075" algn="ctr"/>
              </a:tabLst>
              <a:defRPr sz="2800">
                <a:solidFill>
                  <a:schemeClr val="tx1"/>
                </a:solidFill>
                <a:latin typeface="Times New Roman" panose="02020603050405020304" pitchFamily="18" charset="0"/>
              </a:defRPr>
            </a:lvl2pPr>
            <a:lvl3pPr marL="1143000" indent="-228600" eaLnBrk="0" hangingPunct="0">
              <a:spcBef>
                <a:spcPct val="20000"/>
              </a:spcBef>
              <a:buChar char="•"/>
              <a:tabLst>
                <a:tab pos="2346325" algn="ctr"/>
                <a:tab pos="3717925" algn="ctr"/>
                <a:tab pos="4968875" algn="ctr"/>
                <a:tab pos="6340475" algn="ctr"/>
                <a:tab pos="7712075" algn="ctr"/>
              </a:tabLst>
              <a:defRPr sz="2400">
                <a:solidFill>
                  <a:schemeClr val="tx1"/>
                </a:solidFill>
                <a:latin typeface="Times New Roman" panose="02020603050405020304" pitchFamily="18" charset="0"/>
              </a:defRPr>
            </a:lvl3pPr>
            <a:lvl4pPr marL="1600200" indent="-228600" eaLnBrk="0" hangingPunct="0">
              <a:spcBef>
                <a:spcPct val="20000"/>
              </a:spcBef>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4pPr>
            <a:lvl5pPr marL="2057400" indent="-228600" eaLnBrk="0" hangingPunct="0">
              <a:spcBef>
                <a:spcPct val="20000"/>
              </a:spcBef>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346325" algn="ctr"/>
                <a:tab pos="3717925" algn="ctr"/>
                <a:tab pos="4968875" algn="ctr"/>
                <a:tab pos="6340475" algn="ctr"/>
                <a:tab pos="7712075" algn="ctr"/>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b="1" dirty="0">
                <a:latin typeface="Arial" panose="020B0604020202020204" pitchFamily="34" charset="0"/>
                <a:cs typeface="Arial" panose="020B0604020202020204" pitchFamily="34" charset="0"/>
              </a:rPr>
              <a:t>	</a:t>
            </a:r>
            <a:r>
              <a:rPr lang="en-US" altLang="en-US" sz="2400" b="1" u="sng" dirty="0" smtClean="0">
                <a:latin typeface="Arial" panose="020B0604020202020204" pitchFamily="34" charset="0"/>
                <a:cs typeface="Arial" panose="020B0604020202020204" pitchFamily="34" charset="0"/>
              </a:rPr>
              <a:t>1974 </a:t>
            </a:r>
            <a:r>
              <a:rPr lang="en-US" altLang="en-US" sz="2400" b="1" dirty="0" smtClean="0">
                <a:latin typeface="Arial" panose="020B0604020202020204" pitchFamily="34" charset="0"/>
                <a:cs typeface="Arial" panose="020B0604020202020204" pitchFamily="34" charset="0"/>
              </a:rPr>
              <a:t>  </a:t>
            </a:r>
            <a:r>
              <a:rPr lang="en-US" altLang="en-US" sz="2400" b="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 </a:t>
            </a:r>
            <a:r>
              <a:rPr lang="en-US" altLang="en-US" sz="2400" b="1" u="sng" dirty="0">
                <a:latin typeface="Arial" panose="020B0604020202020204" pitchFamily="34" charset="0"/>
                <a:cs typeface="Arial" panose="020B0604020202020204" pitchFamily="34" charset="0"/>
              </a:rPr>
              <a:t> </a:t>
            </a:r>
            <a:r>
              <a:rPr lang="en-US" altLang="en-US" sz="2400" b="1" u="sng" dirty="0" smtClean="0">
                <a:latin typeface="Arial" panose="020B0604020202020204" pitchFamily="34" charset="0"/>
                <a:cs typeface="Arial" panose="020B0604020202020204" pitchFamily="34" charset="0"/>
              </a:rPr>
              <a:t>1973 </a:t>
            </a:r>
            <a:r>
              <a:rPr lang="en-US" altLang="en-US" sz="2400" b="1" dirty="0" smtClean="0">
                <a:latin typeface="Arial" panose="020B0604020202020204" pitchFamily="34" charset="0"/>
                <a:cs typeface="Arial" panose="020B0604020202020204" pitchFamily="34" charset="0"/>
              </a:rPr>
              <a:t>  </a:t>
            </a:r>
            <a:r>
              <a:rPr lang="en-US" altLang="en-US" sz="2400" b="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 </a:t>
            </a:r>
            <a:r>
              <a:rPr lang="en-US" altLang="en-US" sz="2400" b="1" u="sng" dirty="0">
                <a:latin typeface="Arial" panose="020B0604020202020204" pitchFamily="34" charset="0"/>
                <a:cs typeface="Arial" panose="020B0604020202020204" pitchFamily="34" charset="0"/>
              </a:rPr>
              <a:t> </a:t>
            </a:r>
            <a:r>
              <a:rPr lang="en-US" altLang="en-US" sz="2400" b="1" u="sng" dirty="0" smtClean="0">
                <a:latin typeface="Arial" panose="020B0604020202020204" pitchFamily="34" charset="0"/>
                <a:cs typeface="Arial" panose="020B0604020202020204" pitchFamily="34" charset="0"/>
              </a:rPr>
              <a:t>1972 </a:t>
            </a:r>
            <a:r>
              <a:rPr lang="en-US" altLang="en-US" sz="2400" b="1" dirty="0" smtClean="0">
                <a:latin typeface="Arial" panose="020B0604020202020204" pitchFamily="34" charset="0"/>
                <a:cs typeface="Arial" panose="020B0604020202020204" pitchFamily="34" charset="0"/>
              </a:rPr>
              <a:t>  </a:t>
            </a:r>
            <a:r>
              <a:rPr lang="en-US" altLang="en-US" sz="2400" b="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 </a:t>
            </a:r>
            <a:r>
              <a:rPr lang="en-US" altLang="en-US" sz="2400" b="1" u="sng" dirty="0">
                <a:latin typeface="Arial" panose="020B0604020202020204" pitchFamily="34" charset="0"/>
                <a:cs typeface="Arial" panose="020B0604020202020204" pitchFamily="34" charset="0"/>
              </a:rPr>
              <a:t> </a:t>
            </a:r>
            <a:r>
              <a:rPr lang="en-US" altLang="en-US" sz="2400" b="1" u="sng" dirty="0" smtClean="0">
                <a:latin typeface="Arial" panose="020B0604020202020204" pitchFamily="34" charset="0"/>
                <a:cs typeface="Arial" panose="020B0604020202020204" pitchFamily="34" charset="0"/>
              </a:rPr>
              <a:t>1971 </a:t>
            </a:r>
            <a:r>
              <a:rPr lang="en-US" altLang="en-US" sz="2400" b="1" dirty="0" smtClean="0">
                <a:latin typeface="Arial" panose="020B0604020202020204" pitchFamily="34" charset="0"/>
                <a:cs typeface="Arial" panose="020B0604020202020204" pitchFamily="34" charset="0"/>
              </a:rPr>
              <a:t> </a:t>
            </a:r>
            <a:r>
              <a:rPr lang="en-US" altLang="en-US" sz="2400" b="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 </a:t>
            </a:r>
            <a:r>
              <a:rPr lang="en-US" altLang="en-US" sz="2400" b="1" u="sng" dirty="0">
                <a:latin typeface="Arial" panose="020B0604020202020204" pitchFamily="34" charset="0"/>
                <a:cs typeface="Arial" panose="020B0604020202020204" pitchFamily="34" charset="0"/>
              </a:rPr>
              <a:t>  </a:t>
            </a:r>
            <a:r>
              <a:rPr lang="en-US" altLang="en-US" sz="2400" b="1" u="sng" dirty="0" smtClean="0">
                <a:latin typeface="Arial" panose="020B0604020202020204" pitchFamily="34" charset="0"/>
                <a:cs typeface="Arial" panose="020B0604020202020204" pitchFamily="34" charset="0"/>
              </a:rPr>
              <a:t>1970   </a:t>
            </a:r>
            <a:r>
              <a:rPr lang="en-US" altLang="en-US" sz="2400" dirty="0" smtClean="0">
                <a:latin typeface="Arial" panose="020B0604020202020204" pitchFamily="34" charset="0"/>
                <a:cs typeface="Arial" panose="020B0604020202020204" pitchFamily="34" charset="0"/>
              </a:rPr>
              <a:t>  </a:t>
            </a:r>
            <a:endParaRPr lang="en-US" altLang="en-US" sz="2400" dirty="0">
              <a:latin typeface="Arial" panose="020B0604020202020204" pitchFamily="34" charset="0"/>
              <a:cs typeface="Arial" panose="020B0604020202020204" pitchFamily="34" charset="0"/>
            </a:endParaRP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Current ratio 	1.58 	1.55 	1.75 	1.57 	1.71</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Quick ratio 	0.90 	0.92  	1.12  	1.00 	1.11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DSO 	105.02 	118.53  	124.68  	120.01 	109.15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FA turnover 	12.33 	53.47  	12.15  	14.12 	15.50</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TA turnover 	1.55	 1.48  	1.46  	1.56 	1.72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Debt ratio 	70.07% 	69.80%  65.59%	62.57% 	58.87%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TIE 	3.33 	4.03  	4.74  	4.78 	6.39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Prof margin	 2.21% 	2.30% 	 2.55%	 3.13% 	3.45%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ROA 	3.43%	 3.42% 	 3.73%	 4.88% 	5.93%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ROE 	11.47% 	11.31%	10.83%	 13.05% 	14.42%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DOL	 9.49 	6.14  	5.68 	4.53 	4.17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DFL 	1.44 	1.34 	1.28 	1.28 	1.20 </a:t>
            </a:r>
          </a:p>
          <a:p>
            <a:pPr eaLnBrk="1" hangingPunct="1">
              <a:spcBef>
                <a:spcPct val="0"/>
              </a:spcBef>
              <a:buFontTx/>
              <a:buNone/>
              <a:tabLst>
                <a:tab pos="2346325" algn="dec"/>
                <a:tab pos="3778250" algn="dec"/>
                <a:tab pos="5029200" algn="dec"/>
                <a:tab pos="6400800" algn="dec"/>
                <a:tab pos="7712075" algn="dec"/>
              </a:tabLst>
            </a:pPr>
            <a:r>
              <a:rPr lang="en-US" altLang="en-US" sz="2400" dirty="0">
                <a:latin typeface="Arial" panose="020B0604020202020204" pitchFamily="34" charset="0"/>
                <a:cs typeface="Arial" panose="020B0604020202020204" pitchFamily="34" charset="0"/>
              </a:rPr>
              <a:t>DTL 	13.70	8.23 	7.26 	5.77	4.98</a:t>
            </a:r>
          </a:p>
        </p:txBody>
      </p:sp>
    </p:spTree>
    <p:custDataLst>
      <p:tags r:id="rId1"/>
    </p:custDataLst>
    <p:extLst>
      <p:ext uri="{BB962C8B-B14F-4D97-AF65-F5344CB8AC3E}">
        <p14:creationId xmlns:p14="http://schemas.microsoft.com/office/powerpoint/2010/main" val="984416260"/>
      </p:ext>
    </p:extLst>
  </p:cSld>
  <p:clrMapOvr>
    <a:masterClrMapping/>
  </p:clrMapOvr>
  <mc:AlternateContent xmlns:mc="http://schemas.openxmlformats.org/markup-compatibility/2006" xmlns:p14="http://schemas.microsoft.com/office/powerpoint/2010/main">
    <mc:Choice Requires="p14">
      <p:transition spd="slow" p14:dur="2000" advTm="160746"/>
    </mc:Choice>
    <mc:Fallback xmlns="">
      <p:transition spd="slow" advTm="1607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a:xfrm>
            <a:off x="228600" y="228600"/>
            <a:ext cx="8610600" cy="6400800"/>
          </a:xfrm>
        </p:spPr>
        <p:txBody>
          <a:bodyPr/>
          <a:lstStyle/>
          <a:p>
            <a:pPr algn="ctr" eaLnBrk="1" hangingPunct="1">
              <a:lnSpc>
                <a:spcPct val="90000"/>
              </a:lnSpc>
              <a:buFontTx/>
              <a:buNone/>
              <a:tabLst>
                <a:tab pos="3721100" algn="dec"/>
                <a:tab pos="5089525" algn="dec"/>
                <a:tab pos="6459538" algn="dec"/>
                <a:tab pos="7708900" algn="dec"/>
              </a:tabLst>
            </a:pPr>
            <a:r>
              <a:rPr lang="en-US" altLang="en-US" sz="2400" b="1" dirty="0" smtClean="0">
                <a:latin typeface="Arial" panose="020B0604020202020204" pitchFamily="34" charset="0"/>
              </a:rPr>
              <a:t>STATEMENT OF CASH FLOWS</a:t>
            </a:r>
          </a:p>
          <a:p>
            <a:pPr algn="ctr" eaLnBrk="1" hangingPunct="1">
              <a:lnSpc>
                <a:spcPct val="90000"/>
              </a:lnSpc>
              <a:buFontTx/>
              <a:buNone/>
              <a:tabLst>
                <a:tab pos="3721100" algn="dec"/>
                <a:tab pos="5089525" algn="dec"/>
                <a:tab pos="6459538" algn="dec"/>
                <a:tab pos="7708900" algn="dec"/>
              </a:tabLst>
            </a:pPr>
            <a:r>
              <a:rPr lang="en-US" altLang="en-US" sz="2400" b="1" dirty="0" smtClean="0">
                <a:latin typeface="Arial" panose="020B0604020202020204" pitchFamily="34" charset="0"/>
              </a:rPr>
              <a:t>For the Period Ending January 31</a:t>
            </a:r>
          </a:p>
          <a:p>
            <a:pPr algn="ctr" eaLnBrk="1" hangingPunct="1">
              <a:lnSpc>
                <a:spcPct val="90000"/>
              </a:lnSpc>
              <a:buFontTx/>
              <a:buNone/>
              <a:tabLst>
                <a:tab pos="3721100" algn="dec"/>
                <a:tab pos="5089525" algn="dec"/>
                <a:tab pos="6459538" algn="dec"/>
                <a:tab pos="7708900" algn="dec"/>
              </a:tabLst>
            </a:pPr>
            <a:r>
              <a:rPr lang="en-US" altLang="en-US" sz="2400" b="1" dirty="0" smtClean="0">
                <a:latin typeface="Arial" panose="020B0604020202020204" pitchFamily="34" charset="0"/>
              </a:rPr>
              <a:t>($ millions)</a:t>
            </a:r>
            <a:endParaRPr lang="en-US" altLang="en-US" sz="2400" dirty="0" smtClean="0">
              <a:latin typeface="Arial" panose="020B0604020202020204" pitchFamily="34" charset="0"/>
            </a:endParaRPr>
          </a:p>
          <a:p>
            <a:pPr eaLnBrk="1" hangingPunct="1">
              <a:lnSpc>
                <a:spcPct val="90000"/>
              </a:lnSpc>
              <a:buFontTx/>
              <a:buNone/>
              <a:tabLst>
                <a:tab pos="3721100" algn="dec"/>
                <a:tab pos="5089525" algn="dec"/>
                <a:tab pos="6459538" algn="dec"/>
                <a:tab pos="7708900" algn="dec"/>
              </a:tabLst>
            </a:pPr>
            <a:endParaRPr lang="en-US" altLang="en-US" sz="1200" dirty="0" smtClean="0">
              <a:latin typeface="Arial" panose="020B0604020202020204" pitchFamily="34" charset="0"/>
            </a:endParaRPr>
          </a:p>
          <a:p>
            <a:pPr eaLnBrk="1" hangingPunct="1">
              <a:lnSpc>
                <a:spcPct val="90000"/>
              </a:lnSpc>
              <a:buFontTx/>
              <a:buNone/>
              <a:tabLst>
                <a:tab pos="3597275" algn="ctr"/>
                <a:tab pos="4921250" algn="ctr"/>
                <a:tab pos="6292850" algn="ctr"/>
                <a:tab pos="7543800" algn="ctr"/>
              </a:tabLst>
            </a:pPr>
            <a:r>
              <a:rPr lang="en-US" altLang="en-US" sz="2400" b="1" dirty="0" smtClean="0">
                <a:latin typeface="Arial" panose="020B0604020202020204" pitchFamily="34" charset="0"/>
              </a:rPr>
              <a:t>   		    1974    	    1973    	    1972    	    1971</a:t>
            </a:r>
            <a:r>
              <a:rPr lang="en-US" altLang="en-US" sz="2400" b="1" u="sng" dirty="0" smtClean="0">
                <a:latin typeface="Arial" panose="020B0604020202020204" pitchFamily="34" charset="0"/>
              </a:rPr>
              <a:t>   </a:t>
            </a:r>
            <a:endParaRPr lang="en-US" altLang="en-US" sz="2400" b="1" dirty="0" smtClean="0">
              <a:latin typeface="Arial" panose="020B0604020202020204" pitchFamily="34" charset="0"/>
            </a:endParaRPr>
          </a:p>
          <a:p>
            <a:pPr eaLnBrk="1" hangingPunct="1">
              <a:lnSpc>
                <a:spcPct val="90000"/>
              </a:lnSpc>
              <a:buFontTx/>
              <a:buNone/>
              <a:tabLst>
                <a:tab pos="3721100" algn="dec"/>
                <a:tab pos="5089525" algn="dec"/>
                <a:tab pos="6459538" algn="dec"/>
                <a:tab pos="7708900" algn="dec"/>
              </a:tabLst>
            </a:pPr>
            <a:r>
              <a:rPr lang="en-US" altLang="en-US" sz="2400" b="1" i="1" dirty="0" smtClean="0">
                <a:latin typeface="Arial" panose="020B0604020202020204" pitchFamily="34" charset="0"/>
              </a:rPr>
              <a:t>From Operations:</a:t>
            </a:r>
            <a:endParaRPr lang="en-US" altLang="en-US" sz="2400" i="1" dirty="0" smtClean="0">
              <a:latin typeface="Arial" panose="020B0604020202020204" pitchFamily="34" charset="0"/>
            </a:endParaRPr>
          </a:p>
          <a:p>
            <a:pPr eaLnBrk="1" hangingPunct="1">
              <a:lnSpc>
                <a:spcPct val="90000"/>
              </a:lnSpc>
              <a:buFontTx/>
              <a:buNone/>
              <a:tabLst>
                <a:tab pos="3721100" algn="dec"/>
                <a:tab pos="5089525" algn="dec"/>
                <a:tab pos="6459538" algn="dec"/>
                <a:tab pos="7708900" algn="dec"/>
              </a:tabLst>
            </a:pPr>
            <a:r>
              <a:rPr lang="en-US" altLang="en-US" sz="2400" dirty="0" smtClean="0">
                <a:latin typeface="Arial" panose="020B0604020202020204" pitchFamily="34" charset="0"/>
              </a:rPr>
              <a:t>  Net Income     	  41.30	  38.27	  35.55	  39.84</a:t>
            </a:r>
          </a:p>
          <a:p>
            <a:pPr eaLnBrk="1" hangingPunct="1">
              <a:lnSpc>
                <a:spcPct val="90000"/>
              </a:lnSpc>
              <a:buFontTx/>
              <a:buNone/>
              <a:tabLst>
                <a:tab pos="3721100" algn="dec"/>
                <a:tab pos="5089525" algn="dec"/>
                <a:tab pos="6459538" algn="dec"/>
                <a:tab pos="7708900" algn="dec"/>
              </a:tabLst>
            </a:pPr>
            <a:r>
              <a:rPr lang="en-US" altLang="en-US" sz="2400" dirty="0" smtClean="0">
                <a:latin typeface="Arial" panose="020B0604020202020204" pitchFamily="34" charset="0"/>
              </a:rPr>
              <a:t>  Adjustments to NI: </a:t>
            </a:r>
          </a:p>
          <a:p>
            <a:pPr eaLnBrk="1" hangingPunct="1">
              <a:lnSpc>
                <a:spcPct val="90000"/>
              </a:lnSpc>
              <a:buFontTx/>
              <a:buNone/>
              <a:tabLst>
                <a:tab pos="3721100" algn="dec"/>
                <a:tab pos="5089525" algn="dec"/>
                <a:tab pos="6459538" algn="dec"/>
                <a:tab pos="7708900" algn="dec"/>
              </a:tabLst>
            </a:pPr>
            <a:r>
              <a:rPr lang="en-US" altLang="en-US" sz="2400" dirty="0" smtClean="0">
                <a:latin typeface="Arial" panose="020B0604020202020204" pitchFamily="34" charset="0"/>
              </a:rPr>
              <a:t>    Depreciation     	13.58	12.00	10.58	 9.62</a:t>
            </a:r>
          </a:p>
          <a:p>
            <a:pPr eaLnBrk="1" hangingPunct="1">
              <a:lnSpc>
                <a:spcPct val="90000"/>
              </a:lnSpc>
              <a:buFontTx/>
              <a:buNone/>
              <a:tabLst>
                <a:tab pos="3721100" algn="dec"/>
                <a:tab pos="5089525" algn="dec"/>
                <a:tab pos="6459538" algn="dec"/>
                <a:tab pos="7708900" algn="dec"/>
              </a:tabLst>
            </a:pPr>
            <a:r>
              <a:rPr lang="en-US" altLang="en-US" sz="2400" dirty="0" smtClean="0">
                <a:latin typeface="Arial" panose="020B0604020202020204" pitchFamily="34" charset="0"/>
              </a:rPr>
              <a: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receivables 	1.95	(  65.41)	(57.61)	(51.46)</a:t>
            </a:r>
          </a:p>
          <a:p>
            <a:pPr eaLnBrk="1" hangingPunct="1">
              <a:lnSpc>
                <a:spcPct val="90000"/>
              </a:lnSpc>
              <a:buFontTx/>
              <a:buNone/>
              <a:tabLst>
                <a:tab pos="3721100" algn="dec"/>
                <a:tab pos="5089525" algn="dec"/>
                <a:tab pos="6459538" algn="dec"/>
                <a:tab pos="7708900" algn="dec"/>
              </a:tabLst>
            </a:pPr>
            <a:r>
              <a:rPr lang="en-US" altLang="en-US" sz="2400" dirty="0" smtClean="0">
                <a:latin typeface="Arial" panose="020B0604020202020204" pitchFamily="34" charset="0"/>
              </a:rPr>
              <a: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inventories     	(51.11)	(100.83)	(38.21)	(38.36)</a:t>
            </a:r>
          </a:p>
          <a:p>
            <a:pPr eaLnBrk="1" hangingPunct="1">
              <a:lnSpc>
                <a:spcPct val="90000"/>
              </a:lnSpc>
              <a:buFontTx/>
              <a:buNone/>
              <a:tabLst>
                <a:tab pos="3721100" algn="dec"/>
                <a:tab pos="5089525" algn="dec"/>
                <a:tab pos="6459538" algn="dec"/>
                <a:tab pos="7708900" algn="dec"/>
              </a:tabLst>
            </a:pPr>
            <a:r>
              <a:rPr lang="en-US" altLang="en-US" sz="2400" dirty="0" smtClean="0">
                <a:latin typeface="Arial" panose="020B0604020202020204" pitchFamily="34" charset="0"/>
              </a:rPr>
              <a: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other CA         	(  0.65)	(    1.27)	(  1.13)	0.79</a:t>
            </a:r>
          </a:p>
          <a:p>
            <a:pPr eaLnBrk="1" hangingPunct="1">
              <a:lnSpc>
                <a:spcPct val="90000"/>
              </a:lnSpc>
              <a:buFontTx/>
              <a:buNone/>
              <a:tabLst>
                <a:tab pos="3721100" algn="dec"/>
                <a:tab pos="5089525" algn="dec"/>
                <a:tab pos="6459538" algn="dec"/>
                <a:tab pos="7708900" algn="dec"/>
              </a:tabLst>
            </a:pPr>
            <a:r>
              <a:rPr lang="en-US" altLang="en-US" sz="2400" dirty="0" smtClean="0">
                <a:latin typeface="Arial" panose="020B0604020202020204" pitchFamily="34" charset="0"/>
              </a:rPr>
              <a: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payables     	(20.60)	(  15.89)	14.00	9.83</a:t>
            </a:r>
          </a:p>
          <a:p>
            <a:pPr eaLnBrk="1" hangingPunct="1">
              <a:lnSpc>
                <a:spcPct val="90000"/>
              </a:lnSpc>
              <a:buFontTx/>
              <a:buNone/>
              <a:tabLst>
                <a:tab pos="3721100" algn="dec"/>
                <a:tab pos="5089525" algn="dec"/>
                <a:tab pos="6459538" algn="dec"/>
                <a:tab pos="7708900" algn="dec"/>
              </a:tabLst>
            </a:pPr>
            <a:r>
              <a:rPr lang="en-US" altLang="en-US" sz="2400" dirty="0" smtClean="0">
                <a:latin typeface="Arial" panose="020B0604020202020204" pitchFamily="34" charset="0"/>
              </a:rPr>
              <a: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accruals         	21.07	4.79	(  3.00)	0.11</a:t>
            </a:r>
          </a:p>
          <a:p>
            <a:pPr eaLnBrk="1" hangingPunct="1">
              <a:lnSpc>
                <a:spcPct val="90000"/>
              </a:lnSpc>
              <a:buFontTx/>
              <a:buNone/>
              <a:tabLst>
                <a:tab pos="3721100" algn="dec"/>
                <a:tab pos="5089525" algn="dec"/>
                <a:tab pos="6459538" algn="dec"/>
                <a:tab pos="7708900" algn="dec"/>
              </a:tabLst>
            </a:pPr>
            <a:r>
              <a:rPr lang="en-US" altLang="en-US" sz="2400" dirty="0" smtClean="0">
                <a:latin typeface="Arial" panose="020B0604020202020204" pitchFamily="34" charset="0"/>
              </a:rPr>
              <a: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other CL     	</a:t>
            </a:r>
            <a:r>
              <a:rPr lang="en-US" altLang="en-US" sz="2400" u="sng" dirty="0" smtClean="0">
                <a:latin typeface="Arial" panose="020B0604020202020204" pitchFamily="34" charset="0"/>
              </a:rPr>
              <a:t>  (35.53)</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16.29 </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14.27 </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18.05 </a:t>
            </a:r>
            <a:endParaRPr lang="en-US" altLang="en-US" sz="2400" dirty="0" smtClean="0">
              <a:latin typeface="Arial" panose="020B0604020202020204" pitchFamily="34" charset="0"/>
            </a:endParaRPr>
          </a:p>
          <a:p>
            <a:pPr eaLnBrk="1" hangingPunct="1">
              <a:lnSpc>
                <a:spcPct val="90000"/>
              </a:lnSpc>
              <a:buFontTx/>
              <a:buNone/>
              <a:tabLst>
                <a:tab pos="3721100" algn="dec"/>
                <a:tab pos="5089525" algn="dec"/>
                <a:tab pos="6459538" algn="dec"/>
                <a:tab pos="7708900" algn="dec"/>
              </a:tabLst>
            </a:pPr>
            <a:r>
              <a:rPr lang="en-US" altLang="en-US" sz="2400" dirty="0" smtClean="0">
                <a:latin typeface="Arial" panose="020B0604020202020204" pitchFamily="34" charset="0"/>
              </a:rPr>
              <a:t>  Net CF—operations	 </a:t>
            </a:r>
            <a:r>
              <a:rPr lang="en-US" altLang="en-US" sz="2400" b="1" dirty="0" smtClean="0">
                <a:latin typeface="Arial" panose="020B0604020202020204" pitchFamily="34" charset="0"/>
              </a:rPr>
              <a:t>(29.99)	(112.05)	 (25.55)	(11.58)</a:t>
            </a:r>
          </a:p>
        </p:txBody>
      </p:sp>
      <p:cxnSp>
        <p:nvCxnSpPr>
          <p:cNvPr id="3" name="Straight Connector 2"/>
          <p:cNvCxnSpPr/>
          <p:nvPr/>
        </p:nvCxnSpPr>
        <p:spPr>
          <a:xfrm>
            <a:off x="381000" y="2057400"/>
            <a:ext cx="80772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reeform 1"/>
          <p:cNvSpPr/>
          <p:nvPr/>
        </p:nvSpPr>
        <p:spPr>
          <a:xfrm>
            <a:off x="3276601" y="6018058"/>
            <a:ext cx="5562600" cy="535141"/>
          </a:xfrm>
          <a:custGeom>
            <a:avLst/>
            <a:gdLst>
              <a:gd name="connsiteX0" fmla="*/ 5996390 w 6598541"/>
              <a:gd name="connsiteY0" fmla="*/ 250394 h 272808"/>
              <a:gd name="connsiteX1" fmla="*/ 5876075 w 6598541"/>
              <a:gd name="connsiteY1" fmla="*/ 21794 h 272808"/>
              <a:gd name="connsiteX2" fmla="*/ 690464 w 6598541"/>
              <a:gd name="connsiteY2" fmla="*/ 33825 h 272808"/>
              <a:gd name="connsiteX3" fmla="*/ 630306 w 6598541"/>
              <a:gd name="connsiteY3" fmla="*/ 238362 h 272808"/>
              <a:gd name="connsiteX4" fmla="*/ 5996390 w 6598541"/>
              <a:gd name="connsiteY4" fmla="*/ 250394 h 272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8541" h="272808">
                <a:moveTo>
                  <a:pt x="5996390" y="250394"/>
                </a:moveTo>
                <a:cubicBezTo>
                  <a:pt x="6870685" y="214299"/>
                  <a:pt x="6760396" y="57889"/>
                  <a:pt x="5876075" y="21794"/>
                </a:cubicBezTo>
                <a:cubicBezTo>
                  <a:pt x="4991754" y="-14301"/>
                  <a:pt x="1564759" y="-2270"/>
                  <a:pt x="690464" y="33825"/>
                </a:cubicBezTo>
                <a:cubicBezTo>
                  <a:pt x="-183831" y="69920"/>
                  <a:pt x="-254015" y="200262"/>
                  <a:pt x="630306" y="238362"/>
                </a:cubicBezTo>
                <a:cubicBezTo>
                  <a:pt x="1514627" y="276462"/>
                  <a:pt x="5122095" y="286489"/>
                  <a:pt x="5996390" y="250394"/>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944879178"/>
      </p:ext>
    </p:extLst>
  </p:cSld>
  <p:clrMapOvr>
    <a:masterClrMapping/>
  </p:clrMapOvr>
  <mc:AlternateContent xmlns:mc="http://schemas.openxmlformats.org/markup-compatibility/2006" xmlns:p14="http://schemas.microsoft.com/office/powerpoint/2010/main">
    <mc:Choice Requires="p14">
      <p:transition spd="slow" p14:dur="2000" advTm="111045"/>
    </mc:Choice>
    <mc:Fallback xmlns="">
      <p:transition spd="slow" advTm="1110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228600" y="304800"/>
            <a:ext cx="8610600" cy="6172200"/>
          </a:xfrm>
        </p:spPr>
        <p:txBody>
          <a:bodyPr/>
          <a:lstStyle/>
          <a:p>
            <a:pPr eaLnBrk="1" hangingPunct="1">
              <a:buFontTx/>
              <a:buNone/>
              <a:tabLst>
                <a:tab pos="3657600" algn="ctr"/>
                <a:tab pos="5149850" algn="ctr"/>
                <a:tab pos="6400800" algn="ctr"/>
                <a:tab pos="7893050" algn="ctr"/>
              </a:tabLst>
            </a:pPr>
            <a:r>
              <a:rPr lang="en-US" altLang="en-US" sz="2400" b="1" dirty="0" smtClean="0">
                <a:latin typeface="Arial" panose="020B0604020202020204" pitchFamily="34" charset="0"/>
              </a:rPr>
              <a:t>		    1974    	    1973    	  1972 	1971 </a:t>
            </a:r>
            <a:endParaRPr lang="en-US" altLang="en-US" sz="2400" dirty="0" smtClean="0">
              <a:latin typeface="Arial" panose="020B0604020202020204" pitchFamily="34" charset="0"/>
            </a:endParaRPr>
          </a:p>
          <a:p>
            <a:pPr eaLnBrk="1" hangingPunct="1">
              <a:buFontTx/>
              <a:buNone/>
              <a:tabLst>
                <a:tab pos="3824288" algn="dec"/>
                <a:tab pos="5253038" algn="dec"/>
                <a:tab pos="6518275" algn="dec"/>
                <a:tab pos="7769225" algn="dec"/>
              </a:tabLst>
            </a:pPr>
            <a:r>
              <a:rPr lang="en-US" altLang="en-US" sz="2400" b="1" i="1" dirty="0" smtClean="0">
                <a:latin typeface="Arial" panose="020B0604020202020204" pitchFamily="34" charset="0"/>
              </a:rPr>
              <a:t>Net CF—operations</a:t>
            </a:r>
            <a:r>
              <a:rPr lang="en-US" altLang="en-US" sz="2400" dirty="0" smtClean="0">
                <a:latin typeface="Arial" panose="020B0604020202020204" pitchFamily="34" charset="0"/>
              </a:rPr>
              <a:t>	 </a:t>
            </a:r>
            <a:r>
              <a:rPr lang="en-US" altLang="en-US" sz="2400" b="1" dirty="0" smtClean="0">
                <a:latin typeface="Arial" panose="020B0604020202020204" pitchFamily="34" charset="0"/>
              </a:rPr>
              <a:t>(29.99)	(112.05)	 (25.55)	(11.58)</a:t>
            </a:r>
          </a:p>
          <a:p>
            <a:pPr eaLnBrk="1" hangingPunct="1">
              <a:buFontTx/>
              <a:buNone/>
              <a:tabLst>
                <a:tab pos="3824288" algn="dec"/>
                <a:tab pos="5253038" algn="dec"/>
                <a:tab pos="6518275" algn="dec"/>
                <a:tab pos="7769225" algn="dec"/>
              </a:tabLst>
            </a:pPr>
            <a:r>
              <a:rPr lang="en-US" altLang="en-US" sz="2400" b="1" i="1" dirty="0" smtClean="0">
                <a:latin typeface="Arial" panose="020B0604020202020204" pitchFamily="34" charset="0"/>
              </a:rPr>
              <a:t>From Long‑Term Investing:</a:t>
            </a:r>
            <a:endParaRPr lang="en-US" altLang="en-US" sz="2400" i="1" dirty="0" smtClean="0">
              <a:latin typeface="Arial" panose="020B0604020202020204" pitchFamily="34" charset="0"/>
            </a:endParaRPr>
          </a:p>
          <a:p>
            <a:pPr eaLnBrk="1" hangingPunct="1">
              <a:buFontTx/>
              <a:buNone/>
              <a:tabLst>
                <a:tab pos="3824288" algn="dec"/>
                <a:tab pos="5253038" algn="dec"/>
                <a:tab pos="6518275" algn="dec"/>
                <a:tab pos="7769225" algn="dec"/>
              </a:tabLst>
            </a:pPr>
            <a:r>
              <a:rPr lang="en-US" altLang="en-US" sz="2400" dirty="0" smtClean="0">
                <a:latin typeface="Arial" panose="020B0604020202020204" pitchFamily="34" charset="0"/>
              </a:rPr>
              <a:t>    LT assets       	 </a:t>
            </a:r>
            <a:r>
              <a:rPr lang="en-US" altLang="en-US" sz="2400" b="1" dirty="0" smtClean="0">
                <a:latin typeface="Arial" panose="020B0604020202020204" pitchFamily="34" charset="0"/>
              </a:rPr>
              <a:t>(33.05) 	( 29.40)	 (34.86)  	(20.40)</a:t>
            </a:r>
          </a:p>
          <a:p>
            <a:pPr eaLnBrk="1" hangingPunct="1">
              <a:buFontTx/>
              <a:buNone/>
              <a:tabLst>
                <a:tab pos="3824288" algn="dec"/>
                <a:tab pos="5253038" algn="dec"/>
                <a:tab pos="6518275" algn="dec"/>
                <a:tab pos="7769225" algn="dec"/>
              </a:tabLst>
            </a:pPr>
            <a:r>
              <a:rPr lang="en-US" altLang="en-US" sz="2400" b="1" i="1" dirty="0" smtClean="0">
                <a:latin typeface="Arial" panose="020B0604020202020204" pitchFamily="34" charset="0"/>
              </a:rPr>
              <a:t>From Financing Activities:</a:t>
            </a:r>
            <a:endParaRPr lang="en-US" altLang="en-US" sz="2400" i="1" dirty="0" smtClean="0">
              <a:latin typeface="Arial" panose="020B0604020202020204" pitchFamily="34" charset="0"/>
            </a:endParaRPr>
          </a:p>
          <a:p>
            <a:pPr eaLnBrk="1" hangingPunct="1">
              <a:buFontTx/>
              <a:buNone/>
              <a:tabLst>
                <a:tab pos="3824288" algn="dec"/>
                <a:tab pos="5253038" algn="dec"/>
                <a:tab pos="6518275" algn="dec"/>
                <a:tab pos="7769225" algn="dec"/>
              </a:tabLst>
            </a:pPr>
            <a:r>
              <a:rPr lang="en-US" altLang="en-US" sz="2400" dirty="0" smtClean="0">
                <a:latin typeface="Arial" panose="020B0604020202020204" pitchFamily="34" charset="0"/>
              </a:rPr>
              <a: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notes 	63.07 	152.29	(  8.68)	64.29</a:t>
            </a:r>
          </a:p>
          <a:p>
            <a:pPr eaLnBrk="1" hangingPunct="1">
              <a:buFontTx/>
              <a:buNone/>
              <a:tabLst>
                <a:tab pos="3824288" algn="dec"/>
                <a:tab pos="5253038" algn="dec"/>
                <a:tab pos="6518275" algn="dec"/>
                <a:tab pos="7769225" algn="dec"/>
              </a:tabLst>
            </a:pPr>
            <a:r>
              <a:rPr lang="en-US" altLang="en-US" sz="2400" dirty="0" smtClean="0">
                <a:latin typeface="Arial" panose="020B0604020202020204" pitchFamily="34" charset="0"/>
              </a:rPr>
              <a: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LT debt   	34.02	(   1.80)	97.68	(  3.05)</a:t>
            </a:r>
          </a:p>
          <a:p>
            <a:pPr eaLnBrk="1" hangingPunct="1">
              <a:buFontTx/>
              <a:buNone/>
              <a:tabLst>
                <a:tab pos="3824288" algn="dec"/>
                <a:tab pos="5253038" algn="dec"/>
                <a:tab pos="6518275" algn="dec"/>
                <a:tab pos="7769225" algn="dec"/>
              </a:tabLst>
            </a:pPr>
            <a:r>
              <a:rPr lang="en-US" altLang="en-US" sz="2400" dirty="0" smtClean="0">
                <a:latin typeface="Arial" panose="020B0604020202020204" pitchFamily="34" charset="0"/>
              </a:rPr>
              <a:t>    Dividends      	(21.12)	( 21.14)	(21.14)	(20.83)</a:t>
            </a:r>
          </a:p>
          <a:p>
            <a:pPr eaLnBrk="1" hangingPunct="1">
              <a:buFontTx/>
              <a:buNone/>
              <a:tabLst>
                <a:tab pos="3824288" algn="dec"/>
                <a:tab pos="5253038" algn="dec"/>
                <a:tab pos="6518275" algn="dec"/>
                <a:tab pos="7769225" algn="dec"/>
              </a:tabLst>
            </a:pPr>
            <a:r>
              <a:rPr lang="en-US" altLang="en-US" sz="2400" dirty="0" smtClean="0">
                <a:latin typeface="Arial" panose="020B0604020202020204" pitchFamily="34" charset="0"/>
              </a:rPr>
              <a: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a:t>
            </a:r>
            <a:r>
              <a:rPr lang="en-US" altLang="en-US" sz="2400" dirty="0" err="1" smtClean="0">
                <a:latin typeface="Arial" panose="020B0604020202020204" pitchFamily="34" charset="0"/>
              </a:rPr>
              <a:t>pref</a:t>
            </a:r>
            <a:r>
              <a:rPr lang="en-US" altLang="en-US" sz="2400" dirty="0" smtClean="0">
                <a:latin typeface="Arial" panose="020B0604020202020204" pitchFamily="34" charset="0"/>
              </a:rPr>
              <a:t> stock	(  1.14)	(   0.45)	(  0.55)	(  1.85)</a:t>
            </a:r>
          </a:p>
          <a:p>
            <a:pPr eaLnBrk="1" hangingPunct="1">
              <a:buFontTx/>
              <a:buNone/>
              <a:tabLst>
                <a:tab pos="3824288" algn="dec"/>
                <a:tab pos="5253038" algn="dec"/>
                <a:tab pos="6518275" algn="dec"/>
                <a:tab pos="7769225" algn="dec"/>
              </a:tabLst>
            </a:pPr>
            <a:r>
              <a:rPr lang="en-US" altLang="en-US" sz="2400" dirty="0" smtClean="0">
                <a:latin typeface="Arial" panose="020B0604020202020204" pitchFamily="34" charset="0"/>
              </a:rPr>
              <a: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com stock 	</a:t>
            </a:r>
            <a:r>
              <a:rPr lang="en-US" altLang="en-US" sz="2400" u="sng" dirty="0" smtClean="0">
                <a:latin typeface="Arial" panose="020B0604020202020204" pitchFamily="34" charset="0"/>
              </a:rPr>
              <a:t>    3.22 </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(6.36)</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8.94 </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(5.55)</a:t>
            </a:r>
            <a:endParaRPr lang="en-US" altLang="en-US" sz="2400" dirty="0" smtClean="0">
              <a:latin typeface="Arial" panose="020B0604020202020204" pitchFamily="34" charset="0"/>
            </a:endParaRPr>
          </a:p>
          <a:p>
            <a:pPr eaLnBrk="1" hangingPunct="1">
              <a:buFontTx/>
              <a:buNone/>
              <a:tabLst>
                <a:tab pos="3824288" algn="dec"/>
                <a:tab pos="5253038" algn="dec"/>
                <a:tab pos="6518275" algn="dec"/>
                <a:tab pos="7769225" algn="dec"/>
              </a:tabLst>
            </a:pPr>
            <a:r>
              <a:rPr lang="en-US" altLang="en-US" sz="2400" dirty="0" smtClean="0">
                <a:latin typeface="Arial" panose="020B0604020202020204" pitchFamily="34" charset="0"/>
              </a:rPr>
              <a:t>  Net CF—financing	</a:t>
            </a:r>
            <a:r>
              <a:rPr lang="en-US" altLang="en-US" sz="2400" b="1" dirty="0" smtClean="0">
                <a:latin typeface="Arial" panose="020B0604020202020204" pitchFamily="34" charset="0"/>
              </a:rPr>
              <a:t>78.05	122.54	 76.25 	  33.01</a:t>
            </a:r>
            <a:endParaRPr lang="en-US" altLang="en-US" sz="2400" dirty="0" smtClean="0">
              <a:latin typeface="Arial" panose="020B0604020202020204" pitchFamily="34" charset="0"/>
            </a:endParaRPr>
          </a:p>
          <a:p>
            <a:pPr eaLnBrk="1" hangingPunct="1">
              <a:buFontTx/>
              <a:buNone/>
              <a:tabLst>
                <a:tab pos="3824288" algn="dec"/>
                <a:tab pos="5253038" algn="dec"/>
                <a:tab pos="6518275" algn="dec"/>
                <a:tab pos="7769225" algn="dec"/>
              </a:tabLst>
            </a:pPr>
            <a:r>
              <a:rPr lang="en-US" altLang="en-US" sz="2400" dirty="0" smtClean="0">
                <a:latin typeface="Arial" panose="020B0604020202020204" pitchFamily="34" charset="0"/>
              </a:rPr>
              <a:t>      Net </a:t>
            </a:r>
            <a:r>
              <a:rPr lang="el-GR" altLang="en-US" sz="2400" dirty="0" smtClean="0">
                <a:latin typeface="Arial" panose="020B0604020202020204" pitchFamily="34" charset="0"/>
                <a:cs typeface="Arial" panose="020B0604020202020204" pitchFamily="34" charset="0"/>
                <a:sym typeface="WP Greek Courier" pitchFamily="49" charset="2"/>
              </a:rPr>
              <a:t>Δ</a:t>
            </a:r>
            <a:r>
              <a:rPr lang="en-US" altLang="en-US" sz="2400" dirty="0" smtClean="0">
                <a:latin typeface="Arial" panose="020B0604020202020204" pitchFamily="34" charset="0"/>
              </a:rPr>
              <a:t> cash</a:t>
            </a:r>
            <a:r>
              <a:rPr lang="en-US" altLang="en-US" sz="2400" b="1" dirty="0" smtClean="0">
                <a:latin typeface="Arial" panose="020B0604020202020204" pitchFamily="34" charset="0"/>
              </a:rPr>
              <a:t>  	  15.01   	 (18.91)  	  15.84   	   1.03 </a:t>
            </a:r>
            <a:endParaRPr lang="en-US" altLang="en-US" sz="2400" dirty="0" smtClean="0">
              <a:latin typeface="Arial" panose="020B0604020202020204" pitchFamily="34" charset="0"/>
            </a:endParaRPr>
          </a:p>
          <a:p>
            <a:pPr eaLnBrk="1" hangingPunct="1">
              <a:buFontTx/>
              <a:buNone/>
              <a:tabLst>
                <a:tab pos="3824288" algn="dec"/>
                <a:tab pos="5253038" algn="dec"/>
                <a:tab pos="6518275" algn="dec"/>
                <a:tab pos="7769225" algn="dec"/>
              </a:tabLst>
            </a:pPr>
            <a:r>
              <a:rPr lang="en-US" altLang="en-US" sz="2400" dirty="0" smtClean="0">
                <a:latin typeface="Arial" panose="020B0604020202020204" pitchFamily="34" charset="0"/>
              </a:rPr>
              <a:t>      Beg cash   	</a:t>
            </a:r>
            <a:r>
              <a:rPr lang="en-US" altLang="en-US" sz="2400" u="sng" dirty="0" smtClean="0">
                <a:latin typeface="Arial" panose="020B0604020202020204" pitchFamily="34" charset="0"/>
              </a:rPr>
              <a:t>  30.94 </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49.85 </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34.01 </a:t>
            </a:r>
            <a:r>
              <a:rPr lang="en-US" altLang="en-US" sz="2400" dirty="0" smtClean="0">
                <a:latin typeface="Arial" panose="020B0604020202020204" pitchFamily="34" charset="0"/>
              </a:rPr>
              <a:t>  </a:t>
            </a:r>
            <a:r>
              <a:rPr lang="en-US" altLang="en-US" sz="2400" u="sng" dirty="0" smtClean="0">
                <a:latin typeface="Arial" panose="020B0604020202020204" pitchFamily="34" charset="0"/>
              </a:rPr>
              <a:t>	 32.98 </a:t>
            </a:r>
            <a:endParaRPr lang="en-US" altLang="en-US" sz="2400" dirty="0" smtClean="0">
              <a:latin typeface="Arial" panose="020B0604020202020204" pitchFamily="34" charset="0"/>
            </a:endParaRPr>
          </a:p>
          <a:p>
            <a:pPr eaLnBrk="1" hangingPunct="1">
              <a:buFontTx/>
              <a:buNone/>
              <a:tabLst>
                <a:tab pos="3824288" algn="dec"/>
                <a:tab pos="5253038" algn="dec"/>
                <a:tab pos="6518275" algn="dec"/>
                <a:tab pos="7769225" algn="dec"/>
              </a:tabLst>
            </a:pPr>
            <a:r>
              <a:rPr lang="en-US" altLang="en-US" sz="2400" dirty="0" smtClean="0">
                <a:latin typeface="Arial" panose="020B0604020202020204" pitchFamily="34" charset="0"/>
              </a:rPr>
              <a:t>      End cash     	  45.95   	  30.94   	  49.85   	  34.01 </a:t>
            </a:r>
          </a:p>
        </p:txBody>
      </p:sp>
      <p:cxnSp>
        <p:nvCxnSpPr>
          <p:cNvPr id="3" name="Straight Connector 2"/>
          <p:cNvCxnSpPr/>
          <p:nvPr/>
        </p:nvCxnSpPr>
        <p:spPr>
          <a:xfrm>
            <a:off x="381000" y="762000"/>
            <a:ext cx="830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reeform 4"/>
          <p:cNvSpPr/>
          <p:nvPr/>
        </p:nvSpPr>
        <p:spPr>
          <a:xfrm>
            <a:off x="3276601" y="685800"/>
            <a:ext cx="5562600" cy="535141"/>
          </a:xfrm>
          <a:custGeom>
            <a:avLst/>
            <a:gdLst>
              <a:gd name="connsiteX0" fmla="*/ 5996390 w 6598541"/>
              <a:gd name="connsiteY0" fmla="*/ 250394 h 272808"/>
              <a:gd name="connsiteX1" fmla="*/ 5876075 w 6598541"/>
              <a:gd name="connsiteY1" fmla="*/ 21794 h 272808"/>
              <a:gd name="connsiteX2" fmla="*/ 690464 w 6598541"/>
              <a:gd name="connsiteY2" fmla="*/ 33825 h 272808"/>
              <a:gd name="connsiteX3" fmla="*/ 630306 w 6598541"/>
              <a:gd name="connsiteY3" fmla="*/ 238362 h 272808"/>
              <a:gd name="connsiteX4" fmla="*/ 5996390 w 6598541"/>
              <a:gd name="connsiteY4" fmla="*/ 250394 h 272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8541" h="272808">
                <a:moveTo>
                  <a:pt x="5996390" y="250394"/>
                </a:moveTo>
                <a:cubicBezTo>
                  <a:pt x="6870685" y="214299"/>
                  <a:pt x="6760396" y="57889"/>
                  <a:pt x="5876075" y="21794"/>
                </a:cubicBezTo>
                <a:cubicBezTo>
                  <a:pt x="4991754" y="-14301"/>
                  <a:pt x="1564759" y="-2270"/>
                  <a:pt x="690464" y="33825"/>
                </a:cubicBezTo>
                <a:cubicBezTo>
                  <a:pt x="-183831" y="69920"/>
                  <a:pt x="-254015" y="200262"/>
                  <a:pt x="630306" y="238362"/>
                </a:cubicBezTo>
                <a:cubicBezTo>
                  <a:pt x="1514627" y="276462"/>
                  <a:pt x="5122095" y="286489"/>
                  <a:pt x="5996390" y="250394"/>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3276601" y="4646459"/>
            <a:ext cx="5562600" cy="535141"/>
          </a:xfrm>
          <a:custGeom>
            <a:avLst/>
            <a:gdLst>
              <a:gd name="connsiteX0" fmla="*/ 5996390 w 6598541"/>
              <a:gd name="connsiteY0" fmla="*/ 250394 h 272808"/>
              <a:gd name="connsiteX1" fmla="*/ 5876075 w 6598541"/>
              <a:gd name="connsiteY1" fmla="*/ 21794 h 272808"/>
              <a:gd name="connsiteX2" fmla="*/ 690464 w 6598541"/>
              <a:gd name="connsiteY2" fmla="*/ 33825 h 272808"/>
              <a:gd name="connsiteX3" fmla="*/ 630306 w 6598541"/>
              <a:gd name="connsiteY3" fmla="*/ 238362 h 272808"/>
              <a:gd name="connsiteX4" fmla="*/ 5996390 w 6598541"/>
              <a:gd name="connsiteY4" fmla="*/ 250394 h 272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8541" h="272808">
                <a:moveTo>
                  <a:pt x="5996390" y="250394"/>
                </a:moveTo>
                <a:cubicBezTo>
                  <a:pt x="6870685" y="214299"/>
                  <a:pt x="6760396" y="57889"/>
                  <a:pt x="5876075" y="21794"/>
                </a:cubicBezTo>
                <a:cubicBezTo>
                  <a:pt x="4991754" y="-14301"/>
                  <a:pt x="1564759" y="-2270"/>
                  <a:pt x="690464" y="33825"/>
                </a:cubicBezTo>
                <a:cubicBezTo>
                  <a:pt x="-183831" y="69920"/>
                  <a:pt x="-254015" y="200262"/>
                  <a:pt x="630306" y="238362"/>
                </a:cubicBezTo>
                <a:cubicBezTo>
                  <a:pt x="1514627" y="276462"/>
                  <a:pt x="5122095" y="286489"/>
                  <a:pt x="5996390" y="250394"/>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27294632"/>
      </p:ext>
    </p:extLst>
  </p:cSld>
  <p:clrMapOvr>
    <a:masterClrMapping/>
  </p:clrMapOvr>
  <mc:AlternateContent xmlns:mc="http://schemas.openxmlformats.org/markup-compatibility/2006" xmlns:p14="http://schemas.microsoft.com/office/powerpoint/2010/main">
    <mc:Choice Requires="p14">
      <p:transition spd="slow" p14:dur="2000" advTm="425219"/>
    </mc:Choice>
    <mc:Fallback xmlns="">
      <p:transition spd="slow" advTm="4252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TIMING" val="|2.1|13.4|4.2|5.1|4.4"/>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TIMING" val="|1|75|11.7|2.4|22.5|16|25.6"/>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TIMING" val="|10.9"/>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TIMING" val="|4.8"/>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TIMING" val="|412.3|1.3"/>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TIMING" val="|23.5|11.9|0.5|2.1|34|1.2|0.9|32.6|16.8"/>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TIMING" val="|3.8|2|28.7|85.2|2|6.2|55.2|1.8|60.5|3.4"/>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TIMING" val="|36.8|20.1|43.8"/>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TIMING" val="|0.9|6.8|62|15.5|2|2.4"/>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TIMING" val="|24.4|34.5|1.9|10.9|76.4|62.3|26.9"/>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TIMING" val="|1.3|5.8|0.5|46.3|30.8"/>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TIMING" val="|2.1|9.5|7.2|6.2|49.7|2.3|13.1|13.3"/>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TIMING" val="|2.7|1.3|2.8|18.1|8.9"/>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TIMING" val="|5.3|4.1|10|46.4|1.9|157.5|1.8|1.5"/>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TIMING" val="|1|2.3|36.2|58.4|49.6"/>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TIMING" val="|0.5|11.9|3.7|4.6|3.9|6|3.4|17"/>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TIMING" val="|1.8|11.8|6.1|2.5|2.4"/>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TIMING" val="|1.6|20|0.7|0.5|0.6"/>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TIMING" val="|8.3|53.3|9.7"/>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TIMING" val="|20.8|8.5|36.4|4.5|39.8|44.3|69.2|57.9"/>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TIMING" val="|1.3|7.7|0.2|0.4|0.4|0.4|0.7|0.5"/>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TIMING" val="|23.1"/>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TIMING" val="|27.6"/>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TIMING" val="|147.3"/>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TIMING" val="|29.2"/>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TIMING" val="|2.6"/>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3084</TotalTime>
  <Words>1618</Words>
  <Application>Microsoft Office PowerPoint</Application>
  <PresentationFormat>On-screen Show (4:3)</PresentationFormat>
  <Paragraphs>638</Paragraphs>
  <Slides>48</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7" baseType="lpstr">
      <vt:lpstr>Arial</vt:lpstr>
      <vt:lpstr>Calibri</vt:lpstr>
      <vt:lpstr>Courier New</vt:lpstr>
      <vt:lpstr>Helvetica</vt:lpstr>
      <vt:lpstr>Verdana</vt:lpstr>
      <vt:lpstr>Wingdings</vt:lpstr>
      <vt:lpstr>WP Greek Courier</vt:lpstr>
      <vt:lpstr>Office Theme</vt:lpstr>
      <vt:lpstr>Equation</vt:lpstr>
      <vt:lpstr>Essentials of Investments Eleventh Edition Bodie, Kane, and Marcus</vt:lpstr>
      <vt:lpstr>14.1 Major Financial Statements</vt:lpstr>
      <vt:lpstr>14.1 Major Financial Statements</vt:lpstr>
      <vt:lpstr>14.1 Major Financial Statements</vt:lpstr>
      <vt:lpstr>Table 14.1 Home Depot’s Income Statement</vt:lpstr>
      <vt:lpstr>Table 14.2 Home Depot’s Balance Sheet</vt:lpstr>
      <vt:lpstr>Table 14.3 Home Depot’s Statement of Cash Flows</vt:lpstr>
      <vt:lpstr>14.2 Measuring Firm Performance</vt:lpstr>
      <vt:lpstr>Figure 14.1 Ratios</vt:lpstr>
      <vt:lpstr>14.3 Profitability Measures</vt:lpstr>
      <vt:lpstr>14.3 Profitability Measures</vt:lpstr>
      <vt:lpstr>Table 14.4 Nodett’s Profitability over Business Cycle</vt:lpstr>
      <vt:lpstr>Table 14.5 Impact of Financial Leverage on ROE</vt:lpstr>
      <vt:lpstr>14.3 Profitability Measures</vt:lpstr>
      <vt:lpstr>Table 14.6 Economic Value Added, 2016</vt:lpstr>
      <vt:lpstr>14.4 Ratio Analysis</vt:lpstr>
      <vt:lpstr>14.4 Ratio Analysis</vt:lpstr>
      <vt:lpstr>14.4 Ratio Analysis</vt:lpstr>
      <vt:lpstr>14.4 Ratio Analysis</vt:lpstr>
      <vt:lpstr>Table 14.7 Ratio Decomposition Analysis for Nodett and Somdett</vt:lpstr>
      <vt:lpstr>Table 14.8 Differences between Profit Margin and Asset Turnover across Industries</vt:lpstr>
      <vt:lpstr>Figure 14.2 Median ROA, Profit Margin, and Asset Turnover for 45 Industries</vt:lpstr>
      <vt:lpstr>14.4 Ratio Analysis</vt:lpstr>
      <vt:lpstr>14.4 Ratio Analysis</vt:lpstr>
      <vt:lpstr>14.4 Ratio Analysis</vt:lpstr>
      <vt:lpstr>Table 14.10A Summary of Financial Ratios</vt:lpstr>
      <vt:lpstr>Table 14.10B Summary of Financial Ratios</vt:lpstr>
      <vt:lpstr>Table 14.11 Financial Ratios: Major Industry Groups</vt:lpstr>
      <vt:lpstr>Figure 14.3 DuPont Composition for Home Depot</vt:lpstr>
      <vt:lpstr>14.5 Illustration of Financial Statement Analysis </vt:lpstr>
      <vt:lpstr>Table 14.12 Key Financial Ratios: Growth Industries</vt:lpstr>
      <vt:lpstr>Table 14.13 Growth Industries Cash Flows</vt:lpstr>
      <vt:lpstr>14.6 Comparability Problems</vt:lpstr>
      <vt:lpstr>14.6 Comparability Problems</vt:lpstr>
      <vt:lpstr>14.6 Comparability Problems</vt:lpstr>
      <vt:lpstr>14.6 Comparability Problems</vt:lpstr>
      <vt:lpstr>14.6 Comparability Problems</vt:lpstr>
      <vt:lpstr>14.6 Comparability Problems</vt:lpstr>
      <vt:lpstr>Figure 14.4 Adjusted versus Reported Price-Earnings Ratios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14 Financial Statement Analysis</dc:title>
  <dc:creator>Bodie</dc:creator>
  <cp:lastModifiedBy>Scott Besley</cp:lastModifiedBy>
  <cp:revision>497</cp:revision>
  <dcterms:created xsi:type="dcterms:W3CDTF">2017-04-26T01:00:04Z</dcterms:created>
  <dcterms:modified xsi:type="dcterms:W3CDTF">2020-04-18T19:53:53Z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50E1B7C8-4CAF-41EB-AED2-6074270DAE06</vt:lpwstr>
  </property>
  <property fmtid="{D5CDD505-2E9C-101B-9397-08002B2CF9AE}" pid="3" name="ArticulatePath">
    <vt:lpwstr>Bodie_Essentials_of_Investments_11e_Chapter14_Accessible</vt:lpwstr>
  </property>
</Properties>
</file>